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5" r:id="rId1"/>
  </p:sldMasterIdLst>
  <p:sldIdLst>
    <p:sldId id="256" r:id="rId2"/>
    <p:sldId id="257" r:id="rId3"/>
    <p:sldId id="258" r:id="rId4"/>
    <p:sldId id="265" r:id="rId5"/>
    <p:sldId id="266" r:id="rId6"/>
    <p:sldId id="268" r:id="rId7"/>
    <p:sldId id="278" r:id="rId8"/>
    <p:sldId id="275" r:id="rId9"/>
    <p:sldId id="276" r:id="rId10"/>
    <p:sldId id="281" r:id="rId11"/>
    <p:sldId id="277" r:id="rId12"/>
    <p:sldId id="271" r:id="rId13"/>
    <p:sldId id="272" r:id="rId14"/>
    <p:sldId id="273" r:id="rId15"/>
    <p:sldId id="260" r:id="rId16"/>
    <p:sldId id="262" r:id="rId17"/>
    <p:sldId id="263" r:id="rId18"/>
    <p:sldId id="264" r:id="rId19"/>
    <p:sldId id="27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9A1B4F-6121-4B68-8138-5E839CF8827C}"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A5FA0ABA-EDCA-4EA9-A8F7-6BAADC879AE1}">
      <dgm:prSet/>
      <dgm:spPr/>
      <dgm:t>
        <a:bodyPr/>
        <a:lstStyle/>
        <a:p>
          <a:r>
            <a:rPr lang="en-US"/>
            <a:t>ENCODER</a:t>
          </a:r>
        </a:p>
      </dgm:t>
    </dgm:pt>
    <dgm:pt modelId="{E89DFD41-6E6A-4C01-AAA4-6CA78367145A}" type="parTrans" cxnId="{073B6FA2-2708-464D-A482-D44B2274B4E5}">
      <dgm:prSet/>
      <dgm:spPr/>
      <dgm:t>
        <a:bodyPr/>
        <a:lstStyle/>
        <a:p>
          <a:endParaRPr lang="en-US"/>
        </a:p>
      </dgm:t>
    </dgm:pt>
    <dgm:pt modelId="{BB379430-63D8-455E-811F-A3636D0E7719}" type="sibTrans" cxnId="{073B6FA2-2708-464D-A482-D44B2274B4E5}">
      <dgm:prSet/>
      <dgm:spPr/>
      <dgm:t>
        <a:bodyPr/>
        <a:lstStyle/>
        <a:p>
          <a:endParaRPr lang="en-US"/>
        </a:p>
      </dgm:t>
    </dgm:pt>
    <dgm:pt modelId="{0EB00832-AA06-46FD-AC8B-1A57A88DDA3E}">
      <dgm:prSet/>
      <dgm:spPr/>
      <dgm:t>
        <a:bodyPr/>
        <a:lstStyle/>
        <a:p>
          <a:r>
            <a:rPr lang="en-US"/>
            <a:t>INTEPRETER</a:t>
          </a:r>
        </a:p>
      </dgm:t>
    </dgm:pt>
    <dgm:pt modelId="{75DC3DC9-B74D-487C-BB01-FF0AD0940ECC}" type="parTrans" cxnId="{2757C87E-B6E2-4C50-B1F7-18FD6112DD83}">
      <dgm:prSet/>
      <dgm:spPr/>
      <dgm:t>
        <a:bodyPr/>
        <a:lstStyle/>
        <a:p>
          <a:endParaRPr lang="en-US"/>
        </a:p>
      </dgm:t>
    </dgm:pt>
    <dgm:pt modelId="{11E16BAE-2A68-4E21-B87E-ADEC2BEC03E6}" type="sibTrans" cxnId="{2757C87E-B6E2-4C50-B1F7-18FD6112DD83}">
      <dgm:prSet/>
      <dgm:spPr/>
      <dgm:t>
        <a:bodyPr/>
        <a:lstStyle/>
        <a:p>
          <a:endParaRPr lang="en-US"/>
        </a:p>
      </dgm:t>
    </dgm:pt>
    <dgm:pt modelId="{3F867FBB-A50C-4C8D-B211-6E562C2791F2}">
      <dgm:prSet/>
      <dgm:spPr/>
      <dgm:t>
        <a:bodyPr/>
        <a:lstStyle/>
        <a:p>
          <a:r>
            <a:rPr lang="en-US"/>
            <a:t>DECODER     MESSAGE</a:t>
          </a:r>
        </a:p>
      </dgm:t>
    </dgm:pt>
    <dgm:pt modelId="{62B7DBD3-086C-4E5A-A394-4C1D8933AC42}" type="parTrans" cxnId="{4C4A39FC-7D74-4D66-B065-FB38405C08C8}">
      <dgm:prSet/>
      <dgm:spPr/>
      <dgm:t>
        <a:bodyPr/>
        <a:lstStyle/>
        <a:p>
          <a:endParaRPr lang="en-US"/>
        </a:p>
      </dgm:t>
    </dgm:pt>
    <dgm:pt modelId="{2D8B0C0A-F845-4E4D-96EC-B5BD1EA3CFE1}" type="sibTrans" cxnId="{4C4A39FC-7D74-4D66-B065-FB38405C08C8}">
      <dgm:prSet/>
      <dgm:spPr/>
      <dgm:t>
        <a:bodyPr/>
        <a:lstStyle/>
        <a:p>
          <a:endParaRPr lang="en-US"/>
        </a:p>
      </dgm:t>
    </dgm:pt>
    <dgm:pt modelId="{90FFE756-9635-497F-B658-784FA53771E5}">
      <dgm:prSet/>
      <dgm:spPr/>
      <dgm:t>
        <a:bodyPr/>
        <a:lstStyle/>
        <a:p>
          <a:r>
            <a:rPr lang="en-US"/>
            <a:t>DECODER </a:t>
          </a:r>
        </a:p>
      </dgm:t>
    </dgm:pt>
    <dgm:pt modelId="{C75E561C-C375-4102-9215-A6D45B948E41}" type="parTrans" cxnId="{0EF48E2F-1586-48CF-9411-812F186515EC}">
      <dgm:prSet/>
      <dgm:spPr/>
      <dgm:t>
        <a:bodyPr/>
        <a:lstStyle/>
        <a:p>
          <a:endParaRPr lang="en-US"/>
        </a:p>
      </dgm:t>
    </dgm:pt>
    <dgm:pt modelId="{4DB77A95-C408-44F0-A7E3-8CF147C97278}" type="sibTrans" cxnId="{0EF48E2F-1586-48CF-9411-812F186515EC}">
      <dgm:prSet/>
      <dgm:spPr/>
      <dgm:t>
        <a:bodyPr/>
        <a:lstStyle/>
        <a:p>
          <a:endParaRPr lang="en-US"/>
        </a:p>
      </dgm:t>
    </dgm:pt>
    <dgm:pt modelId="{C4D55027-98AC-4714-8FC4-0EF0E2F6B802}">
      <dgm:prSet/>
      <dgm:spPr/>
      <dgm:t>
        <a:bodyPr/>
        <a:lstStyle/>
        <a:p>
          <a:r>
            <a:rPr lang="en-US"/>
            <a:t>INTEPRETER</a:t>
          </a:r>
        </a:p>
      </dgm:t>
    </dgm:pt>
    <dgm:pt modelId="{762134B5-3AF3-4146-A10D-4FE35BEE75DE}" type="parTrans" cxnId="{E804AF5D-904A-41DB-A5E2-EBD7ED7579AF}">
      <dgm:prSet/>
      <dgm:spPr/>
      <dgm:t>
        <a:bodyPr/>
        <a:lstStyle/>
        <a:p>
          <a:endParaRPr lang="en-US"/>
        </a:p>
      </dgm:t>
    </dgm:pt>
    <dgm:pt modelId="{126A17A3-B082-45E5-BCF6-FD1C230F98E0}" type="sibTrans" cxnId="{E804AF5D-904A-41DB-A5E2-EBD7ED7579AF}">
      <dgm:prSet/>
      <dgm:spPr/>
      <dgm:t>
        <a:bodyPr/>
        <a:lstStyle/>
        <a:p>
          <a:endParaRPr lang="en-US"/>
        </a:p>
      </dgm:t>
    </dgm:pt>
    <dgm:pt modelId="{01008ACB-1D9D-41CB-817C-9C0B085622ED}">
      <dgm:prSet/>
      <dgm:spPr/>
      <dgm:t>
        <a:bodyPr/>
        <a:lstStyle/>
        <a:p>
          <a:r>
            <a:rPr lang="en-US"/>
            <a:t>ENCODER          MESSAGE</a:t>
          </a:r>
        </a:p>
      </dgm:t>
    </dgm:pt>
    <dgm:pt modelId="{94D15513-181B-41A3-A259-F651EB713917}" type="parTrans" cxnId="{DC39C3A4-16C9-4B33-9EAA-91A75382065B}">
      <dgm:prSet/>
      <dgm:spPr/>
      <dgm:t>
        <a:bodyPr/>
        <a:lstStyle/>
        <a:p>
          <a:endParaRPr lang="en-US"/>
        </a:p>
      </dgm:t>
    </dgm:pt>
    <dgm:pt modelId="{67E8B443-ECDD-4FB1-9530-B30657C5D447}" type="sibTrans" cxnId="{DC39C3A4-16C9-4B33-9EAA-91A75382065B}">
      <dgm:prSet/>
      <dgm:spPr/>
      <dgm:t>
        <a:bodyPr/>
        <a:lstStyle/>
        <a:p>
          <a:endParaRPr lang="en-US"/>
        </a:p>
      </dgm:t>
    </dgm:pt>
    <dgm:pt modelId="{5BE9103E-192A-44BD-ACBB-A9A4949FE551}" type="pres">
      <dgm:prSet presAssocID="{4C9A1B4F-6121-4B68-8138-5E839CF8827C}" presName="diagram" presStyleCnt="0">
        <dgm:presLayoutVars>
          <dgm:dir/>
          <dgm:resizeHandles val="exact"/>
        </dgm:presLayoutVars>
      </dgm:prSet>
      <dgm:spPr/>
    </dgm:pt>
    <dgm:pt modelId="{CFA34A53-85E2-47EF-9F13-5EDA5951279B}" type="pres">
      <dgm:prSet presAssocID="{A5FA0ABA-EDCA-4EA9-A8F7-6BAADC879AE1}" presName="arrow" presStyleLbl="node1" presStyleIdx="0" presStyleCnt="6">
        <dgm:presLayoutVars>
          <dgm:bulletEnabled val="1"/>
        </dgm:presLayoutVars>
      </dgm:prSet>
      <dgm:spPr/>
    </dgm:pt>
    <dgm:pt modelId="{5B04333D-C801-4A9F-80D1-9AB11B6A1F08}" type="pres">
      <dgm:prSet presAssocID="{0EB00832-AA06-46FD-AC8B-1A57A88DDA3E}" presName="arrow" presStyleLbl="node1" presStyleIdx="1" presStyleCnt="6">
        <dgm:presLayoutVars>
          <dgm:bulletEnabled val="1"/>
        </dgm:presLayoutVars>
      </dgm:prSet>
      <dgm:spPr/>
    </dgm:pt>
    <dgm:pt modelId="{B83226A4-4552-4F2E-9EBE-E919FD659D34}" type="pres">
      <dgm:prSet presAssocID="{3F867FBB-A50C-4C8D-B211-6E562C2791F2}" presName="arrow" presStyleLbl="node1" presStyleIdx="2" presStyleCnt="6">
        <dgm:presLayoutVars>
          <dgm:bulletEnabled val="1"/>
        </dgm:presLayoutVars>
      </dgm:prSet>
      <dgm:spPr/>
    </dgm:pt>
    <dgm:pt modelId="{48BDB5D4-C6F5-49F5-9FBD-42A4B8F36244}" type="pres">
      <dgm:prSet presAssocID="{90FFE756-9635-497F-B658-784FA53771E5}" presName="arrow" presStyleLbl="node1" presStyleIdx="3" presStyleCnt="6">
        <dgm:presLayoutVars>
          <dgm:bulletEnabled val="1"/>
        </dgm:presLayoutVars>
      </dgm:prSet>
      <dgm:spPr/>
    </dgm:pt>
    <dgm:pt modelId="{3C0988E6-9AC8-4C40-A86C-45013D776DAB}" type="pres">
      <dgm:prSet presAssocID="{C4D55027-98AC-4714-8FC4-0EF0E2F6B802}" presName="arrow" presStyleLbl="node1" presStyleIdx="4" presStyleCnt="6">
        <dgm:presLayoutVars>
          <dgm:bulletEnabled val="1"/>
        </dgm:presLayoutVars>
      </dgm:prSet>
      <dgm:spPr/>
    </dgm:pt>
    <dgm:pt modelId="{332E5FF8-D229-429B-A19F-0C46D0721110}" type="pres">
      <dgm:prSet presAssocID="{01008ACB-1D9D-41CB-817C-9C0B085622ED}" presName="arrow" presStyleLbl="node1" presStyleIdx="5" presStyleCnt="6">
        <dgm:presLayoutVars>
          <dgm:bulletEnabled val="1"/>
        </dgm:presLayoutVars>
      </dgm:prSet>
      <dgm:spPr/>
    </dgm:pt>
  </dgm:ptLst>
  <dgm:cxnLst>
    <dgm:cxn modelId="{4891E00E-761E-4346-99DA-4239893515C3}" type="presOf" srcId="{01008ACB-1D9D-41CB-817C-9C0B085622ED}" destId="{332E5FF8-D229-429B-A19F-0C46D0721110}" srcOrd="0" destOrd="0" presId="urn:microsoft.com/office/officeart/2005/8/layout/arrow5"/>
    <dgm:cxn modelId="{0EF48E2F-1586-48CF-9411-812F186515EC}" srcId="{4C9A1B4F-6121-4B68-8138-5E839CF8827C}" destId="{90FFE756-9635-497F-B658-784FA53771E5}" srcOrd="3" destOrd="0" parTransId="{C75E561C-C375-4102-9215-A6D45B948E41}" sibTransId="{4DB77A95-C408-44F0-A7E3-8CF147C97278}"/>
    <dgm:cxn modelId="{E804AF5D-904A-41DB-A5E2-EBD7ED7579AF}" srcId="{4C9A1B4F-6121-4B68-8138-5E839CF8827C}" destId="{C4D55027-98AC-4714-8FC4-0EF0E2F6B802}" srcOrd="4" destOrd="0" parTransId="{762134B5-3AF3-4146-A10D-4FE35BEE75DE}" sibTransId="{126A17A3-B082-45E5-BCF6-FD1C230F98E0}"/>
    <dgm:cxn modelId="{731A3B6E-CDF6-4FFB-B064-A15B405C53C2}" type="presOf" srcId="{90FFE756-9635-497F-B658-784FA53771E5}" destId="{48BDB5D4-C6F5-49F5-9FBD-42A4B8F36244}" srcOrd="0" destOrd="0" presId="urn:microsoft.com/office/officeart/2005/8/layout/arrow5"/>
    <dgm:cxn modelId="{1C60B574-6631-4325-9BA9-0AB1A6092A88}" type="presOf" srcId="{3F867FBB-A50C-4C8D-B211-6E562C2791F2}" destId="{B83226A4-4552-4F2E-9EBE-E919FD659D34}" srcOrd="0" destOrd="0" presId="urn:microsoft.com/office/officeart/2005/8/layout/arrow5"/>
    <dgm:cxn modelId="{2757C87E-B6E2-4C50-B1F7-18FD6112DD83}" srcId="{4C9A1B4F-6121-4B68-8138-5E839CF8827C}" destId="{0EB00832-AA06-46FD-AC8B-1A57A88DDA3E}" srcOrd="1" destOrd="0" parTransId="{75DC3DC9-B74D-487C-BB01-FF0AD0940ECC}" sibTransId="{11E16BAE-2A68-4E21-B87E-ADEC2BEC03E6}"/>
    <dgm:cxn modelId="{E484677F-B7FC-4FD2-809A-2730A6E2D34A}" type="presOf" srcId="{C4D55027-98AC-4714-8FC4-0EF0E2F6B802}" destId="{3C0988E6-9AC8-4C40-A86C-45013D776DAB}" srcOrd="0" destOrd="0" presId="urn:microsoft.com/office/officeart/2005/8/layout/arrow5"/>
    <dgm:cxn modelId="{073B6FA2-2708-464D-A482-D44B2274B4E5}" srcId="{4C9A1B4F-6121-4B68-8138-5E839CF8827C}" destId="{A5FA0ABA-EDCA-4EA9-A8F7-6BAADC879AE1}" srcOrd="0" destOrd="0" parTransId="{E89DFD41-6E6A-4C01-AAA4-6CA78367145A}" sibTransId="{BB379430-63D8-455E-811F-A3636D0E7719}"/>
    <dgm:cxn modelId="{DC39C3A4-16C9-4B33-9EAA-91A75382065B}" srcId="{4C9A1B4F-6121-4B68-8138-5E839CF8827C}" destId="{01008ACB-1D9D-41CB-817C-9C0B085622ED}" srcOrd="5" destOrd="0" parTransId="{94D15513-181B-41A3-A259-F651EB713917}" sibTransId="{67E8B443-ECDD-4FB1-9530-B30657C5D447}"/>
    <dgm:cxn modelId="{CB3DAEA8-831A-45D6-AC22-3C44C8867DD4}" type="presOf" srcId="{4C9A1B4F-6121-4B68-8138-5E839CF8827C}" destId="{5BE9103E-192A-44BD-ACBB-A9A4949FE551}" srcOrd="0" destOrd="0" presId="urn:microsoft.com/office/officeart/2005/8/layout/arrow5"/>
    <dgm:cxn modelId="{79BC8CC2-DF1D-4798-BBB3-7AA28C2F8450}" type="presOf" srcId="{0EB00832-AA06-46FD-AC8B-1A57A88DDA3E}" destId="{5B04333D-C801-4A9F-80D1-9AB11B6A1F08}" srcOrd="0" destOrd="0" presId="urn:microsoft.com/office/officeart/2005/8/layout/arrow5"/>
    <dgm:cxn modelId="{1DC83FF7-6B70-4E95-AA78-601FFFA9DDC3}" type="presOf" srcId="{A5FA0ABA-EDCA-4EA9-A8F7-6BAADC879AE1}" destId="{CFA34A53-85E2-47EF-9F13-5EDA5951279B}" srcOrd="0" destOrd="0" presId="urn:microsoft.com/office/officeart/2005/8/layout/arrow5"/>
    <dgm:cxn modelId="{4C4A39FC-7D74-4D66-B065-FB38405C08C8}" srcId="{4C9A1B4F-6121-4B68-8138-5E839CF8827C}" destId="{3F867FBB-A50C-4C8D-B211-6E562C2791F2}" srcOrd="2" destOrd="0" parTransId="{62B7DBD3-086C-4E5A-A394-4C1D8933AC42}" sibTransId="{2D8B0C0A-F845-4E4D-96EC-B5BD1EA3CFE1}"/>
    <dgm:cxn modelId="{F44931AF-00A2-4226-8E7E-A4C7C5451858}" type="presParOf" srcId="{5BE9103E-192A-44BD-ACBB-A9A4949FE551}" destId="{CFA34A53-85E2-47EF-9F13-5EDA5951279B}" srcOrd="0" destOrd="0" presId="urn:microsoft.com/office/officeart/2005/8/layout/arrow5"/>
    <dgm:cxn modelId="{BA7A67A7-1868-4158-B9E1-519654D4B3E4}" type="presParOf" srcId="{5BE9103E-192A-44BD-ACBB-A9A4949FE551}" destId="{5B04333D-C801-4A9F-80D1-9AB11B6A1F08}" srcOrd="1" destOrd="0" presId="urn:microsoft.com/office/officeart/2005/8/layout/arrow5"/>
    <dgm:cxn modelId="{1BEAE4AE-6BBE-47F0-A241-BDCA0EA3F2B7}" type="presParOf" srcId="{5BE9103E-192A-44BD-ACBB-A9A4949FE551}" destId="{B83226A4-4552-4F2E-9EBE-E919FD659D34}" srcOrd="2" destOrd="0" presId="urn:microsoft.com/office/officeart/2005/8/layout/arrow5"/>
    <dgm:cxn modelId="{77E54783-4ECA-459E-87DA-71483D715997}" type="presParOf" srcId="{5BE9103E-192A-44BD-ACBB-A9A4949FE551}" destId="{48BDB5D4-C6F5-49F5-9FBD-42A4B8F36244}" srcOrd="3" destOrd="0" presId="urn:microsoft.com/office/officeart/2005/8/layout/arrow5"/>
    <dgm:cxn modelId="{A2BBFB28-1EC3-40AE-B0F2-427547DE87E2}" type="presParOf" srcId="{5BE9103E-192A-44BD-ACBB-A9A4949FE551}" destId="{3C0988E6-9AC8-4C40-A86C-45013D776DAB}" srcOrd="4" destOrd="0" presId="urn:microsoft.com/office/officeart/2005/8/layout/arrow5"/>
    <dgm:cxn modelId="{057B3E83-B241-4C94-AD61-BAD7556BFBFA}" type="presParOf" srcId="{5BE9103E-192A-44BD-ACBB-A9A4949FE551}" destId="{332E5FF8-D229-429B-A19F-0C46D0721110}"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34A53-85E2-47EF-9F13-5EDA5951279B}">
      <dsp:nvSpPr>
        <dsp:cNvPr id="0" name=""/>
        <dsp:cNvSpPr/>
      </dsp:nvSpPr>
      <dsp:spPr>
        <a:xfrm>
          <a:off x="2549836" y="1354"/>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ENCODER</a:t>
          </a:r>
        </a:p>
      </dsp:txBody>
      <dsp:txXfrm>
        <a:off x="2944910" y="1354"/>
        <a:ext cx="790147" cy="1303743"/>
      </dsp:txXfrm>
    </dsp:sp>
    <dsp:sp modelId="{5B04333D-C801-4A9F-80D1-9AB11B6A1F08}">
      <dsp:nvSpPr>
        <dsp:cNvPr id="0" name=""/>
        <dsp:cNvSpPr/>
      </dsp:nvSpPr>
      <dsp:spPr>
        <a:xfrm rot="3600000">
          <a:off x="3994242" y="835282"/>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INTEPRETER</a:t>
          </a:r>
        </a:p>
      </dsp:txBody>
      <dsp:txXfrm rot="-5400000">
        <a:off x="4252269" y="1161218"/>
        <a:ext cx="1303743" cy="790147"/>
      </dsp:txXfrm>
    </dsp:sp>
    <dsp:sp modelId="{B83226A4-4552-4F2E-9EBE-E919FD659D34}">
      <dsp:nvSpPr>
        <dsp:cNvPr id="0" name=""/>
        <dsp:cNvSpPr/>
      </dsp:nvSpPr>
      <dsp:spPr>
        <a:xfrm rot="7200000">
          <a:off x="3994242" y="2503139"/>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DECODER     MESSAGE</a:t>
          </a:r>
        </a:p>
      </dsp:txBody>
      <dsp:txXfrm rot="-5400000">
        <a:off x="4252269" y="2967351"/>
        <a:ext cx="1303743" cy="790147"/>
      </dsp:txXfrm>
    </dsp:sp>
    <dsp:sp modelId="{48BDB5D4-C6F5-49F5-9FBD-42A4B8F36244}">
      <dsp:nvSpPr>
        <dsp:cNvPr id="0" name=""/>
        <dsp:cNvSpPr/>
      </dsp:nvSpPr>
      <dsp:spPr>
        <a:xfrm rot="10800000">
          <a:off x="2549836" y="3337067"/>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DECODER </a:t>
          </a:r>
        </a:p>
      </dsp:txBody>
      <dsp:txXfrm rot="10800000">
        <a:off x="2944910" y="3613619"/>
        <a:ext cx="790147" cy="1303743"/>
      </dsp:txXfrm>
    </dsp:sp>
    <dsp:sp modelId="{3C0988E6-9AC8-4C40-A86C-45013D776DAB}">
      <dsp:nvSpPr>
        <dsp:cNvPr id="0" name=""/>
        <dsp:cNvSpPr/>
      </dsp:nvSpPr>
      <dsp:spPr>
        <a:xfrm rot="14400000">
          <a:off x="1105430" y="2503139"/>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INTEPRETER</a:t>
          </a:r>
        </a:p>
      </dsp:txBody>
      <dsp:txXfrm rot="5400000">
        <a:off x="1123955" y="2967351"/>
        <a:ext cx="1303743" cy="790147"/>
      </dsp:txXfrm>
    </dsp:sp>
    <dsp:sp modelId="{332E5FF8-D229-429B-A19F-0C46D0721110}">
      <dsp:nvSpPr>
        <dsp:cNvPr id="0" name=""/>
        <dsp:cNvSpPr/>
      </dsp:nvSpPr>
      <dsp:spPr>
        <a:xfrm rot="18000000">
          <a:off x="1105430" y="835282"/>
          <a:ext cx="1580295" cy="1580295"/>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US" sz="800" kern="1200"/>
            <a:t>ENCODER          MESSAGE</a:t>
          </a:r>
        </a:p>
      </dsp:txBody>
      <dsp:txXfrm rot="5400000">
        <a:off x="1123955" y="1161218"/>
        <a:ext cx="1303743" cy="79014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789331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4369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3598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11/4/22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0079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11/4/22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54893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11/4/22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3189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00172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11/4/22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05271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11/4/22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207100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6727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76569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5586B75A-687E-405C-8A0B-8D00578BA2C3}" type="datetimeFigureOut">
              <a:rPr lang="en-US" dirty="0"/>
              <a:pPr/>
              <a:t>11/4/22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3848943"/>
      </p:ext>
    </p:extLst>
  </p:cSld>
  <p:clrMap bg1="dk1" tx1="lt1" bg2="dk2" tx2="lt2" accent1="accent1" accent2="accent2" accent3="accent3" accent4="accent4" accent5="accent5" accent6="accent6" hlink="hlink" folHlink="folHlink"/>
  <p:sldLayoutIdLst>
    <p:sldLayoutId id="2147484106" r:id="rId1"/>
    <p:sldLayoutId id="2147484107" r:id="rId2"/>
    <p:sldLayoutId id="2147484108" r:id="rId3"/>
    <p:sldLayoutId id="2147484109" r:id="rId4"/>
    <p:sldLayoutId id="2147484110" r:id="rId5"/>
    <p:sldLayoutId id="2147484111" r:id="rId6"/>
    <p:sldLayoutId id="2147484112" r:id="rId7"/>
    <p:sldLayoutId id="2147484113" r:id="rId8"/>
    <p:sldLayoutId id="2147484114" r:id="rId9"/>
    <p:sldLayoutId id="2147484115" r:id="rId10"/>
    <p:sldLayoutId id="2147484116"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Journals" TargetMode="External"/><Relationship Id="rId2" Type="http://schemas.openxmlformats.org/officeDocument/2006/relationships/hyperlink" Target="http://WWW.researchgate" TargetMode="External"/><Relationship Id="rId1" Type="http://schemas.openxmlformats.org/officeDocument/2006/relationships/slideLayout" Target="../slideLayouts/slideLayout7.xml"/><Relationship Id="rId4" Type="http://schemas.openxmlformats.org/officeDocument/2006/relationships/hyperlink" Target="http://WWW.impactfactory.com/types/of/barriers/to/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3">
            <a:extLst>
              <a:ext uri="{FF2B5EF4-FFF2-40B4-BE49-F238E27FC236}">
                <a16:creationId xmlns:a16="http://schemas.microsoft.com/office/drawing/2014/main" id="{E857706C-0623-43D1-AC1B-6CB48DDCBA39}"/>
              </a:ext>
            </a:extLst>
          </p:cNvPr>
          <p:cNvPicPr>
            <a:picLocks noChangeAspect="1"/>
          </p:cNvPicPr>
          <p:nvPr/>
        </p:nvPicPr>
        <p:blipFill rotWithShape="1">
          <a:blip r:embed="rId2">
            <a:duotone>
              <a:prstClr val="black"/>
              <a:schemeClr val="tx2">
                <a:tint val="45000"/>
                <a:satMod val="400000"/>
              </a:schemeClr>
            </a:duotone>
          </a:blip>
          <a:srcRect t="9581" r="9092" b="13792"/>
          <a:stretch/>
        </p:blipFill>
        <p:spPr>
          <a:xfrm>
            <a:off x="20" y="14376"/>
            <a:ext cx="12188932" cy="6858000"/>
          </a:xfrm>
          <a:prstGeom prst="rect">
            <a:avLst/>
          </a:prstGeom>
        </p:spPr>
      </p:pic>
      <p:sp>
        <p:nvSpPr>
          <p:cNvPr id="2" name="Title 1"/>
          <p:cNvSpPr>
            <a:spLocks noGrp="1"/>
          </p:cNvSpPr>
          <p:nvPr>
            <p:ph type="ctrTitle"/>
          </p:nvPr>
        </p:nvSpPr>
        <p:spPr>
          <a:xfrm>
            <a:off x="571581" y="3483806"/>
            <a:ext cx="4303296" cy="3255264"/>
          </a:xfrm>
        </p:spPr>
        <p:txBody>
          <a:bodyPr>
            <a:normAutofit fontScale="90000"/>
          </a:bodyPr>
          <a:lstStyle/>
          <a:p>
            <a:r>
              <a:rPr lang="en-GB" sz="1800" b="1" dirty="0">
                <a:cs typeface="Calibri Light"/>
              </a:rPr>
              <a:t> </a:t>
            </a:r>
            <a:r>
              <a:rPr lang="en-GB" sz="2400" b="1" dirty="0">
                <a:cs typeface="Calibri Light"/>
              </a:rPr>
              <a:t>Effective Team –Working  and  Communication (BMSW 4002)</a:t>
            </a:r>
            <a:br>
              <a:rPr lang="en-GB" sz="1800" dirty="0">
                <a:cs typeface="Calibri Light"/>
              </a:rPr>
            </a:br>
            <a:br>
              <a:rPr lang="en-GB" sz="1500" dirty="0">
                <a:cs typeface="Calibri Light"/>
              </a:rPr>
            </a:br>
            <a:r>
              <a:rPr lang="en-GB" sz="2400" b="1" dirty="0">
                <a:cs typeface="Calibri Light"/>
              </a:rPr>
              <a:t>Task 2</a:t>
            </a:r>
            <a:br>
              <a:rPr lang="en-GB" sz="1500" b="1" dirty="0">
                <a:cs typeface="Calibri Light"/>
              </a:rPr>
            </a:br>
            <a:br>
              <a:rPr lang="en-GB" sz="1500" b="1" dirty="0">
                <a:cs typeface="Calibri Light"/>
              </a:rPr>
            </a:br>
            <a:br>
              <a:rPr lang="en-GB" sz="1500" b="1" dirty="0">
                <a:cs typeface="Calibri Light"/>
              </a:rPr>
            </a:br>
            <a:br>
              <a:rPr lang="en-GB" sz="1500" b="1" dirty="0">
                <a:cs typeface="Calibri Light"/>
              </a:rPr>
            </a:br>
            <a:br>
              <a:rPr lang="en-GB" sz="1500" b="1" dirty="0">
                <a:cs typeface="Calibri Light"/>
              </a:rPr>
            </a:br>
            <a:br>
              <a:rPr lang="en-GB" sz="1500" b="1" dirty="0">
                <a:cs typeface="Calibri Light"/>
              </a:rPr>
            </a:br>
            <a:br>
              <a:rPr lang="en-GB" sz="2400" b="1" dirty="0">
                <a:cs typeface="Calibri Light"/>
              </a:rPr>
            </a:br>
            <a:r>
              <a:rPr lang="en-GB" sz="2400" b="1" dirty="0">
                <a:cs typeface="Calibri Light"/>
              </a:rPr>
              <a:t>Tabitha Junior Downes (2008823)</a:t>
            </a:r>
            <a:br>
              <a:rPr lang="en-GB" sz="2400" b="1" dirty="0">
                <a:cs typeface="Calibri Light"/>
              </a:rPr>
            </a:br>
            <a:br>
              <a:rPr lang="en-GB" sz="2400" b="1" dirty="0">
                <a:cs typeface="Calibri Light"/>
              </a:rPr>
            </a:br>
            <a:br>
              <a:rPr lang="en-GB" sz="2400" b="1" dirty="0">
                <a:cs typeface="Calibri Light"/>
              </a:rPr>
            </a:br>
            <a:br>
              <a:rPr lang="en-GB" sz="2400" b="1" dirty="0">
                <a:cs typeface="Calibri Light"/>
              </a:rPr>
            </a:br>
            <a:endParaRPr lang="en-GB" sz="1500" dirty="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E1C7F-8341-4DD5-B73D-7D109F9D8F36}"/>
              </a:ext>
            </a:extLst>
          </p:cNvPr>
          <p:cNvSpPr txBox="1"/>
          <p:nvPr/>
        </p:nvSpPr>
        <p:spPr>
          <a:xfrm>
            <a:off x="125186" y="329293"/>
            <a:ext cx="9849208"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chemeClr val="accent2">
                    <a:lumMod val="60000"/>
                    <a:lumOff val="40000"/>
                  </a:schemeClr>
                </a:solidFill>
              </a:rPr>
              <a:t>Table of contents:</a:t>
            </a:r>
          </a:p>
          <a:p>
            <a:pPr marL="571500" indent="-571500">
              <a:buFont typeface="Wingdings"/>
              <a:buChar char="Ø"/>
            </a:pPr>
            <a:r>
              <a:rPr lang="en-GB" sz="3200" b="1"/>
              <a:t>Introduction (UWTSD Car Company</a:t>
            </a:r>
          </a:p>
          <a:p>
            <a:pPr marL="571500" indent="-571500">
              <a:buFont typeface="Wingdings"/>
              <a:buChar char="Ø"/>
            </a:pPr>
            <a:r>
              <a:rPr lang="en-GB" sz="3200" b="1"/>
              <a:t>Models of Communication</a:t>
            </a:r>
          </a:p>
          <a:p>
            <a:pPr marL="571500" indent="-571500">
              <a:buFont typeface="Wingdings"/>
              <a:buChar char="Ø"/>
            </a:pPr>
            <a:r>
              <a:rPr lang="en-GB" sz="3200" b="1"/>
              <a:t>Schramm's model</a:t>
            </a:r>
          </a:p>
          <a:p>
            <a:pPr marL="571500" indent="-571500">
              <a:buFont typeface="Wingdings"/>
              <a:buChar char="Ø"/>
            </a:pPr>
            <a:r>
              <a:rPr lang="en-GB" sz="3200" b="1"/>
              <a:t>Channels of Communication</a:t>
            </a:r>
          </a:p>
          <a:p>
            <a:pPr marL="571500" indent="-571500">
              <a:buFont typeface="Wingdings"/>
              <a:buChar char="Ø"/>
            </a:pPr>
            <a:r>
              <a:rPr lang="en-GB" sz="3200" b="1"/>
              <a:t>Channels of Richness Theory</a:t>
            </a:r>
          </a:p>
          <a:p>
            <a:pPr marL="571500" indent="-571500">
              <a:buFont typeface="Wingdings"/>
              <a:buChar char="Ø"/>
            </a:pPr>
            <a:r>
              <a:rPr lang="en-GB" sz="3200" b="1"/>
              <a:t>Barriers of Communication</a:t>
            </a:r>
          </a:p>
          <a:p>
            <a:pPr marL="571500" indent="-571500">
              <a:buFont typeface="Wingdings"/>
              <a:buChar char="Ø"/>
            </a:pPr>
            <a:r>
              <a:rPr lang="en-GB" sz="3200" b="1"/>
              <a:t>Types of barriers of Communication</a:t>
            </a:r>
          </a:p>
          <a:p>
            <a:pPr marL="571500" indent="-571500">
              <a:buFont typeface="Wingdings"/>
              <a:buChar char="Ø"/>
            </a:pPr>
            <a:r>
              <a:rPr lang="en-GB" sz="3200" b="1"/>
              <a:t>How to overcome Barriers</a:t>
            </a:r>
          </a:p>
          <a:p>
            <a:pPr marL="571500" indent="-571500">
              <a:buFont typeface="Wingdings"/>
              <a:buChar char="Ø"/>
            </a:pPr>
            <a:r>
              <a:rPr lang="en-GB" sz="3200" b="1"/>
              <a:t>Impact of Communication on profitability and market presence of UWTSD Company</a:t>
            </a:r>
          </a:p>
          <a:p>
            <a:pPr marL="571500" indent="-571500">
              <a:buFont typeface="Wingdings"/>
              <a:buChar char="Ø"/>
            </a:pPr>
            <a:r>
              <a:rPr lang="en-GB" sz="3200" b="1"/>
              <a:t>Conclusion</a:t>
            </a:r>
          </a:p>
          <a:p>
            <a:pPr marL="571500" indent="-571500">
              <a:buFont typeface="Wingdings"/>
              <a:buChar char="Ø"/>
            </a:pPr>
            <a:r>
              <a:rPr lang="en-GB" sz="3200" b="1"/>
              <a:t>References</a:t>
            </a:r>
          </a:p>
          <a:p>
            <a:pPr marL="571500" indent="-571500">
              <a:buFont typeface="Wingdings"/>
              <a:buChar char="Ø"/>
            </a:pPr>
            <a:endParaRPr lang="en-GB" sz="3600" b="1"/>
          </a:p>
          <a:p>
            <a:pPr marL="571500" indent="-571500">
              <a:buFont typeface="Wingdings"/>
              <a:buChar char="Ø"/>
            </a:pPr>
            <a:endParaRPr lang="en-GB" sz="3600" b="1"/>
          </a:p>
          <a:p>
            <a:pPr marL="571500" indent="-571500">
              <a:buFont typeface="Wingdings"/>
              <a:buChar char="Ø"/>
            </a:pPr>
            <a:endParaRPr lang="en-GB" sz="3600" b="1"/>
          </a:p>
          <a:p>
            <a:pPr marL="571500" indent="-571500">
              <a:buFont typeface="Wingdings"/>
              <a:buChar char="Ø"/>
            </a:pPr>
            <a:endParaRPr lang="en-GB" sz="3600" b="1"/>
          </a:p>
          <a:p>
            <a:r>
              <a:rPr lang="en-GB" sz="3600" b="1"/>
              <a:t>      </a:t>
            </a:r>
          </a:p>
        </p:txBody>
      </p:sp>
    </p:spTree>
    <p:extLst>
      <p:ext uri="{BB962C8B-B14F-4D97-AF65-F5344CB8AC3E}">
        <p14:creationId xmlns:p14="http://schemas.microsoft.com/office/powerpoint/2010/main" val="2603427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3C9E6E-E252-40B1-A9B6-4D162BDA66C7}"/>
              </a:ext>
            </a:extLst>
          </p:cNvPr>
          <p:cNvSpPr txBox="1"/>
          <p:nvPr/>
        </p:nvSpPr>
        <p:spPr>
          <a:xfrm>
            <a:off x="1056486" y="173470"/>
            <a:ext cx="6668895" cy="64658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20000"/>
          </a:bodyPr>
          <a:lstStyle/>
          <a:p>
            <a:pPr indent="-182880">
              <a:lnSpc>
                <a:spcPct val="90000"/>
              </a:lnSpc>
              <a:spcAft>
                <a:spcPts val="600"/>
              </a:spcAft>
              <a:buClr>
                <a:schemeClr val="accent1"/>
              </a:buClr>
              <a:buFont typeface="Wingdings 2" pitchFamily="18" charset="2"/>
              <a:buChar char=""/>
            </a:pPr>
            <a:r>
              <a:rPr lang="en-US" sz="3200" b="1">
                <a:solidFill>
                  <a:schemeClr val="tx1">
                    <a:lumMod val="65000"/>
                    <a:lumOff val="35000"/>
                  </a:schemeClr>
                </a:solidFill>
              </a:rPr>
              <a:t>Introduction:</a:t>
            </a:r>
          </a:p>
          <a:p>
            <a:pPr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UWTSD is a car manufacturing company, based in UK.</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UWTSD has employed our group to form a team to design, manufacture and distribute new model electric buses for the Company's clients in different parts of the worlds.</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The Clients includes County Express bus company London, Bolt bus company New York, Fuji Express Japan and Paris Travels in France.</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Our group has been nominated by UWTSD Cars to manage this Project.</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Due to diverse clients, the two companies have some reservation of poor communication on previous design specification plans and maintenance manual of the electric buses.</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r>
              <a:rPr lang="en-US" sz="2400" b="1">
                <a:solidFill>
                  <a:schemeClr val="tx1">
                    <a:lumMod val="65000"/>
                    <a:lumOff val="35000"/>
                  </a:schemeClr>
                </a:solidFill>
              </a:rPr>
              <a:t>Bus drivers and mechanics find it difficult to understand the manual and are considering to cancel their contract</a:t>
            </a:r>
          </a:p>
          <a:p>
            <a:pPr marL="457200" indent="-182880">
              <a:lnSpc>
                <a:spcPct val="90000"/>
              </a:lnSpc>
              <a:spcAft>
                <a:spcPts val="600"/>
              </a:spcAft>
              <a:buClr>
                <a:schemeClr val="accent1"/>
              </a:buClr>
              <a:buFont typeface="Wingdings 2" pitchFamily="18" charset="2"/>
              <a:buChar char=""/>
            </a:pPr>
            <a:endParaRPr lang="en-US" sz="2400" b="1">
              <a:solidFill>
                <a:schemeClr val="tx1">
                  <a:lumMod val="65000"/>
                  <a:lumOff val="35000"/>
                </a:schemeClr>
              </a:solidFill>
            </a:endParaRPr>
          </a:p>
          <a:p>
            <a:pPr marL="457200" indent="-182880">
              <a:lnSpc>
                <a:spcPct val="90000"/>
              </a:lnSpc>
              <a:spcAft>
                <a:spcPts val="600"/>
              </a:spcAft>
              <a:buClr>
                <a:schemeClr val="accent1"/>
              </a:buClr>
              <a:buFont typeface="Wingdings 2" pitchFamily="18" charset="2"/>
              <a:buChar char=""/>
            </a:pPr>
            <a:endParaRPr lang="en-US" sz="1100" b="1">
              <a:solidFill>
                <a:schemeClr val="tx1">
                  <a:lumMod val="65000"/>
                  <a:lumOff val="35000"/>
                </a:schemeClr>
              </a:solidFill>
            </a:endParaRPr>
          </a:p>
        </p:txBody>
      </p:sp>
    </p:spTree>
    <p:extLst>
      <p:ext uri="{BB962C8B-B14F-4D97-AF65-F5344CB8AC3E}">
        <p14:creationId xmlns:p14="http://schemas.microsoft.com/office/powerpoint/2010/main" val="27954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087E2B4A-C7D2-41C3-B240-BD8934F8F3C5}"/>
              </a:ext>
            </a:extLst>
          </p:cNvPr>
          <p:cNvPicPr>
            <a:picLocks noChangeAspect="1"/>
          </p:cNvPicPr>
          <p:nvPr/>
        </p:nvPicPr>
        <p:blipFill rotWithShape="1">
          <a:blip r:embed="rId2">
            <a:alphaModFix amt="25000"/>
          </a:blip>
          <a:srcRect t="25203" b="18547"/>
          <a:stretch/>
        </p:blipFill>
        <p:spPr>
          <a:xfrm>
            <a:off x="20" y="28765"/>
            <a:ext cx="12191980" cy="6857990"/>
          </a:xfrm>
          <a:prstGeom prst="rect">
            <a:avLst/>
          </a:prstGeom>
        </p:spPr>
      </p:pic>
      <p:sp>
        <p:nvSpPr>
          <p:cNvPr id="2" name="Title 1"/>
          <p:cNvSpPr>
            <a:spLocks noGrp="1"/>
          </p:cNvSpPr>
          <p:nvPr>
            <p:ph type="ctrTitle"/>
          </p:nvPr>
        </p:nvSpPr>
        <p:spPr>
          <a:xfrm>
            <a:off x="514350" y="864108"/>
            <a:ext cx="6367940" cy="5120639"/>
          </a:xfrm>
        </p:spPr>
        <p:txBody>
          <a:bodyPr vert="horz" lIns="91440" tIns="45720" rIns="91440" bIns="45720" rtlCol="0" anchor="ctr">
            <a:normAutofit/>
          </a:bodyPr>
          <a:lstStyle/>
          <a:p>
            <a:pPr algn="l"/>
            <a:r>
              <a:rPr lang="en-US" sz="6100">
                <a:ln w="15875">
                  <a:solidFill>
                    <a:srgbClr val="FFFFFF"/>
                  </a:solidFill>
                </a:ln>
                <a:noFill/>
              </a:rPr>
              <a:t>MODELS OF COMMUNICATION</a:t>
            </a:r>
          </a:p>
        </p:txBody>
      </p:sp>
      <p:sp>
        <p:nvSpPr>
          <p:cNvPr id="6" name="Subtitle 5">
            <a:extLst>
              <a:ext uri="{FF2B5EF4-FFF2-40B4-BE49-F238E27FC236}">
                <a16:creationId xmlns:a16="http://schemas.microsoft.com/office/drawing/2014/main" id="{FDE5D207-C9E2-4E32-B563-4304AC10FA85}"/>
              </a:ext>
            </a:extLst>
          </p:cNvPr>
          <p:cNvSpPr>
            <a:spLocks noGrp="1"/>
          </p:cNvSpPr>
          <p:nvPr>
            <p:ph type="subTitle" idx="1"/>
          </p:nvPr>
        </p:nvSpPr>
        <p:spPr>
          <a:xfrm>
            <a:off x="6725076" y="864108"/>
            <a:ext cx="5399530" cy="5120640"/>
          </a:xfrm>
        </p:spPr>
        <p:txBody>
          <a:bodyPr vert="horz" lIns="91440" tIns="45720" rIns="91440" bIns="45720" rtlCol="0" anchor="ctr">
            <a:normAutofit/>
          </a:bodyPr>
          <a:lstStyle/>
          <a:p>
            <a:pPr algn="l">
              <a:spcAft>
                <a:spcPts val="600"/>
              </a:spcAft>
            </a:pPr>
            <a:r>
              <a:rPr lang="en-US" sz="2400" b="1"/>
              <a:t>Shannon model and Weaver</a:t>
            </a:r>
            <a:r>
              <a:rPr lang="en-US" sz="2400"/>
              <a:t> </a:t>
            </a:r>
            <a:r>
              <a:rPr lang="en-US" sz="2400" b="1"/>
              <a:t>model</a:t>
            </a:r>
            <a:endParaRPr lang="en-US" sz="2400"/>
          </a:p>
          <a:p>
            <a:pPr indent="-182880" algn="l">
              <a:spcAft>
                <a:spcPts val="600"/>
              </a:spcAft>
              <a:buFont typeface="Wingdings 2" pitchFamily="18" charset="2"/>
              <a:buChar char=""/>
            </a:pPr>
            <a:r>
              <a:rPr lang="en-US" sz="2400" b="1"/>
              <a:t>Aristotle model</a:t>
            </a:r>
          </a:p>
          <a:p>
            <a:pPr indent="-182880" algn="l">
              <a:spcAft>
                <a:spcPts val="600"/>
              </a:spcAft>
              <a:buFont typeface="Wingdings 2" pitchFamily="18" charset="2"/>
              <a:buChar char=""/>
            </a:pPr>
            <a:r>
              <a:rPr lang="en-US" sz="2400" b="1"/>
              <a:t>Lass well - model</a:t>
            </a:r>
          </a:p>
          <a:p>
            <a:pPr indent="-182880" algn="l">
              <a:spcAft>
                <a:spcPts val="600"/>
              </a:spcAft>
              <a:buFont typeface="Wingdings 2" pitchFamily="18" charset="2"/>
              <a:buChar char=""/>
            </a:pPr>
            <a:r>
              <a:rPr lang="en-US" sz="2400" b="1"/>
              <a:t>Berlo s – S-M-C-R model</a:t>
            </a:r>
          </a:p>
          <a:p>
            <a:pPr indent="-182880" algn="l">
              <a:spcAft>
                <a:spcPts val="600"/>
              </a:spcAft>
              <a:buFont typeface="Wingdings 2" pitchFamily="18" charset="2"/>
              <a:buChar char=""/>
            </a:pPr>
            <a:r>
              <a:rPr lang="en-US" sz="2400" b="1"/>
              <a:t>Osgood-Schramm model</a:t>
            </a:r>
          </a:p>
          <a:p>
            <a:pPr indent="-182880" algn="l">
              <a:spcAft>
                <a:spcPts val="600"/>
              </a:spcAft>
              <a:buFont typeface="Wingdings 2" pitchFamily="18" charset="2"/>
              <a:buChar char=""/>
            </a:pPr>
            <a:r>
              <a:rPr lang="en-US" sz="2400" b="1"/>
              <a:t>The  Westley and  Maclean  -  mode</a:t>
            </a:r>
            <a:r>
              <a:rPr lang="en-US" b="1"/>
              <a:t>l</a:t>
            </a:r>
          </a:p>
          <a:p>
            <a:pPr indent="-182880" algn="l">
              <a:spcAft>
                <a:spcPts val="600"/>
              </a:spcAft>
              <a:buFont typeface="Wingdings 2" pitchFamily="18" charset="2"/>
              <a:buChar char=""/>
            </a:pPr>
            <a:endParaRPr lang="en-US"/>
          </a:p>
          <a:p>
            <a:pPr indent="-182880" algn="l">
              <a:spcAft>
                <a:spcPts val="600"/>
              </a:spcAft>
              <a:buFont typeface="Wingdings 2" pitchFamily="18" charset="2"/>
              <a:buChar char=""/>
            </a:pPr>
            <a:endParaRPr lang="en-US"/>
          </a:p>
          <a:p>
            <a:pPr indent="-182880" algn="l">
              <a:spcAft>
                <a:spcPts val="600"/>
              </a:spcAft>
              <a:buFont typeface="Wingdings 2" pitchFamily="18" charset="2"/>
              <a:buChar char=""/>
            </a:pPr>
            <a:endParaRPr lang="en-US"/>
          </a:p>
        </p:txBody>
      </p:sp>
    </p:spTree>
    <p:extLst>
      <p:ext uri="{BB962C8B-B14F-4D97-AF65-F5344CB8AC3E}">
        <p14:creationId xmlns:p14="http://schemas.microsoft.com/office/powerpoint/2010/main" val="49894859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B987-5A39-4556-8AE3-DA0456BF42F4}"/>
              </a:ext>
            </a:extLst>
          </p:cNvPr>
          <p:cNvSpPr>
            <a:spLocks noGrp="1"/>
          </p:cNvSpPr>
          <p:nvPr>
            <p:ph type="title"/>
          </p:nvPr>
        </p:nvSpPr>
        <p:spPr/>
        <p:txBody>
          <a:bodyPr/>
          <a:lstStyle/>
          <a:p>
            <a:r>
              <a:rPr lang="en-US"/>
              <a:t>SCHRAMMS MODEL REASON WHY</a:t>
            </a:r>
          </a:p>
        </p:txBody>
      </p:sp>
      <p:sp>
        <p:nvSpPr>
          <p:cNvPr id="3" name="Text Placeholder 2">
            <a:extLst>
              <a:ext uri="{FF2B5EF4-FFF2-40B4-BE49-F238E27FC236}">
                <a16:creationId xmlns:a16="http://schemas.microsoft.com/office/drawing/2014/main" id="{595FC51A-214F-4747-B26C-9B7F584B6BDC}"/>
              </a:ext>
            </a:extLst>
          </p:cNvPr>
          <p:cNvSpPr>
            <a:spLocks noGrp="1"/>
          </p:cNvSpPr>
          <p:nvPr>
            <p:ph type="body" idx="1"/>
          </p:nvPr>
        </p:nvSpPr>
        <p:spPr/>
        <p:txBody>
          <a:bodyPr/>
          <a:lstStyle/>
          <a:p>
            <a:r>
              <a:rPr lang="en-US">
                <a:cs typeface="Arial"/>
              </a:rPr>
              <a:t>SCHRAMMS INTERACTIVE MODEL</a:t>
            </a:r>
            <a:endParaRPr lang="en-US"/>
          </a:p>
        </p:txBody>
      </p:sp>
      <p:sp>
        <p:nvSpPr>
          <p:cNvPr id="4" name="Content Placeholder 3">
            <a:extLst>
              <a:ext uri="{FF2B5EF4-FFF2-40B4-BE49-F238E27FC236}">
                <a16:creationId xmlns:a16="http://schemas.microsoft.com/office/drawing/2014/main" id="{573D73AB-D7F2-416C-A1C9-390F367C227D}"/>
              </a:ext>
            </a:extLst>
          </p:cNvPr>
          <p:cNvSpPr>
            <a:spLocks noGrp="1"/>
          </p:cNvSpPr>
          <p:nvPr>
            <p:ph sz="half" idx="2"/>
          </p:nvPr>
        </p:nvSpPr>
        <p:spPr/>
        <p:txBody>
          <a:bodyPr vert="horz" lIns="91440" tIns="45720" rIns="91440" bIns="45720" rtlCol="0" anchor="t">
            <a:normAutofit/>
          </a:bodyPr>
          <a:lstStyle/>
          <a:p>
            <a:pPr marL="344170" indent="-344170"/>
            <a:r>
              <a:rPr lang="en-US">
                <a:cs typeface="Arial"/>
              </a:rPr>
              <a:t>INITIALS PROCESS COMMUNICATION</a:t>
            </a:r>
          </a:p>
          <a:p>
            <a:pPr marL="344170" indent="-344170"/>
            <a:r>
              <a:rPr lang="en-US">
                <a:cs typeface="Arial"/>
              </a:rPr>
              <a:t>DECODING</a:t>
            </a:r>
          </a:p>
          <a:p>
            <a:pPr marL="344170" indent="-344170"/>
            <a:r>
              <a:rPr lang="en-US">
                <a:cs typeface="Arial"/>
              </a:rPr>
              <a:t>RECEIVER</a:t>
            </a:r>
          </a:p>
          <a:p>
            <a:pPr marL="344170" indent="-344170"/>
            <a:r>
              <a:rPr lang="en-US">
                <a:cs typeface="Arial"/>
              </a:rPr>
              <a:t>FEED BACK </a:t>
            </a:r>
          </a:p>
          <a:p>
            <a:pPr marL="344170" indent="-344170"/>
            <a:endParaRPr lang="en-US">
              <a:cs typeface="Arial"/>
            </a:endParaRPr>
          </a:p>
        </p:txBody>
      </p:sp>
      <p:sp>
        <p:nvSpPr>
          <p:cNvPr id="5" name="Text Placeholder 4">
            <a:extLst>
              <a:ext uri="{FF2B5EF4-FFF2-40B4-BE49-F238E27FC236}">
                <a16:creationId xmlns:a16="http://schemas.microsoft.com/office/drawing/2014/main" id="{9E3369D1-0DBD-41B4-BF82-A8DD8B42B342}"/>
              </a:ext>
            </a:extLst>
          </p:cNvPr>
          <p:cNvSpPr>
            <a:spLocks noGrp="1"/>
          </p:cNvSpPr>
          <p:nvPr>
            <p:ph type="body" sz="quarter" idx="3"/>
          </p:nvPr>
        </p:nvSpPr>
        <p:spPr/>
        <p:txBody>
          <a:bodyPr/>
          <a:lstStyle/>
          <a:p>
            <a:r>
              <a:rPr lang="en-US">
                <a:cs typeface="Arial"/>
              </a:rPr>
              <a:t>MESSAGE</a:t>
            </a:r>
            <a:endParaRPr lang="en-US"/>
          </a:p>
        </p:txBody>
      </p:sp>
      <p:graphicFrame>
        <p:nvGraphicFramePr>
          <p:cNvPr id="9" name="Content Placeholder 5">
            <a:extLst>
              <a:ext uri="{FF2B5EF4-FFF2-40B4-BE49-F238E27FC236}">
                <a16:creationId xmlns:a16="http://schemas.microsoft.com/office/drawing/2014/main" id="{7E31AAA5-B5E8-4A11-A7D1-43D4CC0BAF3C}"/>
              </a:ext>
            </a:extLst>
          </p:cNvPr>
          <p:cNvGraphicFramePr>
            <a:graphicFrameLocks noGrp="1"/>
          </p:cNvGraphicFramePr>
          <p:nvPr>
            <p:ph sz="quarter" idx="4"/>
            <p:extLst>
              <p:ext uri="{D42A27DB-BD31-4B8C-83A1-F6EECF244321}">
                <p14:modId xmlns:p14="http://schemas.microsoft.com/office/powerpoint/2010/main" val="2696634294"/>
              </p:ext>
            </p:extLst>
          </p:nvPr>
        </p:nvGraphicFramePr>
        <p:xfrm>
          <a:off x="5170979" y="1893389"/>
          <a:ext cx="6679968" cy="49187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5223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13" descr="White puzzle with one red piece">
            <a:extLst>
              <a:ext uri="{FF2B5EF4-FFF2-40B4-BE49-F238E27FC236}">
                <a16:creationId xmlns:a16="http://schemas.microsoft.com/office/drawing/2014/main" id="{8007C3F0-1AC4-4C3E-B1C9-8A5A3507B661}"/>
              </a:ext>
            </a:extLst>
          </p:cNvPr>
          <p:cNvPicPr>
            <a:picLocks noChangeAspect="1"/>
          </p:cNvPicPr>
          <p:nvPr/>
        </p:nvPicPr>
        <p:blipFill rotWithShape="1">
          <a:blip r:embed="rId2">
            <a:duotone>
              <a:schemeClr val="bg2">
                <a:shade val="45000"/>
                <a:satMod val="135000"/>
              </a:schemeClr>
              <a:prstClr val="white"/>
            </a:duotone>
            <a:alphaModFix amt="25000"/>
          </a:blip>
          <a:srcRect l="13283" r="11719"/>
          <a:stretch/>
        </p:blipFill>
        <p:spPr>
          <a:xfrm>
            <a:off x="3910756" y="805142"/>
            <a:ext cx="10107055" cy="7619990"/>
          </a:xfrm>
          <a:prstGeom prst="rect">
            <a:avLst/>
          </a:prstGeom>
        </p:spPr>
      </p:pic>
      <p:sp>
        <p:nvSpPr>
          <p:cNvPr id="10" name="Title 9">
            <a:extLst>
              <a:ext uri="{FF2B5EF4-FFF2-40B4-BE49-F238E27FC236}">
                <a16:creationId xmlns:a16="http://schemas.microsoft.com/office/drawing/2014/main" id="{AFDA9449-8BB8-4D67-83E0-0890B36B6DF6}"/>
              </a:ext>
            </a:extLst>
          </p:cNvPr>
          <p:cNvSpPr>
            <a:spLocks noGrp="1"/>
          </p:cNvSpPr>
          <p:nvPr>
            <p:ph type="title"/>
          </p:nvPr>
        </p:nvSpPr>
        <p:spPr>
          <a:xfrm>
            <a:off x="8504" y="1123837"/>
            <a:ext cx="4011405" cy="4601183"/>
          </a:xfrm>
        </p:spPr>
        <p:txBody>
          <a:bodyPr>
            <a:normAutofit/>
          </a:bodyPr>
          <a:lstStyle/>
          <a:p>
            <a:pPr algn="l"/>
            <a:r>
              <a:rPr lang="en-US" sz="2800" b="1">
                <a:cs typeface="Arial"/>
              </a:rPr>
              <a:t>JUSIFAICATION REASON </a:t>
            </a:r>
            <a:br>
              <a:rPr lang="en-US" sz="2800" b="1">
                <a:cs typeface="Arial"/>
              </a:rPr>
            </a:br>
            <a:r>
              <a:rPr lang="en-US" sz="2800" b="1">
                <a:cs typeface="Arial"/>
              </a:rPr>
              <a:t>SCHRAMM MODEL</a:t>
            </a:r>
            <a:br>
              <a:rPr lang="en-US" sz="2200">
                <a:cs typeface="Arial"/>
              </a:rPr>
            </a:br>
            <a:endParaRPr lang="en-US" sz="2200"/>
          </a:p>
        </p:txBody>
      </p:sp>
      <p:sp>
        <p:nvSpPr>
          <p:cNvPr id="12" name="Content Placeholder 11">
            <a:extLst>
              <a:ext uri="{FF2B5EF4-FFF2-40B4-BE49-F238E27FC236}">
                <a16:creationId xmlns:a16="http://schemas.microsoft.com/office/drawing/2014/main" id="{5EF61295-11A2-4646-8CA8-3A359417AA1E}"/>
              </a:ext>
            </a:extLst>
          </p:cNvPr>
          <p:cNvSpPr>
            <a:spLocks noGrp="1"/>
          </p:cNvSpPr>
          <p:nvPr>
            <p:ph idx="1"/>
          </p:nvPr>
        </p:nvSpPr>
        <p:spPr>
          <a:xfrm>
            <a:off x="4186425" y="2052116"/>
            <a:ext cx="6774802" cy="3997828"/>
          </a:xfrm>
        </p:spPr>
        <p:txBody>
          <a:bodyPr>
            <a:normAutofit lnSpcReduction="10000"/>
          </a:bodyPr>
          <a:lstStyle/>
          <a:p>
            <a:pPr marL="0" indent="0">
              <a:lnSpc>
                <a:spcPct val="110000"/>
              </a:lnSpc>
              <a:buNone/>
            </a:pPr>
            <a:r>
              <a:rPr lang="en-US" sz="1500">
                <a:cs typeface="Arial"/>
              </a:rPr>
              <a:t>                                                      </a:t>
            </a:r>
          </a:p>
          <a:p>
            <a:pPr marL="0" indent="0">
              <a:lnSpc>
                <a:spcPct val="110000"/>
              </a:lnSpc>
              <a:buNone/>
            </a:pPr>
            <a:r>
              <a:rPr lang="en-US" sz="1500">
                <a:cs typeface="Arial"/>
              </a:rPr>
              <a:t>                                                                    </a:t>
            </a:r>
          </a:p>
          <a:p>
            <a:pPr marL="0" indent="0">
              <a:lnSpc>
                <a:spcPct val="110000"/>
              </a:lnSpc>
              <a:buNone/>
            </a:pPr>
            <a:r>
              <a:rPr lang="en-US" sz="1500">
                <a:cs typeface="Arial"/>
              </a:rPr>
              <a:t>             </a:t>
            </a:r>
            <a:r>
              <a:rPr lang="en-US" sz="2400">
                <a:cs typeface="Arial"/>
              </a:rPr>
              <a:t>        </a:t>
            </a:r>
            <a:r>
              <a:rPr lang="en-US" sz="2400" b="1">
                <a:cs typeface="Arial"/>
              </a:rPr>
              <a:t> MESSAGE</a:t>
            </a:r>
          </a:p>
          <a:p>
            <a:pPr marL="0" indent="0">
              <a:lnSpc>
                <a:spcPct val="110000"/>
              </a:lnSpc>
              <a:buNone/>
            </a:pPr>
            <a:endParaRPr lang="en-US" sz="1500"/>
          </a:p>
          <a:p>
            <a:pPr marL="0" indent="0">
              <a:lnSpc>
                <a:spcPct val="110000"/>
              </a:lnSpc>
              <a:buNone/>
            </a:pPr>
            <a:r>
              <a:rPr lang="en-US" sz="1500">
                <a:cs typeface="Arial"/>
              </a:rPr>
              <a:t>  </a:t>
            </a:r>
            <a:r>
              <a:rPr lang="en-US" sz="2400">
                <a:cs typeface="Arial"/>
              </a:rPr>
              <a:t> </a:t>
            </a:r>
            <a:r>
              <a:rPr lang="en-US" sz="2400" b="1">
                <a:cs typeface="Arial"/>
              </a:rPr>
              <a:t>ENCODER </a:t>
            </a:r>
            <a:r>
              <a:rPr lang="en-US" sz="2400">
                <a:cs typeface="Arial"/>
              </a:rPr>
              <a:t>            </a:t>
            </a:r>
            <a:r>
              <a:rPr lang="en-US" sz="2400" b="1">
                <a:cs typeface="Arial"/>
              </a:rPr>
              <a:t>  DECODER    </a:t>
            </a:r>
            <a:r>
              <a:rPr lang="en-US" sz="1500">
                <a:cs typeface="Arial"/>
              </a:rPr>
              <a:t>   </a:t>
            </a:r>
          </a:p>
          <a:p>
            <a:pPr marL="0" indent="0">
              <a:lnSpc>
                <a:spcPct val="110000"/>
              </a:lnSpc>
              <a:buNone/>
            </a:pPr>
            <a:r>
              <a:rPr lang="en-US" sz="2400" b="1">
                <a:cs typeface="Arial"/>
              </a:rPr>
              <a:t>INTEPRETER            INTEPRETER          </a:t>
            </a:r>
            <a:r>
              <a:rPr lang="en-US" sz="1500">
                <a:cs typeface="Arial"/>
              </a:rPr>
              <a:t>                                        </a:t>
            </a:r>
          </a:p>
          <a:p>
            <a:pPr marL="0" indent="0">
              <a:lnSpc>
                <a:spcPct val="110000"/>
              </a:lnSpc>
              <a:buNone/>
            </a:pPr>
            <a:r>
              <a:rPr lang="en-US" sz="2400" b="1">
                <a:cs typeface="Arial"/>
              </a:rPr>
              <a:t> DECODER                 ENCODER</a:t>
            </a:r>
            <a:r>
              <a:rPr lang="en-US" sz="1500" b="1">
                <a:cs typeface="Arial"/>
              </a:rPr>
              <a:t>  </a:t>
            </a:r>
            <a:r>
              <a:rPr lang="en-US" sz="1500">
                <a:cs typeface="Arial"/>
              </a:rPr>
              <a:t>                                                                                                           </a:t>
            </a:r>
          </a:p>
          <a:p>
            <a:pPr marL="0" indent="0">
              <a:lnSpc>
                <a:spcPct val="110000"/>
              </a:lnSpc>
              <a:buNone/>
            </a:pPr>
            <a:r>
              <a:rPr lang="en-US" sz="1500">
                <a:cs typeface="Arial"/>
              </a:rPr>
              <a:t>              </a:t>
            </a:r>
            <a:r>
              <a:rPr lang="en-US" sz="1500" b="1">
                <a:cs typeface="Arial"/>
              </a:rPr>
              <a:t>    </a:t>
            </a:r>
            <a:r>
              <a:rPr lang="en-US" sz="2400" b="1">
                <a:cs typeface="Arial"/>
              </a:rPr>
              <a:t>   MESSAGE</a:t>
            </a:r>
          </a:p>
          <a:p>
            <a:pPr marL="344170" indent="-344170">
              <a:lnSpc>
                <a:spcPct val="110000"/>
              </a:lnSpc>
            </a:pPr>
            <a:endParaRPr lang="en-US" sz="1500">
              <a:cs typeface="Arial"/>
            </a:endParaRPr>
          </a:p>
          <a:p>
            <a:pPr marL="344170" indent="-344170">
              <a:lnSpc>
                <a:spcPct val="110000"/>
              </a:lnSpc>
            </a:pPr>
            <a:endParaRPr lang="en-US" sz="1500">
              <a:cs typeface="Arial"/>
            </a:endParaRPr>
          </a:p>
          <a:p>
            <a:pPr marL="0" indent="0">
              <a:lnSpc>
                <a:spcPct val="110000"/>
              </a:lnSpc>
              <a:buNone/>
            </a:pPr>
            <a:endParaRPr lang="en-US" sz="1500">
              <a:cs typeface="Arial"/>
            </a:endParaRPr>
          </a:p>
        </p:txBody>
      </p:sp>
    </p:spTree>
    <p:extLst>
      <p:ext uri="{BB962C8B-B14F-4D97-AF65-F5344CB8AC3E}">
        <p14:creationId xmlns:p14="http://schemas.microsoft.com/office/powerpoint/2010/main" val="680532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9B8DB5-6305-4889-AE38-52ED1C8EADC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3" name="Picture 3" descr="Diagram&#10;&#10;Description automatically generated">
            <a:extLst>
              <a:ext uri="{FF2B5EF4-FFF2-40B4-BE49-F238E27FC236}">
                <a16:creationId xmlns:a16="http://schemas.microsoft.com/office/drawing/2014/main" id="{1C73A358-F948-4FC2-9F3B-98B03E77DF00}"/>
              </a:ext>
            </a:extLst>
          </p:cNvPr>
          <p:cNvPicPr>
            <a:picLocks noChangeAspect="1"/>
          </p:cNvPicPr>
          <p:nvPr/>
        </p:nvPicPr>
        <p:blipFill>
          <a:blip r:embed="rId2"/>
          <a:stretch>
            <a:fillRect/>
          </a:stretch>
        </p:blipFill>
        <p:spPr>
          <a:xfrm>
            <a:off x="1848929" y="1610881"/>
            <a:ext cx="7559614" cy="4225709"/>
          </a:xfrm>
          <a:prstGeom prst="rect">
            <a:avLst/>
          </a:prstGeom>
        </p:spPr>
      </p:pic>
      <p:sp>
        <p:nvSpPr>
          <p:cNvPr id="4" name="TextBox 3">
            <a:extLst>
              <a:ext uri="{FF2B5EF4-FFF2-40B4-BE49-F238E27FC236}">
                <a16:creationId xmlns:a16="http://schemas.microsoft.com/office/drawing/2014/main" id="{1922F00D-47BE-4F2E-A010-09D2388AD5A1}"/>
              </a:ext>
            </a:extLst>
          </p:cNvPr>
          <p:cNvSpPr txBox="1"/>
          <p:nvPr/>
        </p:nvSpPr>
        <p:spPr>
          <a:xfrm>
            <a:off x="1057275" y="453426"/>
            <a:ext cx="4468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Schramm's Model</a:t>
            </a:r>
          </a:p>
        </p:txBody>
      </p:sp>
    </p:spTree>
    <p:extLst>
      <p:ext uri="{BB962C8B-B14F-4D97-AF65-F5344CB8AC3E}">
        <p14:creationId xmlns:p14="http://schemas.microsoft.com/office/powerpoint/2010/main" val="3308552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E25F4F-9F4E-4C2F-AD3E-CF5013A9F3A2}"/>
              </a:ext>
            </a:extLst>
          </p:cNvPr>
          <p:cNvSpPr txBox="1"/>
          <p:nvPr/>
        </p:nvSpPr>
        <p:spPr>
          <a:xfrm>
            <a:off x="-3156252" y="-1921135"/>
            <a:ext cx="9305248" cy="48918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spc="-100">
                <a:solidFill>
                  <a:schemeClr val="tx1">
                    <a:lumMod val="75000"/>
                    <a:lumOff val="25000"/>
                  </a:schemeClr>
                </a:solidFill>
                <a:latin typeface="+mj-lt"/>
                <a:ea typeface="+mj-ea"/>
                <a:cs typeface="+mj-cs"/>
              </a:rPr>
              <a:t>Channels of communication:</a:t>
            </a:r>
          </a:p>
        </p:txBody>
      </p:sp>
      <p:pic>
        <p:nvPicPr>
          <p:cNvPr id="3" name="Picture 3" descr="Graphical user interface, text, application&#10;&#10;Description automatically generated">
            <a:extLst>
              <a:ext uri="{FF2B5EF4-FFF2-40B4-BE49-F238E27FC236}">
                <a16:creationId xmlns:a16="http://schemas.microsoft.com/office/drawing/2014/main" id="{D7C53788-8FCA-4CB0-B4CD-481A514C96F4}"/>
              </a:ext>
            </a:extLst>
          </p:cNvPr>
          <p:cNvPicPr>
            <a:picLocks noChangeAspect="1"/>
          </p:cNvPicPr>
          <p:nvPr/>
        </p:nvPicPr>
        <p:blipFill>
          <a:blip r:embed="rId2"/>
          <a:stretch>
            <a:fillRect/>
          </a:stretch>
        </p:blipFill>
        <p:spPr>
          <a:xfrm>
            <a:off x="329131" y="1009930"/>
            <a:ext cx="8177839" cy="5423850"/>
          </a:xfrm>
          <a:prstGeom prst="rect">
            <a:avLst/>
          </a:prstGeom>
        </p:spPr>
      </p:pic>
    </p:spTree>
    <p:extLst>
      <p:ext uri="{BB962C8B-B14F-4D97-AF65-F5344CB8AC3E}">
        <p14:creationId xmlns:p14="http://schemas.microsoft.com/office/powerpoint/2010/main" val="3511714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lue paper stripes in a wave shape">
            <a:extLst>
              <a:ext uri="{FF2B5EF4-FFF2-40B4-BE49-F238E27FC236}">
                <a16:creationId xmlns:a16="http://schemas.microsoft.com/office/drawing/2014/main" id="{49ABFB78-A4FF-4E87-82E8-9AF0CC19DCA8}"/>
              </a:ext>
            </a:extLst>
          </p:cNvPr>
          <p:cNvPicPr>
            <a:picLocks noChangeAspect="1"/>
          </p:cNvPicPr>
          <p:nvPr/>
        </p:nvPicPr>
        <p:blipFill rotWithShape="1">
          <a:blip r:embed="rId2"/>
          <a:srcRect t="747" r="-2" b="14856"/>
          <a:stretch/>
        </p:blipFill>
        <p:spPr>
          <a:xfrm>
            <a:off x="20" y="10"/>
            <a:ext cx="12191980" cy="6857990"/>
          </a:xfrm>
          <a:prstGeom prst="rect">
            <a:avLst/>
          </a:prstGeom>
        </p:spPr>
      </p:pic>
      <p:sp>
        <p:nvSpPr>
          <p:cNvPr id="2" name="TextBox 1">
            <a:extLst>
              <a:ext uri="{FF2B5EF4-FFF2-40B4-BE49-F238E27FC236}">
                <a16:creationId xmlns:a16="http://schemas.microsoft.com/office/drawing/2014/main" id="{7E83603C-990E-4844-AF59-4B6DC1C1008E}"/>
              </a:ext>
            </a:extLst>
          </p:cNvPr>
          <p:cNvSpPr txBox="1"/>
          <p:nvPr/>
        </p:nvSpPr>
        <p:spPr>
          <a:xfrm>
            <a:off x="-192778" y="753902"/>
            <a:ext cx="4874048" cy="34989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3200" b="1"/>
              <a:t>Media Richness theory</a:t>
            </a:r>
            <a:r>
              <a:rPr lang="en-US" sz="1600">
                <a:solidFill>
                  <a:srgbClr val="FFFFFF"/>
                </a:solidFill>
              </a:rPr>
              <a:t>:</a:t>
            </a:r>
          </a:p>
        </p:txBody>
      </p:sp>
      <p:pic>
        <p:nvPicPr>
          <p:cNvPr id="3" name="Picture 4" descr="Text&#10;&#10;Description automatically generated">
            <a:extLst>
              <a:ext uri="{FF2B5EF4-FFF2-40B4-BE49-F238E27FC236}">
                <a16:creationId xmlns:a16="http://schemas.microsoft.com/office/drawing/2014/main" id="{BDF554C8-AB2F-4B45-B23F-76C31312C833}"/>
              </a:ext>
            </a:extLst>
          </p:cNvPr>
          <p:cNvPicPr>
            <a:picLocks noChangeAspect="1"/>
          </p:cNvPicPr>
          <p:nvPr/>
        </p:nvPicPr>
        <p:blipFill>
          <a:blip r:embed="rId3"/>
          <a:stretch>
            <a:fillRect/>
          </a:stretch>
        </p:blipFill>
        <p:spPr>
          <a:xfrm>
            <a:off x="1101306" y="1594095"/>
            <a:ext cx="9730594" cy="4891886"/>
          </a:xfrm>
          <a:prstGeom prst="rect">
            <a:avLst/>
          </a:prstGeom>
        </p:spPr>
      </p:pic>
    </p:spTree>
    <p:extLst>
      <p:ext uri="{BB962C8B-B14F-4D97-AF65-F5344CB8AC3E}">
        <p14:creationId xmlns:p14="http://schemas.microsoft.com/office/powerpoint/2010/main" val="118713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69192-0A12-4164-8E4D-0FCD86C7FF18}"/>
              </a:ext>
            </a:extLst>
          </p:cNvPr>
          <p:cNvSpPr>
            <a:spLocks noGrp="1"/>
          </p:cNvSpPr>
          <p:nvPr>
            <p:ph type="title"/>
          </p:nvPr>
        </p:nvSpPr>
        <p:spPr>
          <a:xfrm>
            <a:off x="252919" y="1123837"/>
            <a:ext cx="3146774" cy="4601183"/>
          </a:xfrm>
        </p:spPr>
        <p:txBody>
          <a:bodyPr/>
          <a:lstStyle/>
          <a:p>
            <a:r>
              <a:rPr lang="en-GB"/>
              <a:t>What's the most effective communication </a:t>
            </a:r>
          </a:p>
        </p:txBody>
      </p:sp>
      <p:sp>
        <p:nvSpPr>
          <p:cNvPr id="3" name="Content Placeholder 2">
            <a:extLst>
              <a:ext uri="{FF2B5EF4-FFF2-40B4-BE49-F238E27FC236}">
                <a16:creationId xmlns:a16="http://schemas.microsoft.com/office/drawing/2014/main" id="{7D6824BC-1359-420B-83E8-9A12ECCD8AAF}"/>
              </a:ext>
            </a:extLst>
          </p:cNvPr>
          <p:cNvSpPr>
            <a:spLocks noGrp="1"/>
          </p:cNvSpPr>
          <p:nvPr>
            <p:ph idx="1"/>
          </p:nvPr>
        </p:nvSpPr>
        <p:spPr/>
        <p:txBody>
          <a:bodyPr>
            <a:normAutofit fontScale="85000" lnSpcReduction="20000"/>
          </a:bodyPr>
          <a:lstStyle/>
          <a:p>
            <a:r>
              <a:rPr lang="en-GB"/>
              <a:t>The company is struggling with communication and is on verge of losing clients, the reason being is because of the diversity which isn't a bad thing it can help with exposure. However, from so much diversity it can lead to poor communication because of some misunderstanding. English is a worldwide spoken language but to improve and expand to more success the leaders, managers, colleagues just all the staff in the business need to be more straightforward and consider understanding or respecting your client's cultures and expectations. </a:t>
            </a:r>
            <a:endParaRPr lang="en-US"/>
          </a:p>
          <a:p>
            <a:r>
              <a:rPr lang="en-GB"/>
              <a:t>Letters and emails: These take a lot of time to create especially if it's long, some clients may not have the right time to read such things and may not even understand which can also take more time</a:t>
            </a:r>
          </a:p>
          <a:p>
            <a:r>
              <a:rPr lang="en-GB"/>
              <a:t>Reports: similarly, can be time consuming also can lead to misunderstanding. </a:t>
            </a:r>
          </a:p>
          <a:p>
            <a:r>
              <a:rPr lang="en-GB"/>
              <a:t>Meetings: very good way to communicate as it is face to face however, it's very time consuming and very expensive</a:t>
            </a:r>
          </a:p>
          <a:p>
            <a:r>
              <a:rPr lang="en-GB"/>
              <a:t>Memos: very easy to understand, straightforward however it isn't responsive and might not understand. </a:t>
            </a:r>
          </a:p>
          <a:p>
            <a:r>
              <a:rPr lang="en-GB"/>
              <a:t>The best way forward for now because of COVID19 the business should consider using video conferences to keep your clients updated it's also a faster way to communicate rather than having to travel for a meeting which takes longer it's not only the fastest but also the cheapest way because you can use zoom, teams skype and many more video call apps which are free and still have a professional approach and plan and being able to communicate with your clients at any time.</a:t>
            </a:r>
          </a:p>
        </p:txBody>
      </p:sp>
    </p:spTree>
    <p:extLst>
      <p:ext uri="{BB962C8B-B14F-4D97-AF65-F5344CB8AC3E}">
        <p14:creationId xmlns:p14="http://schemas.microsoft.com/office/powerpoint/2010/main" val="4067759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5CA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9">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iagram&#10;&#10;Description automatically generated">
            <a:extLst>
              <a:ext uri="{FF2B5EF4-FFF2-40B4-BE49-F238E27FC236}">
                <a16:creationId xmlns:a16="http://schemas.microsoft.com/office/drawing/2014/main" id="{9D55D90A-33BC-447D-B8DB-D3F0270C990D}"/>
              </a:ext>
            </a:extLst>
          </p:cNvPr>
          <p:cNvPicPr>
            <a:picLocks noChangeAspect="1"/>
          </p:cNvPicPr>
          <p:nvPr/>
        </p:nvPicPr>
        <p:blipFill>
          <a:blip r:embed="rId2"/>
          <a:stretch>
            <a:fillRect/>
          </a:stretch>
        </p:blipFill>
        <p:spPr>
          <a:xfrm>
            <a:off x="2581365" y="771434"/>
            <a:ext cx="7029270" cy="5271953"/>
          </a:xfrm>
          <a:prstGeom prst="rect">
            <a:avLst/>
          </a:prstGeom>
        </p:spPr>
      </p:pic>
      <p:sp>
        <p:nvSpPr>
          <p:cNvPr id="2" name="TextBox 1">
            <a:extLst>
              <a:ext uri="{FF2B5EF4-FFF2-40B4-BE49-F238E27FC236}">
                <a16:creationId xmlns:a16="http://schemas.microsoft.com/office/drawing/2014/main" id="{8B294800-983A-433D-890F-170BA0297B5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7368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3" descr="Digital art of mountains with a pastel gradient filter">
            <a:extLst>
              <a:ext uri="{FF2B5EF4-FFF2-40B4-BE49-F238E27FC236}">
                <a16:creationId xmlns:a16="http://schemas.microsoft.com/office/drawing/2014/main" id="{B6D2DDC9-150C-43B3-BCF6-E02A59F819C9}"/>
              </a:ext>
            </a:extLst>
          </p:cNvPr>
          <p:cNvPicPr>
            <a:picLocks noChangeAspect="1"/>
          </p:cNvPicPr>
          <p:nvPr/>
        </p:nvPicPr>
        <p:blipFill rotWithShape="1">
          <a:blip r:embed="rId2">
            <a:alphaModFix amt="70000"/>
          </a:blip>
          <a:srcRect t="15723" r="6" b="6"/>
          <a:stretch/>
        </p:blipFill>
        <p:spPr>
          <a:xfrm>
            <a:off x="20" y="10"/>
            <a:ext cx="12188932" cy="6856614"/>
          </a:xfrm>
          <a:prstGeom prst="rect">
            <a:avLst/>
          </a:prstGeom>
        </p:spPr>
      </p:pic>
      <p:sp>
        <p:nvSpPr>
          <p:cNvPr id="2" name="Title 1">
            <a:extLst>
              <a:ext uri="{FF2B5EF4-FFF2-40B4-BE49-F238E27FC236}">
                <a16:creationId xmlns:a16="http://schemas.microsoft.com/office/drawing/2014/main" id="{F95C9E35-EA16-42AC-8209-3DEBC0C11F2B}"/>
              </a:ext>
            </a:extLst>
          </p:cNvPr>
          <p:cNvSpPr>
            <a:spLocks noGrp="1"/>
          </p:cNvSpPr>
          <p:nvPr>
            <p:ph type="ctrTitle"/>
          </p:nvPr>
        </p:nvSpPr>
        <p:spPr>
          <a:xfrm>
            <a:off x="924388" y="155437"/>
            <a:ext cx="10190071" cy="816723"/>
          </a:xfrm>
        </p:spPr>
        <p:txBody>
          <a:bodyPr anchor="b">
            <a:normAutofit fontScale="90000"/>
          </a:bodyPr>
          <a:lstStyle/>
          <a:p>
            <a:r>
              <a:rPr lang="en-US" sz="5400">
                <a:solidFill>
                  <a:schemeClr val="bg1"/>
                </a:solidFill>
              </a:rPr>
              <a:t>Barries Of Communication</a:t>
            </a:r>
          </a:p>
        </p:txBody>
      </p:sp>
      <p:sp>
        <p:nvSpPr>
          <p:cNvPr id="3" name="Subtitle 2">
            <a:extLst>
              <a:ext uri="{FF2B5EF4-FFF2-40B4-BE49-F238E27FC236}">
                <a16:creationId xmlns:a16="http://schemas.microsoft.com/office/drawing/2014/main" id="{5A4F6F68-E4D4-45AD-9790-05E3773E92D5}"/>
              </a:ext>
            </a:extLst>
          </p:cNvPr>
          <p:cNvSpPr>
            <a:spLocks noGrp="1"/>
          </p:cNvSpPr>
          <p:nvPr>
            <p:ph type="subTitle" idx="1"/>
          </p:nvPr>
        </p:nvSpPr>
        <p:spPr>
          <a:xfrm>
            <a:off x="1218708" y="978649"/>
            <a:ext cx="9781327" cy="5147748"/>
          </a:xfrm>
        </p:spPr>
        <p:txBody>
          <a:bodyPr vert="horz" lIns="91440" tIns="45720" rIns="91440" bIns="45720" rtlCol="0" anchor="t">
            <a:noAutofit/>
          </a:bodyPr>
          <a:lstStyle/>
          <a:p>
            <a:r>
              <a:rPr lang="en-US" sz="2400">
                <a:solidFill>
                  <a:srgbClr val="002060"/>
                </a:solidFill>
                <a:cs typeface="Arial"/>
              </a:rPr>
              <a:t>It has been identified that good coordination and collaboration is essential for having an effective and cohesive team. Members of </a:t>
            </a:r>
            <a:r>
              <a:rPr lang="en-US" sz="2400" err="1">
                <a:solidFill>
                  <a:srgbClr val="002060"/>
                </a:solidFill>
                <a:cs typeface="Arial"/>
              </a:rPr>
              <a:t>Gse</a:t>
            </a:r>
            <a:r>
              <a:rPr lang="en-US" sz="2400">
                <a:solidFill>
                  <a:srgbClr val="002060"/>
                </a:solidFill>
                <a:cs typeface="Arial"/>
              </a:rPr>
              <a:t> software team identified that "Team members are often distributed and experience issues like lack of trust, understanding due to a cultural, language barriers." (Chouhan,2009)</a:t>
            </a:r>
          </a:p>
          <a:p>
            <a:r>
              <a:rPr lang="en-US" sz="2400">
                <a:solidFill>
                  <a:srgbClr val="002060"/>
                </a:solidFill>
                <a:cs typeface="Arial"/>
              </a:rPr>
              <a:t>Language barriers is another common problem that we find in barriers to communication due to not transmitting what we are signaling to the receiver, clear enough for the receiver to understand. It has been Identified by health professionals that "Common out-of-hospital safety risks reported among patients with low English- Language proficiency ( </a:t>
            </a:r>
            <a:r>
              <a:rPr lang="en-US" sz="2400" err="1">
                <a:solidFill>
                  <a:srgbClr val="002060"/>
                </a:solidFill>
                <a:cs typeface="Arial"/>
              </a:rPr>
              <a:t>lep</a:t>
            </a:r>
            <a:r>
              <a:rPr lang="en-US" sz="2400">
                <a:solidFill>
                  <a:srgbClr val="002060"/>
                </a:solidFill>
                <a:cs typeface="Arial"/>
              </a:rPr>
              <a:t>) are medication errors readmissions for the same health problems." (Karliner,2010)</a:t>
            </a:r>
            <a:endParaRPr lang="en-US" sz="2400">
              <a:solidFill>
                <a:srgbClr val="002060"/>
              </a:solidFill>
            </a:endParaRPr>
          </a:p>
          <a:p>
            <a:r>
              <a:rPr lang="en-US" sz="2400">
                <a:solidFill>
                  <a:srgbClr val="002060"/>
                </a:solidFill>
                <a:cs typeface="Arial"/>
              </a:rPr>
              <a:t>It has been identified " Communication has been identified the root cause of 59% of serious adverse events reported to the us joint commissions Sentel Event Data base." (Joint commissions sentinel event data: root causes by event type, 2013)</a:t>
            </a:r>
            <a:endParaRPr lang="en-US" sz="2400">
              <a:solidFill>
                <a:srgbClr val="002060"/>
              </a:solidFill>
            </a:endParaRPr>
          </a:p>
        </p:txBody>
      </p:sp>
    </p:spTree>
    <p:extLst>
      <p:ext uri="{BB962C8B-B14F-4D97-AF65-F5344CB8AC3E}">
        <p14:creationId xmlns:p14="http://schemas.microsoft.com/office/powerpoint/2010/main" val="13151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467D-2A95-46B9-9C10-CA13CE81D3D2}"/>
              </a:ext>
            </a:extLst>
          </p:cNvPr>
          <p:cNvSpPr>
            <a:spLocks noGrp="1"/>
          </p:cNvSpPr>
          <p:nvPr>
            <p:ph type="title"/>
          </p:nvPr>
        </p:nvSpPr>
        <p:spPr/>
        <p:txBody>
          <a:bodyPr/>
          <a:lstStyle/>
          <a:p>
            <a:r>
              <a:rPr lang="en-US"/>
              <a:t>Types Of Barriers </a:t>
            </a:r>
          </a:p>
        </p:txBody>
      </p:sp>
      <p:sp>
        <p:nvSpPr>
          <p:cNvPr id="3" name="Content Placeholder 2">
            <a:extLst>
              <a:ext uri="{FF2B5EF4-FFF2-40B4-BE49-F238E27FC236}">
                <a16:creationId xmlns:a16="http://schemas.microsoft.com/office/drawing/2014/main" id="{7B1B0BB6-AA8D-4DAE-B2A0-8761062CE76F}"/>
              </a:ext>
            </a:extLst>
          </p:cNvPr>
          <p:cNvSpPr>
            <a:spLocks noGrp="1"/>
          </p:cNvSpPr>
          <p:nvPr>
            <p:ph idx="1"/>
          </p:nvPr>
        </p:nvSpPr>
        <p:spPr/>
        <p:txBody>
          <a:bodyPr vert="horz" lIns="91440" tIns="45720" rIns="91440" bIns="45720" rtlCol="0" anchor="t">
            <a:normAutofit/>
          </a:bodyPr>
          <a:lstStyle/>
          <a:p>
            <a:r>
              <a:rPr lang="en-US" sz="2800" b="1">
                <a:cs typeface="Arial"/>
              </a:rPr>
              <a:t>There are five barriers of Communication</a:t>
            </a:r>
          </a:p>
          <a:p>
            <a:pPr marL="514350" indent="-514350">
              <a:buAutoNum type="arabicPeriod"/>
            </a:pPr>
            <a:r>
              <a:rPr lang="en-US" sz="2400" b="1">
                <a:cs typeface="Arial"/>
              </a:rPr>
              <a:t>Physical barriers </a:t>
            </a:r>
          </a:p>
          <a:p>
            <a:pPr marL="514350" indent="-514350">
              <a:buAutoNum type="arabicPeriod"/>
            </a:pPr>
            <a:r>
              <a:rPr lang="en-US" sz="2400" b="1">
                <a:cs typeface="Arial"/>
              </a:rPr>
              <a:t>Perceptual barriers</a:t>
            </a:r>
          </a:p>
          <a:p>
            <a:pPr marL="514350" indent="-514350">
              <a:buAutoNum type="arabicPeriod"/>
            </a:pPr>
            <a:r>
              <a:rPr lang="en-US" sz="2400" b="1">
                <a:cs typeface="Arial"/>
              </a:rPr>
              <a:t>Emotional barriers</a:t>
            </a:r>
          </a:p>
          <a:p>
            <a:pPr marL="514350" indent="-514350">
              <a:buAutoNum type="arabicPeriod"/>
            </a:pPr>
            <a:r>
              <a:rPr lang="en-US" sz="2400" b="1">
                <a:cs typeface="Arial"/>
              </a:rPr>
              <a:t>Cultural barriers</a:t>
            </a:r>
          </a:p>
          <a:p>
            <a:pPr marL="514350" indent="-514350">
              <a:buAutoNum type="arabicPeriod"/>
            </a:pPr>
            <a:r>
              <a:rPr lang="en-US" sz="2400" b="1">
                <a:cs typeface="Arial"/>
              </a:rPr>
              <a:t>Language barriers</a:t>
            </a:r>
          </a:p>
          <a:p>
            <a:pPr marL="0" indent="0" algn="r">
              <a:buNone/>
            </a:pPr>
            <a:r>
              <a:rPr lang="en-US">
                <a:cs typeface="Arial"/>
              </a:rPr>
              <a:t>(Addison,2020)</a:t>
            </a:r>
          </a:p>
          <a:p>
            <a:pPr marL="514350" indent="-514350">
              <a:buAutoNum type="arabicPeriod"/>
            </a:pPr>
            <a:endParaRPr lang="en-US">
              <a:cs typeface="Arial"/>
            </a:endParaRPr>
          </a:p>
          <a:p>
            <a:pPr marL="514350" indent="-514350">
              <a:buAutoNum type="arabicPeriod"/>
            </a:pPr>
            <a:endParaRPr lang="en-US">
              <a:cs typeface="Arial"/>
            </a:endParaRPr>
          </a:p>
        </p:txBody>
      </p:sp>
    </p:spTree>
    <p:extLst>
      <p:ext uri="{BB962C8B-B14F-4D97-AF65-F5344CB8AC3E}">
        <p14:creationId xmlns:p14="http://schemas.microsoft.com/office/powerpoint/2010/main" val="2692496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AB1E7-6B66-4B75-931E-3BA7EF4B78AC}"/>
              </a:ext>
            </a:extLst>
          </p:cNvPr>
          <p:cNvSpPr>
            <a:spLocks noGrp="1"/>
          </p:cNvSpPr>
          <p:nvPr>
            <p:ph type="title"/>
          </p:nvPr>
        </p:nvSpPr>
        <p:spPr>
          <a:xfrm>
            <a:off x="838200" y="5691"/>
            <a:ext cx="10515600" cy="908620"/>
          </a:xfrm>
        </p:spPr>
        <p:txBody>
          <a:bodyPr/>
          <a:lstStyle/>
          <a:p>
            <a:r>
              <a:rPr lang="en-US"/>
              <a:t>How to Overcome Barriers</a:t>
            </a:r>
          </a:p>
        </p:txBody>
      </p:sp>
      <p:sp>
        <p:nvSpPr>
          <p:cNvPr id="3" name="Content Placeholder 2">
            <a:extLst>
              <a:ext uri="{FF2B5EF4-FFF2-40B4-BE49-F238E27FC236}">
                <a16:creationId xmlns:a16="http://schemas.microsoft.com/office/drawing/2014/main" id="{533EF440-C08F-4BD4-9D8C-91BBBEF3B83A}"/>
              </a:ext>
            </a:extLst>
          </p:cNvPr>
          <p:cNvSpPr>
            <a:spLocks noGrp="1"/>
          </p:cNvSpPr>
          <p:nvPr>
            <p:ph idx="1"/>
          </p:nvPr>
        </p:nvSpPr>
        <p:spPr>
          <a:xfrm>
            <a:off x="4314" y="847965"/>
            <a:ext cx="12168995" cy="6019111"/>
          </a:xfrm>
        </p:spPr>
        <p:txBody>
          <a:bodyPr vert="horz" lIns="91440" tIns="45720" rIns="91440" bIns="45720" rtlCol="0" anchor="t">
            <a:normAutofit/>
          </a:bodyPr>
          <a:lstStyle/>
          <a:p>
            <a:r>
              <a:rPr lang="en-US" sz="2400">
                <a:cs typeface="Arial"/>
              </a:rPr>
              <a:t>It has been identified that communication does not need to be time consuming small talk can be effective, as it can be seen as taking time to get to know someone via work. It has been identified by mental health Teams to overcome barriers to communication you must:</a:t>
            </a:r>
            <a:endParaRPr lang="en-US" sz="2400"/>
          </a:p>
          <a:p>
            <a:pPr marL="514350" indent="-514350">
              <a:buAutoNum type="arabicPeriod"/>
            </a:pPr>
            <a:r>
              <a:rPr lang="en-US" sz="2400">
                <a:cs typeface="Arial"/>
              </a:rPr>
              <a:t>Check whether it is a good time and place to communicate with the person.</a:t>
            </a:r>
          </a:p>
          <a:p>
            <a:pPr marL="514350" indent="-514350">
              <a:buAutoNum type="arabicPeriod"/>
            </a:pPr>
            <a:r>
              <a:rPr lang="en-US" sz="2400">
                <a:cs typeface="Arial"/>
              </a:rPr>
              <a:t>Being clear and using language that the person receiving the information understands.</a:t>
            </a:r>
          </a:p>
          <a:p>
            <a:pPr marL="514350" indent="-514350">
              <a:buAutoNum type="arabicPeriod"/>
            </a:pPr>
            <a:r>
              <a:rPr lang="en-US" sz="2400">
                <a:cs typeface="Arial"/>
              </a:rPr>
              <a:t>Checking the person has understood you correctly.</a:t>
            </a:r>
          </a:p>
          <a:p>
            <a:pPr marL="514350" indent="-514350">
              <a:buAutoNum type="arabicPeriod"/>
            </a:pPr>
            <a:r>
              <a:rPr lang="en-US" sz="2400">
                <a:cs typeface="Arial"/>
              </a:rPr>
              <a:t>Communicating in a location that is free of distractions.</a:t>
            </a:r>
          </a:p>
          <a:p>
            <a:pPr marL="514350" indent="-514350">
              <a:buAutoNum type="arabicPeriod"/>
            </a:pPr>
            <a:r>
              <a:rPr lang="en-US" sz="2400">
                <a:cs typeface="Arial"/>
              </a:rPr>
              <a:t>Acknowledge any emotional responses the person has to what you have said.                                                               (mental health branch,2020)</a:t>
            </a:r>
          </a:p>
          <a:p>
            <a:pPr marL="514350" indent="-514350">
              <a:buAutoNum type="arabicPeriod"/>
            </a:pPr>
            <a:endParaRPr lang="en-US" sz="2400">
              <a:cs typeface="Arial"/>
            </a:endParaRPr>
          </a:p>
          <a:p>
            <a:pPr marL="514350" indent="-514350">
              <a:buAutoNum type="arabicPeriod"/>
            </a:pPr>
            <a:endParaRPr lang="en-US">
              <a:cs typeface="Arial"/>
            </a:endParaRPr>
          </a:p>
          <a:p>
            <a:pPr marL="0" indent="0">
              <a:buNone/>
            </a:pPr>
            <a:endParaRPr lang="en-US">
              <a:cs typeface="Arial"/>
            </a:endParaRPr>
          </a:p>
        </p:txBody>
      </p:sp>
    </p:spTree>
    <p:extLst>
      <p:ext uri="{BB962C8B-B14F-4D97-AF65-F5344CB8AC3E}">
        <p14:creationId xmlns:p14="http://schemas.microsoft.com/office/powerpoint/2010/main" val="1027749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1EA43D-883F-431B-83B1-F6EA9243814E}"/>
              </a:ext>
            </a:extLst>
          </p:cNvPr>
          <p:cNvSpPr txBox="1"/>
          <p:nvPr/>
        </p:nvSpPr>
        <p:spPr>
          <a:xfrm>
            <a:off x="261257" y="370114"/>
            <a:ext cx="11655878" cy="7540526"/>
          </a:xfrm>
          <a:prstGeom prst="rect">
            <a:avLst/>
          </a:prstGeom>
          <a:solidFill>
            <a:schemeClr val="accent1"/>
          </a:solid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rPr>
              <a:t>4. Impact of Communication on Profitability &amp; market Presence in UWTSD Cars</a:t>
            </a:r>
          </a:p>
          <a:p>
            <a:endParaRPr lang="en-GB" sz="2000" b="1">
              <a:solidFill>
                <a:schemeClr val="bg1"/>
              </a:solidFill>
            </a:endParaRPr>
          </a:p>
          <a:p>
            <a:pPr marL="342900" indent="-342900">
              <a:buFont typeface="Wingdings"/>
              <a:buChar char="Ø"/>
            </a:pPr>
            <a:r>
              <a:rPr lang="en-GB" sz="2000" b="1" dirty="0"/>
              <a:t>Awareness                                          Make</a:t>
            </a:r>
            <a:r>
              <a:rPr lang="en-GB" b="1" dirty="0"/>
              <a:t> customer attention to endure market rivalry through  </a:t>
            </a:r>
          </a:p>
          <a:p>
            <a:pPr marL="342900" indent="-342900">
              <a:buFont typeface="Wingdings"/>
              <a:buChar char="Ø"/>
            </a:pPr>
            <a:endParaRPr lang="en-GB" b="1"/>
          </a:p>
          <a:p>
            <a:r>
              <a:rPr lang="en-GB" b="1" dirty="0"/>
              <a:t>                                                                               advertising,,</a:t>
            </a:r>
            <a:r>
              <a:rPr lang="en-GB" b="1" dirty="0" err="1"/>
              <a:t>Google,website,TV,Radio</a:t>
            </a:r>
            <a:r>
              <a:rPr lang="en-GB" b="1" dirty="0"/>
              <a:t> </a:t>
            </a:r>
            <a:r>
              <a:rPr lang="en-GB" b="1" dirty="0">
                <a:solidFill>
                  <a:schemeClr val="accent3">
                    <a:lumMod val="40000"/>
                    <a:lumOff val="60000"/>
                  </a:schemeClr>
                </a:solidFill>
              </a:rPr>
              <a:t>(Griffiths &amp; Dunham,2015)</a:t>
            </a:r>
          </a:p>
          <a:p>
            <a:endParaRPr lang="en-GB" b="1"/>
          </a:p>
          <a:p>
            <a:pPr marL="285750" indent="-285750">
              <a:buFont typeface="Wingdings"/>
              <a:buChar char="Ø"/>
            </a:pPr>
            <a:r>
              <a:rPr lang="en-GB" sz="2000" b="1" dirty="0"/>
              <a:t>Brand loyalty                                     </a:t>
            </a:r>
            <a:r>
              <a:rPr lang="en-GB" b="1" dirty="0"/>
              <a:t>Organization can create brand dependability through deal   advancements and                                                                           sales promotions (Keller,2009)                                         </a:t>
            </a:r>
          </a:p>
          <a:p>
            <a:r>
              <a:rPr lang="en-GB" b="1" dirty="0"/>
              <a:t>                                                                          </a:t>
            </a:r>
            <a:endParaRPr lang="en-GB" b="1" dirty="0">
              <a:solidFill>
                <a:srgbClr val="E7E3B5"/>
              </a:solidFill>
            </a:endParaRPr>
          </a:p>
          <a:p>
            <a:pPr marL="285750" indent="-285750">
              <a:buFont typeface="Wingdings"/>
              <a:buChar char="Ø"/>
            </a:pPr>
            <a:r>
              <a:rPr lang="en-GB" sz="2000" b="1" dirty="0"/>
              <a:t>Market expansion                          </a:t>
            </a:r>
            <a:r>
              <a:rPr lang="en-GB" b="1" dirty="0"/>
              <a:t>  Marketers can utilize different IMC strategies to grow their markets.</a:t>
            </a:r>
          </a:p>
          <a:p>
            <a:pPr marL="285750" indent="-285750">
              <a:buFont typeface="Wingdings"/>
              <a:buChar char="Ø"/>
            </a:pPr>
            <a:endParaRPr lang="en-GB" sz="2000" b="1"/>
          </a:p>
          <a:p>
            <a:pPr marL="285750" indent="-285750">
              <a:buFont typeface="Wingdings"/>
              <a:buChar char="Ø"/>
            </a:pPr>
            <a:r>
              <a:rPr lang="en-GB" sz="2000" b="1" dirty="0"/>
              <a:t>Increase in sales &amp; revenues       </a:t>
            </a:r>
            <a:r>
              <a:rPr lang="en-GB" b="1" dirty="0"/>
              <a:t>A well-defined marketing strategy leads to boost business sales marketing.  </a:t>
            </a:r>
          </a:p>
          <a:p>
            <a:pPr marL="285750" indent="-285750">
              <a:buFont typeface="Wingdings"/>
              <a:buChar char="Ø"/>
            </a:pPr>
            <a:endParaRPr lang="en-GB" b="1"/>
          </a:p>
          <a:p>
            <a:pPr marL="285750" indent="-285750">
              <a:buFont typeface="Wingdings"/>
              <a:buChar char="Ø"/>
            </a:pPr>
            <a:r>
              <a:rPr lang="en-GB" sz="2000" b="1" dirty="0"/>
              <a:t>B2B relationship </a:t>
            </a:r>
            <a:r>
              <a:rPr lang="en-GB" b="1" dirty="0"/>
              <a:t>                                Create business to business relationship.</a:t>
            </a:r>
          </a:p>
          <a:p>
            <a:pPr marL="285750" indent="-285750">
              <a:buFont typeface="Wingdings"/>
              <a:buChar char="Ø"/>
            </a:pPr>
            <a:endParaRPr lang="en-GB" b="1"/>
          </a:p>
          <a:p>
            <a:pPr marL="285750" indent="-285750">
              <a:buFont typeface="Wingdings"/>
              <a:buChar char="Ø"/>
            </a:pPr>
            <a:r>
              <a:rPr lang="en-GB" sz="2000" b="1" dirty="0"/>
              <a:t>More achievable goals  </a:t>
            </a:r>
            <a:r>
              <a:rPr lang="en-GB" b="1" dirty="0"/>
              <a:t>                 Can accomplish company goals/objectives</a:t>
            </a:r>
          </a:p>
          <a:p>
            <a:pPr marL="285750" indent="-285750">
              <a:buFont typeface="Wingdings"/>
              <a:buChar char="Ø"/>
            </a:pPr>
            <a:endParaRPr lang="en-GB" sz="2000" b="1"/>
          </a:p>
          <a:p>
            <a:pPr marL="285750" indent="-285750">
              <a:buFont typeface="Wingdings"/>
              <a:buChar char="Ø"/>
            </a:pPr>
            <a:r>
              <a:rPr lang="en-GB" sz="2000" b="1" dirty="0"/>
              <a:t>Sales Promotions </a:t>
            </a:r>
            <a:r>
              <a:rPr lang="en-GB" b="1" dirty="0"/>
              <a:t>                             A set of marketing activities to boost sales of products using different </a:t>
            </a:r>
          </a:p>
          <a:p>
            <a:pPr marL="285750" indent="-285750">
              <a:buFont typeface="Wingdings"/>
              <a:buChar char="Ø"/>
            </a:pPr>
            <a:endParaRPr lang="en-GB" b="1"/>
          </a:p>
          <a:p>
            <a:r>
              <a:rPr lang="en-GB" b="1" dirty="0"/>
              <a:t>                                                                             </a:t>
            </a:r>
            <a:r>
              <a:rPr lang="en-GB" b="1" dirty="0" err="1"/>
              <a:t>Techniques,like,after</a:t>
            </a:r>
            <a:r>
              <a:rPr lang="en-GB" b="1" dirty="0"/>
              <a:t> sales </a:t>
            </a:r>
            <a:r>
              <a:rPr lang="en-GB" b="1" dirty="0" err="1"/>
              <a:t>service,discounts,Free</a:t>
            </a:r>
            <a:r>
              <a:rPr lang="en-GB" b="1" dirty="0"/>
              <a:t> samples.                </a:t>
            </a:r>
            <a:endParaRPr lang="en-GB" dirty="0"/>
          </a:p>
          <a:p>
            <a:pPr marL="285750" indent="-285750">
              <a:buFont typeface="Wingdings"/>
              <a:buChar char="Ø"/>
            </a:pPr>
            <a:endParaRPr lang="en-GB" sz="2000" b="1"/>
          </a:p>
          <a:p>
            <a:pPr marL="285750" indent="-285750">
              <a:buFont typeface="Wingdings"/>
              <a:buChar char="Ø"/>
            </a:pPr>
            <a:endParaRPr lang="en-GB" sz="2000" b="1"/>
          </a:p>
        </p:txBody>
      </p:sp>
    </p:spTree>
    <p:extLst>
      <p:ext uri="{BB962C8B-B14F-4D97-AF65-F5344CB8AC3E}">
        <p14:creationId xmlns:p14="http://schemas.microsoft.com/office/powerpoint/2010/main" val="2902336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A4EB6E-016C-4DB2-B1A7-C240E456A6D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6E07E67-277C-4D25-B0C5-7DFFD44D83C5}"/>
              </a:ext>
            </a:extLst>
          </p:cNvPr>
          <p:cNvSpPr txBox="1"/>
          <p:nvPr/>
        </p:nvSpPr>
        <p:spPr>
          <a:xfrm>
            <a:off x="199292" y="304800"/>
            <a:ext cx="11863753" cy="5878532"/>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solidFill>
              </a:rPr>
              <a:t>Business  communication  can impact UWTSD Cars in following ways</a:t>
            </a:r>
          </a:p>
          <a:p>
            <a:endParaRPr lang="en-GB" sz="2800" b="1"/>
          </a:p>
          <a:p>
            <a:pPr marL="457200" indent="-457200">
              <a:buFont typeface="Wingdings"/>
              <a:buChar char="Ø"/>
            </a:pPr>
            <a:r>
              <a:rPr lang="en-GB" sz="2000" b="1" dirty="0">
                <a:solidFill>
                  <a:schemeClr val="accent1"/>
                </a:solidFill>
              </a:rPr>
              <a:t>Competitive advantage </a:t>
            </a:r>
            <a:r>
              <a:rPr lang="en-GB" sz="2000" b="1" dirty="0">
                <a:solidFill>
                  <a:schemeClr val="accent2">
                    <a:lumMod val="60000"/>
                    <a:lumOff val="40000"/>
                  </a:schemeClr>
                </a:solidFill>
              </a:rPr>
              <a:t> </a:t>
            </a:r>
            <a:r>
              <a:rPr lang="en-GB" sz="2000" b="1" dirty="0"/>
              <a:t>                distinguish Company from its competitors, more customers and                                                                                 brand  loyalty. </a:t>
            </a:r>
            <a:r>
              <a:rPr lang="en-GB" sz="2000" b="1" dirty="0">
                <a:solidFill>
                  <a:schemeClr val="accent3">
                    <a:lumMod val="40000"/>
                    <a:lumOff val="60000"/>
                  </a:schemeClr>
                </a:solidFill>
              </a:rPr>
              <a:t>(Gross,2017)</a:t>
            </a:r>
          </a:p>
          <a:p>
            <a:pPr marL="457200" indent="-457200">
              <a:buFont typeface="Wingdings"/>
              <a:buChar char="Ø"/>
            </a:pPr>
            <a:endParaRPr lang="en-GB" sz="2000" b="1"/>
          </a:p>
          <a:p>
            <a:pPr marL="457200" indent="-457200">
              <a:buFont typeface="Wingdings"/>
              <a:buChar char="Ø"/>
            </a:pPr>
            <a:r>
              <a:rPr lang="en-GB" sz="2000" b="1" dirty="0">
                <a:solidFill>
                  <a:schemeClr val="accent1"/>
                </a:solidFill>
              </a:rPr>
              <a:t>Promotional mix  </a:t>
            </a:r>
            <a:r>
              <a:rPr lang="en-GB" sz="2000" b="1" dirty="0">
                <a:solidFill>
                  <a:schemeClr val="accent2">
                    <a:lumMod val="60000"/>
                    <a:lumOff val="40000"/>
                  </a:schemeClr>
                </a:solidFill>
              </a:rPr>
              <a:t> </a:t>
            </a:r>
            <a:r>
              <a:rPr lang="en-GB" sz="2000" b="1" dirty="0"/>
              <a:t>                               Advertising, Promotions and Public relations, Personal selling.</a:t>
            </a:r>
            <a:r>
              <a:rPr lang="en-GB" sz="2000" b="1" dirty="0">
                <a:solidFill>
                  <a:schemeClr val="accent3">
                    <a:lumMod val="40000"/>
                    <a:lumOff val="60000"/>
                  </a:schemeClr>
                </a:solidFill>
              </a:rPr>
              <a:t>(Mullin</a:t>
            </a:r>
            <a:r>
              <a:rPr lang="en-GB" sz="2000" b="1" dirty="0"/>
              <a:t>                                                                       </a:t>
            </a:r>
            <a:r>
              <a:rPr lang="en-GB" sz="2000" b="1" dirty="0">
                <a:solidFill>
                  <a:schemeClr val="accent3">
                    <a:lumMod val="40000"/>
                    <a:lumOff val="60000"/>
                  </a:schemeClr>
                </a:solidFill>
              </a:rPr>
              <a:t>&amp; Cummins).</a:t>
            </a:r>
          </a:p>
          <a:p>
            <a:pPr marL="457200" indent="-457200">
              <a:buFont typeface="Wingdings"/>
              <a:buChar char="Ø"/>
            </a:pPr>
            <a:endParaRPr lang="en-GB" sz="2000" b="1"/>
          </a:p>
          <a:p>
            <a:pPr marL="457200" indent="-457200">
              <a:buFont typeface="Wingdings"/>
              <a:buChar char="Ø"/>
            </a:pPr>
            <a:r>
              <a:rPr lang="en-GB" sz="2000" b="1" dirty="0">
                <a:solidFill>
                  <a:schemeClr val="accent1"/>
                </a:solidFill>
              </a:rPr>
              <a:t>Increase in sales  </a:t>
            </a:r>
            <a:r>
              <a:rPr lang="en-GB" sz="2000" b="1" dirty="0"/>
              <a:t>                                  Business growth, Reach more customers, influence market price</a:t>
            </a:r>
          </a:p>
          <a:p>
            <a:pPr marL="457200" indent="-457200">
              <a:buFont typeface="Wingdings"/>
              <a:buChar char="Ø"/>
            </a:pPr>
            <a:endParaRPr lang="en-GB" sz="2000" b="1"/>
          </a:p>
          <a:p>
            <a:pPr marL="457200" indent="-457200">
              <a:buFont typeface="Wingdings"/>
              <a:buChar char="Ø"/>
            </a:pPr>
            <a:r>
              <a:rPr lang="en-GB" sz="2000" b="1" dirty="0">
                <a:solidFill>
                  <a:schemeClr val="accent1"/>
                </a:solidFill>
              </a:rPr>
              <a:t>Create Awareness  </a:t>
            </a:r>
            <a:r>
              <a:rPr lang="en-GB" sz="2000" b="1" dirty="0"/>
              <a:t>                              Introducing a new product, new brand, image awareness</a:t>
            </a:r>
          </a:p>
          <a:p>
            <a:pPr marL="457200" indent="-457200">
              <a:buFont typeface="Wingdings"/>
              <a:buChar char="Ø"/>
            </a:pPr>
            <a:endParaRPr lang="en-GB" sz="2000" b="1">
              <a:solidFill>
                <a:schemeClr val="accent1"/>
              </a:solidFill>
            </a:endParaRPr>
          </a:p>
          <a:p>
            <a:pPr marL="457200" indent="-457200">
              <a:buFont typeface="Wingdings"/>
              <a:buChar char="Ø"/>
            </a:pPr>
            <a:r>
              <a:rPr lang="en-GB" sz="2000" b="1" dirty="0">
                <a:solidFill>
                  <a:schemeClr val="accent1"/>
                </a:solidFill>
              </a:rPr>
              <a:t>Retain loyal customer  </a:t>
            </a:r>
            <a:r>
              <a:rPr lang="en-GB" sz="2000" b="1" dirty="0"/>
              <a:t>                      Promotional </a:t>
            </a:r>
            <a:r>
              <a:rPr lang="en-GB" sz="2000" b="1" dirty="0" err="1"/>
              <a:t>endeavors</a:t>
            </a:r>
            <a:r>
              <a:rPr lang="en-GB" sz="2000" b="1" dirty="0"/>
              <a:t> coordinated  at customer </a:t>
            </a:r>
            <a:r>
              <a:rPr lang="en-GB" sz="2000" b="1" dirty="0" err="1"/>
              <a:t>maintinance</a:t>
            </a:r>
            <a:r>
              <a:rPr lang="en-GB" sz="2000" b="1" dirty="0"/>
              <a:t> can                                                                             help an Organization control its cost</a:t>
            </a:r>
          </a:p>
          <a:p>
            <a:r>
              <a:rPr lang="en-GB" sz="2000" b="1" dirty="0"/>
              <a:t>                                                                               </a:t>
            </a:r>
          </a:p>
          <a:p>
            <a:endParaRPr lang="en-GB" sz="2000" b="1">
              <a:solidFill>
                <a:schemeClr val="accent1"/>
              </a:solidFill>
            </a:endParaRPr>
          </a:p>
          <a:p>
            <a:pPr marL="342900" indent="-342900">
              <a:buFont typeface="Wingdings"/>
              <a:buChar char="Ø"/>
            </a:pPr>
            <a:r>
              <a:rPr lang="en-GB" sz="2000" b="1" dirty="0">
                <a:solidFill>
                  <a:schemeClr val="accent1"/>
                </a:solidFill>
              </a:rPr>
              <a:t> Reduce sales fluctuation </a:t>
            </a:r>
            <a:r>
              <a:rPr lang="en-GB" sz="2000" b="1" dirty="0"/>
              <a:t>                    Advertising during slumps in order to promote sale.                                                     </a:t>
            </a:r>
            <a:endParaRPr lang="en-GB" dirty="0"/>
          </a:p>
        </p:txBody>
      </p:sp>
    </p:spTree>
    <p:extLst>
      <p:ext uri="{BB962C8B-B14F-4D97-AF65-F5344CB8AC3E}">
        <p14:creationId xmlns:p14="http://schemas.microsoft.com/office/powerpoint/2010/main" val="2830032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ECFFEC-78E9-46CF-BBB0-73BD1DE5F2F5}"/>
              </a:ext>
            </a:extLst>
          </p:cNvPr>
          <p:cNvSpPr txBox="1"/>
          <p:nvPr/>
        </p:nvSpPr>
        <p:spPr>
          <a:xfrm>
            <a:off x="643467" y="1298448"/>
            <a:ext cx="3685070" cy="325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700" spc="-100">
                <a:solidFill>
                  <a:srgbClr val="FFFFFF"/>
                </a:solidFill>
                <a:latin typeface="+mj-lt"/>
                <a:ea typeface="+mj-ea"/>
                <a:cs typeface="+mj-cs"/>
              </a:rPr>
              <a:t>Review of Significant Correlation  b/w Business  Performance variables and the frequency of</a:t>
            </a:r>
          </a:p>
          <a:p>
            <a:r>
              <a:rPr lang="en-GB" sz="2000" b="1"/>
              <a:t>using A specific Marketing Activity</a:t>
            </a:r>
          </a:p>
        </p:txBody>
      </p:sp>
      <p:pic>
        <p:nvPicPr>
          <p:cNvPr id="3" name="Picture 3" descr="Diagram, schematic&#10;&#10;Description automatically generated">
            <a:extLst>
              <a:ext uri="{FF2B5EF4-FFF2-40B4-BE49-F238E27FC236}">
                <a16:creationId xmlns:a16="http://schemas.microsoft.com/office/drawing/2014/main" id="{BFD9AE21-FD1A-4A2D-8833-00A43E69FF72}"/>
              </a:ext>
            </a:extLst>
          </p:cNvPr>
          <p:cNvPicPr>
            <a:picLocks noChangeAspect="1"/>
          </p:cNvPicPr>
          <p:nvPr/>
        </p:nvPicPr>
        <p:blipFill rotWithShape="1">
          <a:blip r:embed="rId2"/>
          <a:srcRect r="10203" b="-2"/>
          <a:stretch/>
        </p:blipFill>
        <p:spPr>
          <a:xfrm>
            <a:off x="5120640" y="759599"/>
            <a:ext cx="6367271" cy="5330650"/>
          </a:xfrm>
          <a:prstGeom prst="rect">
            <a:avLst/>
          </a:prstGeom>
        </p:spPr>
      </p:pic>
    </p:spTree>
    <p:extLst>
      <p:ext uri="{BB962C8B-B14F-4D97-AF65-F5344CB8AC3E}">
        <p14:creationId xmlns:p14="http://schemas.microsoft.com/office/powerpoint/2010/main" val="1562196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lood in a test tube">
            <a:extLst>
              <a:ext uri="{FF2B5EF4-FFF2-40B4-BE49-F238E27FC236}">
                <a16:creationId xmlns:a16="http://schemas.microsoft.com/office/drawing/2014/main" id="{7CD140C2-56F4-4F13-8142-0CC49F97124E}"/>
              </a:ext>
            </a:extLst>
          </p:cNvPr>
          <p:cNvPicPr>
            <a:picLocks noChangeAspect="1"/>
          </p:cNvPicPr>
          <p:nvPr/>
        </p:nvPicPr>
        <p:blipFill rotWithShape="1">
          <a:blip r:embed="rId2">
            <a:duotone>
              <a:schemeClr val="bg2">
                <a:shade val="45000"/>
                <a:satMod val="135000"/>
              </a:schemeClr>
              <a:prstClr val="white"/>
            </a:duotone>
            <a:alphaModFix amt="25000"/>
          </a:blip>
          <a:srcRect t="5147" r="2384" b="12448"/>
          <a:stretch/>
        </p:blipFill>
        <p:spPr>
          <a:xfrm>
            <a:off x="-11703" y="211016"/>
            <a:ext cx="12188932" cy="6858000"/>
          </a:xfrm>
          <a:prstGeom prst="rect">
            <a:avLst/>
          </a:prstGeom>
        </p:spPr>
      </p:pic>
      <p:sp>
        <p:nvSpPr>
          <p:cNvPr id="2" name="TextBox 1">
            <a:extLst>
              <a:ext uri="{FF2B5EF4-FFF2-40B4-BE49-F238E27FC236}">
                <a16:creationId xmlns:a16="http://schemas.microsoft.com/office/drawing/2014/main" id="{83C02939-9E21-4DA3-B89E-6F8773878AB8}"/>
              </a:ext>
            </a:extLst>
          </p:cNvPr>
          <p:cNvSpPr txBox="1"/>
          <p:nvPr/>
        </p:nvSpPr>
        <p:spPr>
          <a:xfrm>
            <a:off x="985392" y="864108"/>
            <a:ext cx="10199076"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p:txBody>
      </p:sp>
      <p:sp>
        <p:nvSpPr>
          <p:cNvPr id="3" name="TextBox 2">
            <a:extLst>
              <a:ext uri="{FF2B5EF4-FFF2-40B4-BE49-F238E27FC236}">
                <a16:creationId xmlns:a16="http://schemas.microsoft.com/office/drawing/2014/main" id="{B8930C00-8955-4EF5-8AD2-A18840BE9D18}"/>
              </a:ext>
            </a:extLst>
          </p:cNvPr>
          <p:cNvSpPr txBox="1"/>
          <p:nvPr/>
        </p:nvSpPr>
        <p:spPr>
          <a:xfrm>
            <a:off x="242645" y="204380"/>
            <a:ext cx="11082067" cy="87100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Conclusion:</a:t>
            </a:r>
            <a:endParaRPr lang="en-US"/>
          </a:p>
          <a:p>
            <a:pPr marL="457200" indent="-457200">
              <a:buFont typeface="Wingdings"/>
              <a:buChar char="Ø"/>
            </a:pPr>
            <a:r>
              <a:rPr lang="en-US" sz="2800" b="1"/>
              <a:t>Effective communication contributes to the smooth running of  the business</a:t>
            </a:r>
            <a:endParaRPr lang="en-US"/>
          </a:p>
          <a:p>
            <a:pPr marL="457200" indent="-457200">
              <a:buFont typeface="Wingdings"/>
              <a:buChar char="Ø"/>
            </a:pPr>
            <a:r>
              <a:rPr lang="en-US" sz="2800" b="1"/>
              <a:t>Maximum Productivity</a:t>
            </a:r>
          </a:p>
          <a:p>
            <a:pPr marL="457200" indent="-457200">
              <a:buFont typeface="Wingdings"/>
              <a:buChar char="Ø"/>
            </a:pPr>
            <a:r>
              <a:rPr lang="en-US" sz="2800" b="1"/>
              <a:t>Job satisfaction</a:t>
            </a:r>
          </a:p>
          <a:p>
            <a:pPr marL="457200" indent="-457200">
              <a:buFont typeface="Wingdings"/>
              <a:buChar char="Ø"/>
            </a:pPr>
            <a:r>
              <a:rPr lang="en-US" sz="2800" b="1"/>
              <a:t>Using Schramm's model helped UWTSD Cars to retain its clients</a:t>
            </a:r>
          </a:p>
          <a:p>
            <a:pPr marL="457200" indent="-457200">
              <a:buFont typeface="Wingdings"/>
              <a:buChar char="Ø"/>
            </a:pPr>
            <a:r>
              <a:rPr lang="en-US" sz="2800" b="1"/>
              <a:t>Schramm's model is a circular rather than linear</a:t>
            </a:r>
          </a:p>
          <a:p>
            <a:pPr marL="457200" indent="-457200">
              <a:buFont typeface="Wingdings"/>
              <a:buChar char="Ø"/>
            </a:pPr>
            <a:r>
              <a:rPr lang="en-US" sz="2800" b="1"/>
              <a:t>It give you feedback.</a:t>
            </a:r>
          </a:p>
          <a:p>
            <a:pPr marL="457200" indent="-457200">
              <a:buFont typeface="Wingdings"/>
              <a:buChar char="Ø"/>
            </a:pPr>
            <a:r>
              <a:rPr lang="en-US" sz="2800" b="1"/>
              <a:t>Communication channel is communication between transmitter and receiver through which data can be transmitted</a:t>
            </a:r>
          </a:p>
          <a:p>
            <a:pPr marL="457200" indent="-457200">
              <a:buFont typeface="Wingdings"/>
              <a:buChar char="Ø"/>
            </a:pPr>
            <a:r>
              <a:rPr lang="en-US" sz="2800" b="1"/>
              <a:t>Channel Richness helped to handle multiple cues simultaneously</a:t>
            </a:r>
          </a:p>
          <a:p>
            <a:pPr marL="457200" indent="-457200">
              <a:buFont typeface="Wingdings"/>
              <a:buChar char="Ø"/>
            </a:pPr>
            <a:r>
              <a:rPr lang="en-US" sz="2800" b="1"/>
              <a:t>Facilitate rapid feedback/two - way feedback</a:t>
            </a:r>
          </a:p>
          <a:p>
            <a:pPr marL="457200" indent="-457200">
              <a:buFont typeface="Wingdings"/>
              <a:buChar char="Ø"/>
            </a:pPr>
            <a:r>
              <a:rPr lang="en-US" sz="2800" b="1"/>
              <a:t>Communication barrier been tackled by used of feedback, simple language and by listening actively</a:t>
            </a:r>
          </a:p>
          <a:p>
            <a:pPr marL="457200" indent="-457200">
              <a:buFont typeface="Wingdings"/>
              <a:buChar char="Ø"/>
            </a:pPr>
            <a:r>
              <a:rPr lang="en-US" sz="2800" b="1"/>
              <a:t>Use of market </a:t>
            </a:r>
            <a:r>
              <a:rPr lang="en-US" sz="2800" b="1" err="1"/>
              <a:t>starategy,Use</a:t>
            </a:r>
            <a:r>
              <a:rPr lang="en-US" sz="2800" b="1"/>
              <a:t> of </a:t>
            </a:r>
            <a:r>
              <a:rPr lang="en-US" sz="2800" b="1" err="1"/>
              <a:t>Technology,different</a:t>
            </a:r>
            <a:r>
              <a:rPr lang="en-US" sz="2800" b="1"/>
              <a:t> types of communication, Integrated marketing communication</a:t>
            </a:r>
          </a:p>
          <a:p>
            <a:pPr marL="457200" indent="-457200">
              <a:buFont typeface="Wingdings"/>
              <a:buChar char="Ø"/>
            </a:pPr>
            <a:endParaRPr lang="en-US" sz="2800" b="1"/>
          </a:p>
          <a:p>
            <a:pPr marL="457200" indent="-457200">
              <a:buFont typeface="Wingdings"/>
              <a:buChar char="Ø"/>
            </a:pPr>
            <a:endParaRPr lang="en-US" sz="2800" b="1"/>
          </a:p>
          <a:p>
            <a:endParaRPr lang="en-US" sz="2800" b="1"/>
          </a:p>
          <a:p>
            <a:pPr marL="457200" indent="-457200">
              <a:buFont typeface="Wingdings"/>
              <a:buChar char="§"/>
            </a:pPr>
            <a:endParaRPr lang="en-US" sz="2800" b="1"/>
          </a:p>
        </p:txBody>
      </p:sp>
    </p:spTree>
    <p:extLst>
      <p:ext uri="{BB962C8B-B14F-4D97-AF65-F5344CB8AC3E}">
        <p14:creationId xmlns:p14="http://schemas.microsoft.com/office/powerpoint/2010/main" val="1965303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9900FB-C7D3-41FF-B7D3-AF59013601A6}"/>
              </a:ext>
            </a:extLst>
          </p:cNvPr>
          <p:cNvSpPr txBox="1"/>
          <p:nvPr/>
        </p:nvSpPr>
        <p:spPr>
          <a:xfrm>
            <a:off x="655608" y="439947"/>
            <a:ext cx="1142712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a:t>References:</a:t>
            </a:r>
          </a:p>
          <a:p>
            <a:r>
              <a:rPr lang="en-GB" sz="2400" b="1" err="1"/>
              <a:t>Bamiduro</a:t>
            </a:r>
            <a:r>
              <a:rPr lang="en-GB" sz="2400" b="1"/>
              <a:t> (2000), Essentials of Marketing Management,1st Edition. Lagos: Tim-Sai Publisher.</a:t>
            </a:r>
            <a:endParaRPr lang="en-GB" sz="3600" b="1"/>
          </a:p>
          <a:p>
            <a:r>
              <a:rPr lang="en-GB" sz="2400" b="1" err="1"/>
              <a:t>Ryan,Damian.Understanding</a:t>
            </a:r>
            <a:r>
              <a:rPr lang="en-GB" sz="2400" b="1"/>
              <a:t> digital </a:t>
            </a:r>
            <a:r>
              <a:rPr lang="en-GB" sz="2400" b="1" err="1"/>
              <a:t>marketing:marketing</a:t>
            </a:r>
            <a:r>
              <a:rPr lang="en-GB" sz="2400" b="1"/>
              <a:t> strategies for engaging the digital generation.3rd </a:t>
            </a:r>
            <a:r>
              <a:rPr lang="en-GB" sz="2400" b="1" err="1"/>
              <a:t>Edition.Kogan</a:t>
            </a:r>
            <a:r>
              <a:rPr lang="en-GB" sz="2400" b="1"/>
              <a:t> p201 index ISBN...</a:t>
            </a:r>
          </a:p>
          <a:p>
            <a:r>
              <a:rPr lang="en-GB" sz="2400" b="1" err="1"/>
              <a:t>Sannie,M.B.A</a:t>
            </a:r>
            <a:r>
              <a:rPr lang="en-GB" sz="2400" b="1"/>
              <a:t> (2006) Business communication and use of English, 2nd ed. M.B.A Corporate World Investment.</a:t>
            </a:r>
          </a:p>
          <a:p>
            <a:r>
              <a:rPr lang="en-GB" sz="2400" b="1"/>
              <a:t>Schramm </a:t>
            </a:r>
            <a:r>
              <a:rPr lang="en-GB" sz="2400" b="1" err="1"/>
              <a:t>W&amp;Porter</a:t>
            </a:r>
            <a:r>
              <a:rPr lang="en-GB" sz="2400" b="1"/>
              <a:t> W.E(1982) Men and Women message media Understanding</a:t>
            </a:r>
          </a:p>
          <a:p>
            <a:r>
              <a:rPr lang="en-GB" sz="2400" b="1" err="1"/>
              <a:t>Schramm,W,E</a:t>
            </a:r>
            <a:r>
              <a:rPr lang="en-GB" sz="2400" b="1"/>
              <a:t> (1954),The Communication process and effects of Mass Communication.</a:t>
            </a:r>
          </a:p>
          <a:p>
            <a:r>
              <a:rPr lang="en-GB" sz="2400" b="1">
                <a:hlinkClick r:id="rId2"/>
              </a:rPr>
              <a:t>WWW.researchgate</a:t>
            </a:r>
            <a:r>
              <a:rPr lang="en-GB" sz="2400" b="1"/>
              <a:t>. Net/communication/barriers</a:t>
            </a:r>
          </a:p>
          <a:p>
            <a:r>
              <a:rPr lang="en-GB" sz="2400" b="1">
                <a:hlinkClick r:id="rId3"/>
              </a:rPr>
              <a:t>WWW.Journals</a:t>
            </a:r>
            <a:r>
              <a:rPr lang="en-GB" sz="2400" b="1"/>
              <a:t>. Sagepub.com/impact/of/communication</a:t>
            </a:r>
          </a:p>
          <a:p>
            <a:r>
              <a:rPr lang="en-GB" sz="2400" b="1">
                <a:hlinkClick r:id="rId4"/>
              </a:rPr>
              <a:t>WWW.impactfactory.com/types/of/barriers/to/communication</a:t>
            </a:r>
            <a:endParaRPr lang="en-GB" sz="2400" b="1"/>
          </a:p>
          <a:p>
            <a:r>
              <a:rPr lang="en-GB" sz="2400" b="1"/>
              <a:t>WWW.health.news.gov.au/how/can/i/overcome/comminication/barriers</a:t>
            </a:r>
          </a:p>
          <a:p>
            <a:endParaRPr lang="en-GB" sz="2400" b="1"/>
          </a:p>
        </p:txBody>
      </p:sp>
    </p:spTree>
    <p:extLst>
      <p:ext uri="{BB962C8B-B14F-4D97-AF65-F5344CB8AC3E}">
        <p14:creationId xmlns:p14="http://schemas.microsoft.com/office/powerpoint/2010/main" val="4172701564"/>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Frame</vt:lpstr>
      <vt:lpstr> Effective Team –Working  and  Communication (BMSW 4002)  Task 2       Tabitha Junior Downes (2008823)    </vt:lpstr>
      <vt:lpstr>PowerPoint Presentation</vt:lpstr>
      <vt:lpstr>PowerPoint Presentation</vt:lpstr>
      <vt:lpstr>MODELS OF COMMUNICATION</vt:lpstr>
      <vt:lpstr>SCHRAMMS MODEL REASON WHY</vt:lpstr>
      <vt:lpstr>JUSIFAICATION REASON  SCHRAMM MODEL </vt:lpstr>
      <vt:lpstr>PowerPoint Presentation</vt:lpstr>
      <vt:lpstr>PowerPoint Presentation</vt:lpstr>
      <vt:lpstr>PowerPoint Presentation</vt:lpstr>
      <vt:lpstr>What's the most effective communication </vt:lpstr>
      <vt:lpstr>PowerPoint Presentation</vt:lpstr>
      <vt:lpstr>Barries Of Communication</vt:lpstr>
      <vt:lpstr>Types Of Barriers </vt:lpstr>
      <vt:lpstr>How to Overcome Barriers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Tabitha Downes (2008823)</cp:lastModifiedBy>
  <cp:revision>44</cp:revision>
  <dcterms:created xsi:type="dcterms:W3CDTF">2021-03-06T22:59:54Z</dcterms:created>
  <dcterms:modified xsi:type="dcterms:W3CDTF">2022-11-04T22:42:40Z</dcterms:modified>
</cp:coreProperties>
</file>