
<file path=[Content_Types].xml><?xml version="1.0" encoding="utf-8"?>
<Types xmlns="http://schemas.openxmlformats.org/package/2006/content-types">
  <Default Extension="gif" ContentType="image/gif"/>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5"/>
  </p:notesMasterIdLst>
  <p:sldIdLst>
    <p:sldId id="256" r:id="rId2"/>
    <p:sldId id="347" r:id="rId3"/>
    <p:sldId id="364" r:id="rId4"/>
    <p:sldId id="268" r:id="rId5"/>
    <p:sldId id="348" r:id="rId6"/>
    <p:sldId id="349" r:id="rId7"/>
    <p:sldId id="351" r:id="rId8"/>
    <p:sldId id="273" r:id="rId9"/>
    <p:sldId id="271" r:id="rId10"/>
    <p:sldId id="274" r:id="rId11"/>
    <p:sldId id="354" r:id="rId12"/>
    <p:sldId id="288" r:id="rId13"/>
    <p:sldId id="289" r:id="rId14"/>
    <p:sldId id="292" r:id="rId15"/>
    <p:sldId id="290" r:id="rId16"/>
    <p:sldId id="291" r:id="rId17"/>
    <p:sldId id="293" r:id="rId18"/>
    <p:sldId id="295" r:id="rId19"/>
    <p:sldId id="296" r:id="rId20"/>
    <p:sldId id="302" r:id="rId21"/>
    <p:sldId id="298" r:id="rId22"/>
    <p:sldId id="300" r:id="rId23"/>
    <p:sldId id="272" r:id="rId24"/>
    <p:sldId id="355" r:id="rId25"/>
    <p:sldId id="267" r:id="rId26"/>
    <p:sldId id="362" r:id="rId27"/>
    <p:sldId id="356" r:id="rId28"/>
    <p:sldId id="358" r:id="rId29"/>
    <p:sldId id="357" r:id="rId30"/>
    <p:sldId id="359" r:id="rId31"/>
    <p:sldId id="258" r:id="rId32"/>
    <p:sldId id="261" r:id="rId33"/>
    <p:sldId id="360" r:id="rId34"/>
    <p:sldId id="260" r:id="rId35"/>
    <p:sldId id="270" r:id="rId36"/>
    <p:sldId id="269" r:id="rId37"/>
    <p:sldId id="301" r:id="rId38"/>
    <p:sldId id="262" r:id="rId39"/>
    <p:sldId id="361" r:id="rId40"/>
    <p:sldId id="283" r:id="rId41"/>
    <p:sldId id="281" r:id="rId42"/>
    <p:sldId id="276" r:id="rId43"/>
    <p:sldId id="279" r:id="rId44"/>
    <p:sldId id="277" r:id="rId45"/>
    <p:sldId id="278" r:id="rId46"/>
    <p:sldId id="265" r:id="rId47"/>
    <p:sldId id="275" r:id="rId48"/>
    <p:sldId id="280" r:id="rId49"/>
    <p:sldId id="263" r:id="rId50"/>
    <p:sldId id="284" r:id="rId51"/>
    <p:sldId id="285" r:id="rId52"/>
    <p:sldId id="366" r:id="rId53"/>
    <p:sldId id="363"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A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2EE1E0-5BD2-BD4B-F749-21D736890E92}" v="10" dt="2022-10-20T20:10:23.575"/>
    <p1510:client id="{3680C60A-829D-89F4-1DB4-B376FF24805C}" v="46" dt="2022-10-21T07:13:05.177"/>
    <p1510:client id="{3C1E0062-1A60-74F0-4759-E41588642397}" v="110" dt="2022-10-20T14:56:46.871"/>
    <p1510:client id="{8277AA3C-2BAA-22CB-C7C9-DFCD3EA90339}" v="109" dt="2022-10-20T20:04:04.280"/>
    <p1510:client id="{FD5E41F9-9AF1-471C-B28C-8A4366E1593B}" v="4" dt="2022-10-19T20:23:10.8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265" autoAdjust="0"/>
    <p:restoredTop sz="91379"/>
  </p:normalViewPr>
  <p:slideViewPr>
    <p:cSldViewPr snapToGrid="0" snapToObjects="1">
      <p:cViewPr varScale="1">
        <p:scale>
          <a:sx n="72" d="100"/>
          <a:sy n="72" d="100"/>
        </p:scale>
        <p:origin x="69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11D2B7-346F-4D9D-BCFB-F325889B672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D531405-BB57-47AC-B18B-C3AED546AB67}">
      <dgm:prSet/>
      <dgm:spPr/>
      <dgm:t>
        <a:bodyPr/>
        <a:lstStyle/>
        <a:p>
          <a:r>
            <a:rPr lang="en-GB"/>
            <a:t>History of prisons and thinking about prisons</a:t>
          </a:r>
          <a:endParaRPr lang="en-US"/>
        </a:p>
      </dgm:t>
    </dgm:pt>
    <dgm:pt modelId="{DC02D903-1A38-4224-97DE-C01C5C512EAF}" type="parTrans" cxnId="{783F0905-EB7A-4213-894A-872939DCFA64}">
      <dgm:prSet/>
      <dgm:spPr/>
      <dgm:t>
        <a:bodyPr/>
        <a:lstStyle/>
        <a:p>
          <a:endParaRPr lang="en-US"/>
        </a:p>
      </dgm:t>
    </dgm:pt>
    <dgm:pt modelId="{03FE129D-0F96-4C1C-BF92-F3F421F2BD71}" type="sibTrans" cxnId="{783F0905-EB7A-4213-894A-872939DCFA64}">
      <dgm:prSet/>
      <dgm:spPr/>
      <dgm:t>
        <a:bodyPr/>
        <a:lstStyle/>
        <a:p>
          <a:endParaRPr lang="en-US"/>
        </a:p>
      </dgm:t>
    </dgm:pt>
    <dgm:pt modelId="{099A2BFB-BEEE-4D82-A574-E0B32204FF9F}">
      <dgm:prSet/>
      <dgm:spPr/>
      <dgm:t>
        <a:bodyPr/>
        <a:lstStyle/>
        <a:p>
          <a:r>
            <a:rPr lang="en-GB"/>
            <a:t>Prison architecture</a:t>
          </a:r>
          <a:endParaRPr lang="en-US"/>
        </a:p>
      </dgm:t>
    </dgm:pt>
    <dgm:pt modelId="{90D55246-61C4-47FE-B07A-904A1EBCAA4B}" type="parTrans" cxnId="{714765E5-F04E-425A-A13B-C5461B032DC1}">
      <dgm:prSet/>
      <dgm:spPr/>
      <dgm:t>
        <a:bodyPr/>
        <a:lstStyle/>
        <a:p>
          <a:endParaRPr lang="en-US"/>
        </a:p>
      </dgm:t>
    </dgm:pt>
    <dgm:pt modelId="{B1871B3F-53D1-4977-806F-30993232DB92}" type="sibTrans" cxnId="{714765E5-F04E-425A-A13B-C5461B032DC1}">
      <dgm:prSet/>
      <dgm:spPr/>
      <dgm:t>
        <a:bodyPr/>
        <a:lstStyle/>
        <a:p>
          <a:endParaRPr lang="en-US"/>
        </a:p>
      </dgm:t>
    </dgm:pt>
    <dgm:pt modelId="{E4267F67-1133-47F7-A2FA-D7313AE30614}">
      <dgm:prSet/>
      <dgm:spPr/>
      <dgm:t>
        <a:bodyPr/>
        <a:lstStyle/>
        <a:p>
          <a:r>
            <a:rPr lang="en-GB"/>
            <a:t>Total institutions</a:t>
          </a:r>
          <a:endParaRPr lang="en-US"/>
        </a:p>
      </dgm:t>
    </dgm:pt>
    <dgm:pt modelId="{49127EB8-00E2-48B5-91F5-C9DC752B4DB1}" type="parTrans" cxnId="{6E38608F-8784-4EE0-B94C-C33BD7AB166C}">
      <dgm:prSet/>
      <dgm:spPr/>
      <dgm:t>
        <a:bodyPr/>
        <a:lstStyle/>
        <a:p>
          <a:endParaRPr lang="en-US"/>
        </a:p>
      </dgm:t>
    </dgm:pt>
    <dgm:pt modelId="{71932966-259B-4602-9179-F738A02621C9}" type="sibTrans" cxnId="{6E38608F-8784-4EE0-B94C-C33BD7AB166C}">
      <dgm:prSet/>
      <dgm:spPr/>
      <dgm:t>
        <a:bodyPr/>
        <a:lstStyle/>
        <a:p>
          <a:endParaRPr lang="en-US"/>
        </a:p>
      </dgm:t>
    </dgm:pt>
    <dgm:pt modelId="{27E6371C-839C-4405-BF4D-8A15A0403619}">
      <dgm:prSet/>
      <dgm:spPr/>
      <dgm:t>
        <a:bodyPr/>
        <a:lstStyle/>
        <a:p>
          <a:r>
            <a:rPr lang="en-GB"/>
            <a:t>What is prison for?</a:t>
          </a:r>
          <a:endParaRPr lang="en-US"/>
        </a:p>
      </dgm:t>
    </dgm:pt>
    <dgm:pt modelId="{9AFB716E-7E8D-484A-9448-892CD242072D}" type="parTrans" cxnId="{1818C3DB-C2D7-4B66-8C54-259D113F5796}">
      <dgm:prSet/>
      <dgm:spPr/>
      <dgm:t>
        <a:bodyPr/>
        <a:lstStyle/>
        <a:p>
          <a:endParaRPr lang="en-US"/>
        </a:p>
      </dgm:t>
    </dgm:pt>
    <dgm:pt modelId="{8AF175C4-BD72-435D-8793-BB11650329B7}" type="sibTrans" cxnId="{1818C3DB-C2D7-4B66-8C54-259D113F5796}">
      <dgm:prSet/>
      <dgm:spPr/>
      <dgm:t>
        <a:bodyPr/>
        <a:lstStyle/>
        <a:p>
          <a:endParaRPr lang="en-US"/>
        </a:p>
      </dgm:t>
    </dgm:pt>
    <dgm:pt modelId="{A3FAD3E5-EF5E-46AF-94A0-706C12F915F2}">
      <dgm:prSet/>
      <dgm:spPr/>
      <dgm:t>
        <a:bodyPr/>
        <a:lstStyle/>
        <a:p>
          <a:r>
            <a:rPr lang="en-GB"/>
            <a:t>Does prison work?</a:t>
          </a:r>
          <a:endParaRPr lang="en-US"/>
        </a:p>
      </dgm:t>
    </dgm:pt>
    <dgm:pt modelId="{074BC1BD-C86C-49C7-B66D-71E50D53456A}" type="parTrans" cxnId="{77CE44B2-4C3F-40BE-9B69-055652783905}">
      <dgm:prSet/>
      <dgm:spPr/>
      <dgm:t>
        <a:bodyPr/>
        <a:lstStyle/>
        <a:p>
          <a:endParaRPr lang="en-US"/>
        </a:p>
      </dgm:t>
    </dgm:pt>
    <dgm:pt modelId="{F17BFA9E-3738-4033-9AD5-56808F1AA3DB}" type="sibTrans" cxnId="{77CE44B2-4C3F-40BE-9B69-055652783905}">
      <dgm:prSet/>
      <dgm:spPr/>
      <dgm:t>
        <a:bodyPr/>
        <a:lstStyle/>
        <a:p>
          <a:endParaRPr lang="en-US"/>
        </a:p>
      </dgm:t>
    </dgm:pt>
    <dgm:pt modelId="{FF2BA13B-5ABF-4696-94AD-3CAF7432FD85}" type="pres">
      <dgm:prSet presAssocID="{4C11D2B7-346F-4D9D-BCFB-F325889B672D}" presName="vert0" presStyleCnt="0">
        <dgm:presLayoutVars>
          <dgm:dir/>
          <dgm:animOne val="branch"/>
          <dgm:animLvl val="lvl"/>
        </dgm:presLayoutVars>
      </dgm:prSet>
      <dgm:spPr/>
    </dgm:pt>
    <dgm:pt modelId="{7026201F-CE53-432E-9746-B9F736AB5006}" type="pres">
      <dgm:prSet presAssocID="{ED531405-BB57-47AC-B18B-C3AED546AB67}" presName="thickLine" presStyleLbl="alignNode1" presStyleIdx="0" presStyleCnt="5"/>
      <dgm:spPr/>
    </dgm:pt>
    <dgm:pt modelId="{8BA5AF2D-A4A4-4820-B62A-7E8E50BABF41}" type="pres">
      <dgm:prSet presAssocID="{ED531405-BB57-47AC-B18B-C3AED546AB67}" presName="horz1" presStyleCnt="0"/>
      <dgm:spPr/>
    </dgm:pt>
    <dgm:pt modelId="{D9822AAB-274C-411E-AFA9-7A2AF7D58D13}" type="pres">
      <dgm:prSet presAssocID="{ED531405-BB57-47AC-B18B-C3AED546AB67}" presName="tx1" presStyleLbl="revTx" presStyleIdx="0" presStyleCnt="5"/>
      <dgm:spPr/>
    </dgm:pt>
    <dgm:pt modelId="{F7431156-FEFE-4975-A6A5-BBCD2D35D374}" type="pres">
      <dgm:prSet presAssocID="{ED531405-BB57-47AC-B18B-C3AED546AB67}" presName="vert1" presStyleCnt="0"/>
      <dgm:spPr/>
    </dgm:pt>
    <dgm:pt modelId="{E13DD21C-1CAB-447A-BBA2-B3B4EE7E5CD5}" type="pres">
      <dgm:prSet presAssocID="{099A2BFB-BEEE-4D82-A574-E0B32204FF9F}" presName="thickLine" presStyleLbl="alignNode1" presStyleIdx="1" presStyleCnt="5"/>
      <dgm:spPr/>
    </dgm:pt>
    <dgm:pt modelId="{D96F6744-D5BF-4680-BD4C-C4AC36592F72}" type="pres">
      <dgm:prSet presAssocID="{099A2BFB-BEEE-4D82-A574-E0B32204FF9F}" presName="horz1" presStyleCnt="0"/>
      <dgm:spPr/>
    </dgm:pt>
    <dgm:pt modelId="{6CDF8719-5119-43DF-B367-6FC42DDB339D}" type="pres">
      <dgm:prSet presAssocID="{099A2BFB-BEEE-4D82-A574-E0B32204FF9F}" presName="tx1" presStyleLbl="revTx" presStyleIdx="1" presStyleCnt="5"/>
      <dgm:spPr/>
    </dgm:pt>
    <dgm:pt modelId="{0D723C83-ECE0-4D0A-B1BB-D454634FA2FA}" type="pres">
      <dgm:prSet presAssocID="{099A2BFB-BEEE-4D82-A574-E0B32204FF9F}" presName="vert1" presStyleCnt="0"/>
      <dgm:spPr/>
    </dgm:pt>
    <dgm:pt modelId="{393E6C17-7023-4C7B-ADB4-DC33D627205F}" type="pres">
      <dgm:prSet presAssocID="{E4267F67-1133-47F7-A2FA-D7313AE30614}" presName="thickLine" presStyleLbl="alignNode1" presStyleIdx="2" presStyleCnt="5"/>
      <dgm:spPr/>
    </dgm:pt>
    <dgm:pt modelId="{7C575CA7-0FED-4F46-BAA5-9B9851CFBA2F}" type="pres">
      <dgm:prSet presAssocID="{E4267F67-1133-47F7-A2FA-D7313AE30614}" presName="horz1" presStyleCnt="0"/>
      <dgm:spPr/>
    </dgm:pt>
    <dgm:pt modelId="{10B88E16-5112-4226-92AA-3CDE7F1261A2}" type="pres">
      <dgm:prSet presAssocID="{E4267F67-1133-47F7-A2FA-D7313AE30614}" presName="tx1" presStyleLbl="revTx" presStyleIdx="2" presStyleCnt="5"/>
      <dgm:spPr/>
    </dgm:pt>
    <dgm:pt modelId="{080BC2D6-391E-4547-9A1B-D04964553BDF}" type="pres">
      <dgm:prSet presAssocID="{E4267F67-1133-47F7-A2FA-D7313AE30614}" presName="vert1" presStyleCnt="0"/>
      <dgm:spPr/>
    </dgm:pt>
    <dgm:pt modelId="{EF34D076-4467-4F8B-BD13-7E0B9DA3F334}" type="pres">
      <dgm:prSet presAssocID="{27E6371C-839C-4405-BF4D-8A15A0403619}" presName="thickLine" presStyleLbl="alignNode1" presStyleIdx="3" presStyleCnt="5"/>
      <dgm:spPr/>
    </dgm:pt>
    <dgm:pt modelId="{6CD950F3-8FE3-486A-BB19-BDCBF95088D3}" type="pres">
      <dgm:prSet presAssocID="{27E6371C-839C-4405-BF4D-8A15A0403619}" presName="horz1" presStyleCnt="0"/>
      <dgm:spPr/>
    </dgm:pt>
    <dgm:pt modelId="{BDBAC895-5ED3-4CA5-8D64-6AC0D8A103B8}" type="pres">
      <dgm:prSet presAssocID="{27E6371C-839C-4405-BF4D-8A15A0403619}" presName="tx1" presStyleLbl="revTx" presStyleIdx="3" presStyleCnt="5"/>
      <dgm:spPr/>
    </dgm:pt>
    <dgm:pt modelId="{55C63430-A891-4884-BAB8-ED157785074B}" type="pres">
      <dgm:prSet presAssocID="{27E6371C-839C-4405-BF4D-8A15A0403619}" presName="vert1" presStyleCnt="0"/>
      <dgm:spPr/>
    </dgm:pt>
    <dgm:pt modelId="{F00DB9D1-9F76-4739-AC1A-A37C8D2D5429}" type="pres">
      <dgm:prSet presAssocID="{A3FAD3E5-EF5E-46AF-94A0-706C12F915F2}" presName="thickLine" presStyleLbl="alignNode1" presStyleIdx="4" presStyleCnt="5"/>
      <dgm:spPr/>
    </dgm:pt>
    <dgm:pt modelId="{D0736334-20CE-431C-8F3D-17134F55356F}" type="pres">
      <dgm:prSet presAssocID="{A3FAD3E5-EF5E-46AF-94A0-706C12F915F2}" presName="horz1" presStyleCnt="0"/>
      <dgm:spPr/>
    </dgm:pt>
    <dgm:pt modelId="{1435CFB7-476C-4672-9536-D342B3F41671}" type="pres">
      <dgm:prSet presAssocID="{A3FAD3E5-EF5E-46AF-94A0-706C12F915F2}" presName="tx1" presStyleLbl="revTx" presStyleIdx="4" presStyleCnt="5"/>
      <dgm:spPr/>
    </dgm:pt>
    <dgm:pt modelId="{7EF5106C-9879-49C6-80CC-5ACC2A1A75E2}" type="pres">
      <dgm:prSet presAssocID="{A3FAD3E5-EF5E-46AF-94A0-706C12F915F2}" presName="vert1" presStyleCnt="0"/>
      <dgm:spPr/>
    </dgm:pt>
  </dgm:ptLst>
  <dgm:cxnLst>
    <dgm:cxn modelId="{783F0905-EB7A-4213-894A-872939DCFA64}" srcId="{4C11D2B7-346F-4D9D-BCFB-F325889B672D}" destId="{ED531405-BB57-47AC-B18B-C3AED546AB67}" srcOrd="0" destOrd="0" parTransId="{DC02D903-1A38-4224-97DE-C01C5C512EAF}" sibTransId="{03FE129D-0F96-4C1C-BF92-F3F421F2BD71}"/>
    <dgm:cxn modelId="{78C48110-63FE-4A51-990E-B24174D3879D}" type="presOf" srcId="{27E6371C-839C-4405-BF4D-8A15A0403619}" destId="{BDBAC895-5ED3-4CA5-8D64-6AC0D8A103B8}" srcOrd="0" destOrd="0" presId="urn:microsoft.com/office/officeart/2008/layout/LinedList"/>
    <dgm:cxn modelId="{03281A70-48F2-4E78-A134-6EE049030008}" type="presOf" srcId="{4C11D2B7-346F-4D9D-BCFB-F325889B672D}" destId="{FF2BA13B-5ABF-4696-94AD-3CAF7432FD85}" srcOrd="0" destOrd="0" presId="urn:microsoft.com/office/officeart/2008/layout/LinedList"/>
    <dgm:cxn modelId="{6E38608F-8784-4EE0-B94C-C33BD7AB166C}" srcId="{4C11D2B7-346F-4D9D-BCFB-F325889B672D}" destId="{E4267F67-1133-47F7-A2FA-D7313AE30614}" srcOrd="2" destOrd="0" parTransId="{49127EB8-00E2-48B5-91F5-C9DC752B4DB1}" sibTransId="{71932966-259B-4602-9179-F738A02621C9}"/>
    <dgm:cxn modelId="{5BB377AE-FADA-44A0-B3C4-747718042110}" type="presOf" srcId="{ED531405-BB57-47AC-B18B-C3AED546AB67}" destId="{D9822AAB-274C-411E-AFA9-7A2AF7D58D13}" srcOrd="0" destOrd="0" presId="urn:microsoft.com/office/officeart/2008/layout/LinedList"/>
    <dgm:cxn modelId="{77CE44B2-4C3F-40BE-9B69-055652783905}" srcId="{4C11D2B7-346F-4D9D-BCFB-F325889B672D}" destId="{A3FAD3E5-EF5E-46AF-94A0-706C12F915F2}" srcOrd="4" destOrd="0" parTransId="{074BC1BD-C86C-49C7-B66D-71E50D53456A}" sibTransId="{F17BFA9E-3738-4033-9AD5-56808F1AA3DB}"/>
    <dgm:cxn modelId="{29E4B3C8-C194-47C7-84BF-5EA51C5708B6}" type="presOf" srcId="{E4267F67-1133-47F7-A2FA-D7313AE30614}" destId="{10B88E16-5112-4226-92AA-3CDE7F1261A2}" srcOrd="0" destOrd="0" presId="urn:microsoft.com/office/officeart/2008/layout/LinedList"/>
    <dgm:cxn modelId="{1818C3DB-C2D7-4B66-8C54-259D113F5796}" srcId="{4C11D2B7-346F-4D9D-BCFB-F325889B672D}" destId="{27E6371C-839C-4405-BF4D-8A15A0403619}" srcOrd="3" destOrd="0" parTransId="{9AFB716E-7E8D-484A-9448-892CD242072D}" sibTransId="{8AF175C4-BD72-435D-8793-BB11650329B7}"/>
    <dgm:cxn modelId="{714765E5-F04E-425A-A13B-C5461B032DC1}" srcId="{4C11D2B7-346F-4D9D-BCFB-F325889B672D}" destId="{099A2BFB-BEEE-4D82-A574-E0B32204FF9F}" srcOrd="1" destOrd="0" parTransId="{90D55246-61C4-47FE-B07A-904A1EBCAA4B}" sibTransId="{B1871B3F-53D1-4977-806F-30993232DB92}"/>
    <dgm:cxn modelId="{C78E0AF9-A793-4F15-A706-5687E9D91CEE}" type="presOf" srcId="{A3FAD3E5-EF5E-46AF-94A0-706C12F915F2}" destId="{1435CFB7-476C-4672-9536-D342B3F41671}" srcOrd="0" destOrd="0" presId="urn:microsoft.com/office/officeart/2008/layout/LinedList"/>
    <dgm:cxn modelId="{CFCC19FB-DB60-4CD8-BED1-A1EBD633F2CB}" type="presOf" srcId="{099A2BFB-BEEE-4D82-A574-E0B32204FF9F}" destId="{6CDF8719-5119-43DF-B367-6FC42DDB339D}" srcOrd="0" destOrd="0" presId="urn:microsoft.com/office/officeart/2008/layout/LinedList"/>
    <dgm:cxn modelId="{720E8224-C544-4658-BC21-5C867A451056}" type="presParOf" srcId="{FF2BA13B-5ABF-4696-94AD-3CAF7432FD85}" destId="{7026201F-CE53-432E-9746-B9F736AB5006}" srcOrd="0" destOrd="0" presId="urn:microsoft.com/office/officeart/2008/layout/LinedList"/>
    <dgm:cxn modelId="{0FA99D20-577E-457B-9C97-7AE1C8A3C80E}" type="presParOf" srcId="{FF2BA13B-5ABF-4696-94AD-3CAF7432FD85}" destId="{8BA5AF2D-A4A4-4820-B62A-7E8E50BABF41}" srcOrd="1" destOrd="0" presId="urn:microsoft.com/office/officeart/2008/layout/LinedList"/>
    <dgm:cxn modelId="{A84017B5-0463-43AC-B94B-917B01A98A36}" type="presParOf" srcId="{8BA5AF2D-A4A4-4820-B62A-7E8E50BABF41}" destId="{D9822AAB-274C-411E-AFA9-7A2AF7D58D13}" srcOrd="0" destOrd="0" presId="urn:microsoft.com/office/officeart/2008/layout/LinedList"/>
    <dgm:cxn modelId="{EB1B8D94-D438-47E6-A90C-7502FAEFAD08}" type="presParOf" srcId="{8BA5AF2D-A4A4-4820-B62A-7E8E50BABF41}" destId="{F7431156-FEFE-4975-A6A5-BBCD2D35D374}" srcOrd="1" destOrd="0" presId="urn:microsoft.com/office/officeart/2008/layout/LinedList"/>
    <dgm:cxn modelId="{721B508B-9B7D-4105-80B0-273ECF87EDAD}" type="presParOf" srcId="{FF2BA13B-5ABF-4696-94AD-3CAF7432FD85}" destId="{E13DD21C-1CAB-447A-BBA2-B3B4EE7E5CD5}" srcOrd="2" destOrd="0" presId="urn:microsoft.com/office/officeart/2008/layout/LinedList"/>
    <dgm:cxn modelId="{B0D5DFD5-CBDD-4C01-AADA-8CE678A0FD84}" type="presParOf" srcId="{FF2BA13B-5ABF-4696-94AD-3CAF7432FD85}" destId="{D96F6744-D5BF-4680-BD4C-C4AC36592F72}" srcOrd="3" destOrd="0" presId="urn:microsoft.com/office/officeart/2008/layout/LinedList"/>
    <dgm:cxn modelId="{1714A992-1E70-4CAF-B3CF-AC3301FCDE1F}" type="presParOf" srcId="{D96F6744-D5BF-4680-BD4C-C4AC36592F72}" destId="{6CDF8719-5119-43DF-B367-6FC42DDB339D}" srcOrd="0" destOrd="0" presId="urn:microsoft.com/office/officeart/2008/layout/LinedList"/>
    <dgm:cxn modelId="{1A56F9BE-DA78-4E14-8460-8CE437EF84A6}" type="presParOf" srcId="{D96F6744-D5BF-4680-BD4C-C4AC36592F72}" destId="{0D723C83-ECE0-4D0A-B1BB-D454634FA2FA}" srcOrd="1" destOrd="0" presId="urn:microsoft.com/office/officeart/2008/layout/LinedList"/>
    <dgm:cxn modelId="{ED53CEE6-FA10-49C0-B614-7E43E56CC4F8}" type="presParOf" srcId="{FF2BA13B-5ABF-4696-94AD-3CAF7432FD85}" destId="{393E6C17-7023-4C7B-ADB4-DC33D627205F}" srcOrd="4" destOrd="0" presId="urn:microsoft.com/office/officeart/2008/layout/LinedList"/>
    <dgm:cxn modelId="{5E5DC3AE-6AEE-4E2E-AD96-1A5E326B3ACD}" type="presParOf" srcId="{FF2BA13B-5ABF-4696-94AD-3CAF7432FD85}" destId="{7C575CA7-0FED-4F46-BAA5-9B9851CFBA2F}" srcOrd="5" destOrd="0" presId="urn:microsoft.com/office/officeart/2008/layout/LinedList"/>
    <dgm:cxn modelId="{FA46A868-237C-4AEE-B85F-497D23D285B6}" type="presParOf" srcId="{7C575CA7-0FED-4F46-BAA5-9B9851CFBA2F}" destId="{10B88E16-5112-4226-92AA-3CDE7F1261A2}" srcOrd="0" destOrd="0" presId="urn:microsoft.com/office/officeart/2008/layout/LinedList"/>
    <dgm:cxn modelId="{1AA032C0-B3DB-4C9A-977E-7DE9EFCE6A26}" type="presParOf" srcId="{7C575CA7-0FED-4F46-BAA5-9B9851CFBA2F}" destId="{080BC2D6-391E-4547-9A1B-D04964553BDF}" srcOrd="1" destOrd="0" presId="urn:microsoft.com/office/officeart/2008/layout/LinedList"/>
    <dgm:cxn modelId="{072929FC-8544-4858-8BAA-29C309C76446}" type="presParOf" srcId="{FF2BA13B-5ABF-4696-94AD-3CAF7432FD85}" destId="{EF34D076-4467-4F8B-BD13-7E0B9DA3F334}" srcOrd="6" destOrd="0" presId="urn:microsoft.com/office/officeart/2008/layout/LinedList"/>
    <dgm:cxn modelId="{AEC78682-B18B-4798-A51C-A8E9B81E305B}" type="presParOf" srcId="{FF2BA13B-5ABF-4696-94AD-3CAF7432FD85}" destId="{6CD950F3-8FE3-486A-BB19-BDCBF95088D3}" srcOrd="7" destOrd="0" presId="urn:microsoft.com/office/officeart/2008/layout/LinedList"/>
    <dgm:cxn modelId="{32FC80C7-D753-49B1-8788-030BB1DEDB15}" type="presParOf" srcId="{6CD950F3-8FE3-486A-BB19-BDCBF95088D3}" destId="{BDBAC895-5ED3-4CA5-8D64-6AC0D8A103B8}" srcOrd="0" destOrd="0" presId="urn:microsoft.com/office/officeart/2008/layout/LinedList"/>
    <dgm:cxn modelId="{342B3221-F20F-4D94-B7C3-490E07E0F151}" type="presParOf" srcId="{6CD950F3-8FE3-486A-BB19-BDCBF95088D3}" destId="{55C63430-A891-4884-BAB8-ED157785074B}" srcOrd="1" destOrd="0" presId="urn:microsoft.com/office/officeart/2008/layout/LinedList"/>
    <dgm:cxn modelId="{C9EFFC6D-A167-49EF-AD8E-5E61E9DCB86C}" type="presParOf" srcId="{FF2BA13B-5ABF-4696-94AD-3CAF7432FD85}" destId="{F00DB9D1-9F76-4739-AC1A-A37C8D2D5429}" srcOrd="8" destOrd="0" presId="urn:microsoft.com/office/officeart/2008/layout/LinedList"/>
    <dgm:cxn modelId="{ED6DA680-E876-47A5-92E4-34BBC1323262}" type="presParOf" srcId="{FF2BA13B-5ABF-4696-94AD-3CAF7432FD85}" destId="{D0736334-20CE-431C-8F3D-17134F55356F}" srcOrd="9" destOrd="0" presId="urn:microsoft.com/office/officeart/2008/layout/LinedList"/>
    <dgm:cxn modelId="{3AC74C37-1DFE-4BBD-B14D-36CFFB72AC61}" type="presParOf" srcId="{D0736334-20CE-431C-8F3D-17134F55356F}" destId="{1435CFB7-476C-4672-9536-D342B3F41671}" srcOrd="0" destOrd="0" presId="urn:microsoft.com/office/officeart/2008/layout/LinedList"/>
    <dgm:cxn modelId="{0E453165-E60C-40A5-98EC-93F3FA85CDAC}" type="presParOf" srcId="{D0736334-20CE-431C-8F3D-17134F55356F}" destId="{7EF5106C-9879-49C6-80CC-5ACC2A1A75E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080081E-1BBF-45C5-BAD7-D036C4494A2E}" type="doc">
      <dgm:prSet loTypeId="urn:microsoft.com/office/officeart/2005/8/layout/vProcess5" loCatId="process" qsTypeId="urn:microsoft.com/office/officeart/2005/8/quickstyle/simple5" qsCatId="simple" csTypeId="urn:microsoft.com/office/officeart/2005/8/colors/accent6_2" csCatId="accent6"/>
      <dgm:spPr/>
      <dgm:t>
        <a:bodyPr/>
        <a:lstStyle/>
        <a:p>
          <a:endParaRPr lang="en-US"/>
        </a:p>
      </dgm:t>
    </dgm:pt>
    <dgm:pt modelId="{5F5E4D1D-BE29-4586-A91F-FF7EEAB35C61}">
      <dgm:prSet/>
      <dgm:spPr/>
      <dgm:t>
        <a:bodyPr/>
        <a:lstStyle/>
        <a:p>
          <a:r>
            <a:rPr lang="en-GB"/>
            <a:t>R</a:t>
          </a:r>
          <a:r>
            <a:rPr lang="en-GB" b="0" i="0"/>
            <a:t>isk of escape</a:t>
          </a:r>
          <a:endParaRPr lang="en-US"/>
        </a:p>
      </dgm:t>
    </dgm:pt>
    <dgm:pt modelId="{69BE2A69-AA9C-403A-A607-0200EB9BD5D7}" type="parTrans" cxnId="{36C73533-6279-4197-BB58-1D841CF3E3C6}">
      <dgm:prSet/>
      <dgm:spPr/>
      <dgm:t>
        <a:bodyPr/>
        <a:lstStyle/>
        <a:p>
          <a:endParaRPr lang="en-US"/>
        </a:p>
      </dgm:t>
    </dgm:pt>
    <dgm:pt modelId="{4F64D714-32AE-4C83-BA5D-65B36CEBA51B}" type="sibTrans" cxnId="{36C73533-6279-4197-BB58-1D841CF3E3C6}">
      <dgm:prSet/>
      <dgm:spPr/>
      <dgm:t>
        <a:bodyPr/>
        <a:lstStyle/>
        <a:p>
          <a:endParaRPr lang="en-US"/>
        </a:p>
      </dgm:t>
    </dgm:pt>
    <dgm:pt modelId="{1293C4D3-F49B-4AF6-9F5F-EF60D188CA00}">
      <dgm:prSet/>
      <dgm:spPr/>
      <dgm:t>
        <a:bodyPr/>
        <a:lstStyle/>
        <a:p>
          <a:r>
            <a:rPr lang="en-GB"/>
            <a:t>H</a:t>
          </a:r>
          <a:r>
            <a:rPr lang="en-GB" b="0" i="0"/>
            <a:t>arm to the public, if they were to escape</a:t>
          </a:r>
          <a:endParaRPr lang="en-US"/>
        </a:p>
      </dgm:t>
    </dgm:pt>
    <dgm:pt modelId="{1AC4A4AD-10B8-43DB-A4B7-EA19F89F5286}" type="parTrans" cxnId="{DCCE0150-CEE5-46DE-9BE4-8E94FB0EE1E7}">
      <dgm:prSet/>
      <dgm:spPr/>
      <dgm:t>
        <a:bodyPr/>
        <a:lstStyle/>
        <a:p>
          <a:endParaRPr lang="en-US"/>
        </a:p>
      </dgm:t>
    </dgm:pt>
    <dgm:pt modelId="{4910D321-63E9-4C5C-95F5-4839408B2E1F}" type="sibTrans" cxnId="{DCCE0150-CEE5-46DE-9BE4-8E94FB0EE1E7}">
      <dgm:prSet/>
      <dgm:spPr/>
      <dgm:t>
        <a:bodyPr/>
        <a:lstStyle/>
        <a:p>
          <a:endParaRPr lang="en-US"/>
        </a:p>
      </dgm:t>
    </dgm:pt>
    <dgm:pt modelId="{7A0F9F28-6D79-4008-B3CC-9CE4CB5B97C8}">
      <dgm:prSet/>
      <dgm:spPr/>
      <dgm:t>
        <a:bodyPr/>
        <a:lstStyle/>
        <a:p>
          <a:r>
            <a:rPr lang="en-GB"/>
            <a:t>T</a:t>
          </a:r>
          <a:r>
            <a:rPr lang="en-GB" b="0" i="0"/>
            <a:t>hreat to the control and stability of a prison</a:t>
          </a:r>
          <a:endParaRPr lang="en-US"/>
        </a:p>
      </dgm:t>
    </dgm:pt>
    <dgm:pt modelId="{ABF72BE6-8E32-443B-8832-0893DB38E54D}" type="parTrans" cxnId="{E977A46C-1023-466D-842E-8C624CE727EF}">
      <dgm:prSet/>
      <dgm:spPr/>
      <dgm:t>
        <a:bodyPr/>
        <a:lstStyle/>
        <a:p>
          <a:endParaRPr lang="en-US"/>
        </a:p>
      </dgm:t>
    </dgm:pt>
    <dgm:pt modelId="{274BB665-D0E4-46F9-BDE7-567DB08D5EBB}" type="sibTrans" cxnId="{E977A46C-1023-466D-842E-8C624CE727EF}">
      <dgm:prSet/>
      <dgm:spPr/>
      <dgm:t>
        <a:bodyPr/>
        <a:lstStyle/>
        <a:p>
          <a:endParaRPr lang="en-US"/>
        </a:p>
      </dgm:t>
    </dgm:pt>
    <dgm:pt modelId="{71BBAA76-09F5-6441-BAEB-FFEC80F3BDCD}" type="pres">
      <dgm:prSet presAssocID="{4080081E-1BBF-45C5-BAD7-D036C4494A2E}" presName="outerComposite" presStyleCnt="0">
        <dgm:presLayoutVars>
          <dgm:chMax val="5"/>
          <dgm:dir/>
          <dgm:resizeHandles val="exact"/>
        </dgm:presLayoutVars>
      </dgm:prSet>
      <dgm:spPr/>
    </dgm:pt>
    <dgm:pt modelId="{B40ED123-8531-EA41-ACD6-DA6986B98B2A}" type="pres">
      <dgm:prSet presAssocID="{4080081E-1BBF-45C5-BAD7-D036C4494A2E}" presName="dummyMaxCanvas" presStyleCnt="0">
        <dgm:presLayoutVars/>
      </dgm:prSet>
      <dgm:spPr/>
    </dgm:pt>
    <dgm:pt modelId="{68B2CF51-525A-EA47-94DC-B8AC534F6D6F}" type="pres">
      <dgm:prSet presAssocID="{4080081E-1BBF-45C5-BAD7-D036C4494A2E}" presName="ThreeNodes_1" presStyleLbl="node1" presStyleIdx="0" presStyleCnt="3">
        <dgm:presLayoutVars>
          <dgm:bulletEnabled val="1"/>
        </dgm:presLayoutVars>
      </dgm:prSet>
      <dgm:spPr/>
    </dgm:pt>
    <dgm:pt modelId="{6ACA6AE3-3D56-A64F-A5B4-2E6C032329B0}" type="pres">
      <dgm:prSet presAssocID="{4080081E-1BBF-45C5-BAD7-D036C4494A2E}" presName="ThreeNodes_2" presStyleLbl="node1" presStyleIdx="1" presStyleCnt="3">
        <dgm:presLayoutVars>
          <dgm:bulletEnabled val="1"/>
        </dgm:presLayoutVars>
      </dgm:prSet>
      <dgm:spPr/>
    </dgm:pt>
    <dgm:pt modelId="{9C09964B-74F8-3649-AF9A-8DA909354DA6}" type="pres">
      <dgm:prSet presAssocID="{4080081E-1BBF-45C5-BAD7-D036C4494A2E}" presName="ThreeNodes_3" presStyleLbl="node1" presStyleIdx="2" presStyleCnt="3">
        <dgm:presLayoutVars>
          <dgm:bulletEnabled val="1"/>
        </dgm:presLayoutVars>
      </dgm:prSet>
      <dgm:spPr/>
    </dgm:pt>
    <dgm:pt modelId="{3B94706A-FD82-BF44-8FD5-62D28A0B9509}" type="pres">
      <dgm:prSet presAssocID="{4080081E-1BBF-45C5-BAD7-D036C4494A2E}" presName="ThreeConn_1-2" presStyleLbl="fgAccFollowNode1" presStyleIdx="0" presStyleCnt="2">
        <dgm:presLayoutVars>
          <dgm:bulletEnabled val="1"/>
        </dgm:presLayoutVars>
      </dgm:prSet>
      <dgm:spPr/>
    </dgm:pt>
    <dgm:pt modelId="{12BBC4EF-B861-D345-B653-6E92C7330BFD}" type="pres">
      <dgm:prSet presAssocID="{4080081E-1BBF-45C5-BAD7-D036C4494A2E}" presName="ThreeConn_2-3" presStyleLbl="fgAccFollowNode1" presStyleIdx="1" presStyleCnt="2">
        <dgm:presLayoutVars>
          <dgm:bulletEnabled val="1"/>
        </dgm:presLayoutVars>
      </dgm:prSet>
      <dgm:spPr/>
    </dgm:pt>
    <dgm:pt modelId="{C12EB12B-9F77-E740-8413-E50FF8DAAAD4}" type="pres">
      <dgm:prSet presAssocID="{4080081E-1BBF-45C5-BAD7-D036C4494A2E}" presName="ThreeNodes_1_text" presStyleLbl="node1" presStyleIdx="2" presStyleCnt="3">
        <dgm:presLayoutVars>
          <dgm:bulletEnabled val="1"/>
        </dgm:presLayoutVars>
      </dgm:prSet>
      <dgm:spPr/>
    </dgm:pt>
    <dgm:pt modelId="{79744E14-83A2-A341-B860-E25FDA3798B4}" type="pres">
      <dgm:prSet presAssocID="{4080081E-1BBF-45C5-BAD7-D036C4494A2E}" presName="ThreeNodes_2_text" presStyleLbl="node1" presStyleIdx="2" presStyleCnt="3">
        <dgm:presLayoutVars>
          <dgm:bulletEnabled val="1"/>
        </dgm:presLayoutVars>
      </dgm:prSet>
      <dgm:spPr/>
    </dgm:pt>
    <dgm:pt modelId="{FE385C48-0076-5644-B05E-580022A9D84F}" type="pres">
      <dgm:prSet presAssocID="{4080081E-1BBF-45C5-BAD7-D036C4494A2E}" presName="ThreeNodes_3_text" presStyleLbl="node1" presStyleIdx="2" presStyleCnt="3">
        <dgm:presLayoutVars>
          <dgm:bulletEnabled val="1"/>
        </dgm:presLayoutVars>
      </dgm:prSet>
      <dgm:spPr/>
    </dgm:pt>
  </dgm:ptLst>
  <dgm:cxnLst>
    <dgm:cxn modelId="{E0E5F231-2D8D-2D4F-A28A-8B1FB4112CB5}" type="presOf" srcId="{4910D321-63E9-4C5C-95F5-4839408B2E1F}" destId="{12BBC4EF-B861-D345-B653-6E92C7330BFD}" srcOrd="0" destOrd="0" presId="urn:microsoft.com/office/officeart/2005/8/layout/vProcess5"/>
    <dgm:cxn modelId="{36C73533-6279-4197-BB58-1D841CF3E3C6}" srcId="{4080081E-1BBF-45C5-BAD7-D036C4494A2E}" destId="{5F5E4D1D-BE29-4586-A91F-FF7EEAB35C61}" srcOrd="0" destOrd="0" parTransId="{69BE2A69-AA9C-403A-A607-0200EB9BD5D7}" sibTransId="{4F64D714-32AE-4C83-BA5D-65B36CEBA51B}"/>
    <dgm:cxn modelId="{6A6B293F-F807-8C48-A555-AE74CDA78BEE}" type="presOf" srcId="{5F5E4D1D-BE29-4586-A91F-FF7EEAB35C61}" destId="{68B2CF51-525A-EA47-94DC-B8AC534F6D6F}" srcOrd="0" destOrd="0" presId="urn:microsoft.com/office/officeart/2005/8/layout/vProcess5"/>
    <dgm:cxn modelId="{E977A46C-1023-466D-842E-8C624CE727EF}" srcId="{4080081E-1BBF-45C5-BAD7-D036C4494A2E}" destId="{7A0F9F28-6D79-4008-B3CC-9CE4CB5B97C8}" srcOrd="2" destOrd="0" parTransId="{ABF72BE6-8E32-443B-8832-0893DB38E54D}" sibTransId="{274BB665-D0E4-46F9-BDE7-567DB08D5EBB}"/>
    <dgm:cxn modelId="{DCCE0150-CEE5-46DE-9BE4-8E94FB0EE1E7}" srcId="{4080081E-1BBF-45C5-BAD7-D036C4494A2E}" destId="{1293C4D3-F49B-4AF6-9F5F-EF60D188CA00}" srcOrd="1" destOrd="0" parTransId="{1AC4A4AD-10B8-43DB-A4B7-EA19F89F5286}" sibTransId="{4910D321-63E9-4C5C-95F5-4839408B2E1F}"/>
    <dgm:cxn modelId="{FBB33191-5BC2-E242-BDE1-159245D6CD52}" type="presOf" srcId="{1293C4D3-F49B-4AF6-9F5F-EF60D188CA00}" destId="{6ACA6AE3-3D56-A64F-A5B4-2E6C032329B0}" srcOrd="0" destOrd="0" presId="urn:microsoft.com/office/officeart/2005/8/layout/vProcess5"/>
    <dgm:cxn modelId="{C855E9BA-7AF5-9045-90CB-07B51663E761}" type="presOf" srcId="{7A0F9F28-6D79-4008-B3CC-9CE4CB5B97C8}" destId="{FE385C48-0076-5644-B05E-580022A9D84F}" srcOrd="1" destOrd="0" presId="urn:microsoft.com/office/officeart/2005/8/layout/vProcess5"/>
    <dgm:cxn modelId="{2BCB99C1-D0D9-E646-B543-A28DC483FC54}" type="presOf" srcId="{7A0F9F28-6D79-4008-B3CC-9CE4CB5B97C8}" destId="{9C09964B-74F8-3649-AF9A-8DA909354DA6}" srcOrd="0" destOrd="0" presId="urn:microsoft.com/office/officeart/2005/8/layout/vProcess5"/>
    <dgm:cxn modelId="{58BDD2CC-3C01-A548-A81C-134E08B18CB6}" type="presOf" srcId="{5F5E4D1D-BE29-4586-A91F-FF7EEAB35C61}" destId="{C12EB12B-9F77-E740-8413-E50FF8DAAAD4}" srcOrd="1" destOrd="0" presId="urn:microsoft.com/office/officeart/2005/8/layout/vProcess5"/>
    <dgm:cxn modelId="{3FF7BDED-F137-5D4F-B1AB-46418E2847E6}" type="presOf" srcId="{4080081E-1BBF-45C5-BAD7-D036C4494A2E}" destId="{71BBAA76-09F5-6441-BAEB-FFEC80F3BDCD}" srcOrd="0" destOrd="0" presId="urn:microsoft.com/office/officeart/2005/8/layout/vProcess5"/>
    <dgm:cxn modelId="{46C7FBF5-C390-FE4C-B9A7-A9DECE665942}" type="presOf" srcId="{1293C4D3-F49B-4AF6-9F5F-EF60D188CA00}" destId="{79744E14-83A2-A341-B860-E25FDA3798B4}" srcOrd="1" destOrd="0" presId="urn:microsoft.com/office/officeart/2005/8/layout/vProcess5"/>
    <dgm:cxn modelId="{93CCFCFA-284C-D949-9957-EAAEE2E9AF38}" type="presOf" srcId="{4F64D714-32AE-4C83-BA5D-65B36CEBA51B}" destId="{3B94706A-FD82-BF44-8FD5-62D28A0B9509}" srcOrd="0" destOrd="0" presId="urn:microsoft.com/office/officeart/2005/8/layout/vProcess5"/>
    <dgm:cxn modelId="{4905A8FC-3E37-5646-9D0B-5E7F3418D6B6}" type="presParOf" srcId="{71BBAA76-09F5-6441-BAEB-FFEC80F3BDCD}" destId="{B40ED123-8531-EA41-ACD6-DA6986B98B2A}" srcOrd="0" destOrd="0" presId="urn:microsoft.com/office/officeart/2005/8/layout/vProcess5"/>
    <dgm:cxn modelId="{D13189C5-FFA6-E445-A5D1-A5D020AB5957}" type="presParOf" srcId="{71BBAA76-09F5-6441-BAEB-FFEC80F3BDCD}" destId="{68B2CF51-525A-EA47-94DC-B8AC534F6D6F}" srcOrd="1" destOrd="0" presId="urn:microsoft.com/office/officeart/2005/8/layout/vProcess5"/>
    <dgm:cxn modelId="{376B5D2F-05CC-144B-9E40-E890BD6FBE99}" type="presParOf" srcId="{71BBAA76-09F5-6441-BAEB-FFEC80F3BDCD}" destId="{6ACA6AE3-3D56-A64F-A5B4-2E6C032329B0}" srcOrd="2" destOrd="0" presId="urn:microsoft.com/office/officeart/2005/8/layout/vProcess5"/>
    <dgm:cxn modelId="{630ED7CE-83E7-8440-A545-5566D695D1E7}" type="presParOf" srcId="{71BBAA76-09F5-6441-BAEB-FFEC80F3BDCD}" destId="{9C09964B-74F8-3649-AF9A-8DA909354DA6}" srcOrd="3" destOrd="0" presId="urn:microsoft.com/office/officeart/2005/8/layout/vProcess5"/>
    <dgm:cxn modelId="{866E08BB-E36A-C54D-BBBC-0F281FF0AC68}" type="presParOf" srcId="{71BBAA76-09F5-6441-BAEB-FFEC80F3BDCD}" destId="{3B94706A-FD82-BF44-8FD5-62D28A0B9509}" srcOrd="4" destOrd="0" presId="urn:microsoft.com/office/officeart/2005/8/layout/vProcess5"/>
    <dgm:cxn modelId="{732DE9A1-24DF-9346-94BE-71249B318311}" type="presParOf" srcId="{71BBAA76-09F5-6441-BAEB-FFEC80F3BDCD}" destId="{12BBC4EF-B861-D345-B653-6E92C7330BFD}" srcOrd="5" destOrd="0" presId="urn:microsoft.com/office/officeart/2005/8/layout/vProcess5"/>
    <dgm:cxn modelId="{1166F185-557E-0A43-8556-784E7C5B913B}" type="presParOf" srcId="{71BBAA76-09F5-6441-BAEB-FFEC80F3BDCD}" destId="{C12EB12B-9F77-E740-8413-E50FF8DAAAD4}" srcOrd="6" destOrd="0" presId="urn:microsoft.com/office/officeart/2005/8/layout/vProcess5"/>
    <dgm:cxn modelId="{4348416A-F6CD-8642-B62B-2FB24B1C074D}" type="presParOf" srcId="{71BBAA76-09F5-6441-BAEB-FFEC80F3BDCD}" destId="{79744E14-83A2-A341-B860-E25FDA3798B4}" srcOrd="7" destOrd="0" presId="urn:microsoft.com/office/officeart/2005/8/layout/vProcess5"/>
    <dgm:cxn modelId="{2CDBD0A6-7485-FC4E-A36F-FBBC281CA778}" type="presParOf" srcId="{71BBAA76-09F5-6441-BAEB-FFEC80F3BDCD}" destId="{FE385C48-0076-5644-B05E-580022A9D84F}"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26201F-CE53-432E-9746-B9F736AB5006}">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822AAB-274C-411E-AFA9-7A2AF7D58D13}">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History of prisons and thinking about prisons</a:t>
          </a:r>
          <a:endParaRPr lang="en-US" sz="3100" kern="1200"/>
        </a:p>
      </dsp:txBody>
      <dsp:txXfrm>
        <a:off x="0" y="675"/>
        <a:ext cx="6900512" cy="1106957"/>
      </dsp:txXfrm>
    </dsp:sp>
    <dsp:sp modelId="{E13DD21C-1CAB-447A-BBA2-B3B4EE7E5CD5}">
      <dsp:nvSpPr>
        <dsp:cNvPr id="0" name=""/>
        <dsp:cNvSpPr/>
      </dsp:nvSpPr>
      <dsp:spPr>
        <a:xfrm>
          <a:off x="0" y="1107633"/>
          <a:ext cx="6900512"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DF8719-5119-43DF-B367-6FC42DDB339D}">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Prison architecture</a:t>
          </a:r>
          <a:endParaRPr lang="en-US" sz="3100" kern="1200"/>
        </a:p>
      </dsp:txBody>
      <dsp:txXfrm>
        <a:off x="0" y="1107633"/>
        <a:ext cx="6900512" cy="1106957"/>
      </dsp:txXfrm>
    </dsp:sp>
    <dsp:sp modelId="{393E6C17-7023-4C7B-ADB4-DC33D627205F}">
      <dsp:nvSpPr>
        <dsp:cNvPr id="0" name=""/>
        <dsp:cNvSpPr/>
      </dsp:nvSpPr>
      <dsp:spPr>
        <a:xfrm>
          <a:off x="0" y="221459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B88E16-5112-4226-92AA-3CDE7F1261A2}">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Total institutions</a:t>
          </a:r>
          <a:endParaRPr lang="en-US" sz="3100" kern="1200"/>
        </a:p>
      </dsp:txBody>
      <dsp:txXfrm>
        <a:off x="0" y="2214591"/>
        <a:ext cx="6900512" cy="1106957"/>
      </dsp:txXfrm>
    </dsp:sp>
    <dsp:sp modelId="{EF34D076-4467-4F8B-BD13-7E0B9DA3F334}">
      <dsp:nvSpPr>
        <dsp:cNvPr id="0" name=""/>
        <dsp:cNvSpPr/>
      </dsp:nvSpPr>
      <dsp:spPr>
        <a:xfrm>
          <a:off x="0" y="3321549"/>
          <a:ext cx="6900512"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BAC895-5ED3-4CA5-8D64-6AC0D8A103B8}">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What is prison for?</a:t>
          </a:r>
          <a:endParaRPr lang="en-US" sz="3100" kern="1200"/>
        </a:p>
      </dsp:txBody>
      <dsp:txXfrm>
        <a:off x="0" y="3321549"/>
        <a:ext cx="6900512" cy="1106957"/>
      </dsp:txXfrm>
    </dsp:sp>
    <dsp:sp modelId="{F00DB9D1-9F76-4739-AC1A-A37C8D2D5429}">
      <dsp:nvSpPr>
        <dsp:cNvPr id="0" name=""/>
        <dsp:cNvSpPr/>
      </dsp:nvSpPr>
      <dsp:spPr>
        <a:xfrm>
          <a:off x="0" y="4428507"/>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35CFB7-476C-4672-9536-D342B3F41671}">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Does prison work?</a:t>
          </a:r>
          <a:endParaRPr lang="en-US" sz="3100" kern="1200"/>
        </a:p>
      </dsp:txBody>
      <dsp:txXfrm>
        <a:off x="0" y="4428507"/>
        <a:ext cx="6900512" cy="11069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B2CF51-525A-EA47-94DC-B8AC534F6D6F}">
      <dsp:nvSpPr>
        <dsp:cNvPr id="0" name=""/>
        <dsp:cNvSpPr/>
      </dsp:nvSpPr>
      <dsp:spPr>
        <a:xfrm>
          <a:off x="0" y="0"/>
          <a:ext cx="5127171" cy="984978"/>
        </a:xfrm>
        <a:prstGeom prst="roundRect">
          <a:avLst>
            <a:gd name="adj" fmla="val 1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R</a:t>
          </a:r>
          <a:r>
            <a:rPr lang="en-GB" sz="2600" b="0" i="0" kern="1200"/>
            <a:t>isk of escape</a:t>
          </a:r>
          <a:endParaRPr lang="en-US" sz="2600" kern="1200"/>
        </a:p>
      </dsp:txBody>
      <dsp:txXfrm>
        <a:off x="28849" y="28849"/>
        <a:ext cx="4064303" cy="927280"/>
      </dsp:txXfrm>
    </dsp:sp>
    <dsp:sp modelId="{6ACA6AE3-3D56-A64F-A5B4-2E6C032329B0}">
      <dsp:nvSpPr>
        <dsp:cNvPr id="0" name=""/>
        <dsp:cNvSpPr/>
      </dsp:nvSpPr>
      <dsp:spPr>
        <a:xfrm>
          <a:off x="452397" y="1149141"/>
          <a:ext cx="5127171" cy="984978"/>
        </a:xfrm>
        <a:prstGeom prst="roundRect">
          <a:avLst>
            <a:gd name="adj" fmla="val 1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H</a:t>
          </a:r>
          <a:r>
            <a:rPr lang="en-GB" sz="2600" b="0" i="0" kern="1200"/>
            <a:t>arm to the public, if they were to escape</a:t>
          </a:r>
          <a:endParaRPr lang="en-US" sz="2600" kern="1200"/>
        </a:p>
      </dsp:txBody>
      <dsp:txXfrm>
        <a:off x="481246" y="1177990"/>
        <a:ext cx="3976840" cy="927280"/>
      </dsp:txXfrm>
    </dsp:sp>
    <dsp:sp modelId="{9C09964B-74F8-3649-AF9A-8DA909354DA6}">
      <dsp:nvSpPr>
        <dsp:cNvPr id="0" name=""/>
        <dsp:cNvSpPr/>
      </dsp:nvSpPr>
      <dsp:spPr>
        <a:xfrm>
          <a:off x="904795" y="2298282"/>
          <a:ext cx="5127171" cy="984978"/>
        </a:xfrm>
        <a:prstGeom prst="roundRect">
          <a:avLst>
            <a:gd name="adj" fmla="val 1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a:t>
          </a:r>
          <a:r>
            <a:rPr lang="en-GB" sz="2600" b="0" i="0" kern="1200"/>
            <a:t>hreat to the control and stability of a prison</a:t>
          </a:r>
          <a:endParaRPr lang="en-US" sz="2600" kern="1200"/>
        </a:p>
      </dsp:txBody>
      <dsp:txXfrm>
        <a:off x="933644" y="2327131"/>
        <a:ext cx="3976840" cy="927280"/>
      </dsp:txXfrm>
    </dsp:sp>
    <dsp:sp modelId="{3B94706A-FD82-BF44-8FD5-62D28A0B9509}">
      <dsp:nvSpPr>
        <dsp:cNvPr id="0" name=""/>
        <dsp:cNvSpPr/>
      </dsp:nvSpPr>
      <dsp:spPr>
        <a:xfrm>
          <a:off x="4486936" y="746941"/>
          <a:ext cx="640235" cy="640235"/>
        </a:xfrm>
        <a:prstGeom prst="downArrow">
          <a:avLst>
            <a:gd name="adj1" fmla="val 55000"/>
            <a:gd name="adj2" fmla="val 45000"/>
          </a:avLst>
        </a:prstGeom>
        <a:solidFill>
          <a:schemeClr val="accent6">
            <a:alpha val="90000"/>
            <a:tint val="40000"/>
            <a:hueOff val="0"/>
            <a:satOff val="0"/>
            <a:lumOff val="0"/>
            <a:alphaOff val="0"/>
          </a:schemeClr>
        </a:solidFill>
        <a:ln w="6350" cap="flat" cmpd="sng" algn="ctr">
          <a:solidFill>
            <a:schemeClr val="accent6">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4630989" y="746941"/>
        <a:ext cx="352129" cy="481777"/>
      </dsp:txXfrm>
    </dsp:sp>
    <dsp:sp modelId="{12BBC4EF-B861-D345-B653-6E92C7330BFD}">
      <dsp:nvSpPr>
        <dsp:cNvPr id="0" name=""/>
        <dsp:cNvSpPr/>
      </dsp:nvSpPr>
      <dsp:spPr>
        <a:xfrm>
          <a:off x="4939333" y="1889516"/>
          <a:ext cx="640235" cy="640235"/>
        </a:xfrm>
        <a:prstGeom prst="downArrow">
          <a:avLst>
            <a:gd name="adj1" fmla="val 55000"/>
            <a:gd name="adj2" fmla="val 45000"/>
          </a:avLst>
        </a:prstGeom>
        <a:solidFill>
          <a:schemeClr val="accent6">
            <a:alpha val="90000"/>
            <a:tint val="40000"/>
            <a:hueOff val="0"/>
            <a:satOff val="0"/>
            <a:lumOff val="0"/>
            <a:alphaOff val="0"/>
          </a:schemeClr>
        </a:solidFill>
        <a:ln w="6350" cap="flat" cmpd="sng" algn="ctr">
          <a:solidFill>
            <a:schemeClr val="accent6">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5083386" y="1889516"/>
        <a:ext cx="352129" cy="48177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87B35D-CD4E-C64A-BD70-DC9FF41A2FE0}" type="datetimeFigureOut">
              <a:rPr lang="en-GB" smtClean="0"/>
              <a:t>21/10/2022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11F6D3-828A-A047-B868-6D6877BA059F}" type="slidenum">
              <a:rPr lang="en-GB" smtClean="0"/>
              <a:t>‹#›</a:t>
            </a:fld>
            <a:endParaRPr lang="en-GB"/>
          </a:p>
        </p:txBody>
      </p:sp>
    </p:spTree>
    <p:extLst>
      <p:ext uri="{BB962C8B-B14F-4D97-AF65-F5344CB8AC3E}">
        <p14:creationId xmlns:p14="http://schemas.microsoft.com/office/powerpoint/2010/main" val="20239685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www.glensantayana.com/PriSchool-A-Prison-School-Hybrid?utm_medium=website&amp;utm_source=archdaily.com"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545494E-01E1-49D0-A069-7ED57E4E42B8}" type="slidenum">
              <a:rPr lang="en-GB" smtClean="0"/>
              <a:t>5</a:t>
            </a:fld>
            <a:endParaRPr lang="en-GB"/>
          </a:p>
        </p:txBody>
      </p:sp>
    </p:spTree>
    <p:extLst>
      <p:ext uri="{BB962C8B-B14F-4D97-AF65-F5344CB8AC3E}">
        <p14:creationId xmlns:p14="http://schemas.microsoft.com/office/powerpoint/2010/main" val="2052603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545494E-01E1-49D0-A069-7ED57E4E42B8}" type="slidenum">
              <a:rPr lang="en-GB" smtClean="0"/>
              <a:t>6</a:t>
            </a:fld>
            <a:endParaRPr lang="en-GB"/>
          </a:p>
        </p:txBody>
      </p:sp>
    </p:spTree>
    <p:extLst>
      <p:ext uri="{BB962C8B-B14F-4D97-AF65-F5344CB8AC3E}">
        <p14:creationId xmlns:p14="http://schemas.microsoft.com/office/powerpoint/2010/main" val="38197565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545494E-01E1-49D0-A069-7ED57E4E42B8}" type="slidenum">
              <a:rPr lang="en-GB" smtClean="0"/>
              <a:t>7</a:t>
            </a:fld>
            <a:endParaRPr lang="en-GB"/>
          </a:p>
        </p:txBody>
      </p:sp>
    </p:spTree>
    <p:extLst>
      <p:ext uri="{BB962C8B-B14F-4D97-AF65-F5344CB8AC3E}">
        <p14:creationId xmlns:p14="http://schemas.microsoft.com/office/powerpoint/2010/main" val="9843090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545494E-01E1-49D0-A069-7ED57E4E42B8}" type="slidenum">
              <a:rPr lang="en-GB" smtClean="0"/>
              <a:t>13</a:t>
            </a:fld>
            <a:endParaRPr lang="en-GB"/>
          </a:p>
        </p:txBody>
      </p:sp>
    </p:spTree>
    <p:extLst>
      <p:ext uri="{BB962C8B-B14F-4D97-AF65-F5344CB8AC3E}">
        <p14:creationId xmlns:p14="http://schemas.microsoft.com/office/powerpoint/2010/main" val="25546038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545494E-01E1-49D0-A069-7ED57E4E42B8}" type="slidenum">
              <a:rPr lang="en-GB" smtClean="0"/>
              <a:t>15</a:t>
            </a:fld>
            <a:endParaRPr lang="en-GB"/>
          </a:p>
        </p:txBody>
      </p:sp>
    </p:spTree>
    <p:extLst>
      <p:ext uri="{BB962C8B-B14F-4D97-AF65-F5344CB8AC3E}">
        <p14:creationId xmlns:p14="http://schemas.microsoft.com/office/powerpoint/2010/main" val="10091137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545494E-01E1-49D0-A069-7ED57E4E42B8}" type="slidenum">
              <a:rPr lang="en-GB" smtClean="0"/>
              <a:t>24</a:t>
            </a:fld>
            <a:endParaRPr lang="en-GB"/>
          </a:p>
        </p:txBody>
      </p:sp>
    </p:spTree>
    <p:extLst>
      <p:ext uri="{BB962C8B-B14F-4D97-AF65-F5344CB8AC3E}">
        <p14:creationId xmlns:p14="http://schemas.microsoft.com/office/powerpoint/2010/main" val="4608407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Glen Santayana, design and debate of a </a:t>
            </a:r>
            <a:r>
              <a:rPr lang="en-US" dirty="0">
                <a:hlinkClick r:id="rId3"/>
              </a:rPr>
              <a:t>PriSchool</a:t>
            </a:r>
            <a:r>
              <a:rPr lang="en-US" dirty="0"/>
              <a:t> - a prison which both integrates with a school of criminology and is embedded within the community.</a:t>
            </a:r>
          </a:p>
          <a:p>
            <a:r>
              <a:rPr lang="en-US" dirty="0">
                <a:hlinkClick r:id="rId3"/>
              </a:rPr>
              <a:t>http://www.glensantayana.com/PriSchool-A-Prison-School-Hybrid?utm_medium=website&amp;utm_source=archdaily.com</a:t>
            </a:r>
            <a:endParaRPr lang="en-US" dirty="0"/>
          </a:p>
          <a:p>
            <a:endParaRPr lang="en-US" dirty="0">
              <a:cs typeface="Calibri"/>
            </a:endParaRPr>
          </a:p>
          <a:p>
            <a:r>
              <a:rPr lang="en-US" dirty="0"/>
              <a:t>https://www.gov.uk/government/news/location-of-first-ground-breaking-residential-women-s-centre-revealed</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5711F6D3-828A-A047-B868-6D6877BA059F}" type="slidenum">
              <a:rPr lang="en-GB" smtClean="0"/>
              <a:t>25</a:t>
            </a:fld>
            <a:endParaRPr lang="en-GB"/>
          </a:p>
        </p:txBody>
      </p:sp>
    </p:spTree>
    <p:extLst>
      <p:ext uri="{BB962C8B-B14F-4D97-AF65-F5344CB8AC3E}">
        <p14:creationId xmlns:p14="http://schemas.microsoft.com/office/powerpoint/2010/main" val="10560628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545494E-01E1-49D0-A069-7ED57E4E42B8}" type="slidenum">
              <a:rPr lang="en-GB" smtClean="0"/>
              <a:t>29</a:t>
            </a:fld>
            <a:endParaRPr lang="en-GB"/>
          </a:p>
        </p:txBody>
      </p:sp>
    </p:spTree>
    <p:extLst>
      <p:ext uri="{BB962C8B-B14F-4D97-AF65-F5344CB8AC3E}">
        <p14:creationId xmlns:p14="http://schemas.microsoft.com/office/powerpoint/2010/main" val="21752983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11F6D3-828A-A047-B868-6D6877BA059F}" type="slidenum">
              <a:rPr lang="en-GB" smtClean="0"/>
              <a:t>31</a:t>
            </a:fld>
            <a:endParaRPr lang="en-GB"/>
          </a:p>
        </p:txBody>
      </p:sp>
    </p:spTree>
    <p:extLst>
      <p:ext uri="{BB962C8B-B14F-4D97-AF65-F5344CB8AC3E}">
        <p14:creationId xmlns:p14="http://schemas.microsoft.com/office/powerpoint/2010/main" val="30874925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11F6D3-828A-A047-B868-6D6877BA059F}" type="slidenum">
              <a:rPr lang="en-GB" smtClean="0"/>
              <a:t>32</a:t>
            </a:fld>
            <a:endParaRPr lang="en-GB"/>
          </a:p>
        </p:txBody>
      </p:sp>
    </p:spTree>
    <p:extLst>
      <p:ext uri="{BB962C8B-B14F-4D97-AF65-F5344CB8AC3E}">
        <p14:creationId xmlns:p14="http://schemas.microsoft.com/office/powerpoint/2010/main" val="13582495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545494E-01E1-49D0-A069-7ED57E4E42B8}" type="slidenum">
              <a:rPr lang="en-GB" smtClean="0"/>
              <a:t>33</a:t>
            </a:fld>
            <a:endParaRPr lang="en-GB"/>
          </a:p>
        </p:txBody>
      </p:sp>
    </p:spTree>
    <p:extLst>
      <p:ext uri="{BB962C8B-B14F-4D97-AF65-F5344CB8AC3E}">
        <p14:creationId xmlns:p14="http://schemas.microsoft.com/office/powerpoint/2010/main" val="14088921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11F6D3-828A-A047-B868-6D6877BA059F}" type="slidenum">
              <a:rPr lang="en-GB" smtClean="0"/>
              <a:t>34</a:t>
            </a:fld>
            <a:endParaRPr lang="en-GB"/>
          </a:p>
        </p:txBody>
      </p:sp>
    </p:spTree>
    <p:extLst>
      <p:ext uri="{BB962C8B-B14F-4D97-AF65-F5344CB8AC3E}">
        <p14:creationId xmlns:p14="http://schemas.microsoft.com/office/powerpoint/2010/main" val="40343927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https://www.gov.uk/government/publications/prison-population-figures-2022</a:t>
            </a:r>
          </a:p>
        </p:txBody>
      </p:sp>
      <p:sp>
        <p:nvSpPr>
          <p:cNvPr id="4" name="Slide Number Placeholder 3"/>
          <p:cNvSpPr>
            <a:spLocks noGrp="1"/>
          </p:cNvSpPr>
          <p:nvPr>
            <p:ph type="sldNum" sz="quarter" idx="5"/>
          </p:nvPr>
        </p:nvSpPr>
        <p:spPr/>
        <p:txBody>
          <a:bodyPr/>
          <a:lstStyle/>
          <a:p>
            <a:fld id="{5711F6D3-828A-A047-B868-6D6877BA059F}" type="slidenum">
              <a:rPr lang="en-GB" smtClean="0"/>
              <a:t>39</a:t>
            </a:fld>
            <a:endParaRPr lang="en-GB"/>
          </a:p>
        </p:txBody>
      </p:sp>
    </p:spTree>
    <p:extLst>
      <p:ext uri="{BB962C8B-B14F-4D97-AF65-F5344CB8AC3E}">
        <p14:creationId xmlns:p14="http://schemas.microsoft.com/office/powerpoint/2010/main" val="42131300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https://data.justice.gov.uk/prisons</a:t>
            </a:r>
            <a:endParaRPr lang="en-US" dirty="0"/>
          </a:p>
        </p:txBody>
      </p:sp>
      <p:sp>
        <p:nvSpPr>
          <p:cNvPr id="4" name="Slide Number Placeholder 3"/>
          <p:cNvSpPr>
            <a:spLocks noGrp="1"/>
          </p:cNvSpPr>
          <p:nvPr>
            <p:ph type="sldNum" sz="quarter" idx="5"/>
          </p:nvPr>
        </p:nvSpPr>
        <p:spPr/>
        <p:txBody>
          <a:bodyPr/>
          <a:lstStyle/>
          <a:p>
            <a:fld id="{5711F6D3-828A-A047-B868-6D6877BA059F}" type="slidenum">
              <a:rPr lang="en-GB" smtClean="0"/>
              <a:t>41</a:t>
            </a:fld>
            <a:endParaRPr lang="en-GB"/>
          </a:p>
        </p:txBody>
      </p:sp>
    </p:spTree>
    <p:extLst>
      <p:ext uri="{BB962C8B-B14F-4D97-AF65-F5344CB8AC3E}">
        <p14:creationId xmlns:p14="http://schemas.microsoft.com/office/powerpoint/2010/main" val="26055566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11F6D3-828A-A047-B868-6D6877BA059F}" type="slidenum">
              <a:rPr lang="en-GB" smtClean="0"/>
              <a:t>49</a:t>
            </a:fld>
            <a:endParaRPr lang="en-GB"/>
          </a:p>
        </p:txBody>
      </p:sp>
    </p:spTree>
    <p:extLst>
      <p:ext uri="{BB962C8B-B14F-4D97-AF65-F5344CB8AC3E}">
        <p14:creationId xmlns:p14="http://schemas.microsoft.com/office/powerpoint/2010/main" val="27229802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https://www.unodc.org/unodc/en/justice-and-prison-reform/cpcj-gloz85.html</a:t>
            </a:r>
          </a:p>
        </p:txBody>
      </p:sp>
      <p:sp>
        <p:nvSpPr>
          <p:cNvPr id="4" name="Slide Number Placeholder 3"/>
          <p:cNvSpPr>
            <a:spLocks noGrp="1"/>
          </p:cNvSpPr>
          <p:nvPr>
            <p:ph type="sldNum" sz="quarter" idx="5"/>
          </p:nvPr>
        </p:nvSpPr>
        <p:spPr/>
        <p:txBody>
          <a:bodyPr/>
          <a:lstStyle/>
          <a:p>
            <a:fld id="{5711F6D3-828A-A047-B868-6D6877BA059F}" type="slidenum">
              <a:rPr lang="en-GB" smtClean="0"/>
              <a:t>50</a:t>
            </a:fld>
            <a:endParaRPr lang="en-GB"/>
          </a:p>
        </p:txBody>
      </p:sp>
    </p:spTree>
    <p:extLst>
      <p:ext uri="{BB962C8B-B14F-4D97-AF65-F5344CB8AC3E}">
        <p14:creationId xmlns:p14="http://schemas.microsoft.com/office/powerpoint/2010/main" val="32308976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698BA-22A0-7C47-9DD8-F823F761477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F8729AD-4EE7-F74F-AE7E-34EA018880C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E3638E6-5205-1B46-9BBF-663086A41AF2}"/>
              </a:ext>
            </a:extLst>
          </p:cNvPr>
          <p:cNvSpPr>
            <a:spLocks noGrp="1"/>
          </p:cNvSpPr>
          <p:nvPr>
            <p:ph type="dt" sz="half" idx="10"/>
          </p:nvPr>
        </p:nvSpPr>
        <p:spPr/>
        <p:txBody>
          <a:bodyPr/>
          <a:lstStyle/>
          <a:p>
            <a:fld id="{2D901851-2554-1C4E-85F6-80914A07DD12}" type="datetimeFigureOut">
              <a:rPr lang="en-GB" smtClean="0"/>
              <a:t>21/10/2022</a:t>
            </a:fld>
            <a:endParaRPr lang="en-GB"/>
          </a:p>
        </p:txBody>
      </p:sp>
      <p:sp>
        <p:nvSpPr>
          <p:cNvPr id="5" name="Footer Placeholder 4">
            <a:extLst>
              <a:ext uri="{FF2B5EF4-FFF2-40B4-BE49-F238E27FC236}">
                <a16:creationId xmlns:a16="http://schemas.microsoft.com/office/drawing/2014/main" id="{9FF3C0EB-3FF1-944B-BFAA-2A50736EB7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E1B57A-0E78-2447-B6AE-D05F27869BBB}"/>
              </a:ext>
            </a:extLst>
          </p:cNvPr>
          <p:cNvSpPr>
            <a:spLocks noGrp="1"/>
          </p:cNvSpPr>
          <p:nvPr>
            <p:ph type="sldNum" sz="quarter" idx="12"/>
          </p:nvPr>
        </p:nvSpPr>
        <p:spPr/>
        <p:txBody>
          <a:bodyPr/>
          <a:lstStyle/>
          <a:p>
            <a:fld id="{ACFDF3DE-1241-0A4D-8257-8A659F98CE8A}" type="slidenum">
              <a:rPr lang="en-GB" smtClean="0"/>
              <a:t>‹#›</a:t>
            </a:fld>
            <a:endParaRPr lang="en-GB"/>
          </a:p>
        </p:txBody>
      </p:sp>
    </p:spTree>
    <p:extLst>
      <p:ext uri="{BB962C8B-B14F-4D97-AF65-F5344CB8AC3E}">
        <p14:creationId xmlns:p14="http://schemas.microsoft.com/office/powerpoint/2010/main" val="14964123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ECE38-5CA8-014E-80BA-6E714A79ED2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F3E0ED0-065A-4D41-B5D2-B81F8A53711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C91870E-9DC6-004A-88E6-2F49D05D1A1B}"/>
              </a:ext>
            </a:extLst>
          </p:cNvPr>
          <p:cNvSpPr>
            <a:spLocks noGrp="1"/>
          </p:cNvSpPr>
          <p:nvPr>
            <p:ph type="dt" sz="half" idx="10"/>
          </p:nvPr>
        </p:nvSpPr>
        <p:spPr/>
        <p:txBody>
          <a:bodyPr/>
          <a:lstStyle/>
          <a:p>
            <a:fld id="{2D901851-2554-1C4E-85F6-80914A07DD12}" type="datetimeFigureOut">
              <a:rPr lang="en-GB" smtClean="0"/>
              <a:t>21/10/2022</a:t>
            </a:fld>
            <a:endParaRPr lang="en-GB"/>
          </a:p>
        </p:txBody>
      </p:sp>
      <p:sp>
        <p:nvSpPr>
          <p:cNvPr id="5" name="Footer Placeholder 4">
            <a:extLst>
              <a:ext uri="{FF2B5EF4-FFF2-40B4-BE49-F238E27FC236}">
                <a16:creationId xmlns:a16="http://schemas.microsoft.com/office/drawing/2014/main" id="{75BE18FB-BB7D-144F-A488-F0120B8B23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7F5516-243B-B34C-8476-E8DDB5C0F66E}"/>
              </a:ext>
            </a:extLst>
          </p:cNvPr>
          <p:cNvSpPr>
            <a:spLocks noGrp="1"/>
          </p:cNvSpPr>
          <p:nvPr>
            <p:ph type="sldNum" sz="quarter" idx="12"/>
          </p:nvPr>
        </p:nvSpPr>
        <p:spPr/>
        <p:txBody>
          <a:bodyPr/>
          <a:lstStyle/>
          <a:p>
            <a:fld id="{ACFDF3DE-1241-0A4D-8257-8A659F98CE8A}" type="slidenum">
              <a:rPr lang="en-GB" smtClean="0"/>
              <a:t>‹#›</a:t>
            </a:fld>
            <a:endParaRPr lang="en-GB"/>
          </a:p>
        </p:txBody>
      </p:sp>
    </p:spTree>
    <p:extLst>
      <p:ext uri="{BB962C8B-B14F-4D97-AF65-F5344CB8AC3E}">
        <p14:creationId xmlns:p14="http://schemas.microsoft.com/office/powerpoint/2010/main" val="26455261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75317-77F2-FB4A-B0D7-F1E416B4F72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BA5E6657-DBFA-0544-8975-F0AF1C10C32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778C2DD-4371-2348-87F7-080B08BA48AB}"/>
              </a:ext>
            </a:extLst>
          </p:cNvPr>
          <p:cNvSpPr>
            <a:spLocks noGrp="1"/>
          </p:cNvSpPr>
          <p:nvPr>
            <p:ph type="dt" sz="half" idx="10"/>
          </p:nvPr>
        </p:nvSpPr>
        <p:spPr/>
        <p:txBody>
          <a:bodyPr/>
          <a:lstStyle/>
          <a:p>
            <a:fld id="{2D901851-2554-1C4E-85F6-80914A07DD12}" type="datetimeFigureOut">
              <a:rPr lang="en-GB" smtClean="0"/>
              <a:t>21/10/2022</a:t>
            </a:fld>
            <a:endParaRPr lang="en-GB"/>
          </a:p>
        </p:txBody>
      </p:sp>
      <p:sp>
        <p:nvSpPr>
          <p:cNvPr id="5" name="Footer Placeholder 4">
            <a:extLst>
              <a:ext uri="{FF2B5EF4-FFF2-40B4-BE49-F238E27FC236}">
                <a16:creationId xmlns:a16="http://schemas.microsoft.com/office/drawing/2014/main" id="{2080E388-8B4C-5944-9477-5D2A3400C1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EE4C39-8D15-584F-9F4B-350484E95D94}"/>
              </a:ext>
            </a:extLst>
          </p:cNvPr>
          <p:cNvSpPr>
            <a:spLocks noGrp="1"/>
          </p:cNvSpPr>
          <p:nvPr>
            <p:ph type="sldNum" sz="quarter" idx="12"/>
          </p:nvPr>
        </p:nvSpPr>
        <p:spPr/>
        <p:txBody>
          <a:bodyPr/>
          <a:lstStyle/>
          <a:p>
            <a:fld id="{ACFDF3DE-1241-0A4D-8257-8A659F98CE8A}" type="slidenum">
              <a:rPr lang="en-GB" smtClean="0"/>
              <a:t>‹#›</a:t>
            </a:fld>
            <a:endParaRPr lang="en-GB"/>
          </a:p>
        </p:txBody>
      </p:sp>
    </p:spTree>
    <p:extLst>
      <p:ext uri="{BB962C8B-B14F-4D97-AF65-F5344CB8AC3E}">
        <p14:creationId xmlns:p14="http://schemas.microsoft.com/office/powerpoint/2010/main" val="2393144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790E6-CDB6-3A4A-9EC4-63B91928171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056FBAE-60DB-8A46-890D-4768299C8C2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77343CD0-FA45-A141-9AE1-DC09AA68067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40FDBC4-4D75-4F41-8EC2-A81161B3220A}"/>
              </a:ext>
            </a:extLst>
          </p:cNvPr>
          <p:cNvSpPr>
            <a:spLocks noGrp="1"/>
          </p:cNvSpPr>
          <p:nvPr>
            <p:ph type="dt" sz="half" idx="10"/>
          </p:nvPr>
        </p:nvSpPr>
        <p:spPr/>
        <p:txBody>
          <a:bodyPr/>
          <a:lstStyle/>
          <a:p>
            <a:fld id="{2D901851-2554-1C4E-85F6-80914A07DD12}" type="datetimeFigureOut">
              <a:rPr lang="en-GB" smtClean="0"/>
              <a:t>21/10/2022</a:t>
            </a:fld>
            <a:endParaRPr lang="en-GB"/>
          </a:p>
        </p:txBody>
      </p:sp>
      <p:sp>
        <p:nvSpPr>
          <p:cNvPr id="6" name="Footer Placeholder 5">
            <a:extLst>
              <a:ext uri="{FF2B5EF4-FFF2-40B4-BE49-F238E27FC236}">
                <a16:creationId xmlns:a16="http://schemas.microsoft.com/office/drawing/2014/main" id="{721743D3-DEDA-C54D-BB31-1701E925F2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FC0526-B6B1-0C4C-93A8-B6EAEAE5D0C5}"/>
              </a:ext>
            </a:extLst>
          </p:cNvPr>
          <p:cNvSpPr>
            <a:spLocks noGrp="1"/>
          </p:cNvSpPr>
          <p:nvPr>
            <p:ph type="sldNum" sz="quarter" idx="12"/>
          </p:nvPr>
        </p:nvSpPr>
        <p:spPr/>
        <p:txBody>
          <a:bodyPr/>
          <a:lstStyle/>
          <a:p>
            <a:fld id="{ACFDF3DE-1241-0A4D-8257-8A659F98CE8A}" type="slidenum">
              <a:rPr lang="en-GB" smtClean="0"/>
              <a:t>‹#›</a:t>
            </a:fld>
            <a:endParaRPr lang="en-GB"/>
          </a:p>
        </p:txBody>
      </p:sp>
    </p:spTree>
    <p:extLst>
      <p:ext uri="{BB962C8B-B14F-4D97-AF65-F5344CB8AC3E}">
        <p14:creationId xmlns:p14="http://schemas.microsoft.com/office/powerpoint/2010/main" val="1802129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29986-DC3C-FB41-9584-769FD600B67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774E3C4-F04B-AC41-A9B7-875EBCDC29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2DFEBF9-0520-8F44-8708-53F7265EA55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9B0C22C-08C5-F048-B33C-8AC75FE0DC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A77986E-9F1C-1F42-B4C8-249AB596EB2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5C3670C-9417-0349-AAD9-D5A2B96F72E2}"/>
              </a:ext>
            </a:extLst>
          </p:cNvPr>
          <p:cNvSpPr>
            <a:spLocks noGrp="1"/>
          </p:cNvSpPr>
          <p:nvPr>
            <p:ph type="dt" sz="half" idx="10"/>
          </p:nvPr>
        </p:nvSpPr>
        <p:spPr/>
        <p:txBody>
          <a:bodyPr/>
          <a:lstStyle/>
          <a:p>
            <a:fld id="{2D901851-2554-1C4E-85F6-80914A07DD12}" type="datetimeFigureOut">
              <a:rPr lang="en-GB" smtClean="0"/>
              <a:t>21/10/2022</a:t>
            </a:fld>
            <a:endParaRPr lang="en-GB"/>
          </a:p>
        </p:txBody>
      </p:sp>
      <p:sp>
        <p:nvSpPr>
          <p:cNvPr id="8" name="Footer Placeholder 7">
            <a:extLst>
              <a:ext uri="{FF2B5EF4-FFF2-40B4-BE49-F238E27FC236}">
                <a16:creationId xmlns:a16="http://schemas.microsoft.com/office/drawing/2014/main" id="{D6932523-DE88-4743-A2A3-E48E6566D46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AC61A4F-C3C1-DB49-BF95-AEC8CD5A2F17}"/>
              </a:ext>
            </a:extLst>
          </p:cNvPr>
          <p:cNvSpPr>
            <a:spLocks noGrp="1"/>
          </p:cNvSpPr>
          <p:nvPr>
            <p:ph type="sldNum" sz="quarter" idx="12"/>
          </p:nvPr>
        </p:nvSpPr>
        <p:spPr/>
        <p:txBody>
          <a:bodyPr/>
          <a:lstStyle/>
          <a:p>
            <a:fld id="{ACFDF3DE-1241-0A4D-8257-8A659F98CE8A}" type="slidenum">
              <a:rPr lang="en-GB" smtClean="0"/>
              <a:t>‹#›</a:t>
            </a:fld>
            <a:endParaRPr lang="en-GB"/>
          </a:p>
        </p:txBody>
      </p:sp>
    </p:spTree>
    <p:extLst>
      <p:ext uri="{BB962C8B-B14F-4D97-AF65-F5344CB8AC3E}">
        <p14:creationId xmlns:p14="http://schemas.microsoft.com/office/powerpoint/2010/main" val="11678473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5A1BC-AAD6-8B48-9493-98FAB65062A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2363D1FD-F5CF-3D44-AD64-79B8F2AAB449}"/>
              </a:ext>
            </a:extLst>
          </p:cNvPr>
          <p:cNvSpPr>
            <a:spLocks noGrp="1"/>
          </p:cNvSpPr>
          <p:nvPr>
            <p:ph type="dt" sz="half" idx="10"/>
          </p:nvPr>
        </p:nvSpPr>
        <p:spPr/>
        <p:txBody>
          <a:bodyPr/>
          <a:lstStyle/>
          <a:p>
            <a:fld id="{2D901851-2554-1C4E-85F6-80914A07DD12}" type="datetimeFigureOut">
              <a:rPr lang="en-GB" smtClean="0"/>
              <a:t>21/10/2022</a:t>
            </a:fld>
            <a:endParaRPr lang="en-GB"/>
          </a:p>
        </p:txBody>
      </p:sp>
      <p:sp>
        <p:nvSpPr>
          <p:cNvPr id="4" name="Footer Placeholder 3">
            <a:extLst>
              <a:ext uri="{FF2B5EF4-FFF2-40B4-BE49-F238E27FC236}">
                <a16:creationId xmlns:a16="http://schemas.microsoft.com/office/drawing/2014/main" id="{AEE06511-0C79-664D-A770-2C60BD2719D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6D50BEE-84E0-4A45-AA6F-AACFB474E39D}"/>
              </a:ext>
            </a:extLst>
          </p:cNvPr>
          <p:cNvSpPr>
            <a:spLocks noGrp="1"/>
          </p:cNvSpPr>
          <p:nvPr>
            <p:ph type="sldNum" sz="quarter" idx="12"/>
          </p:nvPr>
        </p:nvSpPr>
        <p:spPr/>
        <p:txBody>
          <a:bodyPr/>
          <a:lstStyle/>
          <a:p>
            <a:fld id="{ACFDF3DE-1241-0A4D-8257-8A659F98CE8A}" type="slidenum">
              <a:rPr lang="en-GB" smtClean="0"/>
              <a:t>‹#›</a:t>
            </a:fld>
            <a:endParaRPr lang="en-GB"/>
          </a:p>
        </p:txBody>
      </p:sp>
    </p:spTree>
    <p:extLst>
      <p:ext uri="{BB962C8B-B14F-4D97-AF65-F5344CB8AC3E}">
        <p14:creationId xmlns:p14="http://schemas.microsoft.com/office/powerpoint/2010/main" val="2815130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6B4FC83-9FE5-874A-A1BA-3B5D11AA6D5B}"/>
              </a:ext>
            </a:extLst>
          </p:cNvPr>
          <p:cNvSpPr>
            <a:spLocks noGrp="1"/>
          </p:cNvSpPr>
          <p:nvPr>
            <p:ph type="dt" sz="half" idx="10"/>
          </p:nvPr>
        </p:nvSpPr>
        <p:spPr/>
        <p:txBody>
          <a:bodyPr/>
          <a:lstStyle/>
          <a:p>
            <a:fld id="{2D901851-2554-1C4E-85F6-80914A07DD12}" type="datetimeFigureOut">
              <a:rPr lang="en-GB" smtClean="0"/>
              <a:t>21/10/2022</a:t>
            </a:fld>
            <a:endParaRPr lang="en-GB"/>
          </a:p>
        </p:txBody>
      </p:sp>
      <p:sp>
        <p:nvSpPr>
          <p:cNvPr id="3" name="Footer Placeholder 2">
            <a:extLst>
              <a:ext uri="{FF2B5EF4-FFF2-40B4-BE49-F238E27FC236}">
                <a16:creationId xmlns:a16="http://schemas.microsoft.com/office/drawing/2014/main" id="{DB605518-4719-E14A-AE44-E75592C06C7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FF8628D-9FBE-E947-86DF-B11899AEDA4E}"/>
              </a:ext>
            </a:extLst>
          </p:cNvPr>
          <p:cNvSpPr>
            <a:spLocks noGrp="1"/>
          </p:cNvSpPr>
          <p:nvPr>
            <p:ph type="sldNum" sz="quarter" idx="12"/>
          </p:nvPr>
        </p:nvSpPr>
        <p:spPr/>
        <p:txBody>
          <a:bodyPr/>
          <a:lstStyle/>
          <a:p>
            <a:fld id="{ACFDF3DE-1241-0A4D-8257-8A659F98CE8A}" type="slidenum">
              <a:rPr lang="en-GB" smtClean="0"/>
              <a:t>‹#›</a:t>
            </a:fld>
            <a:endParaRPr lang="en-GB"/>
          </a:p>
        </p:txBody>
      </p:sp>
    </p:spTree>
    <p:extLst>
      <p:ext uri="{BB962C8B-B14F-4D97-AF65-F5344CB8AC3E}">
        <p14:creationId xmlns:p14="http://schemas.microsoft.com/office/powerpoint/2010/main" val="206207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134CE-A14E-8D40-86DB-95DB3FD950B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33107A7-1117-734F-ACD9-261579A71D9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EC28EDF3-56FB-EF42-86A5-6B75432528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85C2955-B034-FC44-923C-5AC510031B6B}"/>
              </a:ext>
            </a:extLst>
          </p:cNvPr>
          <p:cNvSpPr>
            <a:spLocks noGrp="1"/>
          </p:cNvSpPr>
          <p:nvPr>
            <p:ph type="dt" sz="half" idx="10"/>
          </p:nvPr>
        </p:nvSpPr>
        <p:spPr/>
        <p:txBody>
          <a:bodyPr/>
          <a:lstStyle/>
          <a:p>
            <a:fld id="{2D901851-2554-1C4E-85F6-80914A07DD12}" type="datetimeFigureOut">
              <a:rPr lang="en-GB" smtClean="0"/>
              <a:t>21/10/2022</a:t>
            </a:fld>
            <a:endParaRPr lang="en-GB"/>
          </a:p>
        </p:txBody>
      </p:sp>
      <p:sp>
        <p:nvSpPr>
          <p:cNvPr id="6" name="Footer Placeholder 5">
            <a:extLst>
              <a:ext uri="{FF2B5EF4-FFF2-40B4-BE49-F238E27FC236}">
                <a16:creationId xmlns:a16="http://schemas.microsoft.com/office/drawing/2014/main" id="{58FDC1BE-49AF-6D4D-9341-A3BC30FFB1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956442-CC01-1848-8D21-0493F000EDA8}"/>
              </a:ext>
            </a:extLst>
          </p:cNvPr>
          <p:cNvSpPr>
            <a:spLocks noGrp="1"/>
          </p:cNvSpPr>
          <p:nvPr>
            <p:ph type="sldNum" sz="quarter" idx="12"/>
          </p:nvPr>
        </p:nvSpPr>
        <p:spPr/>
        <p:txBody>
          <a:bodyPr/>
          <a:lstStyle/>
          <a:p>
            <a:fld id="{ACFDF3DE-1241-0A4D-8257-8A659F98CE8A}" type="slidenum">
              <a:rPr lang="en-GB" smtClean="0"/>
              <a:t>‹#›</a:t>
            </a:fld>
            <a:endParaRPr lang="en-GB"/>
          </a:p>
        </p:txBody>
      </p:sp>
    </p:spTree>
    <p:extLst>
      <p:ext uri="{BB962C8B-B14F-4D97-AF65-F5344CB8AC3E}">
        <p14:creationId xmlns:p14="http://schemas.microsoft.com/office/powerpoint/2010/main" val="1968862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2505A-4252-3742-9474-6DA70446E18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8B54882-4A82-7C46-8162-696B44AC99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FC77E11-FCBB-7147-A3C1-AB46A41B83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8D032BC-D637-604F-8ACE-18E3178EB761}"/>
              </a:ext>
            </a:extLst>
          </p:cNvPr>
          <p:cNvSpPr>
            <a:spLocks noGrp="1"/>
          </p:cNvSpPr>
          <p:nvPr>
            <p:ph type="dt" sz="half" idx="10"/>
          </p:nvPr>
        </p:nvSpPr>
        <p:spPr/>
        <p:txBody>
          <a:bodyPr/>
          <a:lstStyle/>
          <a:p>
            <a:fld id="{2D901851-2554-1C4E-85F6-80914A07DD12}" type="datetimeFigureOut">
              <a:rPr lang="en-GB" smtClean="0"/>
              <a:t>21/10/2022</a:t>
            </a:fld>
            <a:endParaRPr lang="en-GB"/>
          </a:p>
        </p:txBody>
      </p:sp>
      <p:sp>
        <p:nvSpPr>
          <p:cNvPr id="6" name="Footer Placeholder 5">
            <a:extLst>
              <a:ext uri="{FF2B5EF4-FFF2-40B4-BE49-F238E27FC236}">
                <a16:creationId xmlns:a16="http://schemas.microsoft.com/office/drawing/2014/main" id="{E39B99D7-925F-DA49-A5FA-0B00E4141F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E6EE76-0957-7340-90E0-6BEEB442C96E}"/>
              </a:ext>
            </a:extLst>
          </p:cNvPr>
          <p:cNvSpPr>
            <a:spLocks noGrp="1"/>
          </p:cNvSpPr>
          <p:nvPr>
            <p:ph type="sldNum" sz="quarter" idx="12"/>
          </p:nvPr>
        </p:nvSpPr>
        <p:spPr/>
        <p:txBody>
          <a:bodyPr/>
          <a:lstStyle/>
          <a:p>
            <a:fld id="{ACFDF3DE-1241-0A4D-8257-8A659F98CE8A}" type="slidenum">
              <a:rPr lang="en-GB" smtClean="0"/>
              <a:t>‹#›</a:t>
            </a:fld>
            <a:endParaRPr lang="en-GB"/>
          </a:p>
        </p:txBody>
      </p:sp>
    </p:spTree>
    <p:extLst>
      <p:ext uri="{BB962C8B-B14F-4D97-AF65-F5344CB8AC3E}">
        <p14:creationId xmlns:p14="http://schemas.microsoft.com/office/powerpoint/2010/main" val="34139284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CF5F5-957A-CA49-9C7B-70FF07A07FB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565ED1A-BFD2-F74A-B7C4-F53D88697FB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4499034-E5BB-3245-BA8E-27A6F659DF0E}"/>
              </a:ext>
            </a:extLst>
          </p:cNvPr>
          <p:cNvSpPr>
            <a:spLocks noGrp="1"/>
          </p:cNvSpPr>
          <p:nvPr>
            <p:ph type="dt" sz="half" idx="10"/>
          </p:nvPr>
        </p:nvSpPr>
        <p:spPr/>
        <p:txBody>
          <a:bodyPr/>
          <a:lstStyle/>
          <a:p>
            <a:fld id="{2D901851-2554-1C4E-85F6-80914A07DD12}" type="datetimeFigureOut">
              <a:rPr lang="en-GB" smtClean="0"/>
              <a:t>21/10/2022</a:t>
            </a:fld>
            <a:endParaRPr lang="en-GB"/>
          </a:p>
        </p:txBody>
      </p:sp>
      <p:sp>
        <p:nvSpPr>
          <p:cNvPr id="5" name="Footer Placeholder 4">
            <a:extLst>
              <a:ext uri="{FF2B5EF4-FFF2-40B4-BE49-F238E27FC236}">
                <a16:creationId xmlns:a16="http://schemas.microsoft.com/office/drawing/2014/main" id="{AF2F1AF9-2D82-4140-8E86-49DD611C08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E5CADC-B81F-5842-8B21-5438DC81585B}"/>
              </a:ext>
            </a:extLst>
          </p:cNvPr>
          <p:cNvSpPr>
            <a:spLocks noGrp="1"/>
          </p:cNvSpPr>
          <p:nvPr>
            <p:ph type="sldNum" sz="quarter" idx="12"/>
          </p:nvPr>
        </p:nvSpPr>
        <p:spPr/>
        <p:txBody>
          <a:bodyPr/>
          <a:lstStyle/>
          <a:p>
            <a:fld id="{ACFDF3DE-1241-0A4D-8257-8A659F98CE8A}" type="slidenum">
              <a:rPr lang="en-GB" smtClean="0"/>
              <a:t>‹#›</a:t>
            </a:fld>
            <a:endParaRPr lang="en-GB"/>
          </a:p>
        </p:txBody>
      </p:sp>
    </p:spTree>
    <p:extLst>
      <p:ext uri="{BB962C8B-B14F-4D97-AF65-F5344CB8AC3E}">
        <p14:creationId xmlns:p14="http://schemas.microsoft.com/office/powerpoint/2010/main" val="37610409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AD59F44-F88F-6E41-BE67-E1472A5D84B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ABBAC68-1468-3841-B1E4-8B4B89A857C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584FF87-7FB0-2244-A502-6217CC01E47A}"/>
              </a:ext>
            </a:extLst>
          </p:cNvPr>
          <p:cNvSpPr>
            <a:spLocks noGrp="1"/>
          </p:cNvSpPr>
          <p:nvPr>
            <p:ph type="dt" sz="half" idx="10"/>
          </p:nvPr>
        </p:nvSpPr>
        <p:spPr/>
        <p:txBody>
          <a:bodyPr/>
          <a:lstStyle/>
          <a:p>
            <a:fld id="{2D901851-2554-1C4E-85F6-80914A07DD12}" type="datetimeFigureOut">
              <a:rPr lang="en-GB" smtClean="0"/>
              <a:t>21/10/2022</a:t>
            </a:fld>
            <a:endParaRPr lang="en-GB"/>
          </a:p>
        </p:txBody>
      </p:sp>
      <p:sp>
        <p:nvSpPr>
          <p:cNvPr id="5" name="Footer Placeholder 4">
            <a:extLst>
              <a:ext uri="{FF2B5EF4-FFF2-40B4-BE49-F238E27FC236}">
                <a16:creationId xmlns:a16="http://schemas.microsoft.com/office/drawing/2014/main" id="{3CE80F6B-F6BC-D44B-A68B-ECFC1F2031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2A234E-DCE6-7E4A-9ED3-C1D7FA4FF4C4}"/>
              </a:ext>
            </a:extLst>
          </p:cNvPr>
          <p:cNvSpPr>
            <a:spLocks noGrp="1"/>
          </p:cNvSpPr>
          <p:nvPr>
            <p:ph type="sldNum" sz="quarter" idx="12"/>
          </p:nvPr>
        </p:nvSpPr>
        <p:spPr/>
        <p:txBody>
          <a:bodyPr/>
          <a:lstStyle/>
          <a:p>
            <a:fld id="{ACFDF3DE-1241-0A4D-8257-8A659F98CE8A}" type="slidenum">
              <a:rPr lang="en-GB" smtClean="0"/>
              <a:t>‹#›</a:t>
            </a:fld>
            <a:endParaRPr lang="en-GB"/>
          </a:p>
        </p:txBody>
      </p:sp>
    </p:spTree>
    <p:extLst>
      <p:ext uri="{BB962C8B-B14F-4D97-AF65-F5344CB8AC3E}">
        <p14:creationId xmlns:p14="http://schemas.microsoft.com/office/powerpoint/2010/main" val="2402831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666A3C-088E-9641-B708-D52C08B3DC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BCA7F8B-4D60-564B-BB94-2C7C91E6E27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22FB2AC-BFE0-3048-AE73-DB3C4D679E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901851-2554-1C4E-85F6-80914A07DD12}" type="datetimeFigureOut">
              <a:rPr lang="en-GB" smtClean="0"/>
              <a:t>21/10/2022</a:t>
            </a:fld>
            <a:endParaRPr lang="en-GB"/>
          </a:p>
        </p:txBody>
      </p:sp>
      <p:sp>
        <p:nvSpPr>
          <p:cNvPr id="5" name="Footer Placeholder 4">
            <a:extLst>
              <a:ext uri="{FF2B5EF4-FFF2-40B4-BE49-F238E27FC236}">
                <a16:creationId xmlns:a16="http://schemas.microsoft.com/office/drawing/2014/main" id="{E1E1BBD7-0DB5-3040-B07E-99A831EBCDB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C9F3398-CFD6-9840-885B-0622C1ECD13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FDF3DE-1241-0A4D-8257-8A659F98CE8A}" type="slidenum">
              <a:rPr lang="en-GB" smtClean="0"/>
              <a:t>‹#›</a:t>
            </a:fld>
            <a:endParaRPr lang="en-GB"/>
          </a:p>
        </p:txBody>
      </p:sp>
    </p:spTree>
    <p:extLst>
      <p:ext uri="{BB962C8B-B14F-4D97-AF65-F5344CB8AC3E}">
        <p14:creationId xmlns:p14="http://schemas.microsoft.com/office/powerpoint/2010/main" val="42070189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notesSlide" Target="../notesSlides/notesSlide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7.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9.jpg"/><Relationship Id="rId5" Type="http://schemas.openxmlformats.org/officeDocument/2006/relationships/image" Target="../media/image8.jpg"/><Relationship Id="rId4" Type="http://schemas.openxmlformats.org/officeDocument/2006/relationships/notesSlide" Target="../notesSlides/notesSlide3.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hyperlink" Target="https://en.wikipedia.org/wiki/Jeremy_Bentham"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7.png"/><Relationship Id="rId4" Type="http://schemas.openxmlformats.org/officeDocument/2006/relationships/image" Target="../media/image17.jp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7.png"/><Relationship Id="rId5" Type="http://schemas.openxmlformats.org/officeDocument/2006/relationships/image" Target="../media/image18.jpg"/><Relationship Id="rId4" Type="http://schemas.openxmlformats.org/officeDocument/2006/relationships/notesSlide" Target="../notesSlides/notesSlide4.xml"/></Relationships>
</file>

<file path=ppt/slides/_rels/slide14.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jpg"/><Relationship Id="rId1" Type="http://schemas.openxmlformats.org/officeDocument/2006/relationships/slideLayout" Target="../slideLayouts/slideLayout7.xml"/><Relationship Id="rId5" Type="http://schemas.openxmlformats.org/officeDocument/2006/relationships/image" Target="../media/image22.jpg"/><Relationship Id="rId4" Type="http://schemas.openxmlformats.org/officeDocument/2006/relationships/image" Target="../media/image21.jp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7.png"/><Relationship Id="rId5" Type="http://schemas.openxmlformats.org/officeDocument/2006/relationships/image" Target="../media/image23.jpg"/><Relationship Id="rId4" Type="http://schemas.openxmlformats.org/officeDocument/2006/relationships/notesSlide" Target="../notesSlides/notesSlide5.xml"/></Relationships>
</file>

<file path=ppt/slides/_rels/slide16.xml.rels><?xml version="1.0" encoding="UTF-8" standalone="yes"?>
<Relationships xmlns="http://schemas.openxmlformats.org/package/2006/relationships"><Relationship Id="rId3" Type="http://schemas.openxmlformats.org/officeDocument/2006/relationships/image" Target="../media/image25.gif"/><Relationship Id="rId2" Type="http://schemas.openxmlformats.org/officeDocument/2006/relationships/image" Target="../media/image24.jp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7.png"/><Relationship Id="rId5" Type="http://schemas.openxmlformats.org/officeDocument/2006/relationships/image" Target="../media/image27.jpg"/><Relationship Id="rId4" Type="http://schemas.openxmlformats.org/officeDocument/2006/relationships/image" Target="../media/image26.jp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7.png"/><Relationship Id="rId4" Type="http://schemas.openxmlformats.org/officeDocument/2006/relationships/image" Target="../media/image28.jp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7.png"/><Relationship Id="rId5" Type="http://schemas.openxmlformats.org/officeDocument/2006/relationships/image" Target="../media/image30.jpg"/><Relationship Id="rId4" Type="http://schemas.openxmlformats.org/officeDocument/2006/relationships/image" Target="../media/image29.jp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7.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7.png"/><Relationship Id="rId4" Type="http://schemas.openxmlformats.org/officeDocument/2006/relationships/image" Target="../media/image31.jpeg"/></Relationships>
</file>

<file path=ppt/slides/_rels/slide22.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hyperlink" Target="https://www.theguardian.com/global-development-professionals-network/2016/sep/28/architecture-and-prisons-why-design-matters"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7.xml"/><Relationship Id="rId7" Type="http://schemas.openxmlformats.org/officeDocument/2006/relationships/hyperlink" Target="http://www.theguardian.com/society/2012/may/18/halden-most-humane-prison-in-world" TargetMode="Externa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5.jpg"/><Relationship Id="rId5" Type="http://schemas.openxmlformats.org/officeDocument/2006/relationships/image" Target="../media/image34.jpg"/><Relationship Id="rId4" Type="http://schemas.openxmlformats.org/officeDocument/2006/relationships/notesSlide" Target="../notesSlides/notesSlide6.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7.png"/><Relationship Id="rId5" Type="http://schemas.openxmlformats.org/officeDocument/2006/relationships/image" Target="../media/image36.jpg"/><Relationship Id="rId4" Type="http://schemas.openxmlformats.org/officeDocument/2006/relationships/notesSlide" Target="../notesSlides/notesSlide7.xml"/></Relationships>
</file>

<file path=ppt/slides/_rels/slide26.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7.png"/><Relationship Id="rId5" Type="http://schemas.openxmlformats.org/officeDocument/2006/relationships/image" Target="../media/image39.jpg"/><Relationship Id="rId4" Type="http://schemas.openxmlformats.org/officeDocument/2006/relationships/notesSlide" Target="../notesSlides/notesSlide8.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7.png"/></Relationships>
</file>

<file path=ppt/slides/_rels/slide3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2.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7.png"/><Relationship Id="rId4" Type="http://schemas.openxmlformats.org/officeDocument/2006/relationships/image" Target="../media/image45.jpg"/></Relationships>
</file>

<file path=ppt/slides/_rels/slide38.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howardleague.org/prisons-information/prison-watch/" TargetMode="External"/><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52.png"/><Relationship Id="rId5" Type="http://schemas.openxmlformats.org/officeDocument/2006/relationships/image" Target="../media/image51.png"/><Relationship Id="rId4" Type="http://schemas.openxmlformats.org/officeDocument/2006/relationships/image" Target="../media/image50.png"/></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4.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hyperlink" Target="https://prisonjobs.blog.gov.uk/your-a-d-guide-on-prison-categories/"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www.bihr.org.uk/explainer-lockdown-and-rights" TargetMode="External"/><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66.png"/><Relationship Id="rId5" Type="http://schemas.openxmlformats.org/officeDocument/2006/relationships/image" Target="../media/image65.jpeg"/><Relationship Id="rId4" Type="http://schemas.openxmlformats.org/officeDocument/2006/relationships/image" Target="../media/image64.jpeg"/></Relationships>
</file>

<file path=ppt/slides/_rels/slide50.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68.png"/></Relationships>
</file>

<file path=ppt/slides/_rels/slide51.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hyperlink" Target="https://www.instituteforgovernment.org.uk/publication/performance-tracker-2019/prisons"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hyperlink" Target="https://www.gresham.ac.uk/watch-now/prison-and-why-we-send-people-there-does-it-work-should-it" TargetMode="External"/><Relationship Id="rId2" Type="http://schemas.openxmlformats.org/officeDocument/2006/relationships/hyperlink" Target="https://www.gresham.ac.uk/watch-now/do-prisons-work" TargetMode="Externa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hyperlink" Target="https://www.gov.uk/government/publications/prison-population-figures-2022" TargetMode="External"/><Relationship Id="rId2" Type="http://schemas.openxmlformats.org/officeDocument/2006/relationships/hyperlink" Target="https://prisonreformtrust.org.uk/wp-content/uploads/2022/07/Prison-the-facts-2022.pdf" TargetMode="External"/><Relationship Id="rId1" Type="http://schemas.openxmlformats.org/officeDocument/2006/relationships/slideLayout" Target="../slideLayouts/slideLayout6.xml"/><Relationship Id="rId5" Type="http://schemas.openxmlformats.org/officeDocument/2006/relationships/hyperlink" Target="https://www.unodc.org/unodc/en/justice-and-prison-reform/cpcj-gloz85.html" TargetMode="External"/><Relationship Id="rId4" Type="http://schemas.openxmlformats.org/officeDocument/2006/relationships/hyperlink" Target="https://www.gov.uk/crime-justice-and-law/prisons-prob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One in three people globally imprisoned without trial, while overcrowding  puts prisoners at risk of contracting COVID-19, says UNODC's first global  research on imprisonment">
            <a:extLst>
              <a:ext uri="{FF2B5EF4-FFF2-40B4-BE49-F238E27FC236}">
                <a16:creationId xmlns:a16="http://schemas.microsoft.com/office/drawing/2014/main" id="{017822F9-B4D2-7344-A175-C3AEF465FD9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8685" r="2247" b="2"/>
          <a:stretch/>
        </p:blipFill>
        <p:spPr bwMode="auto">
          <a:xfrm>
            <a:off x="20" y="584909"/>
            <a:ext cx="5718616" cy="5509675"/>
          </a:xfrm>
          <a:custGeom>
            <a:avLst/>
            <a:gdLst/>
            <a:ahLst/>
            <a:cxnLst/>
            <a:rect l="l" t="t" r="r" b="b"/>
            <a:pathLst>
              <a:path w="5718636" h="5509675">
                <a:moveTo>
                  <a:pt x="0" y="0"/>
                </a:moveTo>
                <a:lnTo>
                  <a:pt x="2672821" y="0"/>
                </a:lnTo>
                <a:lnTo>
                  <a:pt x="2673116" y="639"/>
                </a:lnTo>
                <a:lnTo>
                  <a:pt x="3175662" y="639"/>
                </a:lnTo>
                <a:lnTo>
                  <a:pt x="5718636" y="5509675"/>
                </a:lnTo>
                <a:lnTo>
                  <a:pt x="502842" y="5509675"/>
                </a:lnTo>
                <a:lnTo>
                  <a:pt x="502842" y="5509036"/>
                </a:lnTo>
                <a:lnTo>
                  <a:pt x="0" y="5509036"/>
                </a:lnTo>
                <a:close/>
              </a:path>
            </a:pathLst>
          </a:custGeom>
          <a:noFill/>
          <a:extLst>
            <a:ext uri="{909E8E84-426E-40DD-AFC4-6F175D3DCCD1}">
              <a14:hiddenFill xmlns:a14="http://schemas.microsoft.com/office/drawing/2010/main">
                <a:solidFill>
                  <a:srgbClr val="FFFFFF"/>
                </a:solidFill>
              </a14:hiddenFill>
            </a:ext>
          </a:extLst>
        </p:spPr>
      </p:pic>
      <p:sp>
        <p:nvSpPr>
          <p:cNvPr id="1030" name="Freeform: Shape 72">
            <a:extLst>
              <a:ext uri="{FF2B5EF4-FFF2-40B4-BE49-F238E27FC236}">
                <a16:creationId xmlns:a16="http://schemas.microsoft.com/office/drawing/2014/main" id="{17CDB40A-75BB-4498-A20B-59C3984A3A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2619" y="585526"/>
            <a:ext cx="8349381" cy="5509038"/>
          </a:xfrm>
          <a:custGeom>
            <a:avLst/>
            <a:gdLst>
              <a:gd name="connsiteX0" fmla="*/ 0 w 8349381"/>
              <a:gd name="connsiteY0" fmla="*/ 0 h 5509038"/>
              <a:gd name="connsiteX1" fmla="*/ 8349381 w 8349381"/>
              <a:gd name="connsiteY1" fmla="*/ 0 h 5509038"/>
              <a:gd name="connsiteX2" fmla="*/ 5806407 w 8349381"/>
              <a:gd name="connsiteY2" fmla="*/ 5509038 h 5509038"/>
              <a:gd name="connsiteX3" fmla="*/ 0 w 8349381"/>
              <a:gd name="connsiteY3" fmla="*/ 5509038 h 5509038"/>
            </a:gdLst>
            <a:ahLst/>
            <a:cxnLst>
              <a:cxn ang="0">
                <a:pos x="connsiteX0" y="connsiteY0"/>
              </a:cxn>
              <a:cxn ang="0">
                <a:pos x="connsiteX1" y="connsiteY1"/>
              </a:cxn>
              <a:cxn ang="0">
                <a:pos x="connsiteX2" y="connsiteY2"/>
              </a:cxn>
              <a:cxn ang="0">
                <a:pos x="connsiteX3" y="connsiteY3"/>
              </a:cxn>
            </a:cxnLst>
            <a:rect l="l" t="t" r="r" b="b"/>
            <a:pathLst>
              <a:path w="8349381" h="5509038">
                <a:moveTo>
                  <a:pt x="0" y="0"/>
                </a:moveTo>
                <a:lnTo>
                  <a:pt x="8349381" y="0"/>
                </a:lnTo>
                <a:lnTo>
                  <a:pt x="5806407" y="5509038"/>
                </a:lnTo>
                <a:lnTo>
                  <a:pt x="0" y="5509038"/>
                </a:lnTo>
                <a:close/>
              </a:path>
            </a:pathLst>
          </a:cu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lumMod val="95000"/>
                </a:schemeClr>
              </a:solidFill>
            </a:endParaRPr>
          </a:p>
        </p:txBody>
      </p:sp>
      <p:sp>
        <p:nvSpPr>
          <p:cNvPr id="3" name="Subtitle 2">
            <a:extLst>
              <a:ext uri="{FF2B5EF4-FFF2-40B4-BE49-F238E27FC236}">
                <a16:creationId xmlns:a16="http://schemas.microsoft.com/office/drawing/2014/main" id="{3067DB9C-AAB4-F341-8A28-A326C07ECE2C}"/>
              </a:ext>
            </a:extLst>
          </p:cNvPr>
          <p:cNvSpPr>
            <a:spLocks noGrp="1"/>
          </p:cNvSpPr>
          <p:nvPr>
            <p:ph type="subTitle" idx="1"/>
          </p:nvPr>
        </p:nvSpPr>
        <p:spPr>
          <a:xfrm>
            <a:off x="5718636" y="3644091"/>
            <a:ext cx="5370576" cy="911117"/>
          </a:xfrm>
        </p:spPr>
        <p:txBody>
          <a:bodyPr>
            <a:normAutofit/>
          </a:bodyPr>
          <a:lstStyle/>
          <a:p>
            <a:pPr algn="l"/>
            <a:r>
              <a:rPr lang="en-GB" sz="2000" dirty="0">
                <a:solidFill>
                  <a:srgbClr val="FFFFFF"/>
                </a:solidFill>
              </a:rPr>
              <a:t>Week 3</a:t>
            </a:r>
          </a:p>
          <a:p>
            <a:pPr algn="l"/>
            <a:r>
              <a:rPr lang="en-GB" sz="2000" dirty="0">
                <a:solidFill>
                  <a:srgbClr val="FFFFFF"/>
                </a:solidFill>
              </a:rPr>
              <a:t>Jane </a:t>
            </a:r>
          </a:p>
        </p:txBody>
      </p:sp>
      <p:sp>
        <p:nvSpPr>
          <p:cNvPr id="2" name="Title 1">
            <a:extLst>
              <a:ext uri="{FF2B5EF4-FFF2-40B4-BE49-F238E27FC236}">
                <a16:creationId xmlns:a16="http://schemas.microsoft.com/office/drawing/2014/main" id="{E8D8D4CA-05AA-7647-AEF8-C19C5AD07C2C}"/>
              </a:ext>
            </a:extLst>
          </p:cNvPr>
          <p:cNvSpPr>
            <a:spLocks noGrp="1"/>
          </p:cNvSpPr>
          <p:nvPr>
            <p:ph type="ctrTitle"/>
          </p:nvPr>
        </p:nvSpPr>
        <p:spPr>
          <a:xfrm>
            <a:off x="5673747" y="1408814"/>
            <a:ext cx="5683102" cy="2235277"/>
          </a:xfrm>
        </p:spPr>
        <p:txBody>
          <a:bodyPr>
            <a:normAutofit/>
          </a:bodyPr>
          <a:lstStyle/>
          <a:p>
            <a:pPr algn="l"/>
            <a:r>
              <a:rPr lang="en-GB" sz="5400">
                <a:solidFill>
                  <a:srgbClr val="FFFFFF"/>
                </a:solidFill>
              </a:rPr>
              <a:t>Imprisonment in England and Wales </a:t>
            </a:r>
          </a:p>
        </p:txBody>
      </p:sp>
    </p:spTree>
    <p:extLst>
      <p:ext uri="{BB962C8B-B14F-4D97-AF65-F5344CB8AC3E}">
        <p14:creationId xmlns:p14="http://schemas.microsoft.com/office/powerpoint/2010/main" val="2154639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2D37D9-5DAB-47C2-A4F0-C1B24F54ED65}"/>
              </a:ext>
            </a:extLst>
          </p:cNvPr>
          <p:cNvSpPr>
            <a:spLocks noGrp="1"/>
          </p:cNvSpPr>
          <p:nvPr>
            <p:ph type="title"/>
          </p:nvPr>
        </p:nvSpPr>
        <p:spPr>
          <a:xfrm>
            <a:off x="635000" y="640823"/>
            <a:ext cx="3418659" cy="5583148"/>
          </a:xfrm>
        </p:spPr>
        <p:txBody>
          <a:bodyPr anchor="ctr">
            <a:normAutofit/>
          </a:bodyPr>
          <a:lstStyle/>
          <a:p>
            <a:r>
              <a:rPr lang="en-GB" sz="5000">
                <a:latin typeface="Calibri" panose="020F0502020204030204" pitchFamily="34" charset="0"/>
                <a:cs typeface="Calibri" panose="020F0502020204030204" pitchFamily="34" charset="0"/>
              </a:rPr>
              <a:t>Introduction to prisons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A171713-71AE-1301-AFA4-CDD292264033}"/>
              </a:ext>
            </a:extLst>
          </p:cNvPr>
          <p:cNvGraphicFramePr>
            <a:graphicFrameLocks noGrp="1"/>
          </p:cNvGraphicFramePr>
          <p:nvPr>
            <p:ph idx="1"/>
            <p:extLst>
              <p:ext uri="{D42A27DB-BD31-4B8C-83A1-F6EECF244321}">
                <p14:modId xmlns:p14="http://schemas.microsoft.com/office/powerpoint/2010/main" val="90389161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501485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18723D-A707-11C7-F93C-E50195A56BFE}"/>
              </a:ext>
            </a:extLst>
          </p:cNvPr>
          <p:cNvSpPr>
            <a:spLocks noGrp="1"/>
          </p:cNvSpPr>
          <p:nvPr>
            <p:ph type="title"/>
          </p:nvPr>
        </p:nvSpPr>
        <p:spPr/>
        <p:txBody>
          <a:bodyPr/>
          <a:lstStyle/>
          <a:p>
            <a:r>
              <a:rPr lang="en-GB" dirty="0">
                <a:cs typeface="Calibri Light"/>
              </a:rPr>
              <a:t>Assignment link</a:t>
            </a:r>
            <a:endParaRPr lang="en-GB" dirty="0"/>
          </a:p>
        </p:txBody>
      </p:sp>
      <p:sp>
        <p:nvSpPr>
          <p:cNvPr id="3" name="Content Placeholder 2">
            <a:extLst>
              <a:ext uri="{FF2B5EF4-FFF2-40B4-BE49-F238E27FC236}">
                <a16:creationId xmlns:a16="http://schemas.microsoft.com/office/drawing/2014/main" id="{09E0751E-9EDA-A7FA-64F8-BA4E9C9BD639}"/>
              </a:ext>
            </a:extLst>
          </p:cNvPr>
          <p:cNvSpPr>
            <a:spLocks noGrp="1"/>
          </p:cNvSpPr>
          <p:nvPr>
            <p:ph idx="1"/>
          </p:nvPr>
        </p:nvSpPr>
        <p:spPr/>
        <p:txBody>
          <a:bodyPr vert="horz" lIns="91440" tIns="45720" rIns="91440" bIns="45720" rtlCol="0" anchor="t">
            <a:normAutofit/>
          </a:bodyPr>
          <a:lstStyle/>
          <a:p>
            <a:r>
              <a:rPr lang="en-GB" dirty="0">
                <a:ea typeface="+mn-lt"/>
                <a:cs typeface="+mn-lt"/>
              </a:rPr>
              <a:t>It has been argued that prison is ‘an institutional manifestation of gendered powerlessness and vulnerability.’ (Moore &amp; </a:t>
            </a:r>
            <a:r>
              <a:rPr lang="en-GB" dirty="0" err="1">
                <a:ea typeface="+mn-lt"/>
                <a:cs typeface="+mn-lt"/>
              </a:rPr>
              <a:t>Scraton</a:t>
            </a:r>
            <a:r>
              <a:rPr lang="en-GB" dirty="0">
                <a:ea typeface="+mn-lt"/>
                <a:cs typeface="+mn-lt"/>
              </a:rPr>
              <a:t> 2014:53). Critically evaluate how women’s ‘pains of imprisonment’ might differ from men’s and discuss how the prison service in England &amp; Wales might resolve these.</a:t>
            </a:r>
            <a:endParaRPr lang="en-GB" dirty="0">
              <a:cs typeface="Calibri" panose="020F0502020204030204"/>
            </a:endParaRPr>
          </a:p>
          <a:p>
            <a:r>
              <a:rPr lang="en-GB" dirty="0">
                <a:ea typeface="+mn-lt"/>
                <a:cs typeface="+mn-lt"/>
              </a:rPr>
              <a:t>Discuss the purposes of imprisonment in England &amp; Wales and evaluate the extent to which the current ‘prison crisis impacts on these.</a:t>
            </a:r>
            <a:endParaRPr lang="en-GB" dirty="0"/>
          </a:p>
          <a:p>
            <a:endParaRPr lang="en-GB" dirty="0">
              <a:cs typeface="Calibri"/>
            </a:endParaRPr>
          </a:p>
        </p:txBody>
      </p:sp>
    </p:spTree>
    <p:extLst>
      <p:ext uri="{BB962C8B-B14F-4D97-AF65-F5344CB8AC3E}">
        <p14:creationId xmlns:p14="http://schemas.microsoft.com/office/powerpoint/2010/main" val="26534831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00550-7E00-104D-A6DF-22D51D0441D6}"/>
              </a:ext>
            </a:extLst>
          </p:cNvPr>
          <p:cNvSpPr>
            <a:spLocks noGrp="1"/>
          </p:cNvSpPr>
          <p:nvPr>
            <p:ph type="title"/>
          </p:nvPr>
        </p:nvSpPr>
        <p:spPr>
          <a:xfrm>
            <a:off x="229324" y="-627268"/>
            <a:ext cx="9600476" cy="1783080"/>
          </a:xfrm>
        </p:spPr>
        <p:txBody>
          <a:bodyPr vert="horz" lIns="91440" tIns="45720" rIns="91440" bIns="45720" rtlCol="0" anchor="b">
            <a:normAutofit/>
          </a:bodyPr>
          <a:lstStyle/>
          <a:p>
            <a:r>
              <a:rPr lang="en-US" sz="5400" dirty="0">
                <a:latin typeface="Arial" panose="020B0604020202020204" pitchFamily="34" charset="0"/>
                <a:cs typeface="Arial" panose="020B0604020202020204" pitchFamily="34" charset="0"/>
              </a:rPr>
              <a:t>Punishment of the Past? </a:t>
            </a:r>
          </a:p>
        </p:txBody>
      </p:sp>
      <p:pic>
        <p:nvPicPr>
          <p:cNvPr id="7" name="Picture 6" descr="A person wearing glasses&#10;&#10;Description automatically generated">
            <a:extLst>
              <a:ext uri="{FF2B5EF4-FFF2-40B4-BE49-F238E27FC236}">
                <a16:creationId xmlns:a16="http://schemas.microsoft.com/office/drawing/2014/main" id="{4133D526-9938-D44A-BA42-9AE75CD7887A}"/>
              </a:ext>
            </a:extLst>
          </p:cNvPr>
          <p:cNvPicPr>
            <a:picLocks noChangeAspect="1"/>
          </p:cNvPicPr>
          <p:nvPr/>
        </p:nvPicPr>
        <p:blipFill rotWithShape="1">
          <a:blip r:embed="rId2"/>
          <a:srcRect l="8537"/>
          <a:stretch/>
        </p:blipFill>
        <p:spPr>
          <a:xfrm>
            <a:off x="1" y="1444106"/>
            <a:ext cx="3746499" cy="5413893"/>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4"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47772C0C-AE4B-F349-B352-73895D3D2E7F}"/>
              </a:ext>
            </a:extLst>
          </p:cNvPr>
          <p:cNvSpPr txBox="1"/>
          <p:nvPr/>
        </p:nvSpPr>
        <p:spPr>
          <a:xfrm>
            <a:off x="4045921" y="3912112"/>
            <a:ext cx="5431122" cy="2045290"/>
          </a:xfrm>
          <a:prstGeom prst="rect">
            <a:avLst/>
          </a:prstGeom>
        </p:spPr>
        <p:txBody>
          <a:bodyPr vert="horz" lIns="91440" tIns="45720" rIns="91440" bIns="45720" rtlCol="0">
            <a:normAutofit fontScale="55000" lnSpcReduction="20000"/>
          </a:bodyPr>
          <a:lstStyle/>
          <a:p>
            <a:pPr>
              <a:lnSpc>
                <a:spcPct val="120000"/>
              </a:lnSpc>
              <a:spcAft>
                <a:spcPts val="600"/>
              </a:spcAft>
            </a:pPr>
            <a:r>
              <a:rPr lang="en-US" altLang="en-US" sz="3600" i="1" dirty="0">
                <a:latin typeface="Arial" panose="020B0604020202020204" pitchFamily="34" charset="0"/>
                <a:cs typeface="Arial" panose="020B0604020202020204" pitchFamily="34" charset="0"/>
              </a:rPr>
              <a:t>‘Physical pain, the pain of the body itself, is no longer the constituent element of the penalty. From being an art of unbearable sensations, punishment has become an economy of suspended rights.’ </a:t>
            </a:r>
            <a:r>
              <a:rPr lang="en-US" altLang="en-US" sz="3600" dirty="0">
                <a:latin typeface="Arial" panose="020B0604020202020204" pitchFamily="34" charset="0"/>
                <a:cs typeface="Arial" panose="020B0604020202020204" pitchFamily="34" charset="0"/>
              </a:rPr>
              <a:t>(Foucault, 1977) </a:t>
            </a:r>
            <a:br>
              <a:rPr lang="en-US" altLang="en-US" sz="2200" dirty="0"/>
            </a:br>
            <a:endParaRPr lang="en-US" altLang="en-US" sz="2200" dirty="0"/>
          </a:p>
        </p:txBody>
      </p:sp>
      <p:sp>
        <p:nvSpPr>
          <p:cNvPr id="16" name="TextBox 15">
            <a:extLst>
              <a:ext uri="{FF2B5EF4-FFF2-40B4-BE49-F238E27FC236}">
                <a16:creationId xmlns:a16="http://schemas.microsoft.com/office/drawing/2014/main" id="{C2857966-6BF1-8A41-88F2-2B4E23411107}"/>
              </a:ext>
            </a:extLst>
          </p:cNvPr>
          <p:cNvSpPr txBox="1"/>
          <p:nvPr/>
        </p:nvSpPr>
        <p:spPr>
          <a:xfrm>
            <a:off x="4110229" y="5764465"/>
            <a:ext cx="6962681" cy="584775"/>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rPr>
              <a:t>Discuss: Foucault’s beliefs... </a:t>
            </a:r>
          </a:p>
        </p:txBody>
      </p:sp>
      <p:pic>
        <p:nvPicPr>
          <p:cNvPr id="14338" name="Picture 2" descr="108 5 min Vector Images, 5 min Illustrations | Depositphotos">
            <a:extLst>
              <a:ext uri="{FF2B5EF4-FFF2-40B4-BE49-F238E27FC236}">
                <a16:creationId xmlns:a16="http://schemas.microsoft.com/office/drawing/2014/main" id="{89F8A833-8BAE-1C47-BCE7-0338B1546DE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96801" y="643964"/>
            <a:ext cx="1200150" cy="120015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Discipline and Punish: The Birth of the Prison: Amazon.co.uk: Foucault,  Michel, Sheridan, Alan: 0787721891314: Books">
            <a:extLst>
              <a:ext uri="{FF2B5EF4-FFF2-40B4-BE49-F238E27FC236}">
                <a16:creationId xmlns:a16="http://schemas.microsoft.com/office/drawing/2014/main" id="{9A44D701-532E-DF45-81D0-385FB0928AC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265076" y="3856555"/>
            <a:ext cx="1737933" cy="2703452"/>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2AE88119-0779-7D4E-B39F-8FC1C407E853}"/>
              </a:ext>
            </a:extLst>
          </p:cNvPr>
          <p:cNvSpPr txBox="1"/>
          <p:nvPr/>
        </p:nvSpPr>
        <p:spPr>
          <a:xfrm>
            <a:off x="3923046" y="2696077"/>
            <a:ext cx="7337045" cy="923330"/>
          </a:xfrm>
          <a:prstGeom prst="rect">
            <a:avLst/>
          </a:prstGeom>
          <a:noFill/>
        </p:spPr>
        <p:txBody>
          <a:bodyPr wrap="square">
            <a:spAutoFit/>
          </a:bodyPr>
          <a:lstStyle/>
          <a:p>
            <a:pPr marL="285750" indent="-285750">
              <a:buFont typeface="Wingdings" pitchFamily="2" charset="2"/>
              <a:buChar char="Ø"/>
            </a:pPr>
            <a:r>
              <a:rPr lang="en-GB" dirty="0">
                <a:latin typeface="arial" panose="020B0604020202020204" pitchFamily="34" charset="0"/>
              </a:rPr>
              <a:t>C</a:t>
            </a:r>
            <a:r>
              <a:rPr lang="en-GB" b="0" i="0" dirty="0">
                <a:effectLst/>
                <a:latin typeface="arial" panose="020B0604020202020204" pitchFamily="34" charset="0"/>
              </a:rPr>
              <a:t>oncentrated on relationships between power and knowledge</a:t>
            </a:r>
            <a:r>
              <a:rPr lang="en-GB" dirty="0">
                <a:latin typeface="arial" panose="020B0604020202020204" pitchFamily="34" charset="0"/>
              </a:rPr>
              <a:t> &amp; </a:t>
            </a:r>
            <a:r>
              <a:rPr lang="en-GB" b="0" i="0" dirty="0">
                <a:effectLst/>
                <a:latin typeface="arial" panose="020B0604020202020204" pitchFamily="34" charset="0"/>
              </a:rPr>
              <a:t>how they are used as a form of social control through societal institutions</a:t>
            </a:r>
            <a:endParaRPr lang="en-GB" dirty="0"/>
          </a:p>
        </p:txBody>
      </p:sp>
      <p:sp>
        <p:nvSpPr>
          <p:cNvPr id="17" name="TextBox 16">
            <a:extLst>
              <a:ext uri="{FF2B5EF4-FFF2-40B4-BE49-F238E27FC236}">
                <a16:creationId xmlns:a16="http://schemas.microsoft.com/office/drawing/2014/main" id="{E6C4E973-3BB9-E34A-98C7-1C5F90B20459}"/>
              </a:ext>
            </a:extLst>
          </p:cNvPr>
          <p:cNvSpPr txBox="1"/>
          <p:nvPr/>
        </p:nvSpPr>
        <p:spPr>
          <a:xfrm>
            <a:off x="3850076" y="1878938"/>
            <a:ext cx="6146800" cy="461665"/>
          </a:xfrm>
          <a:prstGeom prst="rect">
            <a:avLst/>
          </a:prstGeom>
          <a:noFill/>
        </p:spPr>
        <p:txBody>
          <a:bodyPr wrap="square">
            <a:spAutoFit/>
          </a:bodyPr>
          <a:lstStyle/>
          <a:p>
            <a:r>
              <a:rPr lang="en-GB" sz="2400" b="0" i="0" dirty="0">
                <a:effectLst/>
                <a:latin typeface="arial" panose="020B0604020202020204" pitchFamily="34" charset="0"/>
              </a:rPr>
              <a:t>Michel Foucault</a:t>
            </a:r>
            <a:r>
              <a:rPr lang="en-GB" sz="2400" dirty="0">
                <a:latin typeface="arial" panose="020B0604020202020204" pitchFamily="34" charset="0"/>
              </a:rPr>
              <a:t> - French Philosopher </a:t>
            </a:r>
            <a:endParaRPr lang="en-GB" sz="2400" dirty="0"/>
          </a:p>
        </p:txBody>
      </p:sp>
      <p:sp>
        <p:nvSpPr>
          <p:cNvPr id="5" name="TextBox 4">
            <a:extLst>
              <a:ext uri="{FF2B5EF4-FFF2-40B4-BE49-F238E27FC236}">
                <a16:creationId xmlns:a16="http://schemas.microsoft.com/office/drawing/2014/main" id="{0C5FC14F-A7C7-224F-832A-225D4D627CD3}"/>
              </a:ext>
            </a:extLst>
          </p:cNvPr>
          <p:cNvSpPr txBox="1"/>
          <p:nvPr/>
        </p:nvSpPr>
        <p:spPr>
          <a:xfrm>
            <a:off x="3791188" y="1294058"/>
            <a:ext cx="2635011" cy="461665"/>
          </a:xfrm>
          <a:prstGeom prst="rect">
            <a:avLst/>
          </a:prstGeom>
          <a:noFill/>
        </p:spPr>
        <p:txBody>
          <a:bodyPr wrap="square" rtlCol="0">
            <a:spAutoFit/>
          </a:bodyPr>
          <a:lstStyle/>
          <a:p>
            <a:r>
              <a:rPr lang="en-GB" sz="2400" u="sng" dirty="0">
                <a:latin typeface="Arial" panose="020B0604020202020204" pitchFamily="34" charset="0"/>
                <a:cs typeface="Arial" panose="020B0604020202020204" pitchFamily="34" charset="0"/>
              </a:rPr>
              <a:t>Research Task</a:t>
            </a:r>
          </a:p>
        </p:txBody>
      </p:sp>
    </p:spTree>
    <p:extLst>
      <p:ext uri="{BB962C8B-B14F-4D97-AF65-F5344CB8AC3E}">
        <p14:creationId xmlns:p14="http://schemas.microsoft.com/office/powerpoint/2010/main" val="3319715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33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6"/>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16" grpId="0"/>
      <p:bldP spid="13" grpId="0"/>
      <p:bldP spid="17" grpId="0"/>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window, building&#10;&#10;Description automatically generated">
            <a:extLst>
              <a:ext uri="{FF2B5EF4-FFF2-40B4-BE49-F238E27FC236}">
                <a16:creationId xmlns:a16="http://schemas.microsoft.com/office/drawing/2014/main" id="{E6A34BFE-BB36-4A5E-9B26-F9FD0FFE1335}"/>
              </a:ext>
            </a:extLst>
          </p:cNvPr>
          <p:cNvPicPr>
            <a:picLocks noChangeAspect="1"/>
          </p:cNvPicPr>
          <p:nvPr/>
        </p:nvPicPr>
        <p:blipFill rotWithShape="1">
          <a:blip r:embed="rId3"/>
          <a:srcRect b="1747"/>
          <a:stretch/>
        </p:blipFill>
        <p:spPr>
          <a:xfrm>
            <a:off x="49174" y="25336"/>
            <a:ext cx="12191980" cy="6857990"/>
          </a:xfrm>
          <a:prstGeom prst="rect">
            <a:avLst/>
          </a:prstGeom>
        </p:spPr>
      </p:pic>
      <p:sp>
        <p:nvSpPr>
          <p:cNvPr id="4" name="TextBox 3">
            <a:extLst>
              <a:ext uri="{FF2B5EF4-FFF2-40B4-BE49-F238E27FC236}">
                <a16:creationId xmlns:a16="http://schemas.microsoft.com/office/drawing/2014/main" id="{C09CFFDA-650B-4D53-BF80-76F80F3CBB1B}"/>
              </a:ext>
            </a:extLst>
          </p:cNvPr>
          <p:cNvSpPr txBox="1"/>
          <p:nvPr/>
        </p:nvSpPr>
        <p:spPr>
          <a:xfrm>
            <a:off x="5299927" y="0"/>
            <a:ext cx="6842899" cy="707886"/>
          </a:xfrm>
          <a:prstGeom prst="rect">
            <a:avLst/>
          </a:prstGeom>
          <a:noFill/>
        </p:spPr>
        <p:txBody>
          <a:bodyPr wrap="none" rtlCol="0">
            <a:spAutoFit/>
          </a:bodyPr>
          <a:lstStyle/>
          <a:p>
            <a:r>
              <a:rPr lang="en-GB" sz="4000" b="1" dirty="0">
                <a:highlight>
                  <a:srgbClr val="FFFF00"/>
                </a:highlight>
                <a:latin typeface="Calibri" panose="020F0502020204030204" pitchFamily="34" charset="0"/>
                <a:cs typeface="Calibri" panose="020F0502020204030204" pitchFamily="34" charset="0"/>
              </a:rPr>
              <a:t>Pre-Enlightenment Punishment</a:t>
            </a:r>
          </a:p>
        </p:txBody>
      </p:sp>
      <p:sp>
        <p:nvSpPr>
          <p:cNvPr id="2" name="TextBox 1">
            <a:extLst>
              <a:ext uri="{FF2B5EF4-FFF2-40B4-BE49-F238E27FC236}">
                <a16:creationId xmlns:a16="http://schemas.microsoft.com/office/drawing/2014/main" id="{BC2ED073-B8DA-4A30-9AC6-A57585974755}"/>
              </a:ext>
            </a:extLst>
          </p:cNvPr>
          <p:cNvSpPr txBox="1"/>
          <p:nvPr/>
        </p:nvSpPr>
        <p:spPr>
          <a:xfrm>
            <a:off x="4438650" y="6200775"/>
            <a:ext cx="5495925" cy="369332"/>
          </a:xfrm>
          <a:prstGeom prst="rect">
            <a:avLst/>
          </a:prstGeom>
          <a:noFill/>
        </p:spPr>
        <p:txBody>
          <a:bodyPr wrap="square" rtlCol="0">
            <a:spAutoFit/>
          </a:bodyPr>
          <a:lstStyle/>
          <a:p>
            <a:r>
              <a:rPr lang="en-GB" b="1" dirty="0"/>
              <a:t>https://www.youtube.com/watch?v=e5yQVJV7SFs</a:t>
            </a:r>
          </a:p>
        </p:txBody>
      </p:sp>
    </p:spTree>
    <p:extLst>
      <p:ext uri="{BB962C8B-B14F-4D97-AF65-F5344CB8AC3E}">
        <p14:creationId xmlns:p14="http://schemas.microsoft.com/office/powerpoint/2010/main" val="36207375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people in a room&#10;&#10;Description automatically generated">
            <a:extLst>
              <a:ext uri="{FF2B5EF4-FFF2-40B4-BE49-F238E27FC236}">
                <a16:creationId xmlns:a16="http://schemas.microsoft.com/office/drawing/2014/main" id="{7EFCF460-6AD0-4718-B729-B210085DABAE}"/>
              </a:ext>
            </a:extLst>
          </p:cNvPr>
          <p:cNvPicPr>
            <a:picLocks noChangeAspect="1"/>
          </p:cNvPicPr>
          <p:nvPr/>
        </p:nvPicPr>
        <p:blipFill rotWithShape="1">
          <a:blip r:embed="rId5"/>
          <a:srcRect t="22736" r="-1" b="-1"/>
          <a:stretch/>
        </p:blipFill>
        <p:spPr>
          <a:xfrm>
            <a:off x="643467" y="643467"/>
            <a:ext cx="10905066" cy="5571066"/>
          </a:xfrm>
          <a:prstGeom prst="rect">
            <a:avLst/>
          </a:prstGeom>
        </p:spPr>
      </p:pic>
      <p:sp>
        <p:nvSpPr>
          <p:cNvPr id="4" name="TextBox 3">
            <a:extLst>
              <a:ext uri="{FF2B5EF4-FFF2-40B4-BE49-F238E27FC236}">
                <a16:creationId xmlns:a16="http://schemas.microsoft.com/office/drawing/2014/main" id="{6069011F-269D-442F-8BC9-A8C1A4178FEE}"/>
              </a:ext>
            </a:extLst>
          </p:cNvPr>
          <p:cNvSpPr txBox="1"/>
          <p:nvPr/>
        </p:nvSpPr>
        <p:spPr>
          <a:xfrm>
            <a:off x="1241898" y="5577401"/>
            <a:ext cx="9571082" cy="584775"/>
          </a:xfrm>
          <a:prstGeom prst="rect">
            <a:avLst/>
          </a:prstGeom>
          <a:noFill/>
        </p:spPr>
        <p:txBody>
          <a:bodyPr wrap="none" rtlCol="0">
            <a:spAutoFit/>
          </a:bodyPr>
          <a:lstStyle/>
          <a:p>
            <a:r>
              <a:rPr lang="en-GB" sz="3200" dirty="0">
                <a:highlight>
                  <a:srgbClr val="FFFF00"/>
                </a:highlight>
                <a:latin typeface="Calibri" panose="020F0502020204030204" pitchFamily="34" charset="0"/>
                <a:cs typeface="Calibri" panose="020F0502020204030204" pitchFamily="34" charset="0"/>
              </a:rPr>
              <a:t>Punishment in The Enlightenment, or The Age of Reason</a:t>
            </a:r>
          </a:p>
        </p:txBody>
      </p:sp>
      <p:pic>
        <p:nvPicPr>
          <p:cNvPr id="2" name="Recorded Sound">
            <a:hlinkClick r:id="" action="ppaction://media"/>
            <a:extLst>
              <a:ext uri="{FF2B5EF4-FFF2-40B4-BE49-F238E27FC236}">
                <a16:creationId xmlns:a16="http://schemas.microsoft.com/office/drawing/2014/main" id="{2ACF93DC-D321-4507-8A2B-3D4770BCD28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31411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005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erson wearing a suit and tie&#10;&#10;Description automatically generated">
            <a:extLst>
              <a:ext uri="{FF2B5EF4-FFF2-40B4-BE49-F238E27FC236}">
                <a16:creationId xmlns:a16="http://schemas.microsoft.com/office/drawing/2014/main" id="{21C9DC94-9D6D-40D7-BBFD-20688F80000F}"/>
              </a:ext>
            </a:extLst>
          </p:cNvPr>
          <p:cNvPicPr>
            <a:picLocks noChangeAspect="1"/>
          </p:cNvPicPr>
          <p:nvPr/>
        </p:nvPicPr>
        <p:blipFill>
          <a:blip r:embed="rId5"/>
          <a:stretch>
            <a:fillRect/>
          </a:stretch>
        </p:blipFill>
        <p:spPr>
          <a:xfrm>
            <a:off x="1178595" y="779823"/>
            <a:ext cx="3129455" cy="4186896"/>
          </a:xfrm>
          <a:prstGeom prst="rect">
            <a:avLst/>
          </a:prstGeom>
        </p:spPr>
      </p:pic>
      <p:pic>
        <p:nvPicPr>
          <p:cNvPr id="5" name="Picture 4" descr="A person looking at the camera&#10;&#10;Description automatically generated">
            <a:extLst>
              <a:ext uri="{FF2B5EF4-FFF2-40B4-BE49-F238E27FC236}">
                <a16:creationId xmlns:a16="http://schemas.microsoft.com/office/drawing/2014/main" id="{7AD5F23C-15A3-4597-A731-BB33D034CD91}"/>
              </a:ext>
            </a:extLst>
          </p:cNvPr>
          <p:cNvPicPr>
            <a:picLocks noChangeAspect="1"/>
          </p:cNvPicPr>
          <p:nvPr/>
        </p:nvPicPr>
        <p:blipFill>
          <a:blip r:embed="rId6"/>
          <a:stretch>
            <a:fillRect/>
          </a:stretch>
        </p:blipFill>
        <p:spPr>
          <a:xfrm>
            <a:off x="7794243" y="779823"/>
            <a:ext cx="2955456" cy="4186896"/>
          </a:xfrm>
          <a:prstGeom prst="rect">
            <a:avLst/>
          </a:prstGeom>
        </p:spPr>
      </p:pic>
      <p:sp>
        <p:nvSpPr>
          <p:cNvPr id="6" name="TextBox 5">
            <a:extLst>
              <a:ext uri="{FF2B5EF4-FFF2-40B4-BE49-F238E27FC236}">
                <a16:creationId xmlns:a16="http://schemas.microsoft.com/office/drawing/2014/main" id="{65B1BE4B-101D-49B4-99CC-3539EAE24212}"/>
              </a:ext>
            </a:extLst>
          </p:cNvPr>
          <p:cNvSpPr txBox="1"/>
          <p:nvPr/>
        </p:nvSpPr>
        <p:spPr>
          <a:xfrm>
            <a:off x="1252855" y="5382706"/>
            <a:ext cx="3055195" cy="369332"/>
          </a:xfrm>
          <a:prstGeom prst="rect">
            <a:avLst/>
          </a:prstGeom>
          <a:noFill/>
        </p:spPr>
        <p:txBody>
          <a:bodyPr wrap="none" rtlCol="0">
            <a:spAutoFit/>
          </a:bodyPr>
          <a:lstStyle/>
          <a:p>
            <a:r>
              <a:rPr lang="en-GB" dirty="0"/>
              <a:t>Cesare Beccaria 1738-1794</a:t>
            </a:r>
          </a:p>
        </p:txBody>
      </p:sp>
      <p:sp>
        <p:nvSpPr>
          <p:cNvPr id="7" name="TextBox 6">
            <a:extLst>
              <a:ext uri="{FF2B5EF4-FFF2-40B4-BE49-F238E27FC236}">
                <a16:creationId xmlns:a16="http://schemas.microsoft.com/office/drawing/2014/main" id="{E941EE59-DA5B-4322-A895-2DD6F76F7455}"/>
              </a:ext>
            </a:extLst>
          </p:cNvPr>
          <p:cNvSpPr txBox="1"/>
          <p:nvPr/>
        </p:nvSpPr>
        <p:spPr>
          <a:xfrm>
            <a:off x="7703352" y="5382706"/>
            <a:ext cx="3046347" cy="369332"/>
          </a:xfrm>
          <a:prstGeom prst="rect">
            <a:avLst/>
          </a:prstGeom>
          <a:noFill/>
        </p:spPr>
        <p:txBody>
          <a:bodyPr wrap="none" rtlCol="0">
            <a:spAutoFit/>
          </a:bodyPr>
          <a:lstStyle/>
          <a:p>
            <a:r>
              <a:rPr lang="en-GB" dirty="0"/>
              <a:t>Jeremy Bentham 1748-1832</a:t>
            </a:r>
          </a:p>
        </p:txBody>
      </p:sp>
      <p:pic>
        <p:nvPicPr>
          <p:cNvPr id="2" name="Recorded Sound">
            <a:hlinkClick r:id="" action="ppaction://media"/>
            <a:extLst>
              <a:ext uri="{FF2B5EF4-FFF2-40B4-BE49-F238E27FC236}">
                <a16:creationId xmlns:a16="http://schemas.microsoft.com/office/drawing/2014/main" id="{3CA676B0-305C-4AC8-89B3-50F7C3E274D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907797" y="3184525"/>
            <a:ext cx="487363" cy="487363"/>
          </a:xfrm>
          <a:prstGeom prst="rect">
            <a:avLst/>
          </a:prstGeom>
        </p:spPr>
      </p:pic>
    </p:spTree>
    <p:extLst>
      <p:ext uri="{BB962C8B-B14F-4D97-AF65-F5344CB8AC3E}">
        <p14:creationId xmlns:p14="http://schemas.microsoft.com/office/powerpoint/2010/main" val="3240344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7941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553A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BD92E06-9D58-DE40-82A5-ACC8A5A3110E}"/>
              </a:ext>
            </a:extLst>
          </p:cNvPr>
          <p:cNvSpPr>
            <a:spLocks noGrp="1"/>
          </p:cNvSpPr>
          <p:nvPr>
            <p:ph type="title"/>
          </p:nvPr>
        </p:nvSpPr>
        <p:spPr>
          <a:xfrm>
            <a:off x="524256" y="491260"/>
            <a:ext cx="6594189" cy="1625210"/>
          </a:xfrm>
        </p:spPr>
        <p:txBody>
          <a:bodyPr>
            <a:normAutofit/>
          </a:bodyPr>
          <a:lstStyle/>
          <a:p>
            <a:pPr algn="ctr"/>
            <a:r>
              <a:rPr lang="en-GB" dirty="0">
                <a:solidFill>
                  <a:srgbClr val="FFFFFF"/>
                </a:solidFill>
              </a:rPr>
              <a:t>Jeremy Bentham</a:t>
            </a:r>
          </a:p>
        </p:txBody>
      </p:sp>
      <p:sp>
        <p:nvSpPr>
          <p:cNvPr id="76" name="Rectangle 75">
            <a:extLst>
              <a:ext uri="{FF2B5EF4-FFF2-40B4-BE49-F238E27FC236}">
                <a16:creationId xmlns:a16="http://schemas.microsoft.com/office/drawing/2014/main" id="{33B81349-3A7E-4A66-9ED9-66E6F8E29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3" y="2454901"/>
            <a:ext cx="3441163" cy="4080255"/>
          </a:xfrm>
          <a:prstGeom prst="rect">
            <a:avLst/>
          </a:prstGeom>
          <a:solidFill>
            <a:srgbClr val="BE9450">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1" name="Picture 10" descr="A person looking at the camera&#10;&#10;Description automatically generated">
            <a:extLst>
              <a:ext uri="{FF2B5EF4-FFF2-40B4-BE49-F238E27FC236}">
                <a16:creationId xmlns:a16="http://schemas.microsoft.com/office/drawing/2014/main" id="{E394B2AD-34EF-2A40-B24A-BBAA5F8752AF}"/>
              </a:ext>
            </a:extLst>
          </p:cNvPr>
          <p:cNvPicPr>
            <a:picLocks noChangeAspect="1"/>
          </p:cNvPicPr>
          <p:nvPr/>
        </p:nvPicPr>
        <p:blipFill>
          <a:blip r:embed="rId2"/>
          <a:stretch>
            <a:fillRect/>
          </a:stretch>
        </p:blipFill>
        <p:spPr>
          <a:xfrm>
            <a:off x="774889" y="2667954"/>
            <a:ext cx="2566089" cy="3635293"/>
          </a:xfrm>
          <a:prstGeom prst="rect">
            <a:avLst/>
          </a:prstGeom>
        </p:spPr>
      </p:pic>
      <p:sp>
        <p:nvSpPr>
          <p:cNvPr id="78" name="Rectangle 77">
            <a:extLst>
              <a:ext uri="{FF2B5EF4-FFF2-40B4-BE49-F238E27FC236}">
                <a16:creationId xmlns:a16="http://schemas.microsoft.com/office/drawing/2014/main" id="{4A37A7FF-19A5-40D8-8D0C-E780CBD330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1468" y="2454900"/>
            <a:ext cx="3441163" cy="4080255"/>
          </a:xfrm>
          <a:prstGeom prst="rect">
            <a:avLst/>
          </a:prstGeom>
          <a:solidFill>
            <a:srgbClr val="BE9450">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6146" name="Picture 2">
            <a:extLst>
              <a:ext uri="{FF2B5EF4-FFF2-40B4-BE49-F238E27FC236}">
                <a16:creationId xmlns:a16="http://schemas.microsoft.com/office/drawing/2014/main" id="{51350656-55FE-094B-B9BA-CAD97C1BA97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329" r="-2" b="1517"/>
          <a:stretch/>
        </p:blipFill>
        <p:spPr bwMode="auto">
          <a:xfrm>
            <a:off x="4138970" y="2891432"/>
            <a:ext cx="3067358" cy="3188335"/>
          </a:xfrm>
          <a:prstGeom prst="rect">
            <a:avLst/>
          </a:prstGeom>
          <a:noFill/>
          <a:extLst>
            <a:ext uri="{909E8E84-426E-40DD-AFC4-6F175D3DCCD1}">
              <a14:hiddenFill xmlns:a14="http://schemas.microsoft.com/office/drawing/2010/main">
                <a:solidFill>
                  <a:srgbClr val="FFFFFF"/>
                </a:solidFill>
              </a14:hiddenFill>
            </a:ext>
          </a:extLst>
        </p:spPr>
      </p:pic>
      <p:sp>
        <p:nvSpPr>
          <p:cNvPr id="80" name="Rectangle 79">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73FF2CD-01AD-9C40-8721-20AB3DE1A752}"/>
              </a:ext>
            </a:extLst>
          </p:cNvPr>
          <p:cNvSpPr>
            <a:spLocks noGrp="1"/>
          </p:cNvSpPr>
          <p:nvPr>
            <p:ph idx="1"/>
          </p:nvPr>
        </p:nvSpPr>
        <p:spPr>
          <a:xfrm>
            <a:off x="7956057" y="762983"/>
            <a:ext cx="3515128" cy="5330923"/>
          </a:xfrm>
        </p:spPr>
        <p:txBody>
          <a:bodyPr anchor="ctr">
            <a:normAutofit/>
          </a:bodyPr>
          <a:lstStyle/>
          <a:p>
            <a:r>
              <a:rPr lang="en-GB" sz="1900">
                <a:solidFill>
                  <a:srgbClr val="FFFFFF"/>
                </a:solidFill>
              </a:rPr>
              <a:t> English Philosopher &amp; Social Theorist </a:t>
            </a:r>
            <a:r>
              <a:rPr lang="en-GB" sz="1900" b="1">
                <a:solidFill>
                  <a:srgbClr val="FFFFFF"/>
                </a:solidFill>
                <a:hlinkClick r:id="rId4" tooltip="Jeremy Bentham">
                  <a:extLst>
                    <a:ext uri="{A12FA001-AC4F-418D-AE19-62706E023703}">
                      <ahyp:hlinkClr xmlns:ahyp="http://schemas.microsoft.com/office/drawing/2018/hyperlinkcolor" val="tx"/>
                    </a:ext>
                  </a:extLst>
                </a:hlinkClick>
              </a:rPr>
              <a:t>Jeremy Bentham</a:t>
            </a:r>
            <a:r>
              <a:rPr lang="en-GB" sz="1900" b="1">
                <a:solidFill>
                  <a:srgbClr val="FFFFFF"/>
                </a:solidFill>
              </a:rPr>
              <a:t> </a:t>
            </a:r>
            <a:r>
              <a:rPr lang="en-GB" sz="1900">
                <a:solidFill>
                  <a:srgbClr val="FFFFFF"/>
                </a:solidFill>
              </a:rPr>
              <a:t>in the 18th century</a:t>
            </a:r>
          </a:p>
          <a:p>
            <a:r>
              <a:rPr lang="en-GB" sz="1900">
                <a:solidFill>
                  <a:srgbClr val="FFFFFF"/>
                </a:solidFill>
              </a:rPr>
              <a:t>The</a:t>
            </a:r>
            <a:r>
              <a:rPr lang="en-GB" sz="1900" i="1">
                <a:solidFill>
                  <a:srgbClr val="FFFFFF"/>
                </a:solidFill>
              </a:rPr>
              <a:t> </a:t>
            </a:r>
            <a:r>
              <a:rPr lang="en-GB" sz="1900" b="1" i="1">
                <a:solidFill>
                  <a:srgbClr val="FFFFFF"/>
                </a:solidFill>
              </a:rPr>
              <a:t>Panopticon</a:t>
            </a:r>
            <a:r>
              <a:rPr lang="en-GB" sz="1900" i="1">
                <a:solidFill>
                  <a:srgbClr val="FFFFFF"/>
                </a:solidFill>
              </a:rPr>
              <a:t> </a:t>
            </a:r>
            <a:r>
              <a:rPr lang="en-GB" sz="1900">
                <a:solidFill>
                  <a:srgbClr val="FFFFFF"/>
                </a:solidFill>
              </a:rPr>
              <a:t>style prison </a:t>
            </a:r>
          </a:p>
          <a:p>
            <a:r>
              <a:rPr lang="en-GB" sz="1900">
                <a:solidFill>
                  <a:srgbClr val="FFFFFF"/>
                </a:solidFill>
              </a:rPr>
              <a:t>The concept of the design was to allow all prisoners to be observed by a single watch man </a:t>
            </a:r>
            <a:endParaRPr lang="en-GB" sz="1900" u="sng">
              <a:solidFill>
                <a:srgbClr val="FFFFFF"/>
              </a:solidFill>
            </a:endParaRPr>
          </a:p>
          <a:p>
            <a:r>
              <a:rPr lang="en-GB" sz="1900">
                <a:solidFill>
                  <a:srgbClr val="FFFFFF"/>
                </a:solidFill>
              </a:rPr>
              <a:t>Inmates were not able to tell whether they are being watched</a:t>
            </a:r>
          </a:p>
          <a:p>
            <a:r>
              <a:rPr lang="en-GB" sz="1900">
                <a:solidFill>
                  <a:srgbClr val="FFFFFF"/>
                </a:solidFill>
              </a:rPr>
              <a:t>Inmates were motivated to act as though they are being watched at all times</a:t>
            </a:r>
          </a:p>
          <a:p>
            <a:r>
              <a:rPr lang="en-GB" sz="1900">
                <a:solidFill>
                  <a:srgbClr val="FFFFFF"/>
                </a:solidFill>
              </a:rPr>
              <a:t>In turn, the inmates were effectively compelled to regulate their own behaviour</a:t>
            </a:r>
          </a:p>
          <a:p>
            <a:endParaRPr lang="en-GB" sz="1900">
              <a:solidFill>
                <a:srgbClr val="FFFFFF"/>
              </a:solidFill>
            </a:endParaRPr>
          </a:p>
        </p:txBody>
      </p:sp>
    </p:spTree>
    <p:extLst>
      <p:ext uri="{BB962C8B-B14F-4D97-AF65-F5344CB8AC3E}">
        <p14:creationId xmlns:p14="http://schemas.microsoft.com/office/powerpoint/2010/main" val="38818455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E6D0151F-919D-274C-BC5E-30D959A92540}"/>
              </a:ext>
            </a:extLst>
          </p:cNvPr>
          <p:cNvSpPr txBox="1"/>
          <p:nvPr/>
        </p:nvSpPr>
        <p:spPr>
          <a:xfrm>
            <a:off x="572493" y="2071316"/>
            <a:ext cx="6713552" cy="4119172"/>
          </a:xfrm>
          <a:prstGeom prst="rect">
            <a:avLst/>
          </a:prstGeom>
        </p:spPr>
        <p:txBody>
          <a:bodyPr vert="horz" lIns="91440" tIns="45720" rIns="91440" bIns="45720" rtlCol="0" anchor="t">
            <a:normAutofit fontScale="85000" lnSpcReduction="20000"/>
          </a:bodyPr>
          <a:lstStyle/>
          <a:p>
            <a:pPr indent="-228600">
              <a:lnSpc>
                <a:spcPct val="90000"/>
              </a:lnSpc>
              <a:spcAft>
                <a:spcPts val="600"/>
              </a:spcAft>
              <a:buFont typeface="Arial" panose="020B0604020202020204" pitchFamily="34" charset="0"/>
              <a:buChar char="•"/>
            </a:pPr>
            <a:r>
              <a:rPr lang="en-US" sz="2800" dirty="0">
                <a:effectLst/>
                <a:latin typeface="Arial" panose="020B0604020202020204" pitchFamily="34" charset="0"/>
                <a:cs typeface="Arial" panose="020B0604020202020204" pitchFamily="34" charset="0"/>
              </a:rPr>
              <a:t>Public floggings</a:t>
            </a:r>
            <a:br>
              <a:rPr lang="en-US" sz="2800" dirty="0">
                <a:effectLst/>
                <a:latin typeface="Arial" panose="020B0604020202020204" pitchFamily="34" charset="0"/>
                <a:cs typeface="Arial" panose="020B0604020202020204" pitchFamily="34" charset="0"/>
              </a:rPr>
            </a:br>
            <a:endParaRPr lang="en-US" sz="28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800" dirty="0">
                <a:effectLst/>
                <a:latin typeface="Arial" panose="020B0604020202020204" pitchFamily="34" charset="0"/>
                <a:cs typeface="Arial" panose="020B0604020202020204" pitchFamily="34" charset="0"/>
              </a:rPr>
              <a:t>Mutilation</a:t>
            </a:r>
            <a:br>
              <a:rPr lang="en-US" sz="2800" dirty="0">
                <a:effectLst/>
                <a:latin typeface="Arial" panose="020B0604020202020204" pitchFamily="34" charset="0"/>
                <a:cs typeface="Arial" panose="020B0604020202020204" pitchFamily="34" charset="0"/>
              </a:rPr>
            </a:br>
            <a:endParaRPr lang="en-US" sz="28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800" dirty="0">
                <a:effectLst/>
                <a:latin typeface="Arial" panose="020B0604020202020204" pitchFamily="34" charset="0"/>
                <a:cs typeface="Arial" panose="020B0604020202020204" pitchFamily="34" charset="0"/>
              </a:rPr>
              <a:t>Hangings (Seized in 1964) </a:t>
            </a:r>
            <a:br>
              <a:rPr lang="en-US" sz="2800" dirty="0">
                <a:effectLst/>
                <a:latin typeface="Arial" panose="020B0604020202020204" pitchFamily="34" charset="0"/>
                <a:cs typeface="Arial" panose="020B0604020202020204" pitchFamily="34" charset="0"/>
              </a:rPr>
            </a:br>
            <a:endParaRPr lang="en-US" sz="2800" dirty="0">
              <a:effectLst/>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800" dirty="0">
                <a:latin typeface="Arial"/>
                <a:cs typeface="Arial"/>
              </a:rPr>
              <a:t>D</a:t>
            </a:r>
            <a:r>
              <a:rPr lang="en-US" sz="2800" dirty="0">
                <a:effectLst/>
                <a:latin typeface="Arial"/>
                <a:cs typeface="Arial"/>
              </a:rPr>
              <a:t>eath penalty</a:t>
            </a:r>
            <a:r>
              <a:rPr lang="en-US" sz="2800" dirty="0">
                <a:latin typeface="Arial"/>
                <a:cs typeface="Arial"/>
              </a:rPr>
              <a:t>  </a:t>
            </a:r>
            <a:r>
              <a:rPr lang="en-US" sz="2800" dirty="0">
                <a:effectLst/>
                <a:latin typeface="Arial"/>
                <a:cs typeface="Arial"/>
              </a:rPr>
              <a:t>Abolished in </a:t>
            </a:r>
            <a:r>
              <a:rPr lang="en-US" sz="2800" dirty="0">
                <a:latin typeface="Arial"/>
                <a:cs typeface="Arial"/>
              </a:rPr>
              <a:t>1969</a:t>
            </a:r>
            <a:r>
              <a:rPr lang="en-US" sz="2800" dirty="0">
                <a:effectLst/>
                <a:latin typeface="Arial"/>
                <a:cs typeface="Arial"/>
              </a:rPr>
              <a:t> </a:t>
            </a:r>
            <a:br>
              <a:rPr lang="en-US" sz="2800" dirty="0">
                <a:effectLst/>
                <a:latin typeface="Arial" panose="020B0604020202020204" pitchFamily="34" charset="0"/>
                <a:cs typeface="Arial" panose="020B0604020202020204" pitchFamily="34" charset="0"/>
              </a:rPr>
            </a:br>
            <a:endParaRPr lang="en-US" sz="2800" dirty="0">
              <a:effectLst/>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800" dirty="0">
                <a:effectLst/>
                <a:latin typeface="Arial" panose="020B0604020202020204" pitchFamily="34" charset="0"/>
                <a:cs typeface="Arial" panose="020B0604020202020204" pitchFamily="34" charset="0"/>
              </a:rPr>
              <a:t>All designed to humiliate the offender and deter others from committing crimes</a:t>
            </a:r>
            <a:br>
              <a:rPr lang="en-US" sz="2800" dirty="0">
                <a:effectLst/>
                <a:latin typeface="Arial" panose="020B0604020202020204" pitchFamily="34" charset="0"/>
                <a:cs typeface="Arial" panose="020B0604020202020204" pitchFamily="34" charset="0"/>
              </a:rPr>
            </a:br>
            <a:endParaRPr lang="en-US" sz="2800" dirty="0">
              <a:effectLst/>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800" dirty="0">
                <a:latin typeface="Arial" panose="020B0604020202020204" pitchFamily="34" charset="0"/>
                <a:cs typeface="Arial" panose="020B0604020202020204" pitchFamily="34" charset="0"/>
              </a:rPr>
              <a:t>Is the purpose of imprisonment the same today as yesterday? </a:t>
            </a:r>
          </a:p>
        </p:txBody>
      </p:sp>
      <p:pic>
        <p:nvPicPr>
          <p:cNvPr id="4098" name="Picture 2" descr="Victorian prisons and punishments - The British Library">
            <a:extLst>
              <a:ext uri="{FF2B5EF4-FFF2-40B4-BE49-F238E27FC236}">
                <a16:creationId xmlns:a16="http://schemas.microsoft.com/office/drawing/2014/main" id="{E5F4D739-887E-B945-94AA-EC08BDD7A06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098" r="22027"/>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5304B37-6649-0845-8AC8-ECE852E47CB8}"/>
              </a:ext>
            </a:extLst>
          </p:cNvPr>
          <p:cNvSpPr txBox="1"/>
          <p:nvPr/>
        </p:nvSpPr>
        <p:spPr>
          <a:xfrm>
            <a:off x="704335" y="681037"/>
            <a:ext cx="5857103" cy="646331"/>
          </a:xfrm>
          <a:prstGeom prst="rect">
            <a:avLst/>
          </a:prstGeom>
          <a:noFill/>
        </p:spPr>
        <p:txBody>
          <a:bodyPr wrap="square" rtlCol="0">
            <a:spAutoFit/>
          </a:bodyPr>
          <a:lstStyle/>
          <a:p>
            <a:pPr>
              <a:spcAft>
                <a:spcPts val="600"/>
              </a:spcAft>
            </a:pPr>
            <a:r>
              <a:rPr lang="en-GB" sz="3600" dirty="0">
                <a:latin typeface="Arial" panose="020B0604020202020204" pitchFamily="34" charset="0"/>
                <a:cs typeface="Arial" panose="020B0604020202020204" pitchFamily="34" charset="0"/>
              </a:rPr>
              <a:t>Has punishment changed?  </a:t>
            </a:r>
          </a:p>
        </p:txBody>
      </p:sp>
    </p:spTree>
    <p:extLst>
      <p:ext uri="{BB962C8B-B14F-4D97-AF65-F5344CB8AC3E}">
        <p14:creationId xmlns:p14="http://schemas.microsoft.com/office/powerpoint/2010/main" val="41521526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9" name="Group 78">
            <a:extLst>
              <a:ext uri="{FF2B5EF4-FFF2-40B4-BE49-F238E27FC236}">
                <a16:creationId xmlns:a16="http://schemas.microsoft.com/office/drawing/2014/main" id="{2B35F886-1102-4486-830A-34F41439CE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80" name="Oval 79">
              <a:extLst>
                <a:ext uri="{FF2B5EF4-FFF2-40B4-BE49-F238E27FC236}">
                  <a16:creationId xmlns:a16="http://schemas.microsoft.com/office/drawing/2014/main" id="{7DEFD1BC-7AD4-41EC-8E11-4E5E8AC541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Oval 80">
              <a:extLst>
                <a:ext uri="{FF2B5EF4-FFF2-40B4-BE49-F238E27FC236}">
                  <a16:creationId xmlns:a16="http://schemas.microsoft.com/office/drawing/2014/main" id="{8B0E5C8B-3874-4B3C-BAD4-9EFE85FEAC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81">
              <a:extLst>
                <a:ext uri="{FF2B5EF4-FFF2-40B4-BE49-F238E27FC236}">
                  <a16:creationId xmlns:a16="http://schemas.microsoft.com/office/drawing/2014/main" id="{E7DA6224-9378-452F-A53A-DD0BF19724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Oval 82">
              <a:extLst>
                <a:ext uri="{FF2B5EF4-FFF2-40B4-BE49-F238E27FC236}">
                  <a16:creationId xmlns:a16="http://schemas.microsoft.com/office/drawing/2014/main" id="{1DE869DF-C006-49F7-B9FF-0317F64E9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4" name="Oval 83">
              <a:extLst>
                <a:ext uri="{FF2B5EF4-FFF2-40B4-BE49-F238E27FC236}">
                  <a16:creationId xmlns:a16="http://schemas.microsoft.com/office/drawing/2014/main" id="{FD200C16-6204-4580-AB37-7E94176D04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Oval 84">
              <a:extLst>
                <a:ext uri="{FF2B5EF4-FFF2-40B4-BE49-F238E27FC236}">
                  <a16:creationId xmlns:a16="http://schemas.microsoft.com/office/drawing/2014/main" id="{F0DE7603-6DD0-4DB6-88FC-5402B9D4AA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6390" name="Picture 6" descr="Inside stories - Columbia Journalism Review">
            <a:extLst>
              <a:ext uri="{FF2B5EF4-FFF2-40B4-BE49-F238E27FC236}">
                <a16:creationId xmlns:a16="http://schemas.microsoft.com/office/drawing/2014/main" id="{146C8EC7-2008-FA45-A1D7-2B7635F6663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729" r="15784" b="-1"/>
          <a:stretch/>
        </p:blipFill>
        <p:spPr bwMode="auto">
          <a:xfrm>
            <a:off x="603504" y="417317"/>
            <a:ext cx="3549663" cy="3157838"/>
          </a:xfrm>
          <a:prstGeom prst="rect">
            <a:avLst/>
          </a:prstGeom>
          <a:noFill/>
          <a:extLst>
            <a:ext uri="{909E8E84-426E-40DD-AFC4-6F175D3DCCD1}">
              <a14:hiddenFill xmlns:a14="http://schemas.microsoft.com/office/drawing/2010/main">
                <a:solidFill>
                  <a:srgbClr val="FFFFFF"/>
                </a:solidFill>
              </a14:hiddenFill>
            </a:ext>
          </a:extLst>
        </p:spPr>
      </p:pic>
      <p:grpSp>
        <p:nvGrpSpPr>
          <p:cNvPr id="87" name="Group 86">
            <a:extLst>
              <a:ext uri="{FF2B5EF4-FFF2-40B4-BE49-F238E27FC236}">
                <a16:creationId xmlns:a16="http://schemas.microsoft.com/office/drawing/2014/main" id="{975C268C-D419-4123-9FAD-0E2B7F9EE7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584794"/>
            <a:ext cx="304800" cy="429768"/>
            <a:chOff x="215328" y="-46937"/>
            <a:chExt cx="304800" cy="2773841"/>
          </a:xfrm>
        </p:grpSpPr>
        <p:cxnSp>
          <p:nvCxnSpPr>
            <p:cNvPr id="88" name="Straight Connector 87">
              <a:extLst>
                <a:ext uri="{FF2B5EF4-FFF2-40B4-BE49-F238E27FC236}">
                  <a16:creationId xmlns:a16="http://schemas.microsoft.com/office/drawing/2014/main" id="{3A7E309C-A3BD-432E-8CB5-F0B6425281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2F1F621C-4533-4835-ADE2-372F2763A07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8EFC8245-5168-4DAF-930D-09A7BDDA6C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F192ED34-5046-4043-AEF8-2DF7C48061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pic>
        <p:nvPicPr>
          <p:cNvPr id="16386" name="Picture 2" descr="Criminal Minds: A Psychiatrist's View from Inside Prison | Live Science">
            <a:extLst>
              <a:ext uri="{FF2B5EF4-FFF2-40B4-BE49-F238E27FC236}">
                <a16:creationId xmlns:a16="http://schemas.microsoft.com/office/drawing/2014/main" id="{FE6CBA4C-99CE-A047-AC24-F8A069D5A98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20" r="22695" b="-3"/>
          <a:stretch/>
        </p:blipFill>
        <p:spPr bwMode="auto">
          <a:xfrm>
            <a:off x="4280448" y="406043"/>
            <a:ext cx="3549663" cy="3162873"/>
          </a:xfrm>
          <a:prstGeom prst="rect">
            <a:avLst/>
          </a:prstGeom>
          <a:noFill/>
          <a:extLst>
            <a:ext uri="{909E8E84-426E-40DD-AFC4-6F175D3DCCD1}">
              <a14:hiddenFill xmlns:a14="http://schemas.microsoft.com/office/drawing/2010/main">
                <a:solidFill>
                  <a:srgbClr val="FFFFFF"/>
                </a:solidFill>
              </a14:hiddenFill>
            </a:ext>
          </a:extLst>
        </p:spPr>
      </p:pic>
      <p:sp>
        <p:nvSpPr>
          <p:cNvPr id="93" name="Rectangle 92">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5" name="Group 94">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96" name="Straight Connector 95">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16388" name="Picture 4" descr="This is what it is really like inside a UK prison - Devon Live">
            <a:extLst>
              <a:ext uri="{FF2B5EF4-FFF2-40B4-BE49-F238E27FC236}">
                <a16:creationId xmlns:a16="http://schemas.microsoft.com/office/drawing/2014/main" id="{2835DACD-E1EA-1740-A13B-39DFFE8A863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844" r="13090" b="-3"/>
          <a:stretch/>
        </p:blipFill>
        <p:spPr bwMode="auto">
          <a:xfrm>
            <a:off x="7949294" y="406043"/>
            <a:ext cx="3549663" cy="3162873"/>
          </a:xfrm>
          <a:prstGeom prst="rect">
            <a:avLst/>
          </a:prstGeom>
          <a:noFill/>
          <a:extLst>
            <a:ext uri="{909E8E84-426E-40DD-AFC4-6F175D3DCCD1}">
              <a14:hiddenFill xmlns:a14="http://schemas.microsoft.com/office/drawing/2010/main">
                <a:solidFill>
                  <a:srgbClr val="FFFFFF"/>
                </a:solidFill>
              </a14:hiddenFill>
            </a:ext>
          </a:extLst>
        </p:spPr>
      </p:pic>
      <p:sp>
        <p:nvSpPr>
          <p:cNvPr id="101" name="Rectangle 100">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 name="Group 102">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104" name="Straight Connector 103">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8EDC759-1F1B-D644-B09B-A45FAE3C73D0}"/>
              </a:ext>
            </a:extLst>
          </p:cNvPr>
          <p:cNvSpPr>
            <a:spLocks noGrp="1"/>
          </p:cNvSpPr>
          <p:nvPr>
            <p:ph type="title"/>
          </p:nvPr>
        </p:nvSpPr>
        <p:spPr>
          <a:xfrm>
            <a:off x="630936" y="4018137"/>
            <a:ext cx="4550664" cy="2129586"/>
          </a:xfrm>
          <a:noFill/>
        </p:spPr>
        <p:txBody>
          <a:bodyPr anchor="t">
            <a:normAutofit/>
          </a:bodyPr>
          <a:lstStyle/>
          <a:p>
            <a:r>
              <a:rPr lang="en-GB" sz="4800">
                <a:solidFill>
                  <a:schemeClr val="bg1"/>
                </a:solidFill>
              </a:rPr>
              <a:t>Design of Prisons</a:t>
            </a:r>
          </a:p>
        </p:txBody>
      </p:sp>
      <p:sp>
        <p:nvSpPr>
          <p:cNvPr id="3" name="Content Placeholder 2">
            <a:extLst>
              <a:ext uri="{FF2B5EF4-FFF2-40B4-BE49-F238E27FC236}">
                <a16:creationId xmlns:a16="http://schemas.microsoft.com/office/drawing/2014/main" id="{756A84CC-0002-D94E-8AE9-0599D1420A81}"/>
              </a:ext>
            </a:extLst>
          </p:cNvPr>
          <p:cNvSpPr>
            <a:spLocks noGrp="1"/>
          </p:cNvSpPr>
          <p:nvPr>
            <p:ph idx="1"/>
          </p:nvPr>
        </p:nvSpPr>
        <p:spPr>
          <a:xfrm>
            <a:off x="5671434" y="4184294"/>
            <a:ext cx="5994666" cy="2129599"/>
          </a:xfrm>
          <a:noFill/>
        </p:spPr>
        <p:txBody>
          <a:bodyPr anchor="t">
            <a:normAutofit fontScale="92500" lnSpcReduction="20000"/>
          </a:bodyPr>
          <a:lstStyle/>
          <a:p>
            <a:pPr marL="0" indent="0">
              <a:buNone/>
            </a:pPr>
            <a:r>
              <a:rPr lang="en-GB" sz="3200" dirty="0">
                <a:solidFill>
                  <a:schemeClr val="bg1"/>
                </a:solidFill>
                <a:latin typeface="Arial" panose="020B0604020202020204" pitchFamily="34" charset="0"/>
                <a:cs typeface="Arial" panose="020B0604020202020204" pitchFamily="34" charset="0"/>
              </a:rPr>
              <a:t>It is important that a prison is designed in a specific way? </a:t>
            </a:r>
          </a:p>
          <a:p>
            <a:pPr marL="0" indent="0">
              <a:buNone/>
            </a:pPr>
            <a:endParaRPr lang="en-GB" sz="3200" dirty="0">
              <a:solidFill>
                <a:schemeClr val="bg1"/>
              </a:solidFill>
              <a:latin typeface="Arial" panose="020B0604020202020204" pitchFamily="34" charset="0"/>
              <a:cs typeface="Arial" panose="020B0604020202020204" pitchFamily="34" charset="0"/>
            </a:endParaRPr>
          </a:p>
          <a:p>
            <a:pPr marL="0" indent="0">
              <a:buNone/>
            </a:pPr>
            <a:r>
              <a:rPr lang="en-GB" sz="3200" dirty="0">
                <a:solidFill>
                  <a:schemeClr val="bg1"/>
                </a:solidFill>
                <a:latin typeface="Arial" panose="020B0604020202020204" pitchFamily="34" charset="0"/>
                <a:cs typeface="Arial" panose="020B0604020202020204" pitchFamily="34" charset="0"/>
              </a:rPr>
              <a:t>What do you think a prison should look like? (inside and out)</a:t>
            </a:r>
          </a:p>
        </p:txBody>
      </p:sp>
    </p:spTree>
    <p:extLst>
      <p:ext uri="{BB962C8B-B14F-4D97-AF65-F5344CB8AC3E}">
        <p14:creationId xmlns:p14="http://schemas.microsoft.com/office/powerpoint/2010/main" val="42446672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B280FC-FB81-BE76-1AF5-7335702FA1A0}"/>
              </a:ext>
            </a:extLst>
          </p:cNvPr>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2800" b="1" i="0" dirty="0">
                <a:solidFill>
                  <a:srgbClr val="FFFFFF"/>
                </a:solidFill>
                <a:effectLst/>
              </a:rPr>
              <a:t>Architecture - HM Prison Leicester 1829 / Deer-bolt Prison 1973</a:t>
            </a:r>
            <a:endParaRPr lang="en-US" sz="2800" dirty="0">
              <a:solidFill>
                <a:srgbClr val="FFFFFF"/>
              </a:solidFill>
            </a:endParaRPr>
          </a:p>
        </p:txBody>
      </p:sp>
      <p:cxnSp>
        <p:nvCxnSpPr>
          <p:cNvPr id="1033" name="Straight Connector 1032">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Content Placeholder 3" descr="C:\Users\brc8\Desktop\Architecture Images\Leiscter prison.jpg">
            <a:extLst>
              <a:ext uri="{FF2B5EF4-FFF2-40B4-BE49-F238E27FC236}">
                <a16:creationId xmlns:a16="http://schemas.microsoft.com/office/drawing/2014/main" id="{F21E90B4-2A10-7C25-25E9-3861BF62788A}"/>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1" b="12523"/>
          <a:stretch/>
        </p:blipFill>
        <p:spPr bwMode="auto">
          <a:xfrm>
            <a:off x="331567" y="2552344"/>
            <a:ext cx="5455917" cy="3746585"/>
          </a:xfrm>
          <a:prstGeom prst="rect">
            <a:avLst/>
          </a:prstGeom>
          <a:noFill/>
          <a:extLst>
            <a:ext uri="{909E8E84-426E-40DD-AFC4-6F175D3DCCD1}">
              <a14:hiddenFill xmlns:a14="http://schemas.microsoft.com/office/drawing/2010/main">
                <a:solidFill>
                  <a:srgbClr val="FFFFFF"/>
                </a:solidFill>
              </a14:hiddenFill>
            </a:ext>
          </a:extLst>
        </p:spPr>
      </p:pic>
      <p:cxnSp>
        <p:nvCxnSpPr>
          <p:cNvPr id="1035" name="Straight Connector 1034">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1026" name="Picture 2" descr="HMP Deerbolt inmates locked up for 23 hours a day - report - BBC News">
            <a:extLst>
              <a:ext uri="{FF2B5EF4-FFF2-40B4-BE49-F238E27FC236}">
                <a16:creationId xmlns:a16="http://schemas.microsoft.com/office/drawing/2014/main" id="{CBCC651A-9F89-4549-681C-E82D1BF0D6E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45073" y="2891160"/>
            <a:ext cx="5455917" cy="30689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23167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library&#10;&#10;Description automatically generated">
            <a:extLst>
              <a:ext uri="{FF2B5EF4-FFF2-40B4-BE49-F238E27FC236}">
                <a16:creationId xmlns:a16="http://schemas.microsoft.com/office/drawing/2014/main" id="{C107070E-3653-4308-851F-9512757A4B2F}"/>
              </a:ext>
            </a:extLst>
          </p:cNvPr>
          <p:cNvPicPr>
            <a:picLocks noChangeAspect="1"/>
          </p:cNvPicPr>
          <p:nvPr/>
        </p:nvPicPr>
        <p:blipFill rotWithShape="1">
          <a:blip r:embed="rId4"/>
          <a:srcRect t="10026"/>
          <a:stretch/>
        </p:blipFill>
        <p:spPr>
          <a:xfrm>
            <a:off x="20" y="2030"/>
            <a:ext cx="12191980" cy="6855970"/>
          </a:xfrm>
          <a:prstGeom prst="rect">
            <a:avLst/>
          </a:prstGeom>
        </p:spPr>
      </p:pic>
      <p:sp>
        <p:nvSpPr>
          <p:cNvPr id="4" name="TextBox 3">
            <a:extLst>
              <a:ext uri="{FF2B5EF4-FFF2-40B4-BE49-F238E27FC236}">
                <a16:creationId xmlns:a16="http://schemas.microsoft.com/office/drawing/2014/main" id="{1E372352-4F50-4CE3-803B-C9FE5B549A42}"/>
              </a:ext>
            </a:extLst>
          </p:cNvPr>
          <p:cNvSpPr txBox="1"/>
          <p:nvPr/>
        </p:nvSpPr>
        <p:spPr>
          <a:xfrm>
            <a:off x="1595269" y="1122363"/>
            <a:ext cx="9001462" cy="2387600"/>
          </a:xfrm>
          <a:prstGeom prst="rect">
            <a:avLst/>
          </a:prstGeom>
        </p:spPr>
        <p:txBody>
          <a:bodyPr vert="horz" lIns="91440" tIns="45720" rIns="91440" bIns="45720" rtlCol="0" anchor="b">
            <a:normAutofit/>
          </a:bodyPr>
          <a:lstStyle/>
          <a:p>
            <a:pPr algn="ctr" defTabSz="914400">
              <a:lnSpc>
                <a:spcPct val="90000"/>
              </a:lnSpc>
              <a:spcBef>
                <a:spcPct val="0"/>
              </a:spcBef>
              <a:spcAft>
                <a:spcPts val="600"/>
              </a:spcAft>
            </a:pPr>
            <a:r>
              <a:rPr lang="en-US" sz="4800" b="1" cap="all" dirty="0">
                <a:effectLst>
                  <a:outerShdw blurRad="50800" dist="63500" dir="2700000" algn="tl" rotWithShape="0">
                    <a:srgbClr val="000000">
                      <a:alpha val="48000"/>
                    </a:srgbClr>
                  </a:outerShdw>
                </a:effectLst>
                <a:highlight>
                  <a:srgbClr val="C0C0C0"/>
                </a:highlight>
                <a:latin typeface="+mj-lt"/>
                <a:ea typeface="+mj-ea"/>
                <a:cs typeface="+mj-cs"/>
              </a:rPr>
              <a:t>Three generations of prison design</a:t>
            </a:r>
          </a:p>
        </p:txBody>
      </p:sp>
      <p:pic>
        <p:nvPicPr>
          <p:cNvPr id="2" name="Recorded Sound">
            <a:hlinkClick r:id="" action="ppaction://media"/>
            <a:extLst>
              <a:ext uri="{FF2B5EF4-FFF2-40B4-BE49-F238E27FC236}">
                <a16:creationId xmlns:a16="http://schemas.microsoft.com/office/drawing/2014/main" id="{CC9DF41C-D9CD-4A61-A0AA-3F98450402F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81381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827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B5B326B-7FF0-46C0-A93E-1CE256B602DF}"/>
              </a:ext>
            </a:extLst>
          </p:cNvPr>
          <p:cNvPicPr>
            <a:picLocks noChangeAspect="1"/>
          </p:cNvPicPr>
          <p:nvPr/>
        </p:nvPicPr>
        <p:blipFill rotWithShape="1">
          <a:blip r:embed="rId5"/>
          <a:srcRect r="1334"/>
          <a:stretch/>
        </p:blipFill>
        <p:spPr>
          <a:xfrm>
            <a:off x="20" y="10"/>
            <a:ext cx="12191980" cy="6857990"/>
          </a:xfrm>
          <a:prstGeom prst="rect">
            <a:avLst/>
          </a:prstGeom>
        </p:spPr>
      </p:pic>
      <p:sp>
        <p:nvSpPr>
          <p:cNvPr id="4" name="TextBox 3">
            <a:extLst>
              <a:ext uri="{FF2B5EF4-FFF2-40B4-BE49-F238E27FC236}">
                <a16:creationId xmlns:a16="http://schemas.microsoft.com/office/drawing/2014/main" id="{B98C40CE-C459-48D8-AD79-C69290D9F222}"/>
              </a:ext>
            </a:extLst>
          </p:cNvPr>
          <p:cNvSpPr txBox="1"/>
          <p:nvPr/>
        </p:nvSpPr>
        <p:spPr>
          <a:xfrm>
            <a:off x="1954321" y="6211659"/>
            <a:ext cx="8283358" cy="646331"/>
          </a:xfrm>
          <a:prstGeom prst="rect">
            <a:avLst/>
          </a:prstGeom>
          <a:solidFill>
            <a:schemeClr val="bg1"/>
          </a:solidFill>
        </p:spPr>
        <p:txBody>
          <a:bodyPr wrap="none" rtlCol="0">
            <a:spAutoFit/>
          </a:bodyPr>
          <a:lstStyle/>
          <a:p>
            <a:r>
              <a:rPr lang="en-GB" sz="3600" dirty="0">
                <a:latin typeface="Calibri" panose="020F0502020204030204" pitchFamily="34" charset="0"/>
                <a:cs typeface="Calibri" panose="020F0502020204030204" pitchFamily="34" charset="0"/>
              </a:rPr>
              <a:t>First generation – radial or linear cell layout</a:t>
            </a:r>
          </a:p>
        </p:txBody>
      </p:sp>
      <p:pic>
        <p:nvPicPr>
          <p:cNvPr id="2" name="Recorded Sound">
            <a:hlinkClick r:id="" action="ppaction://media"/>
            <a:extLst>
              <a:ext uri="{FF2B5EF4-FFF2-40B4-BE49-F238E27FC236}">
                <a16:creationId xmlns:a16="http://schemas.microsoft.com/office/drawing/2014/main" id="{F2C1BD9D-E5A9-4383-B75C-CFAE4B4662E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074962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315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vintage photo of an old building&#10;&#10;Description automatically generated">
            <a:extLst>
              <a:ext uri="{FF2B5EF4-FFF2-40B4-BE49-F238E27FC236}">
                <a16:creationId xmlns:a16="http://schemas.microsoft.com/office/drawing/2014/main" id="{59C078E8-CA51-40C2-BE9C-50EDA1AFC35F}"/>
              </a:ext>
            </a:extLst>
          </p:cNvPr>
          <p:cNvPicPr>
            <a:picLocks noChangeAspect="1"/>
          </p:cNvPicPr>
          <p:nvPr/>
        </p:nvPicPr>
        <p:blipFill rotWithShape="1">
          <a:blip r:embed="rId2"/>
          <a:srcRect t="17863" r="2" b="2"/>
          <a:stretch/>
        </p:blipFill>
        <p:spPr>
          <a:xfrm>
            <a:off x="321734" y="321732"/>
            <a:ext cx="5730068" cy="3067161"/>
          </a:xfrm>
          <a:prstGeom prst="rect">
            <a:avLst/>
          </a:prstGeom>
        </p:spPr>
      </p:pic>
      <p:pic>
        <p:nvPicPr>
          <p:cNvPr id="7" name="Picture 6" descr="A picture containing photo, indoor, white, building&#10;&#10;Description automatically generated">
            <a:extLst>
              <a:ext uri="{FF2B5EF4-FFF2-40B4-BE49-F238E27FC236}">
                <a16:creationId xmlns:a16="http://schemas.microsoft.com/office/drawing/2014/main" id="{36938F4C-F2C8-4ED1-8A3C-5552732E6233}"/>
              </a:ext>
            </a:extLst>
          </p:cNvPr>
          <p:cNvPicPr>
            <a:picLocks noChangeAspect="1"/>
          </p:cNvPicPr>
          <p:nvPr/>
        </p:nvPicPr>
        <p:blipFill rotWithShape="1">
          <a:blip r:embed="rId3"/>
          <a:srcRect r="341" b="-1"/>
          <a:stretch/>
        </p:blipFill>
        <p:spPr>
          <a:xfrm>
            <a:off x="321735" y="3469102"/>
            <a:ext cx="2823886" cy="3069719"/>
          </a:xfrm>
          <a:prstGeom prst="rect">
            <a:avLst/>
          </a:prstGeom>
        </p:spPr>
      </p:pic>
      <p:pic>
        <p:nvPicPr>
          <p:cNvPr id="9" name="Picture 8" descr="A picture containing text, map&#10;&#10;Description automatically generated">
            <a:extLst>
              <a:ext uri="{FF2B5EF4-FFF2-40B4-BE49-F238E27FC236}">
                <a16:creationId xmlns:a16="http://schemas.microsoft.com/office/drawing/2014/main" id="{776B16CA-32AF-4E8B-83B7-49E5DA893926}"/>
              </a:ext>
            </a:extLst>
          </p:cNvPr>
          <p:cNvPicPr>
            <a:picLocks noChangeAspect="1"/>
          </p:cNvPicPr>
          <p:nvPr/>
        </p:nvPicPr>
        <p:blipFill rotWithShape="1">
          <a:blip r:embed="rId4"/>
          <a:srcRect l="7089" r="10698"/>
          <a:stretch/>
        </p:blipFill>
        <p:spPr>
          <a:xfrm>
            <a:off x="3227917" y="3459480"/>
            <a:ext cx="2823886" cy="3076783"/>
          </a:xfrm>
          <a:prstGeom prst="rect">
            <a:avLst/>
          </a:prstGeom>
        </p:spPr>
      </p:pic>
      <p:pic>
        <p:nvPicPr>
          <p:cNvPr id="3" name="Picture 2" descr="A picture containing text, drawing&#10;&#10;Description automatically generated">
            <a:extLst>
              <a:ext uri="{FF2B5EF4-FFF2-40B4-BE49-F238E27FC236}">
                <a16:creationId xmlns:a16="http://schemas.microsoft.com/office/drawing/2014/main" id="{154292F9-0B7B-4C7F-B24F-F0853A0859C4}"/>
              </a:ext>
            </a:extLst>
          </p:cNvPr>
          <p:cNvPicPr>
            <a:picLocks noChangeAspect="1"/>
          </p:cNvPicPr>
          <p:nvPr/>
        </p:nvPicPr>
        <p:blipFill rotWithShape="1">
          <a:blip r:embed="rId5"/>
          <a:srcRect l="18966" r="23734" b="-1"/>
          <a:stretch/>
        </p:blipFill>
        <p:spPr>
          <a:xfrm>
            <a:off x="6134100" y="321732"/>
            <a:ext cx="5736165" cy="6214533"/>
          </a:xfrm>
          <a:prstGeom prst="rect">
            <a:avLst/>
          </a:prstGeom>
        </p:spPr>
      </p:pic>
    </p:spTree>
    <p:extLst>
      <p:ext uri="{BB962C8B-B14F-4D97-AF65-F5344CB8AC3E}">
        <p14:creationId xmlns:p14="http://schemas.microsoft.com/office/powerpoint/2010/main" val="14255050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hoto of a person&#10;&#10;Description automatically generated">
            <a:extLst>
              <a:ext uri="{FF2B5EF4-FFF2-40B4-BE49-F238E27FC236}">
                <a16:creationId xmlns:a16="http://schemas.microsoft.com/office/drawing/2014/main" id="{001E38D2-8F4C-4485-88D8-309FFA4B9E43}"/>
              </a:ext>
            </a:extLst>
          </p:cNvPr>
          <p:cNvPicPr>
            <a:picLocks noChangeAspect="1"/>
          </p:cNvPicPr>
          <p:nvPr/>
        </p:nvPicPr>
        <p:blipFill rotWithShape="1">
          <a:blip r:embed="rId5"/>
          <a:srcRect t="11130" r="1" b="1"/>
          <a:stretch/>
        </p:blipFill>
        <p:spPr>
          <a:xfrm>
            <a:off x="913795" y="643466"/>
            <a:ext cx="10276720" cy="5571067"/>
          </a:xfrm>
          <a:prstGeom prst="rect">
            <a:avLst/>
          </a:prstGeom>
          <a:ln w="1270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pic>
        <p:nvPicPr>
          <p:cNvPr id="2" name="Recorded Sound">
            <a:hlinkClick r:id="" action="ppaction://media"/>
            <a:extLst>
              <a:ext uri="{FF2B5EF4-FFF2-40B4-BE49-F238E27FC236}">
                <a16:creationId xmlns:a16="http://schemas.microsoft.com/office/drawing/2014/main" id="{5998434F-AC8A-474A-AF07-E29FC918692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876026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14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close up of an old building&#10;&#10;Description automatically generated">
            <a:extLst>
              <a:ext uri="{FF2B5EF4-FFF2-40B4-BE49-F238E27FC236}">
                <a16:creationId xmlns:a16="http://schemas.microsoft.com/office/drawing/2014/main" id="{A93D9B24-AC60-4DEC-9B2E-2E839FBCEC28}"/>
              </a:ext>
            </a:extLst>
          </p:cNvPr>
          <p:cNvPicPr>
            <a:picLocks noChangeAspect="1"/>
          </p:cNvPicPr>
          <p:nvPr/>
        </p:nvPicPr>
        <p:blipFill rotWithShape="1">
          <a:blip r:embed="rId2"/>
          <a:srcRect t="861" r="-2" b="-2"/>
          <a:stretch/>
        </p:blipFill>
        <p:spPr>
          <a:xfrm>
            <a:off x="643467" y="643467"/>
            <a:ext cx="5130799" cy="5571066"/>
          </a:xfrm>
          <a:prstGeom prst="rect">
            <a:avLst/>
          </a:prstGeom>
        </p:spPr>
      </p:pic>
      <p:pic>
        <p:nvPicPr>
          <p:cNvPr id="3" name="Picture 2" descr="A large white building&#10;&#10;Description automatically generated">
            <a:extLst>
              <a:ext uri="{FF2B5EF4-FFF2-40B4-BE49-F238E27FC236}">
                <a16:creationId xmlns:a16="http://schemas.microsoft.com/office/drawing/2014/main" id="{AC02C15A-14FD-44E4-8FC2-405F6829879D}"/>
              </a:ext>
            </a:extLst>
          </p:cNvPr>
          <p:cNvPicPr>
            <a:picLocks noChangeAspect="1"/>
          </p:cNvPicPr>
          <p:nvPr/>
        </p:nvPicPr>
        <p:blipFill rotWithShape="1">
          <a:blip r:embed="rId3"/>
          <a:srcRect t="28605" r="-2" b="-2"/>
          <a:stretch/>
        </p:blipFill>
        <p:spPr>
          <a:xfrm>
            <a:off x="6423321" y="643467"/>
            <a:ext cx="5130799" cy="5571066"/>
          </a:xfrm>
          <a:prstGeom prst="rect">
            <a:avLst/>
          </a:prstGeom>
        </p:spPr>
      </p:pic>
    </p:spTree>
    <p:extLst>
      <p:ext uri="{BB962C8B-B14F-4D97-AF65-F5344CB8AC3E}">
        <p14:creationId xmlns:p14="http://schemas.microsoft.com/office/powerpoint/2010/main" val="40473868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drawing&#10;&#10;Description automatically generated">
            <a:extLst>
              <a:ext uri="{FF2B5EF4-FFF2-40B4-BE49-F238E27FC236}">
                <a16:creationId xmlns:a16="http://schemas.microsoft.com/office/drawing/2014/main" id="{9D834F35-44A8-4B96-BFC8-DF8D4532ADDB}"/>
              </a:ext>
            </a:extLst>
          </p:cNvPr>
          <p:cNvPicPr>
            <a:picLocks noChangeAspect="1"/>
          </p:cNvPicPr>
          <p:nvPr/>
        </p:nvPicPr>
        <p:blipFill rotWithShape="1">
          <a:blip r:embed="rId4"/>
          <a:srcRect l="22400" r="15851" b="1"/>
          <a:stretch/>
        </p:blipFill>
        <p:spPr>
          <a:xfrm>
            <a:off x="643473" y="643467"/>
            <a:ext cx="3689095" cy="3928534"/>
          </a:xfrm>
          <a:prstGeom prst="rect">
            <a:avLst/>
          </a:prstGeom>
          <a:ln w="1270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pic>
        <p:nvPicPr>
          <p:cNvPr id="5" name="Picture 4" descr="A large body of water&#10;&#10;Description automatically generated">
            <a:extLst>
              <a:ext uri="{FF2B5EF4-FFF2-40B4-BE49-F238E27FC236}">
                <a16:creationId xmlns:a16="http://schemas.microsoft.com/office/drawing/2014/main" id="{63DB8F51-D688-4D47-AB09-E32B9F857B4F}"/>
              </a:ext>
            </a:extLst>
          </p:cNvPr>
          <p:cNvPicPr>
            <a:picLocks noChangeAspect="1"/>
          </p:cNvPicPr>
          <p:nvPr/>
        </p:nvPicPr>
        <p:blipFill rotWithShape="1">
          <a:blip r:embed="rId5"/>
          <a:srcRect t="9594" r="2" b="2"/>
          <a:stretch/>
        </p:blipFill>
        <p:spPr>
          <a:xfrm>
            <a:off x="4654289" y="2286000"/>
            <a:ext cx="6894238" cy="3928532"/>
          </a:xfrm>
          <a:prstGeom prst="rect">
            <a:avLst/>
          </a:prstGeom>
          <a:ln w="1270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
        <p:nvSpPr>
          <p:cNvPr id="6" name="TextBox 5">
            <a:extLst>
              <a:ext uri="{FF2B5EF4-FFF2-40B4-BE49-F238E27FC236}">
                <a16:creationId xmlns:a16="http://schemas.microsoft.com/office/drawing/2014/main" id="{BA6D0F19-8E83-49AC-9A73-E4BC8D6436CF}"/>
              </a:ext>
            </a:extLst>
          </p:cNvPr>
          <p:cNvSpPr txBox="1"/>
          <p:nvPr/>
        </p:nvSpPr>
        <p:spPr>
          <a:xfrm>
            <a:off x="6409080" y="973600"/>
            <a:ext cx="3643883" cy="646331"/>
          </a:xfrm>
          <a:prstGeom prst="rect">
            <a:avLst/>
          </a:prstGeom>
          <a:noFill/>
        </p:spPr>
        <p:txBody>
          <a:bodyPr wrap="none" rtlCol="0">
            <a:spAutoFit/>
          </a:bodyPr>
          <a:lstStyle/>
          <a:p>
            <a:r>
              <a:rPr lang="en-GB" sz="3600" dirty="0">
                <a:latin typeface="Calibri" panose="020F0502020204030204" pitchFamily="34" charset="0"/>
                <a:cs typeface="Calibri" panose="020F0502020204030204" pitchFamily="34" charset="0"/>
              </a:rPr>
              <a:t>Pentonville Prison </a:t>
            </a:r>
          </a:p>
        </p:txBody>
      </p:sp>
      <p:sp>
        <p:nvSpPr>
          <p:cNvPr id="8" name="Rectangle 7">
            <a:extLst>
              <a:ext uri="{FF2B5EF4-FFF2-40B4-BE49-F238E27FC236}">
                <a16:creationId xmlns:a16="http://schemas.microsoft.com/office/drawing/2014/main" id="{FD878917-4134-404A-9482-68F899A31D92}"/>
              </a:ext>
            </a:extLst>
          </p:cNvPr>
          <p:cNvSpPr/>
          <p:nvPr/>
        </p:nvSpPr>
        <p:spPr>
          <a:xfrm>
            <a:off x="1327920" y="5216899"/>
            <a:ext cx="2320187" cy="646331"/>
          </a:xfrm>
          <a:prstGeom prst="rect">
            <a:avLst/>
          </a:prstGeom>
        </p:spPr>
        <p:txBody>
          <a:bodyPr wrap="none">
            <a:spAutoFit/>
          </a:bodyPr>
          <a:lstStyle/>
          <a:p>
            <a:r>
              <a:rPr lang="en-GB" sz="3600" dirty="0">
                <a:latin typeface="Calibri" panose="020F0502020204030204" pitchFamily="34" charset="0"/>
                <a:cs typeface="Calibri" panose="020F0502020204030204" pitchFamily="34" charset="0"/>
              </a:rPr>
              <a:t>Early 1840s</a:t>
            </a:r>
          </a:p>
        </p:txBody>
      </p:sp>
      <p:pic>
        <p:nvPicPr>
          <p:cNvPr id="2" name="Recorded Sound">
            <a:hlinkClick r:id="" action="ppaction://media"/>
            <a:extLst>
              <a:ext uri="{FF2B5EF4-FFF2-40B4-BE49-F238E27FC236}">
                <a16:creationId xmlns:a16="http://schemas.microsoft.com/office/drawing/2014/main" id="{BB382E2D-B882-435E-9523-AC4350DC32F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612314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73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erson standing in front of a building&#10;&#10;Description automatically generated">
            <a:extLst>
              <a:ext uri="{FF2B5EF4-FFF2-40B4-BE49-F238E27FC236}">
                <a16:creationId xmlns:a16="http://schemas.microsoft.com/office/drawing/2014/main" id="{2E723656-A32C-4A99-8931-2BA3A2F935C0}"/>
              </a:ext>
            </a:extLst>
          </p:cNvPr>
          <p:cNvPicPr>
            <a:picLocks noChangeAspect="1"/>
          </p:cNvPicPr>
          <p:nvPr/>
        </p:nvPicPr>
        <p:blipFill rotWithShape="1">
          <a:blip r:embed="rId4"/>
          <a:srcRect r="859" b="-1"/>
          <a:stretch/>
        </p:blipFill>
        <p:spPr>
          <a:xfrm>
            <a:off x="20" y="2030"/>
            <a:ext cx="12191980" cy="6855970"/>
          </a:xfrm>
          <a:prstGeom prst="rect">
            <a:avLst/>
          </a:prstGeom>
        </p:spPr>
      </p:pic>
      <p:sp>
        <p:nvSpPr>
          <p:cNvPr id="4" name="TextBox 3">
            <a:extLst>
              <a:ext uri="{FF2B5EF4-FFF2-40B4-BE49-F238E27FC236}">
                <a16:creationId xmlns:a16="http://schemas.microsoft.com/office/drawing/2014/main" id="{E2C47D6F-A3DC-46E1-8C23-AD7B4D2E695F}"/>
              </a:ext>
            </a:extLst>
          </p:cNvPr>
          <p:cNvSpPr txBox="1"/>
          <p:nvPr/>
        </p:nvSpPr>
        <p:spPr>
          <a:xfrm>
            <a:off x="172995" y="5881816"/>
            <a:ext cx="11887200" cy="976182"/>
          </a:xfrm>
          <a:prstGeom prst="rect">
            <a:avLst/>
          </a:prstGeom>
        </p:spPr>
        <p:txBody>
          <a:bodyPr vert="horz" lIns="91440" tIns="45720" rIns="91440" bIns="45720" rtlCol="0" anchor="b">
            <a:normAutofit/>
          </a:bodyPr>
          <a:lstStyle/>
          <a:p>
            <a:pPr algn="ctr" defTabSz="914400">
              <a:lnSpc>
                <a:spcPct val="90000"/>
              </a:lnSpc>
              <a:spcBef>
                <a:spcPct val="0"/>
              </a:spcBef>
              <a:spcAft>
                <a:spcPts val="600"/>
              </a:spcAft>
            </a:pPr>
            <a:r>
              <a:rPr lang="en-US" sz="4800" b="1" cap="all" dirty="0">
                <a:effectLst>
                  <a:outerShdw blurRad="50800" dist="63500" dir="2700000" algn="tl" rotWithShape="0">
                    <a:srgbClr val="000000">
                      <a:alpha val="48000"/>
                    </a:srgbClr>
                  </a:outerShdw>
                </a:effectLst>
                <a:highlight>
                  <a:srgbClr val="C0C0C0"/>
                </a:highlight>
                <a:latin typeface="Calibri" panose="020F0502020204030204" pitchFamily="34" charset="0"/>
                <a:ea typeface="+mj-ea"/>
                <a:cs typeface="Calibri" panose="020F0502020204030204" pitchFamily="34" charset="0"/>
              </a:rPr>
              <a:t>Second generation of prison design</a:t>
            </a:r>
          </a:p>
        </p:txBody>
      </p:sp>
      <p:pic>
        <p:nvPicPr>
          <p:cNvPr id="2" name="Recorded Sound">
            <a:hlinkClick r:id="" action="ppaction://media"/>
            <a:extLst>
              <a:ext uri="{FF2B5EF4-FFF2-40B4-BE49-F238E27FC236}">
                <a16:creationId xmlns:a16="http://schemas.microsoft.com/office/drawing/2014/main" id="{BA36C773-F40E-4DF6-9DA7-D9FA849361A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728678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118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fenced in area&#10;&#10;Description automatically generated">
            <a:extLst>
              <a:ext uri="{FF2B5EF4-FFF2-40B4-BE49-F238E27FC236}">
                <a16:creationId xmlns:a16="http://schemas.microsoft.com/office/drawing/2014/main" id="{54F5BAC8-647B-4316-ABDF-20897BE7A312}"/>
              </a:ext>
            </a:extLst>
          </p:cNvPr>
          <p:cNvPicPr>
            <a:picLocks noChangeAspect="1"/>
          </p:cNvPicPr>
          <p:nvPr/>
        </p:nvPicPr>
        <p:blipFill rotWithShape="1">
          <a:blip r:embed="rId4"/>
          <a:srcRect l="8295" r="27648"/>
          <a:stretch/>
        </p:blipFill>
        <p:spPr>
          <a:xfrm>
            <a:off x="20" y="2030"/>
            <a:ext cx="6095980" cy="6855970"/>
          </a:xfrm>
          <a:prstGeom prst="rect">
            <a:avLst/>
          </a:prstGeom>
        </p:spPr>
      </p:pic>
      <p:pic>
        <p:nvPicPr>
          <p:cNvPr id="6" name="Picture 5" descr="A picture containing grass, outdoor, building, old&#10;&#10;Description automatically generated">
            <a:extLst>
              <a:ext uri="{FF2B5EF4-FFF2-40B4-BE49-F238E27FC236}">
                <a16:creationId xmlns:a16="http://schemas.microsoft.com/office/drawing/2014/main" id="{F31E35D6-9F83-49A9-A703-CF91318A0A75}"/>
              </a:ext>
            </a:extLst>
          </p:cNvPr>
          <p:cNvPicPr>
            <a:picLocks noChangeAspect="1"/>
          </p:cNvPicPr>
          <p:nvPr/>
        </p:nvPicPr>
        <p:blipFill rotWithShape="1">
          <a:blip r:embed="rId5"/>
          <a:srcRect l="19020" r="19628" b="-2"/>
          <a:stretch/>
        </p:blipFill>
        <p:spPr>
          <a:xfrm>
            <a:off x="6096000" y="2030"/>
            <a:ext cx="6096000" cy="6855970"/>
          </a:xfrm>
          <a:prstGeom prst="rect">
            <a:avLst/>
          </a:prstGeom>
        </p:spPr>
      </p:pic>
      <p:sp>
        <p:nvSpPr>
          <p:cNvPr id="4" name="TextBox 3">
            <a:extLst>
              <a:ext uri="{FF2B5EF4-FFF2-40B4-BE49-F238E27FC236}">
                <a16:creationId xmlns:a16="http://schemas.microsoft.com/office/drawing/2014/main" id="{14EE138A-EEB8-473B-ADC0-AA73D8EB9687}"/>
              </a:ext>
            </a:extLst>
          </p:cNvPr>
          <p:cNvSpPr txBox="1"/>
          <p:nvPr/>
        </p:nvSpPr>
        <p:spPr>
          <a:xfrm>
            <a:off x="1595269" y="5103341"/>
            <a:ext cx="9001462" cy="1421026"/>
          </a:xfrm>
          <a:prstGeom prst="rect">
            <a:avLst/>
          </a:prstGeom>
        </p:spPr>
        <p:txBody>
          <a:bodyPr vert="horz" lIns="91440" tIns="45720" rIns="91440" bIns="45720" rtlCol="0" anchor="b">
            <a:normAutofit/>
          </a:bodyPr>
          <a:lstStyle/>
          <a:p>
            <a:pPr algn="ctr" defTabSz="914400">
              <a:lnSpc>
                <a:spcPct val="90000"/>
              </a:lnSpc>
              <a:spcBef>
                <a:spcPct val="0"/>
              </a:spcBef>
              <a:spcAft>
                <a:spcPts val="600"/>
              </a:spcAft>
            </a:pPr>
            <a:r>
              <a:rPr lang="en-US" sz="4800" b="1" cap="all" dirty="0">
                <a:effectLst>
                  <a:outerShdw blurRad="50800" dist="63500" dir="2700000" algn="tl" rotWithShape="0">
                    <a:srgbClr val="000000">
                      <a:alpha val="48000"/>
                    </a:srgbClr>
                  </a:outerShdw>
                </a:effectLst>
                <a:highlight>
                  <a:srgbClr val="C0C0C0"/>
                </a:highlight>
                <a:latin typeface="Calibri" panose="020F0502020204030204" pitchFamily="34" charset="0"/>
                <a:ea typeface="+mj-ea"/>
                <a:cs typeface="Calibri" panose="020F0502020204030204" pitchFamily="34" charset="0"/>
              </a:rPr>
              <a:t>Third generation of prison design </a:t>
            </a:r>
          </a:p>
        </p:txBody>
      </p:sp>
      <p:pic>
        <p:nvPicPr>
          <p:cNvPr id="2" name="Recorded Sound">
            <a:hlinkClick r:id="" action="ppaction://media"/>
            <a:extLst>
              <a:ext uri="{FF2B5EF4-FFF2-40B4-BE49-F238E27FC236}">
                <a16:creationId xmlns:a16="http://schemas.microsoft.com/office/drawing/2014/main" id="{5DC0007F-147A-42EA-A33D-8880DA5D428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850793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192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E0E76-7381-43C5-8A90-E98C5A748140}"/>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C20th – C21st Century prisons</a:t>
            </a:r>
          </a:p>
        </p:txBody>
      </p:sp>
      <p:sp>
        <p:nvSpPr>
          <p:cNvPr id="3" name="Content Placeholder 2">
            <a:extLst>
              <a:ext uri="{FF2B5EF4-FFF2-40B4-BE49-F238E27FC236}">
                <a16:creationId xmlns:a16="http://schemas.microsoft.com/office/drawing/2014/main" id="{3FE7BAA0-305B-4519-965A-D2DB435AEC40}"/>
              </a:ext>
            </a:extLst>
          </p:cNvPr>
          <p:cNvSpPr>
            <a:spLocks noGrp="1"/>
          </p:cNvSpPr>
          <p:nvPr>
            <p:ph idx="1"/>
          </p:nvPr>
        </p:nvSpPr>
        <p:spPr/>
        <p:txBody>
          <a:bodyPr vert="horz" lIns="91440" tIns="45720" rIns="91440" bIns="45720" rtlCol="0" anchor="t">
            <a:noAutofit/>
          </a:bodyPr>
          <a:lstStyle/>
          <a:p>
            <a:pPr algn="ctr"/>
            <a:r>
              <a:rPr lang="en-GB" sz="2800" dirty="0">
                <a:effectLst>
                  <a:outerShdw blurRad="38100" dist="38100" dir="2700000" algn="tl">
                    <a:srgbClr val="000000">
                      <a:alpha val="43137"/>
                    </a:srgbClr>
                  </a:outerShdw>
                </a:effectLst>
                <a:latin typeface="Calibri" panose="020F0502020204030204" pitchFamily="34" charset="0"/>
                <a:ea typeface="Segoe UI" panose="020B0502040204020203" pitchFamily="34" charset="0"/>
                <a:cs typeface="Calibri" panose="020F0502020204030204" pitchFamily="34" charset="0"/>
              </a:rPr>
              <a:t>1930s open prisons</a:t>
            </a:r>
          </a:p>
          <a:p>
            <a:pPr algn="ctr"/>
            <a:r>
              <a:rPr lang="en-GB" sz="2800" dirty="0">
                <a:effectLst>
                  <a:outerShdw blurRad="38100" dist="38100" dir="2700000" algn="tl">
                    <a:srgbClr val="000000">
                      <a:alpha val="43137"/>
                    </a:srgbClr>
                  </a:outerShdw>
                </a:effectLst>
                <a:latin typeface="Calibri" panose="020F0502020204030204" pitchFamily="34" charset="0"/>
                <a:ea typeface="Segoe UI" panose="020B0502040204020203" pitchFamily="34" charset="0"/>
                <a:cs typeface="Calibri" panose="020F0502020204030204" pitchFamily="34" charset="0"/>
              </a:rPr>
              <a:t>1960 – 1970  22 new prisons constructed</a:t>
            </a:r>
          </a:p>
          <a:p>
            <a:pPr algn="ctr"/>
            <a:r>
              <a:rPr lang="en-GB" sz="2800" dirty="0">
                <a:effectLst>
                  <a:outerShdw blurRad="38100" dist="38100" dir="2700000" algn="tl">
                    <a:srgbClr val="000000">
                      <a:alpha val="43137"/>
                    </a:srgbClr>
                  </a:outerShdw>
                </a:effectLst>
                <a:latin typeface="Calibri" panose="020F0502020204030204" pitchFamily="34" charset="0"/>
                <a:ea typeface="Segoe UI" panose="020B0502040204020203" pitchFamily="34" charset="0"/>
                <a:cs typeface="Calibri" panose="020F0502020204030204" pitchFamily="34" charset="0"/>
              </a:rPr>
              <a:t>1966 Mountbatten Committee</a:t>
            </a:r>
          </a:p>
          <a:p>
            <a:pPr algn="ctr"/>
            <a:r>
              <a:rPr lang="en-GB" sz="2800" dirty="0">
                <a:effectLst>
                  <a:outerShdw blurRad="38100" dist="38100" dir="2700000" algn="tl">
                    <a:srgbClr val="000000">
                      <a:alpha val="43137"/>
                    </a:srgbClr>
                  </a:outerShdw>
                </a:effectLst>
                <a:latin typeface="Calibri" panose="020F0502020204030204" pitchFamily="34" charset="0"/>
                <a:ea typeface="Segoe UI" panose="020B0502040204020203" pitchFamily="34" charset="0"/>
                <a:cs typeface="Calibri" panose="020F0502020204030204" pitchFamily="34" charset="0"/>
              </a:rPr>
              <a:t>1990s prison riots</a:t>
            </a:r>
          </a:p>
          <a:p>
            <a:pPr algn="ctr"/>
            <a:r>
              <a:rPr lang="en-GB" sz="2800" dirty="0">
                <a:effectLst>
                  <a:outerShdw blurRad="38100" dist="38100" dir="2700000" algn="tl">
                    <a:srgbClr val="000000">
                      <a:alpha val="43137"/>
                    </a:srgbClr>
                  </a:outerShdw>
                </a:effectLst>
                <a:latin typeface="Calibri" panose="020F0502020204030204" pitchFamily="34" charset="0"/>
                <a:ea typeface="Segoe UI" panose="020B0502040204020203" pitchFamily="34" charset="0"/>
                <a:cs typeface="Calibri" panose="020F0502020204030204" pitchFamily="34" charset="0"/>
              </a:rPr>
              <a:t>1990s Private Finance Initiative (PFI)</a:t>
            </a:r>
          </a:p>
          <a:p>
            <a:pPr algn="ctr"/>
            <a:r>
              <a:rPr lang="en-GB" sz="2800" dirty="0">
                <a:effectLst>
                  <a:outerShdw blurRad="38100" dist="38100" dir="2700000" algn="tl">
                    <a:srgbClr val="000000">
                      <a:alpha val="43137"/>
                    </a:srgbClr>
                  </a:outerShdw>
                </a:effectLst>
                <a:latin typeface="Calibri"/>
                <a:ea typeface="Segoe UI" panose="020B0502040204020203" pitchFamily="34" charset="0"/>
                <a:cs typeface="Calibri"/>
              </a:rPr>
              <a:t>2000s supermax, supersized</a:t>
            </a:r>
            <a:r>
              <a:rPr lang="en-GB" dirty="0">
                <a:effectLst>
                  <a:outerShdw blurRad="38100" dist="38100" dir="2700000" algn="tl">
                    <a:srgbClr val="000000">
                      <a:alpha val="43137"/>
                    </a:srgbClr>
                  </a:outerShdw>
                </a:effectLst>
                <a:latin typeface="Calibri"/>
                <a:ea typeface="Segoe UI" panose="020B0502040204020203" pitchFamily="34" charset="0"/>
                <a:cs typeface="Calibri"/>
              </a:rPr>
              <a:t> </a:t>
            </a:r>
            <a:r>
              <a:rPr lang="en-GB" sz="2800" dirty="0">
                <a:effectLst>
                  <a:outerShdw blurRad="38100" dist="38100" dir="2700000" algn="tl">
                    <a:srgbClr val="000000">
                      <a:alpha val="43137"/>
                    </a:srgbClr>
                  </a:outerShdw>
                </a:effectLst>
                <a:latin typeface="Calibri"/>
                <a:ea typeface="Segoe UI" panose="020B0502040204020203" pitchFamily="34" charset="0"/>
                <a:cs typeface="Calibri"/>
              </a:rPr>
              <a:t> prisons</a:t>
            </a:r>
            <a:endParaRPr lang="en-GB" sz="2800" dirty="0">
              <a:latin typeface="Calibri"/>
              <a:cs typeface="Calibri"/>
            </a:endParaRPr>
          </a:p>
        </p:txBody>
      </p:sp>
      <p:pic>
        <p:nvPicPr>
          <p:cNvPr id="4" name="Recorded Sound">
            <a:hlinkClick r:id="" action="ppaction://media"/>
            <a:extLst>
              <a:ext uri="{FF2B5EF4-FFF2-40B4-BE49-F238E27FC236}">
                <a16:creationId xmlns:a16="http://schemas.microsoft.com/office/drawing/2014/main" id="{19EB6518-20BB-43DB-8710-727BA82CB7C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949253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784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hmp whitemoor">
            <a:extLst>
              <a:ext uri="{FF2B5EF4-FFF2-40B4-BE49-F238E27FC236}">
                <a16:creationId xmlns:a16="http://schemas.microsoft.com/office/drawing/2014/main" id="{FDB6FFD8-6B47-4D2A-B7A7-7671894AB98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2674142" y="462073"/>
            <a:ext cx="6262467" cy="4002458"/>
          </a:xfrm>
          <a:prstGeom prst="rect">
            <a:avLst/>
          </a:prstGeom>
          <a:noFill/>
          <a:ln w="127000" cap="flat">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6E43E9F-6C95-4EE0-8FB3-E96CD5146487}"/>
              </a:ext>
            </a:extLst>
          </p:cNvPr>
          <p:cNvSpPr txBox="1"/>
          <p:nvPr/>
        </p:nvSpPr>
        <p:spPr>
          <a:xfrm>
            <a:off x="1084083" y="4721173"/>
            <a:ext cx="9794450" cy="1674754"/>
          </a:xfrm>
          <a:prstGeom prst="rect">
            <a:avLst/>
          </a:prstGeom>
          <a:noFill/>
        </p:spPr>
        <p:txBody>
          <a:bodyPr wrap="square" rtlCol="0">
            <a:spAutoFit/>
          </a:bodyPr>
          <a:lstStyle/>
          <a:p>
            <a:pPr algn="just">
              <a:lnSpc>
                <a:spcPct val="150000"/>
              </a:lnSpc>
              <a:spcBef>
                <a:spcPts val="0"/>
              </a:spcBef>
            </a:pPr>
            <a:r>
              <a:rPr lang="en-GB" sz="1400" dirty="0">
                <a:latin typeface="Calibri" panose="020F0502020204030204" pitchFamily="34" charset="0"/>
                <a:ea typeface="Tahoma" panose="020B0604030504040204" pitchFamily="34" charset="0"/>
                <a:cs typeface="Calibri" panose="020F0502020204030204" pitchFamily="34" charset="0"/>
              </a:rPr>
              <a:t>‘It is hoped, then, that the designers of the new prisons mobilize aesthetic and spatial values and practices to signify and support a different model of criminal justice than the one that has singularly failed to achieve any of the aims of imprisonment, other than (usually) temporary incapacitation. A new approach to prison architecture and design is at least 55 years overdue. Let us finally learn from the mistakes of the past.’ </a:t>
            </a:r>
          </a:p>
          <a:p>
            <a:pPr algn="just">
              <a:lnSpc>
                <a:spcPct val="150000"/>
              </a:lnSpc>
              <a:spcBef>
                <a:spcPts val="0"/>
              </a:spcBef>
            </a:pPr>
            <a:r>
              <a:rPr lang="en-GB" sz="1400" dirty="0">
                <a:latin typeface="Calibri" panose="020F0502020204030204" pitchFamily="34" charset="0"/>
                <a:ea typeface="Tahoma" panose="020B0604030504040204" pitchFamily="34" charset="0"/>
                <a:cs typeface="Calibri" panose="020F0502020204030204" pitchFamily="34" charset="0"/>
              </a:rPr>
              <a:t> </a:t>
            </a:r>
            <a:r>
              <a:rPr lang="en-GB" sz="1400" dirty="0" err="1">
                <a:latin typeface="Calibri" panose="020F0502020204030204" pitchFamily="34" charset="0"/>
                <a:ea typeface="Tahoma" panose="020B0604030504040204" pitchFamily="34" charset="0"/>
                <a:cs typeface="Calibri" panose="020F0502020204030204" pitchFamily="34" charset="0"/>
              </a:rPr>
              <a:t>Jewkes</a:t>
            </a:r>
            <a:r>
              <a:rPr lang="en-GB" sz="1400" dirty="0">
                <a:latin typeface="Calibri" panose="020F0502020204030204" pitchFamily="34" charset="0"/>
                <a:ea typeface="Tahoma" panose="020B0604030504040204" pitchFamily="34" charset="0"/>
                <a:cs typeface="Calibri" panose="020F0502020204030204" pitchFamily="34" charset="0"/>
              </a:rPr>
              <a:t> &amp; Moran (2017: 359)</a:t>
            </a:r>
            <a:endParaRPr lang="en-GB" sz="1400" dirty="0">
              <a:latin typeface="Calibri" panose="020F0502020204030204" pitchFamily="34" charset="0"/>
              <a:cs typeface="Calibri" panose="020F0502020204030204" pitchFamily="34" charset="0"/>
            </a:endParaRPr>
          </a:p>
        </p:txBody>
      </p:sp>
      <p:pic>
        <p:nvPicPr>
          <p:cNvPr id="3" name="Recorded Sound">
            <a:hlinkClick r:id="" action="ppaction://media"/>
            <a:extLst>
              <a:ext uri="{FF2B5EF4-FFF2-40B4-BE49-F238E27FC236}">
                <a16:creationId xmlns:a16="http://schemas.microsoft.com/office/drawing/2014/main" id="{D0DCF197-D305-420E-B643-9D8086100C0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547689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88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031C2DA-5790-47AA-8B75-D786C35E397A}"/>
              </a:ext>
            </a:extLst>
          </p:cNvPr>
          <p:cNvSpPr/>
          <p:nvPr/>
        </p:nvSpPr>
        <p:spPr>
          <a:xfrm>
            <a:off x="6008016" y="703574"/>
            <a:ext cx="6096000" cy="5450851"/>
          </a:xfrm>
          <a:prstGeom prst="rect">
            <a:avLst/>
          </a:prstGeom>
        </p:spPr>
        <p:txBody>
          <a:bodyPr>
            <a:spAutoFit/>
          </a:bodyPr>
          <a:lstStyle/>
          <a:p>
            <a:pPr algn="just">
              <a:lnSpc>
                <a:spcPct val="150000"/>
              </a:lnSpc>
              <a:spcAft>
                <a:spcPts val="0"/>
              </a:spcAft>
            </a:pPr>
            <a:r>
              <a:rPr lang="en-GB" dirty="0">
                <a:latin typeface="Calibri" panose="020F0502020204030204" pitchFamily="34" charset="0"/>
                <a:ea typeface="Tahoma" panose="020B0604030504040204" pitchFamily="34" charset="0"/>
                <a:cs typeface="Tahoma" panose="020B0604030504040204" pitchFamily="34" charset="0"/>
              </a:rPr>
              <a:t>‘It must be emphasized that the new generation of prisons … are few in number and that, alongside a discourse of penal aesthetics and building humane treatment into prison architecture, there has been a massive reorientation towards increased security over the last decade …  A new populist punitiveness has emerged that appears to demand more austerity in prisons … and politicians are in discussion about the establishment of “</a:t>
            </a:r>
            <a:r>
              <a:rPr lang="en-GB" dirty="0" err="1">
                <a:latin typeface="Calibri" panose="020F0502020204030204" pitchFamily="34" charset="0"/>
                <a:ea typeface="Tahoma" panose="020B0604030504040204" pitchFamily="34" charset="0"/>
                <a:cs typeface="Tahoma" panose="020B0604030504040204" pitchFamily="34" charset="0"/>
              </a:rPr>
              <a:t>superprisons</a:t>
            </a:r>
            <a:r>
              <a:rPr lang="en-GB" dirty="0">
                <a:latin typeface="Calibri" panose="020F0502020204030204" pitchFamily="34" charset="0"/>
                <a:ea typeface="Tahoma" panose="020B0604030504040204" pitchFamily="34" charset="0"/>
                <a:cs typeface="Tahoma" panose="020B0604030504040204" pitchFamily="34" charset="0"/>
              </a:rPr>
              <a:t>” that follow the model set by the architects of the “supermax” in the USA; that is, human warehouses designed to manage “untouchable toxic waste” (Lynch, 2005: 79) with attention to maximum security and minimum respect for human rights and dignity … .’</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0"/>
              </a:spcAft>
            </a:pPr>
            <a:r>
              <a:rPr lang="en-GB" dirty="0">
                <a:latin typeface="Calibri" panose="020F0502020204030204" pitchFamily="34" charset="0"/>
                <a:ea typeface="Tahoma" panose="020B0604030504040204" pitchFamily="34" charset="0"/>
                <a:cs typeface="Tahoma" panose="020B0604030504040204" pitchFamily="34" charset="0"/>
              </a:rPr>
              <a:t>- </a:t>
            </a:r>
            <a:r>
              <a:rPr lang="en-GB" dirty="0" err="1">
                <a:latin typeface="Calibri" panose="020F0502020204030204" pitchFamily="34" charset="0"/>
                <a:ea typeface="Tahoma" panose="020B0604030504040204" pitchFamily="34" charset="0"/>
                <a:cs typeface="Tahoma" panose="020B0604030504040204" pitchFamily="34" charset="0"/>
              </a:rPr>
              <a:t>Jewkes</a:t>
            </a:r>
            <a:r>
              <a:rPr lang="en-GB" dirty="0">
                <a:latin typeface="Calibri" panose="020F0502020204030204" pitchFamily="34" charset="0"/>
                <a:ea typeface="Tahoma" panose="020B0604030504040204" pitchFamily="34" charset="0"/>
                <a:cs typeface="Tahoma" panose="020B0604030504040204" pitchFamily="34" charset="0"/>
              </a:rPr>
              <a:t> &amp; Johnston (2007: 193)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descr="A picture containing grass, outdoor, building, track&#10;&#10;Description automatically generated">
            <a:extLst>
              <a:ext uri="{FF2B5EF4-FFF2-40B4-BE49-F238E27FC236}">
                <a16:creationId xmlns:a16="http://schemas.microsoft.com/office/drawing/2014/main" id="{056CE33F-799E-4DA2-A47B-A3B174E7BAE5}"/>
              </a:ext>
            </a:extLst>
          </p:cNvPr>
          <p:cNvPicPr>
            <a:picLocks noChangeAspect="1"/>
          </p:cNvPicPr>
          <p:nvPr/>
        </p:nvPicPr>
        <p:blipFill>
          <a:blip r:embed="rId2"/>
          <a:stretch>
            <a:fillRect/>
          </a:stretch>
        </p:blipFill>
        <p:spPr>
          <a:xfrm>
            <a:off x="40581" y="1396314"/>
            <a:ext cx="5967435" cy="4137221"/>
          </a:xfrm>
          <a:prstGeom prst="rect">
            <a:avLst/>
          </a:prstGeom>
        </p:spPr>
      </p:pic>
    </p:spTree>
    <p:extLst>
      <p:ext uri="{BB962C8B-B14F-4D97-AF65-F5344CB8AC3E}">
        <p14:creationId xmlns:p14="http://schemas.microsoft.com/office/powerpoint/2010/main" val="20522141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07D04-932A-5041-92E4-6898EF7F85D5}"/>
              </a:ext>
            </a:extLst>
          </p:cNvPr>
          <p:cNvSpPr>
            <a:spLocks noGrp="1"/>
          </p:cNvSpPr>
          <p:nvPr>
            <p:ph type="title"/>
          </p:nvPr>
        </p:nvSpPr>
        <p:spPr>
          <a:xfrm>
            <a:off x="392740" y="154065"/>
            <a:ext cx="10515600" cy="1325563"/>
          </a:xfrm>
        </p:spPr>
        <p:txBody>
          <a:bodyPr/>
          <a:lstStyle/>
          <a:p>
            <a:r>
              <a:rPr lang="en-GB" u="sng" dirty="0">
                <a:latin typeface="Arial" panose="020B0604020202020204" pitchFamily="34" charset="0"/>
                <a:cs typeface="Arial" panose="020B0604020202020204" pitchFamily="34" charset="0"/>
              </a:rPr>
              <a:t>A discussion still today...</a:t>
            </a:r>
          </a:p>
        </p:txBody>
      </p:sp>
      <p:sp>
        <p:nvSpPr>
          <p:cNvPr id="5" name="TextBox 4">
            <a:extLst>
              <a:ext uri="{FF2B5EF4-FFF2-40B4-BE49-F238E27FC236}">
                <a16:creationId xmlns:a16="http://schemas.microsoft.com/office/drawing/2014/main" id="{2087BF37-5DF9-204C-AFC6-3856FF64CEA3}"/>
              </a:ext>
            </a:extLst>
          </p:cNvPr>
          <p:cNvSpPr txBox="1"/>
          <p:nvPr/>
        </p:nvSpPr>
        <p:spPr>
          <a:xfrm>
            <a:off x="213122" y="2436448"/>
            <a:ext cx="6601555" cy="4154984"/>
          </a:xfrm>
          <a:prstGeom prst="rect">
            <a:avLst/>
          </a:prstGeom>
          <a:noFill/>
        </p:spPr>
        <p:txBody>
          <a:bodyPr wrap="square">
            <a:spAutoFit/>
          </a:bodyPr>
          <a:lstStyle/>
          <a:p>
            <a:pPr algn="l" fontAlgn="base"/>
            <a:endParaRPr lang="en-GB" sz="2400" b="0" i="0" dirty="0">
              <a:solidFill>
                <a:srgbClr val="121212"/>
              </a:solidFill>
              <a:effectLst/>
              <a:latin typeface="GuardianTextEgyptian"/>
            </a:endParaRPr>
          </a:p>
          <a:p>
            <a:pPr algn="ctr" fontAlgn="base"/>
            <a:r>
              <a:rPr lang="en-GB" sz="2400" b="0" i="0" dirty="0">
                <a:solidFill>
                  <a:srgbClr val="121212"/>
                </a:solidFill>
                <a:effectLst/>
                <a:latin typeface="GuardianTextEgyptian"/>
              </a:rPr>
              <a:t>‘</a:t>
            </a:r>
            <a:r>
              <a:rPr lang="en-GB" sz="2400" b="0" i="1" dirty="0">
                <a:solidFill>
                  <a:srgbClr val="121212"/>
                </a:solidFill>
                <a:effectLst/>
                <a:latin typeface="Arial" panose="020B0604020202020204" pitchFamily="34" charset="0"/>
                <a:cs typeface="Arial" panose="020B0604020202020204" pitchFamily="34" charset="0"/>
              </a:rPr>
              <a:t>Architecture sends a silent message to everyone walking into any place. It tells you what to expect and where the limits of behaviour are. Prisons are the same. In my view, design is crucial to creating an environment in which prisoners can live and not become institutionalised. This means providing spaces for staying in contact with families, work, education, and playing sport</a:t>
            </a:r>
            <a:r>
              <a:rPr lang="en-GB" sz="2400" b="0" i="0" dirty="0">
                <a:solidFill>
                  <a:srgbClr val="121212"/>
                </a:solidFill>
                <a:effectLst/>
                <a:latin typeface="Arial" panose="020B0604020202020204" pitchFamily="34" charset="0"/>
                <a:cs typeface="Arial" panose="020B0604020202020204" pitchFamily="34" charset="0"/>
              </a:rPr>
              <a:t>’ (Imogen Wall, 2016) </a:t>
            </a:r>
          </a:p>
        </p:txBody>
      </p:sp>
      <p:sp>
        <p:nvSpPr>
          <p:cNvPr id="9" name="TextBox 8">
            <a:extLst>
              <a:ext uri="{FF2B5EF4-FFF2-40B4-BE49-F238E27FC236}">
                <a16:creationId xmlns:a16="http://schemas.microsoft.com/office/drawing/2014/main" id="{6EFA2DDA-2D78-6945-B846-E1E2FD73F744}"/>
              </a:ext>
            </a:extLst>
          </p:cNvPr>
          <p:cNvSpPr txBox="1"/>
          <p:nvPr/>
        </p:nvSpPr>
        <p:spPr>
          <a:xfrm>
            <a:off x="392740" y="1446812"/>
            <a:ext cx="5879821" cy="1200329"/>
          </a:xfrm>
          <a:prstGeom prst="rect">
            <a:avLst/>
          </a:prstGeom>
          <a:noFill/>
        </p:spPr>
        <p:txBody>
          <a:bodyPr wrap="square">
            <a:spAutoFit/>
          </a:bodyPr>
          <a:lstStyle/>
          <a:p>
            <a:pPr algn="ctr" fontAlgn="base"/>
            <a:r>
              <a:rPr lang="en-GB" sz="2400" b="1" i="0" dirty="0">
                <a:solidFill>
                  <a:srgbClr val="121212"/>
                </a:solidFill>
                <a:effectLst/>
                <a:latin typeface="inherit"/>
              </a:rPr>
              <a:t>Why is the architectural design of prisons so important from a human rights and humane treatment perspective?</a:t>
            </a:r>
          </a:p>
        </p:txBody>
      </p:sp>
      <p:sp>
        <p:nvSpPr>
          <p:cNvPr id="12" name="TextBox 11">
            <a:extLst>
              <a:ext uri="{FF2B5EF4-FFF2-40B4-BE49-F238E27FC236}">
                <a16:creationId xmlns:a16="http://schemas.microsoft.com/office/drawing/2014/main" id="{6D5D99C2-4458-6348-A7D5-8E6FE2B69F58}"/>
              </a:ext>
            </a:extLst>
          </p:cNvPr>
          <p:cNvSpPr txBox="1"/>
          <p:nvPr/>
        </p:nvSpPr>
        <p:spPr>
          <a:xfrm>
            <a:off x="7162800" y="4445836"/>
            <a:ext cx="4709397" cy="1477328"/>
          </a:xfrm>
          <a:prstGeom prst="rect">
            <a:avLst/>
          </a:prstGeom>
          <a:noFill/>
        </p:spPr>
        <p:txBody>
          <a:bodyPr wrap="square">
            <a:spAutoFit/>
          </a:bodyPr>
          <a:lstStyle/>
          <a:p>
            <a:r>
              <a:rPr lang="en-GB" dirty="0"/>
              <a:t>To read in full: </a:t>
            </a:r>
            <a:r>
              <a:rPr lang="en-GB" dirty="0">
                <a:hlinkClick r:id="rId2"/>
              </a:rPr>
              <a:t>https://www.theguardian.com/global-development-professionals-network/2016/sep/28/architecture-and-prisons-why-design-matters</a:t>
            </a:r>
            <a:r>
              <a:rPr lang="en-GB" dirty="0"/>
              <a:t>. </a:t>
            </a:r>
          </a:p>
        </p:txBody>
      </p:sp>
      <p:pic>
        <p:nvPicPr>
          <p:cNvPr id="7170" name="Picture 2" descr="How to build better prisons">
            <a:extLst>
              <a:ext uri="{FF2B5EF4-FFF2-40B4-BE49-F238E27FC236}">
                <a16:creationId xmlns:a16="http://schemas.microsoft.com/office/drawing/2014/main" id="{506B1D15-C70A-4A4C-B180-35AB92ED06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14678" y="690986"/>
            <a:ext cx="4835686" cy="3217929"/>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50251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building, train, track, white&#10;&#10;Description automatically generated">
            <a:extLst>
              <a:ext uri="{FF2B5EF4-FFF2-40B4-BE49-F238E27FC236}">
                <a16:creationId xmlns:a16="http://schemas.microsoft.com/office/drawing/2014/main" id="{1C2EBE14-94AB-485A-BD04-A1CB85E039F7}"/>
              </a:ext>
            </a:extLst>
          </p:cNvPr>
          <p:cNvPicPr>
            <a:picLocks noChangeAspect="1"/>
          </p:cNvPicPr>
          <p:nvPr/>
        </p:nvPicPr>
        <p:blipFill>
          <a:blip r:embed="rId5"/>
          <a:stretch>
            <a:fillRect/>
          </a:stretch>
        </p:blipFill>
        <p:spPr>
          <a:xfrm>
            <a:off x="476938" y="373319"/>
            <a:ext cx="5438088" cy="3716483"/>
          </a:xfrm>
          <a:prstGeom prst="rect">
            <a:avLst/>
          </a:prstGeom>
        </p:spPr>
      </p:pic>
      <p:pic>
        <p:nvPicPr>
          <p:cNvPr id="5" name="Picture 4" descr="A large empty room&#10;&#10;Description automatically generated">
            <a:extLst>
              <a:ext uri="{FF2B5EF4-FFF2-40B4-BE49-F238E27FC236}">
                <a16:creationId xmlns:a16="http://schemas.microsoft.com/office/drawing/2014/main" id="{CF0842BB-3980-4188-AEAA-2695036AC793}"/>
              </a:ext>
            </a:extLst>
          </p:cNvPr>
          <p:cNvPicPr>
            <a:picLocks noChangeAspect="1"/>
          </p:cNvPicPr>
          <p:nvPr/>
        </p:nvPicPr>
        <p:blipFill>
          <a:blip r:embed="rId6"/>
          <a:stretch>
            <a:fillRect/>
          </a:stretch>
        </p:blipFill>
        <p:spPr>
          <a:xfrm>
            <a:off x="6096000" y="1765008"/>
            <a:ext cx="5686424" cy="3886199"/>
          </a:xfrm>
          <a:prstGeom prst="rect">
            <a:avLst/>
          </a:prstGeom>
        </p:spPr>
      </p:pic>
      <p:sp>
        <p:nvSpPr>
          <p:cNvPr id="6" name="TextBox 5">
            <a:extLst>
              <a:ext uri="{FF2B5EF4-FFF2-40B4-BE49-F238E27FC236}">
                <a16:creationId xmlns:a16="http://schemas.microsoft.com/office/drawing/2014/main" id="{FA401A20-A721-4B6C-885C-8AFBFD3C4D71}"/>
              </a:ext>
            </a:extLst>
          </p:cNvPr>
          <p:cNvSpPr txBox="1"/>
          <p:nvPr/>
        </p:nvSpPr>
        <p:spPr>
          <a:xfrm>
            <a:off x="6553199" y="1047750"/>
            <a:ext cx="5076825" cy="584775"/>
          </a:xfrm>
          <a:prstGeom prst="rect">
            <a:avLst/>
          </a:prstGeom>
          <a:noFill/>
        </p:spPr>
        <p:txBody>
          <a:bodyPr wrap="square" rtlCol="0">
            <a:spAutoFit/>
          </a:bodyPr>
          <a:lstStyle/>
          <a:p>
            <a:r>
              <a:rPr lang="en-GB" sz="3200" dirty="0">
                <a:latin typeface="Calibri Light" panose="020F0302020204030204" pitchFamily="34" charset="0"/>
                <a:cs typeface="Calibri Light" panose="020F0302020204030204" pitchFamily="34" charset="0"/>
              </a:rPr>
              <a:t>&lt;- Wandsworth prison, UK</a:t>
            </a:r>
          </a:p>
        </p:txBody>
      </p:sp>
      <p:sp>
        <p:nvSpPr>
          <p:cNvPr id="7" name="TextBox 6">
            <a:extLst>
              <a:ext uri="{FF2B5EF4-FFF2-40B4-BE49-F238E27FC236}">
                <a16:creationId xmlns:a16="http://schemas.microsoft.com/office/drawing/2014/main" id="{9BCE01FD-AD87-46F5-A44D-0116F7BEA1D4}"/>
              </a:ext>
            </a:extLst>
          </p:cNvPr>
          <p:cNvSpPr txBox="1"/>
          <p:nvPr/>
        </p:nvSpPr>
        <p:spPr>
          <a:xfrm>
            <a:off x="1013237" y="4943475"/>
            <a:ext cx="4365490" cy="584775"/>
          </a:xfrm>
          <a:prstGeom prst="rect">
            <a:avLst/>
          </a:prstGeom>
          <a:noFill/>
        </p:spPr>
        <p:txBody>
          <a:bodyPr wrap="none" rtlCol="0">
            <a:spAutoFit/>
          </a:bodyPr>
          <a:lstStyle/>
          <a:p>
            <a:r>
              <a:rPr lang="en-GB" sz="3200" dirty="0" err="1">
                <a:latin typeface="Calibri Light" panose="020F0302020204030204" pitchFamily="34" charset="0"/>
                <a:cs typeface="Calibri Light" panose="020F0302020204030204" pitchFamily="34" charset="0"/>
              </a:rPr>
              <a:t>Halden</a:t>
            </a:r>
            <a:r>
              <a:rPr lang="en-GB" sz="3200" dirty="0">
                <a:latin typeface="Calibri Light" panose="020F0302020204030204" pitchFamily="34" charset="0"/>
                <a:cs typeface="Calibri Light" panose="020F0302020204030204" pitchFamily="34" charset="0"/>
              </a:rPr>
              <a:t> prison, Norway -&gt;</a:t>
            </a:r>
          </a:p>
        </p:txBody>
      </p:sp>
      <p:sp>
        <p:nvSpPr>
          <p:cNvPr id="8" name="TextBox 7">
            <a:extLst>
              <a:ext uri="{FF2B5EF4-FFF2-40B4-BE49-F238E27FC236}">
                <a16:creationId xmlns:a16="http://schemas.microsoft.com/office/drawing/2014/main" id="{0270F040-B5E8-4789-918E-D305BE030E66}"/>
              </a:ext>
            </a:extLst>
          </p:cNvPr>
          <p:cNvSpPr txBox="1"/>
          <p:nvPr/>
        </p:nvSpPr>
        <p:spPr>
          <a:xfrm>
            <a:off x="9054739" y="219430"/>
            <a:ext cx="2880084" cy="307777"/>
          </a:xfrm>
          <a:prstGeom prst="rect">
            <a:avLst/>
          </a:prstGeom>
          <a:noFill/>
        </p:spPr>
        <p:txBody>
          <a:bodyPr wrap="none" rtlCol="0">
            <a:spAutoFit/>
          </a:bodyPr>
          <a:lstStyle/>
          <a:p>
            <a:r>
              <a:rPr lang="en-GB" sz="1400" dirty="0">
                <a:latin typeface="Calibri Light" panose="020F0302020204030204" pitchFamily="34" charset="0"/>
                <a:cs typeface="Calibri Light" panose="020F0302020204030204" pitchFamily="34" charset="0"/>
              </a:rPr>
              <a:t>Image sources: </a:t>
            </a:r>
            <a:r>
              <a:rPr lang="en-GB" sz="1400" dirty="0" err="1">
                <a:latin typeface="Calibri Light" panose="020F0302020204030204" pitchFamily="34" charset="0"/>
                <a:cs typeface="Calibri Light" panose="020F0302020204030204" pitchFamily="34" charset="0"/>
              </a:rPr>
              <a:t>Jewkes</a:t>
            </a:r>
            <a:r>
              <a:rPr lang="en-GB" sz="1400" dirty="0">
                <a:latin typeface="Calibri Light" panose="020F0302020204030204" pitchFamily="34" charset="0"/>
                <a:cs typeface="Calibri Light" panose="020F0302020204030204" pitchFamily="34" charset="0"/>
              </a:rPr>
              <a:t> &amp; Turner 2017</a:t>
            </a:r>
          </a:p>
        </p:txBody>
      </p:sp>
      <p:sp>
        <p:nvSpPr>
          <p:cNvPr id="9" name="TextBox 8">
            <a:extLst>
              <a:ext uri="{FF2B5EF4-FFF2-40B4-BE49-F238E27FC236}">
                <a16:creationId xmlns:a16="http://schemas.microsoft.com/office/drawing/2014/main" id="{A86F37D7-2E2C-47B8-886A-FE557EA69695}"/>
              </a:ext>
            </a:extLst>
          </p:cNvPr>
          <p:cNvSpPr txBox="1"/>
          <p:nvPr/>
        </p:nvSpPr>
        <p:spPr>
          <a:xfrm>
            <a:off x="762000" y="5651207"/>
            <a:ext cx="10868024" cy="830997"/>
          </a:xfrm>
          <a:prstGeom prst="rect">
            <a:avLst/>
          </a:prstGeom>
          <a:noFill/>
        </p:spPr>
        <p:txBody>
          <a:bodyPr wrap="square" rtlCol="0">
            <a:spAutoFit/>
          </a:bodyPr>
          <a:lstStyle/>
          <a:p>
            <a:endParaRPr lang="en-GB" sz="1600" u="sng" dirty="0">
              <a:hlinkClick r:id="rId7"/>
            </a:endParaRPr>
          </a:p>
          <a:p>
            <a:endParaRPr lang="en-GB" sz="1600" u="sng" dirty="0">
              <a:hlinkClick r:id="rId7"/>
            </a:endParaRPr>
          </a:p>
          <a:p>
            <a:r>
              <a:rPr lang="en-GB" sz="1600" u="sng" dirty="0">
                <a:hlinkClick r:id="rId7"/>
              </a:rPr>
              <a:t>http://www.theguardian.com/society/2012/may/18/halden-most-humane-prison-in-world</a:t>
            </a:r>
            <a:endParaRPr lang="en-GB" sz="1600" dirty="0"/>
          </a:p>
        </p:txBody>
      </p:sp>
      <p:pic>
        <p:nvPicPr>
          <p:cNvPr id="2" name="Recorded Sound">
            <a:hlinkClick r:id="" action="ppaction://media"/>
            <a:extLst>
              <a:ext uri="{FF2B5EF4-FFF2-40B4-BE49-F238E27FC236}">
                <a16:creationId xmlns:a16="http://schemas.microsoft.com/office/drawing/2014/main" id="{BF53EE2A-7087-4852-ADCE-5A27BA068AC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725803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894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65EC9F5-F2B6-4D69-8746-FDF53E43AF4C}"/>
              </a:ext>
            </a:extLst>
          </p:cNvPr>
          <p:cNvSpPr txBox="1"/>
          <p:nvPr/>
        </p:nvSpPr>
        <p:spPr>
          <a:xfrm>
            <a:off x="180549" y="5020420"/>
            <a:ext cx="10353761" cy="1386050"/>
          </a:xfrm>
          <a:prstGeom prst="rect">
            <a:avLst/>
          </a:prstGeom>
        </p:spPr>
        <p:txBody>
          <a:bodyPr vert="horz" lIns="91440" tIns="45720" rIns="91440" bIns="45720" rtlCol="0" anchor="b">
            <a:noAutofit/>
          </a:bodyPr>
          <a:lstStyle/>
          <a:p>
            <a:pPr algn="ctr">
              <a:lnSpc>
                <a:spcPct val="90000"/>
              </a:lnSpc>
              <a:spcBef>
                <a:spcPct val="0"/>
              </a:spcBef>
              <a:spcAft>
                <a:spcPts val="600"/>
              </a:spcAft>
            </a:pPr>
            <a:endParaRPr lang="en-US" sz="2400" b="1" cap="all" dirty="0">
              <a:effectLst>
                <a:outerShdw blurRad="50800" dist="63500" dir="2700000" algn="tl" rotWithShape="0">
                  <a:srgbClr val="000000">
                    <a:alpha val="48000"/>
                  </a:srgbClr>
                </a:outerShdw>
              </a:effectLst>
              <a:latin typeface="Calibri"/>
              <a:ea typeface="+mj-ea"/>
              <a:cs typeface="Calibri"/>
            </a:endParaRPr>
          </a:p>
          <a:p>
            <a:pPr algn="ctr">
              <a:lnSpc>
                <a:spcPct val="90000"/>
              </a:lnSpc>
              <a:spcBef>
                <a:spcPct val="0"/>
              </a:spcBef>
              <a:spcAft>
                <a:spcPts val="600"/>
              </a:spcAft>
            </a:pPr>
            <a:endParaRPr lang="en-US" sz="2400" b="1" cap="all" dirty="0">
              <a:effectLst>
                <a:outerShdw blurRad="50800" dist="63500" dir="2700000" algn="tl" rotWithShape="0">
                  <a:srgbClr val="000000">
                    <a:alpha val="48000"/>
                  </a:srgbClr>
                </a:outerShdw>
              </a:effectLst>
              <a:latin typeface="Calibri"/>
              <a:ea typeface="+mj-ea"/>
              <a:cs typeface="Calibri"/>
            </a:endParaRPr>
          </a:p>
          <a:p>
            <a:pPr algn="ctr">
              <a:lnSpc>
                <a:spcPct val="90000"/>
              </a:lnSpc>
              <a:spcBef>
                <a:spcPct val="0"/>
              </a:spcBef>
              <a:spcAft>
                <a:spcPts val="600"/>
              </a:spcAft>
            </a:pPr>
            <a:endParaRPr lang="en-US" sz="2000" b="1" cap="all" dirty="0">
              <a:effectLst>
                <a:outerShdw blurRad="50800" dist="63500" dir="2700000" algn="tl" rotWithShape="0">
                  <a:srgbClr val="000000">
                    <a:alpha val="48000"/>
                  </a:srgbClr>
                </a:outerShdw>
              </a:effectLst>
              <a:latin typeface="Calibri"/>
              <a:ea typeface="+mj-ea"/>
              <a:cs typeface="Calibri"/>
            </a:endParaRPr>
          </a:p>
          <a:p>
            <a:pPr algn="ctr">
              <a:lnSpc>
                <a:spcPct val="90000"/>
              </a:lnSpc>
              <a:spcBef>
                <a:spcPct val="0"/>
              </a:spcBef>
              <a:spcAft>
                <a:spcPts val="600"/>
              </a:spcAft>
            </a:pPr>
            <a:endParaRPr lang="en-US" sz="2000" b="1" cap="all" dirty="0">
              <a:effectLst>
                <a:outerShdw blurRad="50800" dist="63500" dir="2700000" algn="tl" rotWithShape="0">
                  <a:srgbClr val="000000">
                    <a:alpha val="48000"/>
                  </a:srgbClr>
                </a:outerShdw>
              </a:effectLst>
              <a:latin typeface="Calibri"/>
              <a:ea typeface="+mj-ea"/>
              <a:cs typeface="Calibri"/>
            </a:endParaRPr>
          </a:p>
          <a:p>
            <a:pPr algn="ctr">
              <a:lnSpc>
                <a:spcPct val="90000"/>
              </a:lnSpc>
              <a:spcBef>
                <a:spcPct val="0"/>
              </a:spcBef>
              <a:spcAft>
                <a:spcPts val="600"/>
              </a:spcAft>
            </a:pPr>
            <a:r>
              <a:rPr lang="en-US" sz="2400" b="1" cap="all" dirty="0">
                <a:effectLst>
                  <a:outerShdw blurRad="50800" dist="63500" dir="2700000" algn="tl" rotWithShape="0">
                    <a:srgbClr val="000000">
                      <a:alpha val="48000"/>
                    </a:srgbClr>
                  </a:outerShdw>
                </a:effectLst>
                <a:latin typeface="Calibri"/>
                <a:ea typeface="+mj-ea"/>
                <a:cs typeface="Calibri"/>
              </a:rPr>
              <a:t>Glen Santayana – </a:t>
            </a:r>
            <a:r>
              <a:rPr lang="en-US" sz="2400" b="1" cap="all" dirty="0" err="1">
                <a:effectLst>
                  <a:outerShdw blurRad="50800" dist="63500" dir="2700000" algn="tl" rotWithShape="0">
                    <a:srgbClr val="000000">
                      <a:alpha val="48000"/>
                    </a:srgbClr>
                  </a:outerShdw>
                </a:effectLst>
                <a:latin typeface="Calibri"/>
                <a:ea typeface="+mj-ea"/>
                <a:cs typeface="Calibri"/>
              </a:rPr>
              <a:t>Prischool</a:t>
            </a:r>
            <a:endParaRPr lang="en-US" sz="2400" b="1" cap="all" dirty="0">
              <a:effectLst>
                <a:outerShdw blurRad="50800" dist="63500" dir="2700000" algn="tl" rotWithShape="0">
                  <a:srgbClr val="000000">
                    <a:alpha val="48000"/>
                  </a:srgbClr>
                </a:outerShdw>
              </a:effectLst>
              <a:latin typeface="Calibri"/>
              <a:ea typeface="+mj-ea"/>
              <a:cs typeface="Calibri"/>
            </a:endParaRPr>
          </a:p>
          <a:p>
            <a:pPr algn="ctr">
              <a:lnSpc>
                <a:spcPct val="90000"/>
              </a:lnSpc>
              <a:spcBef>
                <a:spcPct val="0"/>
              </a:spcBef>
              <a:spcAft>
                <a:spcPts val="600"/>
              </a:spcAft>
            </a:pPr>
            <a:r>
              <a:rPr lang="en-US" sz="2400" b="1" cap="all" dirty="0">
                <a:effectLst>
                  <a:outerShdw blurRad="50800" dist="63500" dir="2700000" algn="tl" rotWithShape="0">
                    <a:srgbClr val="000000">
                      <a:alpha val="48000"/>
                    </a:srgbClr>
                  </a:outerShdw>
                </a:effectLst>
                <a:latin typeface="Calibri"/>
                <a:ea typeface="+mj-ea"/>
                <a:cs typeface="Calibri"/>
              </a:rPr>
              <a:t>However - </a:t>
            </a:r>
            <a:r>
              <a:rPr lang="en-US" sz="2400" b="1" dirty="0"/>
              <a:t>Residential Women’s Centre</a:t>
            </a:r>
            <a:endParaRPr lang="en-US" sz="2400" b="1" cap="all" dirty="0">
              <a:effectLst>
                <a:outerShdw blurRad="50800" dist="63500" dir="2700000" algn="tl" rotWithShape="0">
                  <a:srgbClr val="000000">
                    <a:alpha val="48000"/>
                  </a:srgbClr>
                </a:outerShdw>
              </a:effectLst>
              <a:latin typeface="Calibri"/>
              <a:ea typeface="+mj-ea"/>
              <a:cs typeface="Calibri"/>
            </a:endParaRPr>
          </a:p>
          <a:p>
            <a:pPr algn="ctr">
              <a:lnSpc>
                <a:spcPct val="90000"/>
              </a:lnSpc>
              <a:spcBef>
                <a:spcPct val="0"/>
              </a:spcBef>
              <a:spcAft>
                <a:spcPts val="600"/>
              </a:spcAft>
            </a:pPr>
            <a:endParaRPr lang="en-US" sz="2800" b="1" cap="all" dirty="0">
              <a:effectLst>
                <a:outerShdw blurRad="50800" dist="63500" dir="2700000" algn="tl" rotWithShape="0">
                  <a:srgbClr val="000000">
                    <a:alpha val="48000"/>
                  </a:srgbClr>
                </a:outerShdw>
              </a:effectLst>
              <a:latin typeface="Calibri"/>
              <a:ea typeface="+mj-ea"/>
              <a:cs typeface="Calibri"/>
            </a:endParaRPr>
          </a:p>
        </p:txBody>
      </p:sp>
      <p:pic>
        <p:nvPicPr>
          <p:cNvPr id="4" name="Picture 3" descr="A picture containing grass, outdoor, sitting, standing&#10;&#10;Description automatically generated">
            <a:extLst>
              <a:ext uri="{FF2B5EF4-FFF2-40B4-BE49-F238E27FC236}">
                <a16:creationId xmlns:a16="http://schemas.microsoft.com/office/drawing/2014/main" id="{16099F3D-EB15-4959-8BE6-EBEC322A1678}"/>
              </a:ext>
            </a:extLst>
          </p:cNvPr>
          <p:cNvPicPr>
            <a:picLocks noChangeAspect="1"/>
          </p:cNvPicPr>
          <p:nvPr/>
        </p:nvPicPr>
        <p:blipFill>
          <a:blip r:embed="rId5"/>
          <a:stretch>
            <a:fillRect/>
          </a:stretch>
        </p:blipFill>
        <p:spPr>
          <a:xfrm>
            <a:off x="2163291" y="643466"/>
            <a:ext cx="7857068" cy="3928534"/>
          </a:xfrm>
          <a:prstGeom prst="rect">
            <a:avLst/>
          </a:prstGeom>
        </p:spPr>
      </p:pic>
      <p:pic>
        <p:nvPicPr>
          <p:cNvPr id="3" name="Recorded Sound">
            <a:hlinkClick r:id="" action="ppaction://media"/>
            <a:extLst>
              <a:ext uri="{FF2B5EF4-FFF2-40B4-BE49-F238E27FC236}">
                <a16:creationId xmlns:a16="http://schemas.microsoft.com/office/drawing/2014/main" id="{44BD8AE7-4D7F-4C98-BC63-9B7410C48DC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886231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608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2">
            <a:extLst>
              <a:ext uri="{FF2B5EF4-FFF2-40B4-BE49-F238E27FC236}">
                <a16:creationId xmlns:a16="http://schemas.microsoft.com/office/drawing/2014/main" id="{D98A31C1-02EF-4474-BCB1-9D32D46DE15C}"/>
              </a:ext>
            </a:extLst>
          </p:cNvPr>
          <p:cNvPicPr>
            <a:picLocks noChangeAspect="1"/>
          </p:cNvPicPr>
          <p:nvPr/>
        </p:nvPicPr>
        <p:blipFill rotWithShape="1">
          <a:blip r:embed="rId2"/>
          <a:srcRect t="5714" b="18287"/>
          <a:stretch/>
        </p:blipFill>
        <p:spPr>
          <a:xfrm>
            <a:off x="20" y="1282"/>
            <a:ext cx="12191980" cy="6856718"/>
          </a:xfrm>
          <a:prstGeom prst="rect">
            <a:avLst/>
          </a:prstGeom>
        </p:spPr>
      </p:pic>
    </p:spTree>
    <p:extLst>
      <p:ext uri="{BB962C8B-B14F-4D97-AF65-F5344CB8AC3E}">
        <p14:creationId xmlns:p14="http://schemas.microsoft.com/office/powerpoint/2010/main" val="22070825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64242-623D-6F33-45AF-57093AB4E4C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C9CFD8A-EA02-7547-8614-6B8E4C3854AF}"/>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8800842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41B9D-F688-610E-C4C5-2879D277D5C0}"/>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400"/>
              <a:t>Total Institutions</a:t>
            </a:r>
            <a:br>
              <a:rPr lang="en-US" sz="5400"/>
            </a:br>
            <a:endParaRPr lang="en-US" sz="5400"/>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564CDAED-DF6E-3E0D-FB49-E8E9EF39D5F6}"/>
              </a:ext>
            </a:extLst>
          </p:cNvPr>
          <p:cNvPicPr>
            <a:picLocks noChangeAspect="1"/>
          </p:cNvPicPr>
          <p:nvPr/>
        </p:nvPicPr>
        <p:blipFill rotWithShape="1">
          <a:blip r:embed="rId2"/>
          <a:srcRect l="528" r="33613" b="-5"/>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2197570894"/>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E3C42-F49F-41E7-9E8C-D716898ADEAA}"/>
              </a:ext>
            </a:extLst>
          </p:cNvPr>
          <p:cNvSpPr>
            <a:spLocks noGrp="1"/>
          </p:cNvSpPr>
          <p:nvPr>
            <p:ph type="title"/>
          </p:nvPr>
        </p:nvSpPr>
        <p:spPr>
          <a:xfrm>
            <a:off x="6513534" y="609600"/>
            <a:ext cx="4754022" cy="1326321"/>
          </a:xfrm>
        </p:spPr>
        <p:txBody>
          <a:bodyPr>
            <a:normAutofit/>
          </a:bodyPr>
          <a:lstStyle/>
          <a:p>
            <a:br>
              <a:rPr lang="en-GB" sz="2900" dirty="0"/>
            </a:br>
            <a:r>
              <a:rPr lang="en-GB" sz="2900" dirty="0"/>
              <a:t> </a:t>
            </a:r>
            <a:r>
              <a:rPr lang="en-GB" sz="2900" dirty="0">
                <a:latin typeface="Calibri Light" panose="020F0302020204030204" pitchFamily="34" charset="0"/>
                <a:cs typeface="Calibri Light" panose="020F0302020204030204" pitchFamily="34" charset="0"/>
              </a:rPr>
              <a:t>Total Institutions</a:t>
            </a:r>
            <a:br>
              <a:rPr lang="en-GB" sz="2900" dirty="0">
                <a:latin typeface="Calibri Light" panose="020F0302020204030204" pitchFamily="34" charset="0"/>
                <a:cs typeface="Calibri Light" panose="020F0302020204030204" pitchFamily="34" charset="0"/>
              </a:rPr>
            </a:br>
            <a:endParaRPr lang="en-GB" sz="2900" dirty="0">
              <a:latin typeface="Calibri Light" panose="020F0302020204030204" pitchFamily="34" charset="0"/>
              <a:cs typeface="Calibri Light" panose="020F0302020204030204" pitchFamily="34" charset="0"/>
            </a:endParaRPr>
          </a:p>
        </p:txBody>
      </p:sp>
      <p:pic>
        <p:nvPicPr>
          <p:cNvPr id="5" name="Picture 4" descr="A person sitting on a table&#10;&#10;Description automatically generated">
            <a:extLst>
              <a:ext uri="{FF2B5EF4-FFF2-40B4-BE49-F238E27FC236}">
                <a16:creationId xmlns:a16="http://schemas.microsoft.com/office/drawing/2014/main" id="{D5A0465D-31D1-468D-91CF-E4FABAED057F}"/>
              </a:ext>
            </a:extLst>
          </p:cNvPr>
          <p:cNvPicPr>
            <a:picLocks noChangeAspect="1"/>
          </p:cNvPicPr>
          <p:nvPr/>
        </p:nvPicPr>
        <p:blipFill rotWithShape="1">
          <a:blip r:embed="rId5"/>
          <a:srcRect r="-1" b="8262"/>
          <a:stretch/>
        </p:blipFill>
        <p:spPr>
          <a:xfrm>
            <a:off x="20" y="10"/>
            <a:ext cx="6095980" cy="6857990"/>
          </a:xfrm>
          <a:prstGeom prst="rect">
            <a:avLst/>
          </a:prstGeom>
        </p:spPr>
      </p:pic>
      <p:sp>
        <p:nvSpPr>
          <p:cNvPr id="3" name="Content Placeholder 2">
            <a:extLst>
              <a:ext uri="{FF2B5EF4-FFF2-40B4-BE49-F238E27FC236}">
                <a16:creationId xmlns:a16="http://schemas.microsoft.com/office/drawing/2014/main" id="{61F8DBE6-7482-44D0-84FF-410E29D3694B}"/>
              </a:ext>
            </a:extLst>
          </p:cNvPr>
          <p:cNvSpPr>
            <a:spLocks noGrp="1"/>
          </p:cNvSpPr>
          <p:nvPr>
            <p:ph idx="1"/>
          </p:nvPr>
        </p:nvSpPr>
        <p:spPr>
          <a:xfrm>
            <a:off x="6513534" y="2096064"/>
            <a:ext cx="4754022" cy="3695136"/>
          </a:xfrm>
        </p:spPr>
        <p:txBody>
          <a:bodyPr>
            <a:normAutofit lnSpcReduction="10000"/>
          </a:bodyPr>
          <a:lstStyle/>
          <a:p>
            <a:r>
              <a:rPr lang="en-GB" dirty="0">
                <a:effectLst/>
                <a:latin typeface="Calibri" panose="020F0502020204030204" pitchFamily="34" charset="0"/>
                <a:cs typeface="Calibri" panose="020F0502020204030204" pitchFamily="34" charset="0"/>
              </a:rPr>
              <a:t>“A total institution may be defined as a place of residence and work where a large number of like-situated individuals, cut off from wider society for an appreciable period of time, together lead an enclosed, formally administered round of life.” (Goffman 1968:11)</a:t>
            </a:r>
          </a:p>
          <a:p>
            <a:endParaRPr lang="en-GB" dirty="0"/>
          </a:p>
        </p:txBody>
      </p:sp>
      <p:pic>
        <p:nvPicPr>
          <p:cNvPr id="4" name="Recorded Sound">
            <a:hlinkClick r:id="" action="ppaction://media"/>
            <a:extLst>
              <a:ext uri="{FF2B5EF4-FFF2-40B4-BE49-F238E27FC236}">
                <a16:creationId xmlns:a16="http://schemas.microsoft.com/office/drawing/2014/main" id="{25F6D115-EE42-44CD-9475-52280EDFA05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5767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816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309E5-68BC-4858-A1FB-775A890168CA}"/>
              </a:ext>
            </a:extLst>
          </p:cNvPr>
          <p:cNvSpPr>
            <a:spLocks noGrp="1"/>
          </p:cNvSpPr>
          <p:nvPr>
            <p:ph type="title"/>
          </p:nvPr>
        </p:nvSpPr>
        <p:spPr/>
        <p:txBody>
          <a:bodyPr>
            <a:normAutofit/>
          </a:bodyPr>
          <a:lstStyle/>
          <a:p>
            <a:r>
              <a:rPr lang="en-GB" sz="4800" dirty="0">
                <a:latin typeface="Calibri" panose="020F0502020204030204" pitchFamily="34" charset="0"/>
                <a:cs typeface="Calibri" panose="020F0502020204030204" pitchFamily="34" charset="0"/>
              </a:rPr>
              <a:t>Three Spheres</a:t>
            </a:r>
          </a:p>
        </p:txBody>
      </p:sp>
      <p:sp>
        <p:nvSpPr>
          <p:cNvPr id="3" name="Content Placeholder 2">
            <a:extLst>
              <a:ext uri="{FF2B5EF4-FFF2-40B4-BE49-F238E27FC236}">
                <a16:creationId xmlns:a16="http://schemas.microsoft.com/office/drawing/2014/main" id="{C0450AF9-882C-407B-85DD-CDCDEB82236C}"/>
              </a:ext>
            </a:extLst>
          </p:cNvPr>
          <p:cNvSpPr>
            <a:spLocks noGrp="1"/>
          </p:cNvSpPr>
          <p:nvPr>
            <p:ph idx="1"/>
          </p:nvPr>
        </p:nvSpPr>
        <p:spPr/>
        <p:txBody>
          <a:bodyPr>
            <a:normAutofit fontScale="77500" lnSpcReduction="20000"/>
          </a:bodyPr>
          <a:lstStyle/>
          <a:p>
            <a:pPr>
              <a:lnSpc>
                <a:spcPct val="150000"/>
              </a:lnSpc>
            </a:pPr>
            <a:r>
              <a:rPr lang="en-GB" dirty="0">
                <a:effectLst/>
                <a:latin typeface="Calibri" panose="020F0502020204030204" pitchFamily="34" charset="0"/>
                <a:cs typeface="Calibri" panose="020F0502020204030204" pitchFamily="34" charset="0"/>
              </a:rPr>
              <a:t>Three spheres of life – work, play, sleep – different people &amp; places – breaks down in a total institution.</a:t>
            </a:r>
          </a:p>
          <a:p>
            <a:pPr>
              <a:lnSpc>
                <a:spcPct val="150000"/>
              </a:lnSpc>
            </a:pPr>
            <a:r>
              <a:rPr lang="en-GB" dirty="0">
                <a:effectLst/>
                <a:latin typeface="Calibri" panose="020F0502020204030204" pitchFamily="34" charset="0"/>
                <a:cs typeface="Calibri" panose="020F0502020204030204" pitchFamily="34" charset="0"/>
              </a:rPr>
              <a:t>All spheres of life are conducted in one place under the same single authority.</a:t>
            </a:r>
          </a:p>
          <a:p>
            <a:pPr>
              <a:lnSpc>
                <a:spcPct val="150000"/>
              </a:lnSpc>
            </a:pPr>
            <a:r>
              <a:rPr lang="en-GB" dirty="0">
                <a:effectLst/>
                <a:latin typeface="Calibri" panose="020F0502020204030204" pitchFamily="34" charset="0"/>
                <a:cs typeface="Calibri" panose="020F0502020204030204" pitchFamily="34" charset="0"/>
              </a:rPr>
              <a:t>Each phase of the daily activity is carried out in the immediate company of a large group of others, all of whom are treated alike and required to do the same thing together.</a:t>
            </a:r>
          </a:p>
          <a:p>
            <a:pPr>
              <a:lnSpc>
                <a:spcPct val="150000"/>
              </a:lnSpc>
            </a:pPr>
            <a:r>
              <a:rPr lang="en-GB" dirty="0">
                <a:effectLst/>
                <a:latin typeface="Calibri" panose="020F0502020204030204" pitchFamily="34" charset="0"/>
                <a:cs typeface="Calibri" panose="020F0502020204030204" pitchFamily="34" charset="0"/>
              </a:rPr>
              <a:t>All daily activities are tightly scheduled and imposed by a body of formal rules by a body of officials.</a:t>
            </a:r>
          </a:p>
          <a:p>
            <a:pPr>
              <a:lnSpc>
                <a:spcPct val="150000"/>
              </a:lnSpc>
            </a:pPr>
            <a:r>
              <a:rPr lang="en-GB" dirty="0">
                <a:effectLst/>
                <a:latin typeface="Calibri" panose="020F0502020204030204" pitchFamily="34" charset="0"/>
                <a:cs typeface="Calibri" panose="020F0502020204030204" pitchFamily="34" charset="0"/>
              </a:rPr>
              <a:t>All activities form a rational plan to fulfil the aims of the institution.</a:t>
            </a:r>
          </a:p>
          <a:p>
            <a:endParaRPr lang="en-GB" dirty="0"/>
          </a:p>
        </p:txBody>
      </p:sp>
      <p:pic>
        <p:nvPicPr>
          <p:cNvPr id="4" name="Recorded Sound">
            <a:hlinkClick r:id="" action="ppaction://media"/>
            <a:extLst>
              <a:ext uri="{FF2B5EF4-FFF2-40B4-BE49-F238E27FC236}">
                <a16:creationId xmlns:a16="http://schemas.microsoft.com/office/drawing/2014/main" id="{9B9EF125-D6F0-46E1-A212-7867B92ADB2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786844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545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C0EF8BA-6E31-7E4A-9801-0E1C08619503}"/>
              </a:ext>
            </a:extLst>
          </p:cNvPr>
          <p:cNvSpPr txBox="1"/>
          <p:nvPr/>
        </p:nvSpPr>
        <p:spPr>
          <a:xfrm>
            <a:off x="838200" y="585216"/>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dirty="0">
                <a:solidFill>
                  <a:schemeClr val="bg1"/>
                </a:solidFill>
                <a:latin typeface="+mj-lt"/>
                <a:ea typeface="+mj-ea"/>
                <a:cs typeface="+mj-cs"/>
              </a:rPr>
              <a:t>What is </a:t>
            </a:r>
            <a:r>
              <a:rPr lang="en-US" sz="4400" i="1" dirty="0">
                <a:solidFill>
                  <a:schemeClr val="bg1"/>
                </a:solidFill>
                <a:latin typeface="+mj-lt"/>
                <a:ea typeface="+mj-ea"/>
                <a:cs typeface="+mj-cs"/>
              </a:rPr>
              <a:t>i</a:t>
            </a:r>
            <a:r>
              <a:rPr lang="en-US" sz="4400" b="0" i="1" dirty="0">
                <a:solidFill>
                  <a:schemeClr val="bg1"/>
                </a:solidFill>
                <a:effectLst/>
                <a:latin typeface="+mj-lt"/>
                <a:ea typeface="+mj-ea"/>
                <a:cs typeface="+mj-cs"/>
              </a:rPr>
              <a:t>mprisonment</a:t>
            </a:r>
            <a:r>
              <a:rPr lang="en-US" sz="4400" b="0" i="0" dirty="0">
                <a:solidFill>
                  <a:schemeClr val="bg1"/>
                </a:solidFill>
                <a:effectLst/>
                <a:latin typeface="+mj-lt"/>
                <a:ea typeface="+mj-ea"/>
                <a:cs typeface="+mj-cs"/>
              </a:rPr>
              <a:t> today?</a:t>
            </a:r>
          </a:p>
        </p:txBody>
      </p:sp>
      <p:pic>
        <p:nvPicPr>
          <p:cNvPr id="4098" name="Picture 2" descr="2 years' imprisonment for temple thieves">
            <a:extLst>
              <a:ext uri="{FF2B5EF4-FFF2-40B4-BE49-F238E27FC236}">
                <a16:creationId xmlns:a16="http://schemas.microsoft.com/office/drawing/2014/main" id="{95E5AE97-6180-324C-B7F5-EEBC2896432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11800"/>
          <a:stretch/>
        </p:blipFill>
        <p:spPr bwMode="auto">
          <a:xfrm>
            <a:off x="841248" y="2516777"/>
            <a:ext cx="6236208" cy="366018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EB9D93EF-BEDF-A74B-B707-6098127739A9}"/>
              </a:ext>
            </a:extLst>
          </p:cNvPr>
          <p:cNvSpPr txBox="1"/>
          <p:nvPr/>
        </p:nvSpPr>
        <p:spPr>
          <a:xfrm>
            <a:off x="7338059" y="1489749"/>
            <a:ext cx="4459224" cy="502077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u="sng" dirty="0"/>
              <a:t>Discuss</a:t>
            </a:r>
            <a:br>
              <a:rPr lang="en-US" sz="3200" u="sng" dirty="0"/>
            </a:br>
            <a:r>
              <a:rPr lang="en-US" sz="3200" u="sng" dirty="0"/>
              <a:t> </a:t>
            </a:r>
          </a:p>
          <a:p>
            <a:pPr>
              <a:lnSpc>
                <a:spcPct val="90000"/>
              </a:lnSpc>
              <a:spcBef>
                <a:spcPct val="0"/>
              </a:spcBef>
              <a:spcAft>
                <a:spcPts val="600"/>
              </a:spcAft>
            </a:pPr>
            <a:r>
              <a:rPr lang="en-US" sz="2800" dirty="0"/>
              <a:t>What key words do you think of when you hear the word ‘imprisonment’?</a:t>
            </a:r>
            <a:endParaRPr lang="en-US" sz="2800" b="0" i="0" dirty="0">
              <a:effectLst/>
            </a:endParaRPr>
          </a:p>
        </p:txBody>
      </p:sp>
      <p:pic>
        <p:nvPicPr>
          <p:cNvPr id="13314" name="Picture 2" descr="108 5 min Vector Images, 5 min Illustrations | Depositphotos">
            <a:extLst>
              <a:ext uri="{FF2B5EF4-FFF2-40B4-BE49-F238E27FC236}">
                <a16:creationId xmlns:a16="http://schemas.microsoft.com/office/drawing/2014/main" id="{7930D2AA-EDA1-A44E-8339-9EA7AC66EC7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368533" y="5255514"/>
            <a:ext cx="1428750" cy="142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95347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C0EF8BA-6E31-7E4A-9801-0E1C08619503}"/>
              </a:ext>
            </a:extLst>
          </p:cNvPr>
          <p:cNvSpPr txBox="1"/>
          <p:nvPr/>
        </p:nvSpPr>
        <p:spPr>
          <a:xfrm>
            <a:off x="403654" y="769096"/>
            <a:ext cx="5820779" cy="1325563"/>
          </a:xfrm>
          <a:prstGeom prst="rect">
            <a:avLst/>
          </a:prstGeom>
        </p:spPr>
        <p:txBody>
          <a:bodyPr vert="horz" lIns="91440" tIns="45720" rIns="91440" bIns="45720" rtlCol="0" anchor="ctr">
            <a:normAutofit/>
          </a:bodyPr>
          <a:lstStyle/>
          <a:p>
            <a:pPr>
              <a:lnSpc>
                <a:spcPct val="90000"/>
              </a:lnSpc>
              <a:spcBef>
                <a:spcPct val="0"/>
              </a:spcBef>
              <a:spcAft>
                <a:spcPts val="600"/>
              </a:spcAft>
            </a:pPr>
            <a:endParaRPr lang="en-US" sz="4400" b="0" i="0" u="sng" dirty="0">
              <a:effectLst/>
              <a:latin typeface="+mj-lt"/>
              <a:ea typeface="+mj-ea"/>
              <a:cs typeface="+mj-cs"/>
            </a:endParaRPr>
          </a:p>
        </p:txBody>
      </p:sp>
      <p:sp>
        <p:nvSpPr>
          <p:cNvPr id="192" name="Freeform: Shape 191">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A13DAAEF-E01A-B641-8535-EF75BCE329E1}"/>
              </a:ext>
            </a:extLst>
          </p:cNvPr>
          <p:cNvSpPr txBox="1"/>
          <p:nvPr/>
        </p:nvSpPr>
        <p:spPr>
          <a:xfrm rot="20348331">
            <a:off x="898109" y="1424422"/>
            <a:ext cx="4077729" cy="523220"/>
          </a:xfrm>
          <a:prstGeom prst="rect">
            <a:avLst/>
          </a:prstGeom>
          <a:noFill/>
        </p:spPr>
        <p:txBody>
          <a:bodyPr wrap="square" rtlCol="0">
            <a:spAutoFit/>
          </a:bodyPr>
          <a:lstStyle/>
          <a:p>
            <a:r>
              <a:rPr lang="en-GB" sz="2800" dirty="0"/>
              <a:t>Human Rights </a:t>
            </a:r>
          </a:p>
        </p:txBody>
      </p:sp>
      <p:sp>
        <p:nvSpPr>
          <p:cNvPr id="6" name="TextBox 5">
            <a:extLst>
              <a:ext uri="{FF2B5EF4-FFF2-40B4-BE49-F238E27FC236}">
                <a16:creationId xmlns:a16="http://schemas.microsoft.com/office/drawing/2014/main" id="{C965DACC-9161-9C4C-86F8-B2318B408A54}"/>
              </a:ext>
            </a:extLst>
          </p:cNvPr>
          <p:cNvSpPr txBox="1"/>
          <p:nvPr/>
        </p:nvSpPr>
        <p:spPr>
          <a:xfrm rot="20975792">
            <a:off x="645175" y="2876863"/>
            <a:ext cx="2611395" cy="584775"/>
          </a:xfrm>
          <a:prstGeom prst="rect">
            <a:avLst/>
          </a:prstGeom>
          <a:noFill/>
        </p:spPr>
        <p:txBody>
          <a:bodyPr wrap="square" rtlCol="0">
            <a:spAutoFit/>
          </a:bodyPr>
          <a:lstStyle/>
          <a:p>
            <a:r>
              <a:rPr lang="en-GB" sz="3200" dirty="0"/>
              <a:t>Deprivation </a:t>
            </a:r>
          </a:p>
        </p:txBody>
      </p:sp>
      <p:sp>
        <p:nvSpPr>
          <p:cNvPr id="7" name="TextBox 6">
            <a:extLst>
              <a:ext uri="{FF2B5EF4-FFF2-40B4-BE49-F238E27FC236}">
                <a16:creationId xmlns:a16="http://schemas.microsoft.com/office/drawing/2014/main" id="{07BB1C3B-BF83-BA46-8603-06FDDEC5098B}"/>
              </a:ext>
            </a:extLst>
          </p:cNvPr>
          <p:cNvSpPr txBox="1"/>
          <p:nvPr/>
        </p:nvSpPr>
        <p:spPr>
          <a:xfrm rot="461430">
            <a:off x="4097352" y="4469843"/>
            <a:ext cx="3435178" cy="707886"/>
          </a:xfrm>
          <a:prstGeom prst="rect">
            <a:avLst/>
          </a:prstGeom>
          <a:noFill/>
        </p:spPr>
        <p:txBody>
          <a:bodyPr wrap="square" rtlCol="0">
            <a:spAutoFit/>
          </a:bodyPr>
          <a:lstStyle/>
          <a:p>
            <a:r>
              <a:rPr lang="en-GB" sz="4000" dirty="0"/>
              <a:t>Punishment </a:t>
            </a:r>
          </a:p>
        </p:txBody>
      </p:sp>
      <p:sp>
        <p:nvSpPr>
          <p:cNvPr id="9" name="TextBox 8">
            <a:extLst>
              <a:ext uri="{FF2B5EF4-FFF2-40B4-BE49-F238E27FC236}">
                <a16:creationId xmlns:a16="http://schemas.microsoft.com/office/drawing/2014/main" id="{83CB2867-BCAD-8B46-B070-6588B9F48CA4}"/>
              </a:ext>
            </a:extLst>
          </p:cNvPr>
          <p:cNvSpPr txBox="1"/>
          <p:nvPr/>
        </p:nvSpPr>
        <p:spPr>
          <a:xfrm rot="19905999">
            <a:off x="1292687" y="3972851"/>
            <a:ext cx="2940908" cy="523220"/>
          </a:xfrm>
          <a:prstGeom prst="rect">
            <a:avLst/>
          </a:prstGeom>
          <a:noFill/>
        </p:spPr>
        <p:txBody>
          <a:bodyPr wrap="square" rtlCol="0">
            <a:spAutoFit/>
          </a:bodyPr>
          <a:lstStyle/>
          <a:p>
            <a:r>
              <a:rPr lang="en-GB" sz="2800" dirty="0"/>
              <a:t>Liberty</a:t>
            </a:r>
            <a:r>
              <a:rPr lang="en-GB" dirty="0"/>
              <a:t> </a:t>
            </a:r>
          </a:p>
        </p:txBody>
      </p:sp>
      <p:sp>
        <p:nvSpPr>
          <p:cNvPr id="14" name="TextBox 13">
            <a:extLst>
              <a:ext uri="{FF2B5EF4-FFF2-40B4-BE49-F238E27FC236}">
                <a16:creationId xmlns:a16="http://schemas.microsoft.com/office/drawing/2014/main" id="{A520C5EE-0C90-C04D-8E68-4CB7BC685815}"/>
              </a:ext>
            </a:extLst>
          </p:cNvPr>
          <p:cNvSpPr txBox="1"/>
          <p:nvPr/>
        </p:nvSpPr>
        <p:spPr>
          <a:xfrm>
            <a:off x="471989" y="5868235"/>
            <a:ext cx="2842054" cy="523220"/>
          </a:xfrm>
          <a:prstGeom prst="rect">
            <a:avLst/>
          </a:prstGeom>
          <a:noFill/>
        </p:spPr>
        <p:txBody>
          <a:bodyPr wrap="square" rtlCol="0">
            <a:spAutoFit/>
          </a:bodyPr>
          <a:lstStyle/>
          <a:p>
            <a:r>
              <a:rPr lang="en-GB" sz="2800" dirty="0"/>
              <a:t>Prison</a:t>
            </a:r>
          </a:p>
        </p:txBody>
      </p:sp>
      <p:sp>
        <p:nvSpPr>
          <p:cNvPr id="15" name="TextBox 14">
            <a:extLst>
              <a:ext uri="{FF2B5EF4-FFF2-40B4-BE49-F238E27FC236}">
                <a16:creationId xmlns:a16="http://schemas.microsoft.com/office/drawing/2014/main" id="{7C999989-A245-224E-AF9A-A4DDBA374290}"/>
              </a:ext>
            </a:extLst>
          </p:cNvPr>
          <p:cNvSpPr txBox="1"/>
          <p:nvPr/>
        </p:nvSpPr>
        <p:spPr>
          <a:xfrm rot="617363">
            <a:off x="2567183" y="5740689"/>
            <a:ext cx="2529763" cy="461665"/>
          </a:xfrm>
          <a:prstGeom prst="rect">
            <a:avLst/>
          </a:prstGeom>
          <a:noFill/>
        </p:spPr>
        <p:txBody>
          <a:bodyPr wrap="square" rtlCol="0">
            <a:spAutoFit/>
          </a:bodyPr>
          <a:lstStyle/>
          <a:p>
            <a:r>
              <a:rPr lang="en-GB" sz="2400" dirty="0"/>
              <a:t>Rehabilitation</a:t>
            </a:r>
            <a:r>
              <a:rPr lang="en-GB" dirty="0"/>
              <a:t> </a:t>
            </a:r>
          </a:p>
        </p:txBody>
      </p:sp>
      <p:sp>
        <p:nvSpPr>
          <p:cNvPr id="17" name="TextBox 16">
            <a:extLst>
              <a:ext uri="{FF2B5EF4-FFF2-40B4-BE49-F238E27FC236}">
                <a16:creationId xmlns:a16="http://schemas.microsoft.com/office/drawing/2014/main" id="{C7CF88F2-3137-584F-8489-1F2CF825408F}"/>
              </a:ext>
            </a:extLst>
          </p:cNvPr>
          <p:cNvSpPr txBox="1"/>
          <p:nvPr/>
        </p:nvSpPr>
        <p:spPr>
          <a:xfrm>
            <a:off x="4065436" y="2780442"/>
            <a:ext cx="2903090" cy="461665"/>
          </a:xfrm>
          <a:prstGeom prst="rect">
            <a:avLst/>
          </a:prstGeom>
          <a:noFill/>
        </p:spPr>
        <p:txBody>
          <a:bodyPr wrap="square" rtlCol="0">
            <a:spAutoFit/>
          </a:bodyPr>
          <a:lstStyle/>
          <a:p>
            <a:r>
              <a:rPr lang="en-GB" sz="2400" dirty="0"/>
              <a:t>Reflection</a:t>
            </a:r>
            <a:r>
              <a:rPr lang="en-GB" dirty="0"/>
              <a:t> </a:t>
            </a:r>
          </a:p>
        </p:txBody>
      </p:sp>
      <p:pic>
        <p:nvPicPr>
          <p:cNvPr id="1028" name="Picture 4" descr="18,979 Prison Cell Stock Photos, Pictures &amp; Royalty-Free Images - iStock">
            <a:extLst>
              <a:ext uri="{FF2B5EF4-FFF2-40B4-BE49-F238E27FC236}">
                <a16:creationId xmlns:a16="http://schemas.microsoft.com/office/drawing/2014/main" id="{9CD94064-FEA8-294C-A39D-56FF187AE9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81580" y="893956"/>
            <a:ext cx="4272839" cy="2843380"/>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066C85B5-DA46-7542-96AA-2F33A06F7836}"/>
              </a:ext>
            </a:extLst>
          </p:cNvPr>
          <p:cNvSpPr txBox="1"/>
          <p:nvPr/>
        </p:nvSpPr>
        <p:spPr>
          <a:xfrm>
            <a:off x="3925072" y="1434881"/>
            <a:ext cx="2607276" cy="523220"/>
          </a:xfrm>
          <a:prstGeom prst="rect">
            <a:avLst/>
          </a:prstGeom>
          <a:noFill/>
        </p:spPr>
        <p:txBody>
          <a:bodyPr wrap="square" rtlCol="0">
            <a:spAutoFit/>
          </a:bodyPr>
          <a:lstStyle/>
          <a:p>
            <a:r>
              <a:rPr lang="en-GB" sz="2800" dirty="0"/>
              <a:t>Protection</a:t>
            </a:r>
            <a:r>
              <a:rPr lang="en-GB" dirty="0"/>
              <a:t> </a:t>
            </a:r>
          </a:p>
        </p:txBody>
      </p:sp>
      <p:sp>
        <p:nvSpPr>
          <p:cNvPr id="20" name="TextBox 19">
            <a:extLst>
              <a:ext uri="{FF2B5EF4-FFF2-40B4-BE49-F238E27FC236}">
                <a16:creationId xmlns:a16="http://schemas.microsoft.com/office/drawing/2014/main" id="{2578E43E-0BFB-A442-892E-376BC591E62D}"/>
              </a:ext>
            </a:extLst>
          </p:cNvPr>
          <p:cNvSpPr txBox="1"/>
          <p:nvPr/>
        </p:nvSpPr>
        <p:spPr>
          <a:xfrm>
            <a:off x="5829417" y="5683569"/>
            <a:ext cx="2570205" cy="369332"/>
          </a:xfrm>
          <a:prstGeom prst="rect">
            <a:avLst/>
          </a:prstGeom>
          <a:noFill/>
        </p:spPr>
        <p:txBody>
          <a:bodyPr wrap="square" rtlCol="0">
            <a:spAutoFit/>
          </a:bodyPr>
          <a:lstStyle/>
          <a:p>
            <a:r>
              <a:rPr lang="en-GB" dirty="0"/>
              <a:t>Crime Prevention </a:t>
            </a:r>
          </a:p>
        </p:txBody>
      </p:sp>
      <p:sp>
        <p:nvSpPr>
          <p:cNvPr id="21" name="TextBox 20">
            <a:extLst>
              <a:ext uri="{FF2B5EF4-FFF2-40B4-BE49-F238E27FC236}">
                <a16:creationId xmlns:a16="http://schemas.microsoft.com/office/drawing/2014/main" id="{35B72E84-4FB9-544E-868F-070BD7E3FA16}"/>
              </a:ext>
            </a:extLst>
          </p:cNvPr>
          <p:cNvSpPr txBox="1"/>
          <p:nvPr/>
        </p:nvSpPr>
        <p:spPr>
          <a:xfrm>
            <a:off x="403654" y="247135"/>
            <a:ext cx="4531690" cy="646331"/>
          </a:xfrm>
          <a:prstGeom prst="rect">
            <a:avLst/>
          </a:prstGeom>
          <a:noFill/>
        </p:spPr>
        <p:txBody>
          <a:bodyPr wrap="square" rtlCol="0">
            <a:spAutoFit/>
          </a:bodyPr>
          <a:lstStyle/>
          <a:p>
            <a:r>
              <a:rPr lang="en-GB" sz="3600" dirty="0"/>
              <a:t>Some key words ...</a:t>
            </a:r>
          </a:p>
        </p:txBody>
      </p:sp>
    </p:spTree>
    <p:extLst>
      <p:ext uri="{BB962C8B-B14F-4D97-AF65-F5344CB8AC3E}">
        <p14:creationId xmlns:p14="http://schemas.microsoft.com/office/powerpoint/2010/main" val="603129272"/>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7636"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9558"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D928A2C0-03F3-4C7E-9287-832F4DF99864}"/>
              </a:ext>
            </a:extLst>
          </p:cNvPr>
          <p:cNvSpPr txBox="1"/>
          <p:nvPr/>
        </p:nvSpPr>
        <p:spPr>
          <a:xfrm>
            <a:off x="6096000" y="1068353"/>
            <a:ext cx="5501834" cy="4802095"/>
          </a:xfrm>
          <a:prstGeom prst="rect">
            <a:avLst/>
          </a:prstGeom>
        </p:spPr>
        <p:txBody>
          <a:bodyPr vert="horz" lIns="91440" tIns="45720" rIns="91440" bIns="45720" rtlCol="0" anchor="ctr">
            <a:normAutofit/>
          </a:bodyPr>
          <a:lstStyle/>
          <a:p>
            <a:pPr marL="171450" indent="-228600">
              <a:lnSpc>
                <a:spcPct val="90000"/>
              </a:lnSpc>
              <a:spcAft>
                <a:spcPts val="600"/>
              </a:spcAft>
              <a:buFont typeface="Arial" panose="020B0604020202020204" pitchFamily="34" charset="0"/>
              <a:buChar char="•"/>
            </a:pPr>
            <a:r>
              <a:rPr lang="en-US" sz="3200" dirty="0">
                <a:solidFill>
                  <a:schemeClr val="bg1"/>
                </a:solidFill>
              </a:rPr>
              <a:t>"In general terms, we are fairly clear about the purpose of most of the large institutions in our society: the school, for example, is there to educate young people, the hospital is there to heal people who are sick.  There is no similar clarity about the role of the prison.” </a:t>
            </a:r>
            <a:endParaRPr lang="en-US" sz="3200" dirty="0">
              <a:solidFill>
                <a:schemeClr val="bg1"/>
              </a:solidFill>
              <a:cs typeface="Calibri"/>
            </a:endParaRPr>
          </a:p>
          <a:p>
            <a:pPr marL="171450" indent="-228600">
              <a:lnSpc>
                <a:spcPct val="90000"/>
              </a:lnSpc>
              <a:spcAft>
                <a:spcPts val="600"/>
              </a:spcAft>
              <a:buFont typeface="Arial" panose="020B0604020202020204" pitchFamily="34" charset="0"/>
              <a:buChar char="•"/>
            </a:pPr>
            <a:r>
              <a:rPr lang="en-US" sz="3200" dirty="0">
                <a:solidFill>
                  <a:schemeClr val="bg1"/>
                </a:solidFill>
              </a:rPr>
              <a:t>(Andrew Coyle 2009)</a:t>
            </a:r>
            <a:endParaRPr lang="en-US" sz="3200" dirty="0">
              <a:solidFill>
                <a:schemeClr val="bg1"/>
              </a:solidFill>
              <a:cs typeface="Calibri"/>
            </a:endParaRPr>
          </a:p>
        </p:txBody>
      </p:sp>
    </p:spTree>
    <p:extLst>
      <p:ext uri="{BB962C8B-B14F-4D97-AF65-F5344CB8AC3E}">
        <p14:creationId xmlns:p14="http://schemas.microsoft.com/office/powerpoint/2010/main" val="528072304"/>
      </p:ext>
    </p:extLst>
  </p:cSld>
  <p:clrMapOvr>
    <a:overrideClrMapping bg1="dk1" tx1="lt1" bg2="dk2" tx2="lt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A87EA4E9-DFD6-45D4-965D-8A79984EF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429301"/>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FEFAE8-F1AE-E846-9CD4-633A0215B885}"/>
              </a:ext>
            </a:extLst>
          </p:cNvPr>
          <p:cNvSpPr>
            <a:spLocks noGrp="1"/>
          </p:cNvSpPr>
          <p:nvPr>
            <p:ph type="title"/>
          </p:nvPr>
        </p:nvSpPr>
        <p:spPr>
          <a:xfrm>
            <a:off x="0" y="645199"/>
            <a:ext cx="12024360" cy="1197864"/>
          </a:xfrm>
        </p:spPr>
        <p:txBody>
          <a:bodyPr vert="horz" lIns="91440" tIns="45720" rIns="91440" bIns="45720" rtlCol="0" anchor="b">
            <a:normAutofit fontScale="90000"/>
          </a:bodyPr>
          <a:lstStyle/>
          <a:p>
            <a:pPr algn="ctr"/>
            <a:r>
              <a:rPr lang="en-US" sz="5400" dirty="0">
                <a:solidFill>
                  <a:schemeClr val="bg1"/>
                </a:solidFill>
              </a:rPr>
              <a:t>What are the Purposes of Imprisonment Today?</a:t>
            </a:r>
          </a:p>
        </p:txBody>
      </p:sp>
      <p:sp>
        <p:nvSpPr>
          <p:cNvPr id="7" name="TextBox 6">
            <a:extLst>
              <a:ext uri="{FF2B5EF4-FFF2-40B4-BE49-F238E27FC236}">
                <a16:creationId xmlns:a16="http://schemas.microsoft.com/office/drawing/2014/main" id="{2A905A71-4A3A-5547-89DC-16A4DAA48A89}"/>
              </a:ext>
            </a:extLst>
          </p:cNvPr>
          <p:cNvSpPr txBox="1"/>
          <p:nvPr/>
        </p:nvSpPr>
        <p:spPr>
          <a:xfrm>
            <a:off x="1484233" y="2937648"/>
            <a:ext cx="8543791" cy="530352"/>
          </a:xfrm>
          <a:prstGeom prst="rect">
            <a:avLst/>
          </a:prstGeom>
        </p:spPr>
        <p:txBody>
          <a:bodyPr vert="horz" lIns="91440" tIns="45720" rIns="91440" bIns="45720" rtlCol="0">
            <a:noAutofit/>
          </a:bodyPr>
          <a:lstStyle/>
          <a:p>
            <a:pPr algn="ctr">
              <a:lnSpc>
                <a:spcPct val="90000"/>
              </a:lnSpc>
              <a:spcBef>
                <a:spcPts val="1000"/>
              </a:spcBef>
            </a:pPr>
            <a:r>
              <a:rPr lang="en-US" sz="2400" dirty="0">
                <a:latin typeface="Arial" panose="020B0604020202020204" pitchFamily="34" charset="0"/>
                <a:cs typeface="Arial" panose="020B0604020202020204" pitchFamily="34" charset="0"/>
              </a:rPr>
              <a:t>To deprive </a:t>
            </a:r>
            <a:r>
              <a:rPr lang="en-US" sz="2400" b="0" dirty="0">
                <a:effectLst/>
                <a:latin typeface="Arial" panose="020B0604020202020204" pitchFamily="34" charset="0"/>
                <a:cs typeface="Arial" panose="020B0604020202020204" pitchFamily="34" charset="0"/>
              </a:rPr>
              <a:t>a person</a:t>
            </a:r>
            <a:r>
              <a:rPr lang="en-US" sz="2400" dirty="0">
                <a:latin typeface="Arial" panose="020B0604020202020204" pitchFamily="34" charset="0"/>
                <a:cs typeface="Arial" panose="020B0604020202020204" pitchFamily="34" charset="0"/>
              </a:rPr>
              <a:t> of their</a:t>
            </a:r>
            <a:r>
              <a:rPr lang="en-US" sz="2400" b="0" dirty="0">
                <a:effectLst/>
                <a:latin typeface="Arial" panose="020B0604020202020204" pitchFamily="34" charset="0"/>
                <a:cs typeface="Arial" panose="020B0604020202020204" pitchFamily="34" charset="0"/>
              </a:rPr>
              <a:t> liberty  </a:t>
            </a:r>
          </a:p>
        </p:txBody>
      </p:sp>
      <p:sp>
        <p:nvSpPr>
          <p:cNvPr id="9" name="TextBox 8">
            <a:extLst>
              <a:ext uri="{FF2B5EF4-FFF2-40B4-BE49-F238E27FC236}">
                <a16:creationId xmlns:a16="http://schemas.microsoft.com/office/drawing/2014/main" id="{5603DFC3-22BA-EE4E-A539-350B2282096A}"/>
              </a:ext>
            </a:extLst>
          </p:cNvPr>
          <p:cNvSpPr txBox="1"/>
          <p:nvPr/>
        </p:nvSpPr>
        <p:spPr>
          <a:xfrm>
            <a:off x="1824104" y="4083926"/>
            <a:ext cx="8543791" cy="461665"/>
          </a:xfrm>
          <a:prstGeom prst="rect">
            <a:avLst/>
          </a:prstGeom>
          <a:noFill/>
        </p:spPr>
        <p:txBody>
          <a:bodyPr wrap="square">
            <a:spAutoFit/>
          </a:bodyPr>
          <a:lstStyle/>
          <a:p>
            <a:pPr algn="ctr">
              <a:spcAft>
                <a:spcPts val="600"/>
              </a:spcAft>
            </a:pPr>
            <a:r>
              <a:rPr lang="en-GB" sz="2400" dirty="0">
                <a:solidFill>
                  <a:srgbClr val="333333"/>
                </a:solidFill>
                <a:latin typeface="Arial" panose="020B0604020202020204" pitchFamily="34" charset="0"/>
                <a:cs typeface="Arial" panose="020B0604020202020204" pitchFamily="34" charset="0"/>
              </a:rPr>
              <a:t>T</a:t>
            </a:r>
            <a:r>
              <a:rPr lang="en-GB" sz="2400" b="0" dirty="0">
                <a:solidFill>
                  <a:srgbClr val="333333"/>
                </a:solidFill>
                <a:effectLst/>
                <a:latin typeface="Arial" panose="020B0604020202020204" pitchFamily="34" charset="0"/>
                <a:cs typeface="Arial" panose="020B0604020202020204" pitchFamily="34" charset="0"/>
              </a:rPr>
              <a:t>o protect society against crime and to reduce recidivism</a:t>
            </a:r>
            <a:endParaRPr lang="en-GB" sz="24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812434EE-6C3A-CC4E-8EC3-EAB2839B25B0}"/>
              </a:ext>
            </a:extLst>
          </p:cNvPr>
          <p:cNvSpPr txBox="1"/>
          <p:nvPr/>
        </p:nvSpPr>
        <p:spPr>
          <a:xfrm>
            <a:off x="327003" y="5161517"/>
            <a:ext cx="11329086" cy="461665"/>
          </a:xfrm>
          <a:prstGeom prst="rect">
            <a:avLst/>
          </a:prstGeom>
          <a:noFill/>
        </p:spPr>
        <p:txBody>
          <a:bodyPr wrap="square">
            <a:spAutoFit/>
          </a:bodyPr>
          <a:lstStyle/>
          <a:p>
            <a:pPr algn="ctr">
              <a:spcAft>
                <a:spcPts val="600"/>
              </a:spcAft>
            </a:pPr>
            <a:r>
              <a:rPr lang="en-GB" sz="2400" dirty="0">
                <a:solidFill>
                  <a:srgbClr val="333333"/>
                </a:solidFill>
                <a:latin typeface="Arial" panose="020B0604020202020204" pitchFamily="34" charset="0"/>
                <a:cs typeface="Arial" panose="020B0604020202020204" pitchFamily="34" charset="0"/>
              </a:rPr>
              <a:t>To provide </a:t>
            </a:r>
            <a:r>
              <a:rPr lang="en-GB" sz="2400" b="0" dirty="0">
                <a:solidFill>
                  <a:srgbClr val="333333"/>
                </a:solidFill>
                <a:effectLst/>
                <a:latin typeface="Arial" panose="020B0604020202020204" pitchFamily="34" charset="0"/>
                <a:cs typeface="Arial" panose="020B0604020202020204" pitchFamily="34" charset="0"/>
              </a:rPr>
              <a:t>education, vocational training, and work</a:t>
            </a:r>
            <a:r>
              <a:rPr lang="en-GB" sz="2400" dirty="0">
                <a:solidFill>
                  <a:srgbClr val="333333"/>
                </a:solidFill>
                <a:latin typeface="Arial" panose="020B0604020202020204" pitchFamily="34" charset="0"/>
                <a:cs typeface="Arial" panose="020B0604020202020204" pitchFamily="34" charset="0"/>
              </a:rPr>
              <a:t> in relation to rehabilitation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96759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9" grpId="0"/>
      <p:bldP spid="11"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3626234-E203-BD45-9910-A0FB6F90C6A3}"/>
              </a:ext>
            </a:extLst>
          </p:cNvPr>
          <p:cNvSpPr txBox="1"/>
          <p:nvPr/>
        </p:nvSpPr>
        <p:spPr>
          <a:xfrm>
            <a:off x="4942369" y="3491164"/>
            <a:ext cx="6586489" cy="3785419"/>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The</a:t>
            </a:r>
            <a:r>
              <a:rPr lang="en-US" sz="2000" b="0" i="0" dirty="0">
                <a:effectLst/>
                <a:latin typeface="Arial" panose="020B0604020202020204" pitchFamily="34" charset="0"/>
                <a:cs typeface="Arial" panose="020B0604020202020204" pitchFamily="34" charset="0"/>
              </a:rPr>
              <a:t> incapacitative and deterrent effect</a:t>
            </a:r>
          </a:p>
          <a:p>
            <a:pPr marL="285750" indent="-228600">
              <a:lnSpc>
                <a:spcPct val="90000"/>
              </a:lnSpc>
              <a:spcAft>
                <a:spcPts val="600"/>
              </a:spcAft>
              <a:buFont typeface="Arial" panose="020B0604020202020204" pitchFamily="34" charset="0"/>
              <a:buChar char="•"/>
            </a:pPr>
            <a:endParaRPr lang="en-US" sz="2000" b="0" i="0" dirty="0">
              <a:effectLst/>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The</a:t>
            </a:r>
            <a:r>
              <a:rPr lang="en-US" sz="2000" b="0" i="0" dirty="0">
                <a:effectLst/>
                <a:latin typeface="Arial" panose="020B0604020202020204" pitchFamily="34" charset="0"/>
                <a:cs typeface="Arial" panose="020B0604020202020204" pitchFamily="34" charset="0"/>
              </a:rPr>
              <a:t> ability to change and rehabilitate</a:t>
            </a:r>
            <a:endParaRPr lang="en-US" sz="2000" dirty="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endParaRPr lang="en-US" sz="2000" b="0" i="0" dirty="0">
              <a:effectLst/>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T</a:t>
            </a:r>
            <a:r>
              <a:rPr lang="en-US" sz="2000" b="0" i="0" dirty="0">
                <a:effectLst/>
                <a:latin typeface="Arial" panose="020B0604020202020204" pitchFamily="34" charset="0"/>
                <a:cs typeface="Arial" panose="020B0604020202020204" pitchFamily="34" charset="0"/>
              </a:rPr>
              <a:t>he notion that a prison sentence is a justly deserved and proportionate response to crime</a:t>
            </a:r>
            <a:endParaRPr lang="en-US" sz="2000" dirty="0">
              <a:latin typeface="Arial" panose="020B0604020202020204" pitchFamily="34" charset="0"/>
              <a:cs typeface="Arial" panose="020B0604020202020204" pitchFamily="34" charset="0"/>
            </a:endParaRPr>
          </a:p>
        </p:txBody>
      </p:sp>
      <p:pic>
        <p:nvPicPr>
          <p:cNvPr id="3074" name="Picture 2" descr="The changing face of the English prison: a critical review of the aims of imprisonment">
            <a:extLst>
              <a:ext uri="{FF2B5EF4-FFF2-40B4-BE49-F238E27FC236}">
                <a16:creationId xmlns:a16="http://schemas.microsoft.com/office/drawing/2014/main" id="{1DD9B734-9410-8B4C-B53F-BDAAAF763CE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114" b="-1"/>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3076" name="Straight Connector 7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43E3FF"/>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E8947423-FE57-E244-847D-0EB9EAC2A2C7}"/>
              </a:ext>
            </a:extLst>
          </p:cNvPr>
          <p:cNvSpPr txBox="1"/>
          <p:nvPr/>
        </p:nvSpPr>
        <p:spPr>
          <a:xfrm>
            <a:off x="5080934" y="2563075"/>
            <a:ext cx="6096000" cy="480131"/>
          </a:xfrm>
          <a:prstGeom prst="rect">
            <a:avLst/>
          </a:prstGeom>
          <a:noFill/>
        </p:spPr>
        <p:txBody>
          <a:bodyPr wrap="square">
            <a:spAutoFit/>
          </a:bodyPr>
          <a:lstStyle/>
          <a:p>
            <a:pPr>
              <a:lnSpc>
                <a:spcPct val="90000"/>
              </a:lnSpc>
              <a:spcAft>
                <a:spcPts val="600"/>
              </a:spcAft>
            </a:pPr>
            <a:r>
              <a:rPr lang="en-US" sz="2800" dirty="0">
                <a:latin typeface="Arial" panose="020B0604020202020204" pitchFamily="34" charset="0"/>
                <a:cs typeface="Arial" panose="020B0604020202020204" pitchFamily="34" charset="0"/>
              </a:rPr>
              <a:t>Main ideas around purpose...</a:t>
            </a:r>
            <a:endParaRPr lang="en-US" sz="2800" b="0" i="0" dirty="0">
              <a:effectLst/>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6AAB9774-55F4-6D49-8286-6BD0CC2887B4}"/>
              </a:ext>
            </a:extLst>
          </p:cNvPr>
          <p:cNvSpPr txBox="1"/>
          <p:nvPr/>
        </p:nvSpPr>
        <p:spPr>
          <a:xfrm>
            <a:off x="9691816" y="6053782"/>
            <a:ext cx="6098058" cy="369332"/>
          </a:xfrm>
          <a:prstGeom prst="rect">
            <a:avLst/>
          </a:prstGeom>
          <a:noFill/>
        </p:spPr>
        <p:txBody>
          <a:bodyPr wrap="square" lIns="91440" tIns="45720" rIns="91440" bIns="45720" anchor="t">
            <a:spAutoFit/>
          </a:bodyPr>
          <a:lstStyle/>
          <a:p>
            <a:r>
              <a:rPr lang="en-US" dirty="0">
                <a:latin typeface="Arial"/>
                <a:cs typeface="Arial"/>
              </a:rPr>
              <a:t>.</a:t>
            </a:r>
            <a:r>
              <a:rPr lang="en-US" sz="1800" b="0" i="0" dirty="0">
                <a:effectLst/>
                <a:latin typeface="Arial"/>
                <a:cs typeface="Arial"/>
              </a:rPr>
              <a:t> </a:t>
            </a:r>
            <a:endParaRPr lang="en-GB" dirty="0">
              <a:latin typeface="Arial"/>
              <a:cs typeface="Arial"/>
            </a:endParaRPr>
          </a:p>
        </p:txBody>
      </p:sp>
      <p:sp>
        <p:nvSpPr>
          <p:cNvPr id="14" name="TextBox 13">
            <a:extLst>
              <a:ext uri="{FF2B5EF4-FFF2-40B4-BE49-F238E27FC236}">
                <a16:creationId xmlns:a16="http://schemas.microsoft.com/office/drawing/2014/main" id="{895EE532-BFF4-6D4F-867D-671DC1D15D5C}"/>
              </a:ext>
            </a:extLst>
          </p:cNvPr>
          <p:cNvSpPr txBox="1"/>
          <p:nvPr/>
        </p:nvSpPr>
        <p:spPr>
          <a:xfrm>
            <a:off x="4942369" y="619552"/>
            <a:ext cx="6722409" cy="1477328"/>
          </a:xfrm>
          <a:prstGeom prst="rect">
            <a:avLst/>
          </a:prstGeom>
          <a:noFill/>
        </p:spPr>
        <p:txBody>
          <a:bodyPr wrap="square">
            <a:spAutoFit/>
          </a:bodyPr>
          <a:lstStyle/>
          <a:p>
            <a:r>
              <a:rPr lang="en-GB" b="1" dirty="0">
                <a:latin typeface="Arial" panose="020B0604020202020204" pitchFamily="34" charset="0"/>
                <a:cs typeface="Arial" panose="020B0604020202020204" pitchFamily="34" charset="0"/>
              </a:rPr>
              <a:t>The Changing Face of the English Prisons: a critical review of the aims of imprisonment.</a:t>
            </a:r>
            <a:r>
              <a:rPr lang="en-GB" b="0" i="0" dirty="0">
                <a:solidFill>
                  <a:srgbClr val="000000"/>
                </a:solidFill>
                <a:effectLst/>
                <a:latin typeface="Arial" panose="020B0604020202020204" pitchFamily="34" charset="0"/>
                <a:cs typeface="Arial" panose="020B0604020202020204" pitchFamily="34" charset="0"/>
              </a:rPr>
              <a:t> </a:t>
            </a:r>
          </a:p>
          <a:p>
            <a:endParaRPr lang="en-GB" dirty="0">
              <a:solidFill>
                <a:srgbClr val="000000"/>
              </a:solidFill>
              <a:latin typeface="Arial" panose="020B0604020202020204" pitchFamily="34" charset="0"/>
              <a:cs typeface="Arial" panose="020B0604020202020204" pitchFamily="34" charset="0"/>
            </a:endParaRPr>
          </a:p>
          <a:p>
            <a:r>
              <a:rPr lang="en-GB" b="0" i="0" dirty="0">
                <a:solidFill>
                  <a:srgbClr val="000000"/>
                </a:solidFill>
                <a:effectLst/>
                <a:latin typeface="Arial" panose="020B0604020202020204" pitchFamily="34" charset="0"/>
                <a:cs typeface="Arial" panose="020B0604020202020204" pitchFamily="34" charset="0"/>
              </a:rPr>
              <a:t>In: </a:t>
            </a:r>
            <a:r>
              <a:rPr lang="en-GB" b="0" i="0" dirty="0" err="1">
                <a:solidFill>
                  <a:srgbClr val="000000"/>
                </a:solidFill>
                <a:effectLst/>
                <a:latin typeface="Arial" panose="020B0604020202020204" pitchFamily="34" charset="0"/>
                <a:cs typeface="Arial" panose="020B0604020202020204" pitchFamily="34" charset="0"/>
              </a:rPr>
              <a:t>Jewkes</a:t>
            </a:r>
            <a:r>
              <a:rPr lang="en-GB" b="0" i="0" dirty="0">
                <a:solidFill>
                  <a:srgbClr val="000000"/>
                </a:solidFill>
                <a:effectLst/>
                <a:latin typeface="Arial" panose="020B0604020202020204" pitchFamily="34" charset="0"/>
                <a:cs typeface="Arial" panose="020B0604020202020204" pitchFamily="34" charset="0"/>
              </a:rPr>
              <a:t>, Yvonne ed. </a:t>
            </a:r>
            <a:r>
              <a:rPr lang="en-GB" b="0" i="1" dirty="0">
                <a:solidFill>
                  <a:srgbClr val="000000"/>
                </a:solidFill>
                <a:effectLst/>
                <a:latin typeface="Arial" panose="020B0604020202020204" pitchFamily="34" charset="0"/>
                <a:cs typeface="Arial" panose="020B0604020202020204" pitchFamily="34" charset="0"/>
              </a:rPr>
              <a:t>Handbook on Prisons.</a:t>
            </a:r>
            <a:r>
              <a:rPr lang="en-GB" b="0" i="0" dirty="0">
                <a:solidFill>
                  <a:srgbClr val="000000"/>
                </a:solidFill>
                <a:effectLst/>
                <a:latin typeface="Arial" panose="020B0604020202020204" pitchFamily="34" charset="0"/>
                <a:cs typeface="Arial" panose="020B0604020202020204" pitchFamily="34" charset="0"/>
              </a:rPr>
              <a:t> Devon: Willan Publishing, pp. 49–72.</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9663197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EE9451D-9326-9243-BD28-57C7BA8FCA58}"/>
              </a:ext>
            </a:extLst>
          </p:cNvPr>
          <p:cNvSpPr txBox="1"/>
          <p:nvPr/>
        </p:nvSpPr>
        <p:spPr>
          <a:xfrm>
            <a:off x="323920" y="3072981"/>
            <a:ext cx="6008473" cy="923330"/>
          </a:xfrm>
          <a:prstGeom prst="rect">
            <a:avLst/>
          </a:prstGeom>
          <a:noFill/>
        </p:spPr>
        <p:txBody>
          <a:bodyPr wrap="square">
            <a:spAutoFit/>
          </a:bodyPr>
          <a:lstStyle/>
          <a:p>
            <a:pPr marL="285750" indent="-285750">
              <a:buFont typeface="Arial" panose="020B0604020202020204" pitchFamily="34" charset="0"/>
              <a:buChar char="•"/>
            </a:pPr>
            <a:r>
              <a:rPr lang="en-GB" b="0" i="0" dirty="0">
                <a:solidFill>
                  <a:srgbClr val="333333"/>
                </a:solidFill>
                <a:effectLst/>
                <a:latin typeface="Arial" panose="020B0604020202020204" pitchFamily="34" charset="0"/>
                <a:cs typeface="Arial" panose="020B0604020202020204" pitchFamily="34" charset="0"/>
              </a:rPr>
              <a:t>Imprisonment is the most severe form of punishment that courts can impose in many countries across the world</a:t>
            </a:r>
            <a:endParaRPr lang="en-GB"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0C5021E5-BC51-A242-BC63-BCBE3DC4C4F3}"/>
              </a:ext>
            </a:extLst>
          </p:cNvPr>
          <p:cNvSpPr txBox="1"/>
          <p:nvPr/>
        </p:nvSpPr>
        <p:spPr>
          <a:xfrm>
            <a:off x="323920" y="4545183"/>
            <a:ext cx="6098058" cy="646331"/>
          </a:xfrm>
          <a:prstGeom prst="rect">
            <a:avLst/>
          </a:prstGeom>
          <a:noFill/>
        </p:spPr>
        <p:txBody>
          <a:bodyPr wrap="square">
            <a:spAutoFit/>
          </a:bodyPr>
          <a:lstStyle/>
          <a:p>
            <a:pPr marL="285750" indent="-285750">
              <a:buFont typeface="Arial" panose="020B0604020202020204" pitchFamily="34" charset="0"/>
              <a:buChar char="•"/>
            </a:pPr>
            <a:r>
              <a:rPr lang="en-GB" b="0" i="0" dirty="0">
                <a:solidFill>
                  <a:srgbClr val="333333"/>
                </a:solidFill>
                <a:effectLst/>
                <a:latin typeface="Arial" panose="020B0604020202020204" pitchFamily="34" charset="0"/>
                <a:cs typeface="Arial" panose="020B0604020202020204" pitchFamily="34" charset="0"/>
              </a:rPr>
              <a:t>Levels of imprisonment have risen dramatically since the Second World War</a:t>
            </a:r>
            <a:endParaRPr lang="en-GB"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0B4BA361-AD54-FF42-99F9-7921233CDDDE}"/>
              </a:ext>
            </a:extLst>
          </p:cNvPr>
          <p:cNvSpPr txBox="1"/>
          <p:nvPr/>
        </p:nvSpPr>
        <p:spPr>
          <a:xfrm>
            <a:off x="330544" y="588594"/>
            <a:ext cx="7809471" cy="646331"/>
          </a:xfrm>
          <a:prstGeom prst="rect">
            <a:avLst/>
          </a:prstGeom>
          <a:noFill/>
        </p:spPr>
        <p:txBody>
          <a:bodyPr wrap="square" rtlCol="0">
            <a:spAutoFit/>
          </a:bodyPr>
          <a:lstStyle/>
          <a:p>
            <a:r>
              <a:rPr lang="en-GB" sz="3600" u="sng" dirty="0">
                <a:solidFill>
                  <a:srgbClr val="0070C0"/>
                </a:solidFill>
                <a:latin typeface="Arial" panose="020B0604020202020204" pitchFamily="34" charset="0"/>
                <a:cs typeface="Arial" panose="020B0604020202020204" pitchFamily="34" charset="0"/>
              </a:rPr>
              <a:t>Academic Perspectives</a:t>
            </a:r>
          </a:p>
        </p:txBody>
      </p:sp>
      <p:sp>
        <p:nvSpPr>
          <p:cNvPr id="12" name="TextBox 11">
            <a:extLst>
              <a:ext uri="{FF2B5EF4-FFF2-40B4-BE49-F238E27FC236}">
                <a16:creationId xmlns:a16="http://schemas.microsoft.com/office/drawing/2014/main" id="{FDD64F06-0EE4-724B-9EF2-5A8EECFE1AAB}"/>
              </a:ext>
            </a:extLst>
          </p:cNvPr>
          <p:cNvSpPr txBox="1"/>
          <p:nvPr/>
        </p:nvSpPr>
        <p:spPr>
          <a:xfrm>
            <a:off x="417041" y="1834079"/>
            <a:ext cx="5346358"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Andrew Coyle - Professor of Prison Studies </a:t>
            </a:r>
          </a:p>
        </p:txBody>
      </p:sp>
      <p:pic>
        <p:nvPicPr>
          <p:cNvPr id="2050" name="Picture 2" descr="Understanding Prisons: Key Issues in Policy and Practice by Andrew Coyle |  Goodreads">
            <a:extLst>
              <a:ext uri="{FF2B5EF4-FFF2-40B4-BE49-F238E27FC236}">
                <a16:creationId xmlns:a16="http://schemas.microsoft.com/office/drawing/2014/main" id="{5978B01B-59F6-6C4B-B6BE-EABB5B28FDF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721966">
            <a:off x="6888720" y="341092"/>
            <a:ext cx="2708922" cy="386988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Policy Press | Prisons of the World : By Andrew Coyle">
            <a:extLst>
              <a:ext uri="{FF2B5EF4-FFF2-40B4-BE49-F238E27FC236}">
                <a16:creationId xmlns:a16="http://schemas.microsoft.com/office/drawing/2014/main" id="{E892D9D8-C1A0-184D-BD0F-243E32EA93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0960191">
            <a:off x="8188924" y="2987436"/>
            <a:ext cx="2324100" cy="3492500"/>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2BD808D3-AA8C-A746-8C3A-888396B0DDDE}"/>
              </a:ext>
            </a:extLst>
          </p:cNvPr>
          <p:cNvSpPr txBox="1"/>
          <p:nvPr/>
        </p:nvSpPr>
        <p:spPr>
          <a:xfrm>
            <a:off x="5508025" y="6112824"/>
            <a:ext cx="6098058" cy="369332"/>
          </a:xfrm>
          <a:prstGeom prst="rect">
            <a:avLst/>
          </a:prstGeom>
          <a:noFill/>
        </p:spPr>
        <p:txBody>
          <a:bodyPr wrap="square">
            <a:spAutoFit/>
          </a:bodyPr>
          <a:lstStyle/>
          <a:p>
            <a:r>
              <a:rPr lang="en-GB" b="0" i="0" dirty="0">
                <a:solidFill>
                  <a:srgbClr val="333333"/>
                </a:solidFill>
                <a:effectLst/>
                <a:latin typeface="Arial" panose="020B0604020202020204" pitchFamily="34" charset="0"/>
                <a:cs typeface="Arial" panose="020B0604020202020204" pitchFamily="34" charset="0"/>
              </a:rPr>
              <a:t>(Coyle et al., 2016)</a:t>
            </a:r>
            <a:endParaRPr lang="en-GB" dirty="0"/>
          </a:p>
        </p:txBody>
      </p:sp>
    </p:spTree>
    <p:extLst>
      <p:ext uri="{BB962C8B-B14F-4D97-AF65-F5344CB8AC3E}">
        <p14:creationId xmlns:p14="http://schemas.microsoft.com/office/powerpoint/2010/main" val="196166870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1F09F0B-4991-4F5C-A6E8-F8FFC1893EA0}"/>
              </a:ext>
            </a:extLst>
          </p:cNvPr>
          <p:cNvSpPr txBox="1"/>
          <p:nvPr/>
        </p:nvSpPr>
        <p:spPr>
          <a:xfrm>
            <a:off x="7730330" y="733424"/>
            <a:ext cx="4193940" cy="5234889"/>
          </a:xfrm>
          <a:prstGeom prst="rect">
            <a:avLst/>
          </a:prstGeom>
        </p:spPr>
        <p:txBody>
          <a:bodyPr vert="horz" lIns="91440" tIns="45720" rIns="91440" bIns="45720" rtlCol="0" anchor="b">
            <a:noAutofit/>
          </a:bodyPr>
          <a:lstStyle/>
          <a:p>
            <a:pPr defTabSz="914400">
              <a:lnSpc>
                <a:spcPct val="90000"/>
              </a:lnSpc>
              <a:spcBef>
                <a:spcPct val="0"/>
              </a:spcBef>
              <a:spcAft>
                <a:spcPts val="600"/>
              </a:spcAft>
            </a:pPr>
            <a:r>
              <a:rPr lang="en-US" sz="4400" b="1" cap="all" dirty="0">
                <a:effectLst>
                  <a:outerShdw blurRad="50800" dist="63500" dir="2700000" algn="tl" rotWithShape="0">
                    <a:srgbClr val="000000">
                      <a:alpha val="48000"/>
                    </a:srgbClr>
                  </a:outerShdw>
                </a:effectLst>
                <a:latin typeface="Calibri" panose="020F0502020204030204" pitchFamily="34" charset="0"/>
                <a:ea typeface="+mj-ea"/>
                <a:cs typeface="Calibri" panose="020F0502020204030204" pitchFamily="34" charset="0"/>
              </a:rPr>
              <a:t>Priorities?</a:t>
            </a:r>
          </a:p>
          <a:p>
            <a:pPr defTabSz="914400">
              <a:lnSpc>
                <a:spcPct val="90000"/>
              </a:lnSpc>
              <a:spcBef>
                <a:spcPct val="0"/>
              </a:spcBef>
              <a:spcAft>
                <a:spcPts val="600"/>
              </a:spcAft>
            </a:pPr>
            <a:endParaRPr lang="en-US" sz="3600" b="1" cap="all" dirty="0">
              <a:effectLst>
                <a:outerShdw blurRad="50800" dist="63500" dir="2700000" algn="tl" rotWithShape="0">
                  <a:srgbClr val="000000">
                    <a:alpha val="48000"/>
                  </a:srgbClr>
                </a:outerShdw>
              </a:effectLst>
              <a:latin typeface="Calibri" panose="020F0502020204030204" pitchFamily="34" charset="0"/>
              <a:ea typeface="+mj-ea"/>
              <a:cs typeface="Calibri" panose="020F0502020204030204" pitchFamily="34" charset="0"/>
            </a:endParaRPr>
          </a:p>
          <a:p>
            <a:pPr defTabSz="914400">
              <a:lnSpc>
                <a:spcPct val="90000"/>
              </a:lnSpc>
              <a:spcBef>
                <a:spcPct val="0"/>
              </a:spcBef>
              <a:spcAft>
                <a:spcPts val="600"/>
              </a:spcAft>
            </a:pPr>
            <a:r>
              <a:rPr lang="en-US" sz="3600" b="1" cap="all" dirty="0">
                <a:effectLst>
                  <a:outerShdw blurRad="50800" dist="63500" dir="2700000" algn="tl" rotWithShape="0">
                    <a:srgbClr val="000000">
                      <a:alpha val="48000"/>
                    </a:srgbClr>
                  </a:outerShdw>
                </a:effectLst>
                <a:latin typeface="Calibri" panose="020F0502020204030204" pitchFamily="34" charset="0"/>
                <a:ea typeface="+mj-ea"/>
                <a:cs typeface="Calibri" panose="020F0502020204030204" pitchFamily="34" charset="0"/>
              </a:rPr>
              <a:t>Dangerous inmates?</a:t>
            </a:r>
          </a:p>
          <a:p>
            <a:pPr defTabSz="914400">
              <a:lnSpc>
                <a:spcPct val="90000"/>
              </a:lnSpc>
              <a:spcBef>
                <a:spcPct val="0"/>
              </a:spcBef>
              <a:spcAft>
                <a:spcPts val="600"/>
              </a:spcAft>
            </a:pPr>
            <a:r>
              <a:rPr lang="en-US" sz="3600" b="1" cap="all" dirty="0">
                <a:effectLst>
                  <a:outerShdw blurRad="50800" dist="63500" dir="2700000" algn="tl" rotWithShape="0">
                    <a:srgbClr val="000000">
                      <a:alpha val="48000"/>
                    </a:srgbClr>
                  </a:outerShdw>
                </a:effectLst>
                <a:latin typeface="Calibri" panose="020F0502020204030204" pitchFamily="34" charset="0"/>
                <a:ea typeface="+mj-ea"/>
                <a:cs typeface="Calibri" panose="020F0502020204030204" pitchFamily="34" charset="0"/>
              </a:rPr>
              <a:t>Staff safety?</a:t>
            </a:r>
          </a:p>
          <a:p>
            <a:pPr defTabSz="914400">
              <a:lnSpc>
                <a:spcPct val="90000"/>
              </a:lnSpc>
              <a:spcBef>
                <a:spcPct val="0"/>
              </a:spcBef>
              <a:spcAft>
                <a:spcPts val="600"/>
              </a:spcAft>
            </a:pPr>
            <a:r>
              <a:rPr lang="en-US" sz="3600" b="1" cap="all" dirty="0">
                <a:effectLst>
                  <a:outerShdw blurRad="50800" dist="63500" dir="2700000" algn="tl" rotWithShape="0">
                    <a:srgbClr val="000000">
                      <a:alpha val="48000"/>
                    </a:srgbClr>
                  </a:outerShdw>
                </a:effectLst>
                <a:latin typeface="Calibri" panose="020F0502020204030204" pitchFamily="34" charset="0"/>
                <a:ea typeface="+mj-ea"/>
                <a:cs typeface="Calibri" panose="020F0502020204030204" pitchFamily="34" charset="0"/>
              </a:rPr>
              <a:t>Good relationships between staff and inmates?</a:t>
            </a:r>
          </a:p>
        </p:txBody>
      </p:sp>
      <p:pic>
        <p:nvPicPr>
          <p:cNvPr id="4" name="Picture 3" descr="A person standing in a room&#10;&#10;Description automatically generated">
            <a:extLst>
              <a:ext uri="{FF2B5EF4-FFF2-40B4-BE49-F238E27FC236}">
                <a16:creationId xmlns:a16="http://schemas.microsoft.com/office/drawing/2014/main" id="{97B362FF-E1A7-41ED-863D-43A2A5AAEBF9}"/>
              </a:ext>
            </a:extLst>
          </p:cNvPr>
          <p:cNvPicPr>
            <a:picLocks noChangeAspect="1"/>
          </p:cNvPicPr>
          <p:nvPr/>
        </p:nvPicPr>
        <p:blipFill>
          <a:blip r:embed="rId4"/>
          <a:stretch>
            <a:fillRect/>
          </a:stretch>
        </p:blipFill>
        <p:spPr>
          <a:xfrm>
            <a:off x="1200713" y="1639350"/>
            <a:ext cx="5859157" cy="3587558"/>
          </a:xfrm>
          <a:prstGeom prst="rect">
            <a:avLst/>
          </a:prstGeom>
        </p:spPr>
      </p:pic>
      <p:pic>
        <p:nvPicPr>
          <p:cNvPr id="3" name="Recorded Sound">
            <a:hlinkClick r:id="" action="ppaction://media"/>
            <a:extLst>
              <a:ext uri="{FF2B5EF4-FFF2-40B4-BE49-F238E27FC236}">
                <a16:creationId xmlns:a16="http://schemas.microsoft.com/office/drawing/2014/main" id="{0D0DCF81-8BA4-407D-998D-713BCEA6629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456488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768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DD5F9-A005-644D-AA01-945A4D0E2F86}"/>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400"/>
              <a:t>Prisons in England and Wales </a:t>
            </a:r>
          </a:p>
        </p:txBody>
      </p:sp>
      <p:sp>
        <p:nvSpPr>
          <p:cNvPr id="85" name="Freeform: Shape 84">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2" descr="Almost 300 prisoners have tested postive for coronavirus in prisons in  England and Wales - 13 have died - Manchester Evening News">
            <a:extLst>
              <a:ext uri="{FF2B5EF4-FFF2-40B4-BE49-F238E27FC236}">
                <a16:creationId xmlns:a16="http://schemas.microsoft.com/office/drawing/2014/main" id="{79B48A70-0EB2-4343-BF6E-F5F41C1B44A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426" r="1" b="1"/>
          <a:stretch/>
        </p:blipFill>
        <p:spPr bwMode="auto">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765037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F1595-FAFD-74E5-185F-EA9896FE9960}"/>
              </a:ext>
            </a:extLst>
          </p:cNvPr>
          <p:cNvSpPr>
            <a:spLocks noGrp="1"/>
          </p:cNvSpPr>
          <p:nvPr>
            <p:ph type="title"/>
          </p:nvPr>
        </p:nvSpPr>
        <p:spPr>
          <a:xfrm>
            <a:off x="838200" y="365125"/>
            <a:ext cx="10515600" cy="736092"/>
          </a:xfrm>
        </p:spPr>
        <p:txBody>
          <a:bodyPr/>
          <a:lstStyle/>
          <a:p>
            <a:r>
              <a:rPr lang="en-GB" dirty="0">
                <a:cs typeface="Calibri Light"/>
              </a:rPr>
              <a:t>Prison Population </a:t>
            </a:r>
            <a:endParaRPr lang="en-GB" dirty="0"/>
          </a:p>
        </p:txBody>
      </p:sp>
      <p:pic>
        <p:nvPicPr>
          <p:cNvPr id="4" name="Picture 4">
            <a:extLst>
              <a:ext uri="{FF2B5EF4-FFF2-40B4-BE49-F238E27FC236}">
                <a16:creationId xmlns:a16="http://schemas.microsoft.com/office/drawing/2014/main" id="{30536105-099D-1B2F-83D9-FD543D77D9FE}"/>
              </a:ext>
            </a:extLst>
          </p:cNvPr>
          <p:cNvPicPr>
            <a:picLocks noGrp="1" noChangeAspect="1"/>
          </p:cNvPicPr>
          <p:nvPr>
            <p:ph idx="1"/>
          </p:nvPr>
        </p:nvPicPr>
        <p:blipFill>
          <a:blip r:embed="rId3"/>
          <a:stretch>
            <a:fillRect/>
          </a:stretch>
        </p:blipFill>
        <p:spPr>
          <a:xfrm>
            <a:off x="773413" y="1584010"/>
            <a:ext cx="10889589" cy="4374490"/>
          </a:xfrm>
        </p:spPr>
      </p:pic>
    </p:spTree>
    <p:extLst>
      <p:ext uri="{BB962C8B-B14F-4D97-AF65-F5344CB8AC3E}">
        <p14:creationId xmlns:p14="http://schemas.microsoft.com/office/powerpoint/2010/main" val="206193371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Chart, histogram&#10;&#10;Description automatically generated">
            <a:extLst>
              <a:ext uri="{FF2B5EF4-FFF2-40B4-BE49-F238E27FC236}">
                <a16:creationId xmlns:a16="http://schemas.microsoft.com/office/drawing/2014/main" id="{19D69458-38DF-B343-9E35-4559F5E350A3}"/>
              </a:ext>
            </a:extLst>
          </p:cNvPr>
          <p:cNvPicPr>
            <a:picLocks noChangeAspect="1"/>
          </p:cNvPicPr>
          <p:nvPr/>
        </p:nvPicPr>
        <p:blipFill>
          <a:blip r:embed="rId2"/>
          <a:stretch>
            <a:fillRect/>
          </a:stretch>
        </p:blipFill>
        <p:spPr>
          <a:xfrm>
            <a:off x="876300" y="373063"/>
            <a:ext cx="10807700" cy="5842000"/>
          </a:xfrm>
          <a:prstGeom prst="rect">
            <a:avLst/>
          </a:prstGeom>
        </p:spPr>
      </p:pic>
      <p:sp>
        <p:nvSpPr>
          <p:cNvPr id="8" name="TextBox 7">
            <a:extLst>
              <a:ext uri="{FF2B5EF4-FFF2-40B4-BE49-F238E27FC236}">
                <a16:creationId xmlns:a16="http://schemas.microsoft.com/office/drawing/2014/main" id="{81DD0BF5-12E8-BD49-8CCF-B9BB9326C939}"/>
              </a:ext>
            </a:extLst>
          </p:cNvPr>
          <p:cNvSpPr txBox="1"/>
          <p:nvPr/>
        </p:nvSpPr>
        <p:spPr>
          <a:xfrm>
            <a:off x="4539343" y="6484937"/>
            <a:ext cx="8576581" cy="369332"/>
          </a:xfrm>
          <a:prstGeom prst="rect">
            <a:avLst/>
          </a:prstGeom>
          <a:noFill/>
        </p:spPr>
        <p:txBody>
          <a:bodyPr wrap="square">
            <a:spAutoFit/>
          </a:bodyPr>
          <a:lstStyle/>
          <a:p>
            <a:r>
              <a:rPr lang="en-GB" dirty="0">
                <a:hlinkClick r:id="rId3"/>
              </a:rPr>
              <a:t>Taken from: https://howardleague.org/prisons-information/prison-watch/</a:t>
            </a:r>
            <a:r>
              <a:rPr lang="en-GB" dirty="0"/>
              <a:t> </a:t>
            </a:r>
          </a:p>
        </p:txBody>
      </p:sp>
    </p:spTree>
    <p:extLst>
      <p:ext uri="{BB962C8B-B14F-4D97-AF65-F5344CB8AC3E}">
        <p14:creationId xmlns:p14="http://schemas.microsoft.com/office/powerpoint/2010/main" val="253152194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78">
            <a:extLst>
              <a:ext uri="{FF2B5EF4-FFF2-40B4-BE49-F238E27FC236}">
                <a16:creationId xmlns:a16="http://schemas.microsoft.com/office/drawing/2014/main" id="{AB902CB9-C7DC-4673-B7D5-F22DCF0EC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Cross Border Health Care - Wales and England - Watkins and Gunn">
            <a:extLst>
              <a:ext uri="{FF2B5EF4-FFF2-40B4-BE49-F238E27FC236}">
                <a16:creationId xmlns:a16="http://schemas.microsoft.com/office/drawing/2014/main" id="{6CB44BE7-25ED-5F43-ADA2-101FACDBF7D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014709" y="61346"/>
            <a:ext cx="4177291" cy="5263388"/>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Serco - Wikipedia">
            <a:extLst>
              <a:ext uri="{FF2B5EF4-FFF2-40B4-BE49-F238E27FC236}">
                <a16:creationId xmlns:a16="http://schemas.microsoft.com/office/drawing/2014/main" id="{B4BC7011-B3DB-414A-B012-CA9AC250F0F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2192046" y="4636122"/>
            <a:ext cx="3325118" cy="141124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55D39B7-72CB-5948-91DD-5BC137654BAF}"/>
              </a:ext>
            </a:extLst>
          </p:cNvPr>
          <p:cNvSpPr txBox="1"/>
          <p:nvPr/>
        </p:nvSpPr>
        <p:spPr>
          <a:xfrm>
            <a:off x="344210" y="-61196"/>
            <a:ext cx="8102600" cy="169079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u="sng" kern="1200" dirty="0">
                <a:solidFill>
                  <a:schemeClr val="tx1"/>
                </a:solidFill>
                <a:latin typeface="Arial" panose="020B0604020202020204" pitchFamily="34" charset="0"/>
                <a:ea typeface="+mj-ea"/>
                <a:cs typeface="Arial" panose="020B0604020202020204" pitchFamily="34" charset="0"/>
              </a:rPr>
              <a:t>Prisons in England and Wales </a:t>
            </a:r>
          </a:p>
        </p:txBody>
      </p:sp>
      <p:sp>
        <p:nvSpPr>
          <p:cNvPr id="7" name="TextBox 6">
            <a:extLst>
              <a:ext uri="{FF2B5EF4-FFF2-40B4-BE49-F238E27FC236}">
                <a16:creationId xmlns:a16="http://schemas.microsoft.com/office/drawing/2014/main" id="{AFF65A41-24A1-3E4B-AFB7-191C08E9FDB4}"/>
              </a:ext>
            </a:extLst>
          </p:cNvPr>
          <p:cNvSpPr txBox="1"/>
          <p:nvPr/>
        </p:nvSpPr>
        <p:spPr>
          <a:xfrm>
            <a:off x="402619" y="6338062"/>
            <a:ext cx="11399069" cy="3721829"/>
          </a:xfrm>
          <a:prstGeom prst="rect">
            <a:avLst/>
          </a:prstGeom>
        </p:spPr>
        <p:txBody>
          <a:bodyPr vert="horz" lIns="91440" tIns="45720" rIns="91440" bIns="45720" rtlCol="0" anchor="t">
            <a:normAutofit/>
          </a:bodyPr>
          <a:lstStyle/>
          <a:p>
            <a:pPr>
              <a:lnSpc>
                <a:spcPct val="90000"/>
              </a:lnSpc>
              <a:spcAft>
                <a:spcPts val="600"/>
              </a:spcAft>
            </a:pPr>
            <a:r>
              <a:rPr lang="en-GB" sz="2000" dirty="0">
                <a:ea typeface="+mn-lt"/>
                <a:cs typeface="+mn-lt"/>
              </a:rPr>
              <a:t>https://data.justice.gov.uk/prisons</a:t>
            </a:r>
            <a:endParaRPr lang="en-US" dirty="0"/>
          </a:p>
        </p:txBody>
      </p:sp>
      <p:pic>
        <p:nvPicPr>
          <p:cNvPr id="1030" name="Picture 6" descr="Sodexo Justice Services - Wikipedia">
            <a:extLst>
              <a:ext uri="{FF2B5EF4-FFF2-40B4-BE49-F238E27FC236}">
                <a16:creationId xmlns:a16="http://schemas.microsoft.com/office/drawing/2014/main" id="{4D95CD1D-A39F-F442-872E-2676C6F0AE2E}"/>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118393" y="4652775"/>
            <a:ext cx="2328417" cy="1128052"/>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HM Prison Service – Orion Partners">
            <a:extLst>
              <a:ext uri="{FF2B5EF4-FFF2-40B4-BE49-F238E27FC236}">
                <a16:creationId xmlns:a16="http://schemas.microsoft.com/office/drawing/2014/main" id="{1EB2935B-013D-0D4D-9C2C-204DFCFE0398}"/>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4613730" y="1116422"/>
            <a:ext cx="3400979" cy="340097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G4S - Wikipedia">
            <a:extLst>
              <a:ext uri="{FF2B5EF4-FFF2-40B4-BE49-F238E27FC236}">
                <a16:creationId xmlns:a16="http://schemas.microsoft.com/office/drawing/2014/main" id="{A4FFC448-D291-034A-9168-6A504A9FBFC8}"/>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9649269" y="4709975"/>
            <a:ext cx="2152419" cy="1263536"/>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86650A27-C088-824A-99CD-13727D90CDE3}"/>
              </a:ext>
            </a:extLst>
          </p:cNvPr>
          <p:cNvSpPr txBox="1"/>
          <p:nvPr/>
        </p:nvSpPr>
        <p:spPr>
          <a:xfrm>
            <a:off x="65475" y="1559947"/>
            <a:ext cx="6100174" cy="3416320"/>
          </a:xfrm>
          <a:prstGeom prst="rect">
            <a:avLst/>
          </a:prstGeom>
          <a:noFill/>
        </p:spPr>
        <p:txBody>
          <a:bodyPr wrap="square" lIns="91440" tIns="45720" rIns="91440" bIns="45720" anchor="t">
            <a:spAutoFit/>
          </a:bodyPr>
          <a:lstStyle/>
          <a:p>
            <a:pPr marL="285750" indent="-285750">
              <a:buFont typeface="Wingdings" pitchFamily="2" charset="2"/>
              <a:buChar char="Ø"/>
            </a:pPr>
            <a:r>
              <a:rPr lang="en-GB" sz="2400" dirty="0">
                <a:solidFill>
                  <a:srgbClr val="444444"/>
                </a:solidFill>
                <a:latin typeface="Arial"/>
                <a:cs typeface="Arial"/>
              </a:rPr>
              <a:t>122 </a:t>
            </a:r>
            <a:r>
              <a:rPr lang="en-GB" sz="2400" b="0" i="0" dirty="0">
                <a:solidFill>
                  <a:srgbClr val="444444"/>
                </a:solidFill>
                <a:effectLst/>
                <a:latin typeface="Arial"/>
                <a:cs typeface="Arial"/>
              </a:rPr>
              <a:t>prisons</a:t>
            </a:r>
            <a:r>
              <a:rPr lang="en-GB" sz="2400" dirty="0">
                <a:solidFill>
                  <a:srgbClr val="444444"/>
                </a:solidFill>
                <a:latin typeface="Arial"/>
                <a:cs typeface="Arial"/>
              </a:rPr>
              <a:t> </a:t>
            </a:r>
            <a:endParaRPr lang="en-GB" sz="2400" b="0" i="0" dirty="0">
              <a:solidFill>
                <a:srgbClr val="444444"/>
              </a:solidFill>
              <a:effectLst/>
              <a:latin typeface="Arial" panose="020B0604020202020204" pitchFamily="34" charset="0"/>
              <a:cs typeface="Arial" panose="020B0604020202020204" pitchFamily="34" charset="0"/>
            </a:endParaRPr>
          </a:p>
          <a:p>
            <a:endParaRPr lang="en-GB" sz="2400" dirty="0">
              <a:solidFill>
                <a:srgbClr val="444444"/>
              </a:solidFill>
              <a:latin typeface="Arial" panose="020B0604020202020204" pitchFamily="34" charset="0"/>
              <a:cs typeface="Arial" panose="020B0604020202020204" pitchFamily="34" charset="0"/>
            </a:endParaRPr>
          </a:p>
          <a:p>
            <a:pPr marL="285750" indent="-285750">
              <a:buFont typeface="Wingdings" pitchFamily="2" charset="2"/>
              <a:buChar char="Ø"/>
            </a:pPr>
            <a:r>
              <a:rPr lang="en-GB" sz="2400" b="0" i="0" dirty="0">
                <a:solidFill>
                  <a:srgbClr val="444444"/>
                </a:solidFill>
                <a:effectLst/>
                <a:latin typeface="Arial"/>
                <a:cs typeface="Arial"/>
              </a:rPr>
              <a:t>HMPPS runs </a:t>
            </a:r>
            <a:r>
              <a:rPr lang="en-GB" sz="2400" dirty="0">
                <a:solidFill>
                  <a:srgbClr val="444444"/>
                </a:solidFill>
                <a:latin typeface="Arial"/>
                <a:cs typeface="Arial"/>
              </a:rPr>
              <a:t>107  </a:t>
            </a:r>
            <a:endParaRPr lang="en-GB" sz="2400" dirty="0">
              <a:solidFill>
                <a:srgbClr val="444444"/>
              </a:solidFill>
              <a:latin typeface="Arial" panose="020B0604020202020204" pitchFamily="34" charset="0"/>
              <a:cs typeface="Arial" panose="020B0604020202020204" pitchFamily="34" charset="0"/>
            </a:endParaRPr>
          </a:p>
          <a:p>
            <a:endParaRPr lang="en-GB" sz="2400" dirty="0">
              <a:solidFill>
                <a:srgbClr val="444444"/>
              </a:solidFill>
              <a:latin typeface="Arial" panose="020B0604020202020204" pitchFamily="34" charset="0"/>
              <a:cs typeface="Arial" panose="020B0604020202020204" pitchFamily="34" charset="0"/>
            </a:endParaRPr>
          </a:p>
          <a:p>
            <a:pPr marL="285750" indent="-285750">
              <a:buFont typeface="Wingdings" pitchFamily="2" charset="2"/>
              <a:buChar char="Ø"/>
            </a:pPr>
            <a:r>
              <a:rPr lang="en-GB" sz="2400" b="0" i="0" dirty="0">
                <a:solidFill>
                  <a:srgbClr val="444444"/>
                </a:solidFill>
                <a:effectLst/>
                <a:latin typeface="Arial"/>
                <a:cs typeface="Arial"/>
              </a:rPr>
              <a:t>Private companies: </a:t>
            </a:r>
            <a:r>
              <a:rPr lang="en-GB" sz="2400" dirty="0">
                <a:solidFill>
                  <a:srgbClr val="444444"/>
                </a:solidFill>
                <a:latin typeface="Arial"/>
                <a:cs typeface="Arial"/>
              </a:rPr>
              <a:t>15 </a:t>
            </a:r>
            <a:br>
              <a:rPr lang="en-GB" sz="2400" b="0" i="0" dirty="0">
                <a:effectLst/>
                <a:latin typeface="Arial" panose="020B0604020202020204" pitchFamily="34" charset="0"/>
                <a:cs typeface="Arial" panose="020B0604020202020204" pitchFamily="34" charset="0"/>
              </a:rPr>
            </a:br>
            <a:r>
              <a:rPr lang="en-GB" sz="2400" dirty="0">
                <a:solidFill>
                  <a:srgbClr val="444444"/>
                </a:solidFill>
                <a:latin typeface="Arial"/>
                <a:cs typeface="Arial"/>
              </a:rPr>
              <a:t> </a:t>
            </a:r>
            <a:endParaRPr lang="en-GB" sz="2400" dirty="0">
              <a:solidFill>
                <a:srgbClr val="444444"/>
              </a:solidFill>
              <a:latin typeface="Arial" panose="020B0604020202020204" pitchFamily="34" charset="0"/>
              <a:cs typeface="Arial" panose="020B0604020202020204" pitchFamily="34" charset="0"/>
            </a:endParaRPr>
          </a:p>
          <a:p>
            <a:r>
              <a:rPr lang="en-GB" sz="2400" b="0" i="0" dirty="0">
                <a:solidFill>
                  <a:srgbClr val="444444"/>
                </a:solidFill>
                <a:effectLst/>
                <a:latin typeface="Arial"/>
                <a:cs typeface="Arial"/>
              </a:rPr>
              <a:t>-G4S</a:t>
            </a:r>
            <a:r>
              <a:rPr lang="en-GB" sz="2400" dirty="0">
                <a:solidFill>
                  <a:srgbClr val="444444"/>
                </a:solidFill>
                <a:latin typeface="Arial"/>
                <a:cs typeface="Arial"/>
              </a:rPr>
              <a:t>   </a:t>
            </a:r>
            <a:endParaRPr lang="en-GB" sz="2400" dirty="0">
              <a:solidFill>
                <a:srgbClr val="444444"/>
              </a:solidFill>
              <a:latin typeface="Arial" panose="020B0604020202020204" pitchFamily="34" charset="0"/>
              <a:cs typeface="Arial" panose="020B0604020202020204" pitchFamily="34" charset="0"/>
            </a:endParaRPr>
          </a:p>
          <a:p>
            <a:r>
              <a:rPr lang="en-GB" sz="2400" dirty="0">
                <a:solidFill>
                  <a:srgbClr val="444444"/>
                </a:solidFill>
                <a:latin typeface="Arial"/>
                <a:cs typeface="Arial"/>
              </a:rPr>
              <a:t>-</a:t>
            </a:r>
            <a:r>
              <a:rPr lang="en-GB" sz="2400" b="0" i="0" dirty="0">
                <a:solidFill>
                  <a:srgbClr val="444444"/>
                </a:solidFill>
                <a:effectLst/>
                <a:latin typeface="Arial"/>
                <a:cs typeface="Arial"/>
              </a:rPr>
              <a:t>Sodexo </a:t>
            </a:r>
            <a:endParaRPr lang="en-GB" dirty="0">
              <a:solidFill>
                <a:srgbClr val="000000"/>
              </a:solidFill>
              <a:latin typeface="Calibri" panose="020F0502020204030204"/>
              <a:cs typeface="Calibri" panose="020F0502020204030204"/>
            </a:endParaRPr>
          </a:p>
          <a:p>
            <a:r>
              <a:rPr lang="en-GB" sz="2400" dirty="0">
                <a:solidFill>
                  <a:srgbClr val="444444"/>
                </a:solidFill>
                <a:latin typeface="Arial"/>
                <a:cs typeface="Arial"/>
              </a:rPr>
              <a:t>-Serco</a:t>
            </a:r>
            <a:r>
              <a:rPr lang="en-GB" sz="2400" b="0" i="0" dirty="0">
                <a:solidFill>
                  <a:srgbClr val="444444"/>
                </a:solidFill>
                <a:effectLst/>
                <a:latin typeface="Arial"/>
                <a:cs typeface="Arial"/>
              </a:rPr>
              <a:t> </a:t>
            </a:r>
            <a:r>
              <a:rPr lang="en-GB" sz="2400" dirty="0">
                <a:solidFill>
                  <a:srgbClr val="444444"/>
                </a:solidFill>
                <a:latin typeface="Arial"/>
                <a:cs typeface="Arial"/>
              </a:rPr>
              <a:t> </a:t>
            </a:r>
            <a:endParaRPr lang="en-GB" dirty="0">
              <a:cs typeface="Calibri"/>
            </a:endParaRPr>
          </a:p>
        </p:txBody>
      </p:sp>
    </p:spTree>
    <p:extLst>
      <p:ext uri="{BB962C8B-B14F-4D97-AF65-F5344CB8AC3E}">
        <p14:creationId xmlns:p14="http://schemas.microsoft.com/office/powerpoint/2010/main" val="140166770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8" name="Rectangle 74">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71514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 name="TextBox 5">
            <a:extLst>
              <a:ext uri="{FF2B5EF4-FFF2-40B4-BE49-F238E27FC236}">
                <a16:creationId xmlns:a16="http://schemas.microsoft.com/office/drawing/2014/main" id="{81F4F066-50EC-5A43-BFA6-72A5CFD4B44C}"/>
              </a:ext>
            </a:extLst>
          </p:cNvPr>
          <p:cNvSpPr txBox="1"/>
          <p:nvPr/>
        </p:nvSpPr>
        <p:spPr>
          <a:xfrm>
            <a:off x="731520" y="731520"/>
            <a:ext cx="6089904" cy="142646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dirty="0">
                <a:solidFill>
                  <a:srgbClr val="FFFFFF"/>
                </a:solidFill>
                <a:latin typeface="+mj-lt"/>
                <a:ea typeface="+mj-ea"/>
                <a:cs typeface="+mj-cs"/>
              </a:rPr>
              <a:t>How are prisoners categorised? </a:t>
            </a:r>
          </a:p>
        </p:txBody>
      </p:sp>
      <p:sp>
        <p:nvSpPr>
          <p:cNvPr id="10249" name="Rectangle 76">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9" name="Rectangle 78">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8A5D51"/>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1" name="Rectangle 80">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6675121"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6" name="Picture 6" descr="Reduce overcrowding in prisons to prevent radicalisation, urge MEPs | News  | European Parliament">
            <a:extLst>
              <a:ext uri="{FF2B5EF4-FFF2-40B4-BE49-F238E27FC236}">
                <a16:creationId xmlns:a16="http://schemas.microsoft.com/office/drawing/2014/main" id="{DA549013-D02E-FF48-959F-2082FC9BB65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370" r="951" b="2"/>
          <a:stretch/>
        </p:blipFill>
        <p:spPr bwMode="auto">
          <a:xfrm>
            <a:off x="7277100" y="2480954"/>
            <a:ext cx="4455979" cy="3918123"/>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0" name="TextBox 7">
            <a:extLst>
              <a:ext uri="{FF2B5EF4-FFF2-40B4-BE49-F238E27FC236}">
                <a16:creationId xmlns:a16="http://schemas.microsoft.com/office/drawing/2014/main" id="{67AF4045-A50B-463B-81C4-1C6A4013AEB6}"/>
              </a:ext>
            </a:extLst>
          </p:cNvPr>
          <p:cNvGraphicFramePr/>
          <p:nvPr>
            <p:extLst>
              <p:ext uri="{D42A27DB-BD31-4B8C-83A1-F6EECF244321}">
                <p14:modId xmlns:p14="http://schemas.microsoft.com/office/powerpoint/2010/main" val="3672267187"/>
              </p:ext>
            </p:extLst>
          </p:nvPr>
        </p:nvGraphicFramePr>
        <p:xfrm>
          <a:off x="789456" y="2798385"/>
          <a:ext cx="6031967" cy="32832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552207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8055"/>
            <a:ext cx="7201941" cy="1508760"/>
          </a:xfrm>
          <a:prstGeom prst="rect">
            <a:avLst/>
          </a:prstGeom>
          <a:solidFill>
            <a:srgbClr val="3C3E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DA2CBFEC-92AB-8246-B37A-79797D134823}"/>
              </a:ext>
            </a:extLst>
          </p:cNvPr>
          <p:cNvSpPr>
            <a:spLocks noGrp="1"/>
          </p:cNvSpPr>
          <p:nvPr>
            <p:ph type="title"/>
          </p:nvPr>
        </p:nvSpPr>
        <p:spPr>
          <a:xfrm>
            <a:off x="777240" y="694944"/>
            <a:ext cx="6610388" cy="1042416"/>
          </a:xfrm>
        </p:spPr>
        <p:txBody>
          <a:bodyPr>
            <a:normAutofit/>
          </a:bodyPr>
          <a:lstStyle/>
          <a:p>
            <a:r>
              <a:rPr lang="en-GB" sz="3300">
                <a:solidFill>
                  <a:srgbClr val="FFFFFF"/>
                </a:solidFill>
              </a:rPr>
              <a:t>Types of Prisons in England &amp; Wales</a:t>
            </a:r>
          </a:p>
        </p:txBody>
      </p:sp>
      <p:sp>
        <p:nvSpPr>
          <p:cNvPr id="73" name="Rectangle 72">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45755" y="450222"/>
            <a:ext cx="1861718" cy="1506594"/>
          </a:xfrm>
          <a:prstGeom prst="rect">
            <a:avLst/>
          </a:prstGeom>
          <a:solidFill>
            <a:srgbClr val="DDA140">
              <a:alpha val="95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5" name="Rectangle 74">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0314" y="453269"/>
            <a:ext cx="1862765" cy="1505231"/>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7" name="Rectangle 76">
            <a:extLst>
              <a:ext uri="{FF2B5EF4-FFF2-40B4-BE49-F238E27FC236}">
                <a16:creationId xmlns:a16="http://schemas.microsoft.com/office/drawing/2014/main" id="{33A87B69-D1B1-4DA7-B224-F220FC5235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2130552"/>
            <a:ext cx="7205472" cy="4270248"/>
          </a:xfrm>
          <a:prstGeom prst="rect">
            <a:avLst/>
          </a:prstGeom>
          <a:solidFill>
            <a:srgbClr val="DDA140">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2290" name="Picture 2" descr="Prison Reform Trust creating a just, humane and effective penal system">
            <a:extLst>
              <a:ext uri="{FF2B5EF4-FFF2-40B4-BE49-F238E27FC236}">
                <a16:creationId xmlns:a16="http://schemas.microsoft.com/office/drawing/2014/main" id="{BBFB3AD6-37E3-7246-B482-C73BF2C0F55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70142" y="3255679"/>
            <a:ext cx="6795370" cy="2017117"/>
          </a:xfrm>
          <a:prstGeom prst="rect">
            <a:avLst/>
          </a:prstGeom>
          <a:noFill/>
          <a:extLst>
            <a:ext uri="{909E8E84-426E-40DD-AFC4-6F175D3DCCD1}">
              <a14:hiddenFill xmlns:a14="http://schemas.microsoft.com/office/drawing/2010/main">
                <a:solidFill>
                  <a:srgbClr val="FFFFFF"/>
                </a:solidFill>
              </a14:hiddenFill>
            </a:ext>
          </a:extLst>
        </p:spPr>
      </p:pic>
      <p:sp>
        <p:nvSpPr>
          <p:cNvPr id="79" name="Rectangle 78">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45755" y="2127680"/>
            <a:ext cx="3887324" cy="4273119"/>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4F3ACAD-66D1-3F4B-809E-EAFC0646C4DC}"/>
              </a:ext>
            </a:extLst>
          </p:cNvPr>
          <p:cNvSpPr txBox="1"/>
          <p:nvPr/>
        </p:nvSpPr>
        <p:spPr>
          <a:xfrm>
            <a:off x="8046720" y="2438400"/>
            <a:ext cx="3398520" cy="3785652"/>
          </a:xfrm>
          <a:prstGeom prst="rect">
            <a:avLst/>
          </a:prstGeom>
          <a:noFill/>
        </p:spPr>
        <p:txBody>
          <a:bodyPr wrap="square" rtlCol="0">
            <a:spAutoFit/>
          </a:bodyPr>
          <a:lstStyle/>
          <a:p>
            <a:r>
              <a:rPr lang="en-GB" sz="2400" u="sng" dirty="0">
                <a:latin typeface="Arial" panose="020B0604020202020204" pitchFamily="34" charset="0"/>
                <a:cs typeface="Arial" panose="020B0604020202020204" pitchFamily="34" charset="0"/>
              </a:rPr>
              <a:t>Research Task</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Research the different types of prisons and report back to the group.</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Categories? </a:t>
            </a:r>
          </a:p>
          <a:p>
            <a:r>
              <a:rPr lang="en-GB" sz="2400" dirty="0">
                <a:latin typeface="Arial" panose="020B0604020202020204" pitchFamily="34" charset="0"/>
                <a:cs typeface="Arial" panose="020B0604020202020204" pitchFamily="34" charset="0"/>
              </a:rPr>
              <a:t>Females?</a:t>
            </a:r>
          </a:p>
          <a:p>
            <a:r>
              <a:rPr lang="en-GB" sz="2400" dirty="0">
                <a:latin typeface="Arial" panose="020B0604020202020204" pitchFamily="34" charset="0"/>
                <a:cs typeface="Arial" panose="020B0604020202020204" pitchFamily="34" charset="0"/>
              </a:rPr>
              <a:t>Young Adults?</a:t>
            </a:r>
          </a:p>
        </p:txBody>
      </p:sp>
      <p:pic>
        <p:nvPicPr>
          <p:cNvPr id="12292" name="Picture 4" descr="10 Minutes Images, Stock Photos &amp; Vectors | Shutterstock">
            <a:extLst>
              <a:ext uri="{FF2B5EF4-FFF2-40B4-BE49-F238E27FC236}">
                <a16:creationId xmlns:a16="http://schemas.microsoft.com/office/drawing/2014/main" id="{5FBE79B2-8274-8949-B64E-0252437A62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50258" y="5090429"/>
            <a:ext cx="1371600" cy="1479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589209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A793C2B-F78C-4644-A1C7-32D89D29914F}"/>
              </a:ext>
            </a:extLst>
          </p:cNvPr>
          <p:cNvSpPr/>
          <p:nvPr/>
        </p:nvSpPr>
        <p:spPr>
          <a:xfrm>
            <a:off x="6096000" y="3700904"/>
            <a:ext cx="5608320" cy="2181737"/>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21" name="Rectangle 20">
            <a:extLst>
              <a:ext uri="{FF2B5EF4-FFF2-40B4-BE49-F238E27FC236}">
                <a16:creationId xmlns:a16="http://schemas.microsoft.com/office/drawing/2014/main" id="{56FD5097-E199-2546-BA10-C2C882D7B34A}"/>
              </a:ext>
            </a:extLst>
          </p:cNvPr>
          <p:cNvSpPr/>
          <p:nvPr/>
        </p:nvSpPr>
        <p:spPr>
          <a:xfrm>
            <a:off x="6096000" y="1295400"/>
            <a:ext cx="5608320" cy="209550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a:p>
        </p:txBody>
      </p:sp>
      <p:sp>
        <p:nvSpPr>
          <p:cNvPr id="20" name="Rectangle 19">
            <a:extLst>
              <a:ext uri="{FF2B5EF4-FFF2-40B4-BE49-F238E27FC236}">
                <a16:creationId xmlns:a16="http://schemas.microsoft.com/office/drawing/2014/main" id="{E3884C8B-2D3F-744C-88CF-354975A3DD1E}"/>
              </a:ext>
            </a:extLst>
          </p:cNvPr>
          <p:cNvSpPr/>
          <p:nvPr/>
        </p:nvSpPr>
        <p:spPr>
          <a:xfrm>
            <a:off x="289560" y="3700904"/>
            <a:ext cx="5105400" cy="2181736"/>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a:p>
        </p:txBody>
      </p:sp>
      <p:sp>
        <p:nvSpPr>
          <p:cNvPr id="18" name="Rectangle 17">
            <a:extLst>
              <a:ext uri="{FF2B5EF4-FFF2-40B4-BE49-F238E27FC236}">
                <a16:creationId xmlns:a16="http://schemas.microsoft.com/office/drawing/2014/main" id="{7BBD5FA7-EEB0-EF47-A24D-158B145DF3B9}"/>
              </a:ext>
            </a:extLst>
          </p:cNvPr>
          <p:cNvSpPr/>
          <p:nvPr/>
        </p:nvSpPr>
        <p:spPr>
          <a:xfrm>
            <a:off x="289560" y="1295400"/>
            <a:ext cx="5105400" cy="2095500"/>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a:p>
        </p:txBody>
      </p:sp>
      <p:sp>
        <p:nvSpPr>
          <p:cNvPr id="7" name="TextBox 6">
            <a:extLst>
              <a:ext uri="{FF2B5EF4-FFF2-40B4-BE49-F238E27FC236}">
                <a16:creationId xmlns:a16="http://schemas.microsoft.com/office/drawing/2014/main" id="{CCFE7069-1F70-B240-915E-F001891C6BF8}"/>
              </a:ext>
            </a:extLst>
          </p:cNvPr>
          <p:cNvSpPr txBox="1"/>
          <p:nvPr/>
        </p:nvSpPr>
        <p:spPr>
          <a:xfrm>
            <a:off x="4145280" y="6384607"/>
            <a:ext cx="8839200" cy="369332"/>
          </a:xfrm>
          <a:prstGeom prst="rect">
            <a:avLst/>
          </a:prstGeom>
          <a:noFill/>
        </p:spPr>
        <p:txBody>
          <a:bodyPr wrap="square">
            <a:spAutoFit/>
          </a:bodyPr>
          <a:lstStyle/>
          <a:p>
            <a:r>
              <a:rPr lang="en-GB" dirty="0"/>
              <a:t>Adapted from: </a:t>
            </a:r>
            <a:r>
              <a:rPr lang="en-GB" dirty="0">
                <a:hlinkClick r:id="rId2"/>
              </a:rPr>
              <a:t>https://prisonjobs.blog.gov.uk/your-a-d-guide-on-prison-categories/</a:t>
            </a:r>
            <a:r>
              <a:rPr lang="en-GB" dirty="0"/>
              <a:t>. </a:t>
            </a:r>
          </a:p>
        </p:txBody>
      </p:sp>
      <p:sp>
        <p:nvSpPr>
          <p:cNvPr id="9" name="TextBox 8">
            <a:extLst>
              <a:ext uri="{FF2B5EF4-FFF2-40B4-BE49-F238E27FC236}">
                <a16:creationId xmlns:a16="http://schemas.microsoft.com/office/drawing/2014/main" id="{92BDDFBF-99FF-D942-9BD4-8D41EC159691}"/>
              </a:ext>
            </a:extLst>
          </p:cNvPr>
          <p:cNvSpPr txBox="1"/>
          <p:nvPr/>
        </p:nvSpPr>
        <p:spPr>
          <a:xfrm>
            <a:off x="1417320" y="341739"/>
            <a:ext cx="9509760" cy="584775"/>
          </a:xfrm>
          <a:prstGeom prst="rect">
            <a:avLst/>
          </a:prstGeom>
          <a:noFill/>
        </p:spPr>
        <p:txBody>
          <a:bodyPr wrap="square">
            <a:spAutoFit/>
          </a:bodyPr>
          <a:lstStyle/>
          <a:p>
            <a:pPr algn="l"/>
            <a:r>
              <a:rPr lang="en-GB" sz="3200" b="1" i="0" dirty="0">
                <a:solidFill>
                  <a:srgbClr val="0B0C0C"/>
                </a:solidFill>
                <a:effectLst/>
                <a:latin typeface="Arial" panose="020B0604020202020204" pitchFamily="34" charset="0"/>
                <a:cs typeface="Arial" panose="020B0604020202020204" pitchFamily="34" charset="0"/>
              </a:rPr>
              <a:t>Male prisons are organised into 4 categories:</a:t>
            </a:r>
          </a:p>
        </p:txBody>
      </p:sp>
      <p:sp>
        <p:nvSpPr>
          <p:cNvPr id="11" name="TextBox 10">
            <a:extLst>
              <a:ext uri="{FF2B5EF4-FFF2-40B4-BE49-F238E27FC236}">
                <a16:creationId xmlns:a16="http://schemas.microsoft.com/office/drawing/2014/main" id="{D77929FB-1326-3140-9A0C-C84A61B19967}"/>
              </a:ext>
            </a:extLst>
          </p:cNvPr>
          <p:cNvSpPr txBox="1"/>
          <p:nvPr/>
        </p:nvSpPr>
        <p:spPr>
          <a:xfrm>
            <a:off x="381000" y="1406188"/>
            <a:ext cx="5105400" cy="1323439"/>
          </a:xfrm>
          <a:prstGeom prst="rect">
            <a:avLst/>
          </a:prstGeom>
          <a:noFill/>
        </p:spPr>
        <p:txBody>
          <a:bodyPr wrap="square">
            <a:spAutoFit/>
          </a:bodyPr>
          <a:lstStyle/>
          <a:p>
            <a:pPr algn="l"/>
            <a:r>
              <a:rPr lang="en-GB" sz="2000" b="1" i="0" dirty="0">
                <a:solidFill>
                  <a:srgbClr val="0B0C0C"/>
                </a:solidFill>
                <a:effectLst/>
                <a:latin typeface="Arial" panose="020B0604020202020204" pitchFamily="34" charset="0"/>
                <a:cs typeface="Arial" panose="020B0604020202020204" pitchFamily="34" charset="0"/>
              </a:rPr>
              <a:t>Category A</a:t>
            </a:r>
            <a:endParaRPr lang="en-GB" sz="2000" dirty="0">
              <a:solidFill>
                <a:srgbClr val="0B0C0C"/>
              </a:solidFill>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sz="2000" b="0" i="0" dirty="0">
                <a:solidFill>
                  <a:srgbClr val="0B0C0C"/>
                </a:solidFill>
                <a:effectLst/>
                <a:latin typeface="Arial" panose="020B0604020202020204" pitchFamily="34" charset="0"/>
                <a:cs typeface="Arial" panose="020B0604020202020204" pitchFamily="34" charset="0"/>
              </a:rPr>
              <a:t>High security prisons. </a:t>
            </a:r>
          </a:p>
          <a:p>
            <a:pPr marL="285750" indent="-285750" algn="l">
              <a:buFont typeface="Arial" panose="020B0604020202020204" pitchFamily="34" charset="0"/>
              <a:buChar char="•"/>
            </a:pPr>
            <a:r>
              <a:rPr lang="en-GB" sz="2000" dirty="0">
                <a:solidFill>
                  <a:srgbClr val="0B0C0C"/>
                </a:solidFill>
                <a:latin typeface="Arial" panose="020B0604020202020204" pitchFamily="34" charset="0"/>
                <a:cs typeface="Arial" panose="020B0604020202020204" pitchFamily="34" charset="0"/>
              </a:rPr>
              <a:t>P</a:t>
            </a:r>
            <a:r>
              <a:rPr lang="en-GB" sz="2000" b="0" i="0" dirty="0">
                <a:solidFill>
                  <a:srgbClr val="0B0C0C"/>
                </a:solidFill>
                <a:effectLst/>
                <a:latin typeface="Arial" panose="020B0604020202020204" pitchFamily="34" charset="0"/>
                <a:cs typeface="Arial" panose="020B0604020202020204" pitchFamily="34" charset="0"/>
              </a:rPr>
              <a:t>ose the most threat to the public, the police or national security</a:t>
            </a:r>
          </a:p>
        </p:txBody>
      </p:sp>
      <p:sp>
        <p:nvSpPr>
          <p:cNvPr id="13" name="TextBox 12">
            <a:extLst>
              <a:ext uri="{FF2B5EF4-FFF2-40B4-BE49-F238E27FC236}">
                <a16:creationId xmlns:a16="http://schemas.microsoft.com/office/drawing/2014/main" id="{64428E7D-51A2-2649-825C-079296F53D4B}"/>
              </a:ext>
            </a:extLst>
          </p:cNvPr>
          <p:cNvSpPr txBox="1"/>
          <p:nvPr/>
        </p:nvSpPr>
        <p:spPr>
          <a:xfrm>
            <a:off x="6172200" y="1375708"/>
            <a:ext cx="5471160" cy="1938992"/>
          </a:xfrm>
          <a:prstGeom prst="rect">
            <a:avLst/>
          </a:prstGeom>
          <a:noFill/>
        </p:spPr>
        <p:txBody>
          <a:bodyPr wrap="square">
            <a:spAutoFit/>
          </a:bodyPr>
          <a:lstStyle/>
          <a:p>
            <a:pPr algn="l"/>
            <a:r>
              <a:rPr lang="en-GB" sz="2000" b="1" i="0" dirty="0">
                <a:solidFill>
                  <a:srgbClr val="0B0C0C"/>
                </a:solidFill>
                <a:effectLst/>
                <a:latin typeface="Arial" panose="020B0604020202020204" pitchFamily="34" charset="0"/>
                <a:cs typeface="Arial" panose="020B0604020202020204" pitchFamily="34" charset="0"/>
              </a:rPr>
              <a:t>Category B</a:t>
            </a:r>
            <a:r>
              <a:rPr lang="en-GB" sz="2000" dirty="0">
                <a:solidFill>
                  <a:srgbClr val="0B0C0C"/>
                </a:solidFill>
                <a:latin typeface="Arial" panose="020B0604020202020204" pitchFamily="34" charset="0"/>
                <a:cs typeface="Arial" panose="020B0604020202020204" pitchFamily="34" charset="0"/>
              </a:rPr>
              <a:t> </a:t>
            </a:r>
          </a:p>
          <a:p>
            <a:pPr marL="285750" indent="-285750" algn="l">
              <a:buFont typeface="Arial" panose="020B0604020202020204" pitchFamily="34" charset="0"/>
              <a:buChar char="•"/>
            </a:pPr>
            <a:r>
              <a:rPr lang="en-GB" sz="2000" dirty="0">
                <a:solidFill>
                  <a:srgbClr val="0B0C0C"/>
                </a:solidFill>
                <a:latin typeface="Arial" panose="020B0604020202020204" pitchFamily="34" charset="0"/>
                <a:cs typeface="Arial" panose="020B0604020202020204" pitchFamily="34" charset="0"/>
              </a:rPr>
              <a:t>L</a:t>
            </a:r>
            <a:r>
              <a:rPr lang="en-GB" sz="2000" b="0" i="0" dirty="0">
                <a:solidFill>
                  <a:srgbClr val="0B0C0C"/>
                </a:solidFill>
                <a:effectLst/>
                <a:latin typeface="Arial" panose="020B0604020202020204" pitchFamily="34" charset="0"/>
                <a:cs typeface="Arial" panose="020B0604020202020204" pitchFamily="34" charset="0"/>
              </a:rPr>
              <a:t>ocal or training prisons</a:t>
            </a:r>
          </a:p>
          <a:p>
            <a:pPr marL="285750" indent="-285750" algn="l">
              <a:buFont typeface="Arial" panose="020B0604020202020204" pitchFamily="34" charset="0"/>
              <a:buChar char="•"/>
            </a:pPr>
            <a:r>
              <a:rPr lang="en-GB" sz="2000" dirty="0">
                <a:solidFill>
                  <a:srgbClr val="0B0C0C"/>
                </a:solidFill>
                <a:latin typeface="Arial" panose="020B0604020202020204" pitchFamily="34" charset="0"/>
                <a:cs typeface="Arial" panose="020B0604020202020204" pitchFamily="34" charset="0"/>
              </a:rPr>
              <a:t>T</a:t>
            </a:r>
            <a:r>
              <a:rPr lang="en-GB" sz="2000" b="0" i="0" dirty="0">
                <a:solidFill>
                  <a:srgbClr val="0B0C0C"/>
                </a:solidFill>
                <a:effectLst/>
                <a:latin typeface="Arial" panose="020B0604020202020204" pitchFamily="34" charset="0"/>
                <a:cs typeface="Arial" panose="020B0604020202020204" pitchFamily="34" charset="0"/>
              </a:rPr>
              <a:t>aken directly from court in the local area (sentenced or on remand) </a:t>
            </a:r>
          </a:p>
          <a:p>
            <a:pPr marL="285750" indent="-285750" algn="l">
              <a:buFont typeface="Arial" panose="020B0604020202020204" pitchFamily="34" charset="0"/>
              <a:buChar char="•"/>
            </a:pPr>
            <a:r>
              <a:rPr lang="en-GB" sz="2000" dirty="0">
                <a:solidFill>
                  <a:srgbClr val="0B0C0C"/>
                </a:solidFill>
                <a:latin typeface="Arial" panose="020B0604020202020204" pitchFamily="34" charset="0"/>
                <a:cs typeface="Arial" panose="020B0604020202020204" pitchFamily="34" charset="0"/>
              </a:rPr>
              <a:t>T</a:t>
            </a:r>
            <a:r>
              <a:rPr lang="en-GB" sz="2000" b="0" i="0" dirty="0">
                <a:solidFill>
                  <a:srgbClr val="0B0C0C"/>
                </a:solidFill>
                <a:effectLst/>
                <a:latin typeface="Arial" panose="020B0604020202020204" pitchFamily="34" charset="0"/>
                <a:cs typeface="Arial" panose="020B0604020202020204" pitchFamily="34" charset="0"/>
              </a:rPr>
              <a:t>raining prisons hold long-term and high-security prisoners</a:t>
            </a:r>
          </a:p>
        </p:txBody>
      </p:sp>
      <p:sp>
        <p:nvSpPr>
          <p:cNvPr id="15" name="TextBox 14">
            <a:extLst>
              <a:ext uri="{FF2B5EF4-FFF2-40B4-BE49-F238E27FC236}">
                <a16:creationId xmlns:a16="http://schemas.microsoft.com/office/drawing/2014/main" id="{DD633629-A142-6C48-B009-752B269692F7}"/>
              </a:ext>
            </a:extLst>
          </p:cNvPr>
          <p:cNvSpPr txBox="1"/>
          <p:nvPr/>
        </p:nvSpPr>
        <p:spPr>
          <a:xfrm>
            <a:off x="373380" y="3838064"/>
            <a:ext cx="5006340" cy="1631216"/>
          </a:xfrm>
          <a:prstGeom prst="rect">
            <a:avLst/>
          </a:prstGeom>
          <a:noFill/>
        </p:spPr>
        <p:txBody>
          <a:bodyPr wrap="square">
            <a:spAutoFit/>
          </a:bodyPr>
          <a:lstStyle/>
          <a:p>
            <a:pPr algn="l"/>
            <a:r>
              <a:rPr lang="en-GB" sz="2000" b="1" i="0" dirty="0">
                <a:solidFill>
                  <a:srgbClr val="0B0C0C"/>
                </a:solidFill>
                <a:effectLst/>
                <a:latin typeface="Arial" panose="020B0604020202020204" pitchFamily="34" charset="0"/>
                <a:cs typeface="Arial" panose="020B0604020202020204" pitchFamily="34" charset="0"/>
              </a:rPr>
              <a:t>Category </a:t>
            </a:r>
            <a:r>
              <a:rPr lang="en-GB" sz="2000" b="1" dirty="0">
                <a:solidFill>
                  <a:srgbClr val="0B0C0C"/>
                </a:solidFill>
                <a:latin typeface="Arial" panose="020B0604020202020204" pitchFamily="34" charset="0"/>
                <a:cs typeface="Arial" panose="020B0604020202020204" pitchFamily="34" charset="0"/>
              </a:rPr>
              <a:t>C</a:t>
            </a:r>
          </a:p>
          <a:p>
            <a:pPr marL="285750" indent="-285750" algn="l">
              <a:buFont typeface="Arial" panose="020B0604020202020204" pitchFamily="34" charset="0"/>
              <a:buChar char="•"/>
            </a:pPr>
            <a:r>
              <a:rPr lang="en-GB" sz="2000" dirty="0">
                <a:solidFill>
                  <a:srgbClr val="0B0C0C"/>
                </a:solidFill>
                <a:latin typeface="Arial" panose="020B0604020202020204" pitchFamily="34" charset="0"/>
                <a:cs typeface="Arial" panose="020B0604020202020204" pitchFamily="34" charset="0"/>
              </a:rPr>
              <a:t>T</a:t>
            </a:r>
            <a:r>
              <a:rPr lang="en-GB" sz="2000" b="0" i="0" dirty="0">
                <a:solidFill>
                  <a:srgbClr val="0B0C0C"/>
                </a:solidFill>
                <a:effectLst/>
                <a:latin typeface="Arial" panose="020B0604020202020204" pitchFamily="34" charset="0"/>
                <a:cs typeface="Arial" panose="020B0604020202020204" pitchFamily="34" charset="0"/>
              </a:rPr>
              <a:t>raining and resettlement prisons</a:t>
            </a:r>
          </a:p>
          <a:p>
            <a:pPr marL="285750" indent="-285750" algn="l">
              <a:buFont typeface="Arial" panose="020B0604020202020204" pitchFamily="34" charset="0"/>
              <a:buChar char="•"/>
            </a:pPr>
            <a:r>
              <a:rPr lang="en-GB" sz="2000" dirty="0">
                <a:solidFill>
                  <a:srgbClr val="0B0C0C"/>
                </a:solidFill>
                <a:latin typeface="Arial" panose="020B0604020202020204" pitchFamily="34" charset="0"/>
                <a:cs typeface="Arial" panose="020B0604020202020204" pitchFamily="34" charset="0"/>
              </a:rPr>
              <a:t>M</a:t>
            </a:r>
            <a:r>
              <a:rPr lang="en-GB" sz="2000" b="0" i="0" dirty="0">
                <a:solidFill>
                  <a:srgbClr val="0B0C0C"/>
                </a:solidFill>
                <a:effectLst/>
                <a:latin typeface="Arial" panose="020B0604020202020204" pitchFamily="34" charset="0"/>
                <a:cs typeface="Arial" panose="020B0604020202020204" pitchFamily="34" charset="0"/>
              </a:rPr>
              <a:t>ost prisoners </a:t>
            </a:r>
            <a:r>
              <a:rPr lang="en-GB" sz="2000" dirty="0">
                <a:solidFill>
                  <a:srgbClr val="0B0C0C"/>
                </a:solidFill>
                <a:latin typeface="Arial" panose="020B0604020202020204" pitchFamily="34" charset="0"/>
                <a:cs typeface="Arial" panose="020B0604020202020204" pitchFamily="34" charset="0"/>
              </a:rPr>
              <a:t>settle in this</a:t>
            </a:r>
            <a:r>
              <a:rPr lang="en-GB" sz="2000" b="0" i="0" dirty="0">
                <a:solidFill>
                  <a:srgbClr val="0B0C0C"/>
                </a:solidFill>
                <a:effectLst/>
                <a:latin typeface="Arial" panose="020B0604020202020204" pitchFamily="34" charset="0"/>
                <a:cs typeface="Arial" panose="020B0604020202020204" pitchFamily="34" charset="0"/>
              </a:rPr>
              <a:t> </a:t>
            </a:r>
            <a:r>
              <a:rPr lang="en-GB" sz="2000" dirty="0">
                <a:solidFill>
                  <a:srgbClr val="0B0C0C"/>
                </a:solidFill>
                <a:latin typeface="Arial" panose="020B0604020202020204" pitchFamily="34" charset="0"/>
                <a:cs typeface="Arial" panose="020B0604020202020204" pitchFamily="34" charset="0"/>
              </a:rPr>
              <a:t>category</a:t>
            </a:r>
          </a:p>
          <a:p>
            <a:pPr marL="285750" indent="-285750" algn="l">
              <a:buFont typeface="Arial" panose="020B0604020202020204" pitchFamily="34" charset="0"/>
              <a:buChar char="•"/>
            </a:pPr>
            <a:r>
              <a:rPr lang="en-GB" sz="2000" b="0" i="0" dirty="0">
                <a:solidFill>
                  <a:srgbClr val="0B0C0C"/>
                </a:solidFill>
                <a:effectLst/>
                <a:latin typeface="Arial" panose="020B0604020202020204" pitchFamily="34" charset="0"/>
                <a:cs typeface="Arial" panose="020B0604020202020204" pitchFamily="34" charset="0"/>
              </a:rPr>
              <a:t>Provide opportunities to develop skills for employment upon their release</a:t>
            </a:r>
          </a:p>
        </p:txBody>
      </p:sp>
      <p:sp>
        <p:nvSpPr>
          <p:cNvPr id="17" name="TextBox 16">
            <a:extLst>
              <a:ext uri="{FF2B5EF4-FFF2-40B4-BE49-F238E27FC236}">
                <a16:creationId xmlns:a16="http://schemas.microsoft.com/office/drawing/2014/main" id="{89BFE7D2-5760-2C41-A382-114B2AB5C4C6}"/>
              </a:ext>
            </a:extLst>
          </p:cNvPr>
          <p:cNvSpPr txBox="1"/>
          <p:nvPr/>
        </p:nvSpPr>
        <p:spPr>
          <a:xfrm>
            <a:off x="6073140" y="3822824"/>
            <a:ext cx="5745480" cy="1938992"/>
          </a:xfrm>
          <a:prstGeom prst="rect">
            <a:avLst/>
          </a:prstGeom>
          <a:noFill/>
        </p:spPr>
        <p:txBody>
          <a:bodyPr wrap="square">
            <a:spAutoFit/>
          </a:bodyPr>
          <a:lstStyle/>
          <a:p>
            <a:pPr algn="l"/>
            <a:r>
              <a:rPr lang="en-GB" sz="2000" b="1" i="0" dirty="0">
                <a:solidFill>
                  <a:srgbClr val="0B0C0C"/>
                </a:solidFill>
                <a:effectLst/>
                <a:latin typeface="Arial" panose="020B0604020202020204" pitchFamily="34" charset="0"/>
                <a:cs typeface="Arial" panose="020B0604020202020204" pitchFamily="34" charset="0"/>
              </a:rPr>
              <a:t>Category D -  (Open Prisons)</a:t>
            </a:r>
          </a:p>
          <a:p>
            <a:pPr marL="342900" indent="-342900" algn="l">
              <a:buFont typeface="Arial" panose="020B0604020202020204" pitchFamily="34" charset="0"/>
              <a:buChar char="•"/>
            </a:pPr>
            <a:r>
              <a:rPr lang="en-GB" sz="2000" dirty="0">
                <a:solidFill>
                  <a:srgbClr val="0B0C0C"/>
                </a:solidFill>
                <a:latin typeface="Arial" panose="020B0604020202020204" pitchFamily="34" charset="0"/>
                <a:cs typeface="Arial" panose="020B0604020202020204" pitchFamily="34" charset="0"/>
              </a:rPr>
              <a:t>M</a:t>
            </a:r>
            <a:r>
              <a:rPr lang="en-GB" sz="2000" b="0" i="0" dirty="0">
                <a:solidFill>
                  <a:srgbClr val="0B0C0C"/>
                </a:solidFill>
                <a:effectLst/>
                <a:latin typeface="Arial" panose="020B0604020202020204" pitchFamily="34" charset="0"/>
                <a:cs typeface="Arial" panose="020B0604020202020204" pitchFamily="34" charset="0"/>
              </a:rPr>
              <a:t>inimal security </a:t>
            </a:r>
            <a:endParaRPr lang="en-GB" sz="2000" dirty="0">
              <a:solidFill>
                <a:srgbClr val="0B0C0C"/>
              </a:solidFill>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r>
              <a:rPr lang="en-GB" sz="2000" b="0" i="0" dirty="0">
                <a:solidFill>
                  <a:srgbClr val="0B0C0C"/>
                </a:solidFill>
                <a:effectLst/>
                <a:latin typeface="Arial" panose="020B0604020202020204" pitchFamily="34" charset="0"/>
                <a:cs typeface="Arial" panose="020B0604020202020204" pitchFamily="34" charset="0"/>
              </a:rPr>
              <a:t>Allowed to leave daily</a:t>
            </a:r>
            <a:r>
              <a:rPr lang="en-GB" sz="2000" dirty="0">
                <a:solidFill>
                  <a:srgbClr val="0B0C0C"/>
                </a:solidFill>
                <a:latin typeface="Arial" panose="020B0604020202020204" pitchFamily="34" charset="0"/>
                <a:cs typeface="Arial" panose="020B0604020202020204" pitchFamily="34" charset="0"/>
              </a:rPr>
              <a:t> (on licence) for resettlement purpose </a:t>
            </a:r>
            <a:r>
              <a:rPr lang="en-GB" sz="2000" dirty="0" err="1">
                <a:solidFill>
                  <a:srgbClr val="0B0C0C"/>
                </a:solidFill>
                <a:latin typeface="Arial" panose="020B0604020202020204" pitchFamily="34" charset="0"/>
                <a:cs typeface="Arial" panose="020B0604020202020204" pitchFamily="34" charset="0"/>
              </a:rPr>
              <a:t>ie</a:t>
            </a:r>
            <a:r>
              <a:rPr lang="en-GB" sz="2000" dirty="0">
                <a:solidFill>
                  <a:srgbClr val="0B0C0C"/>
                </a:solidFill>
                <a:latin typeface="Arial" panose="020B0604020202020204" pitchFamily="34" charset="0"/>
                <a:cs typeface="Arial" panose="020B0604020202020204" pitchFamily="34" charset="0"/>
              </a:rPr>
              <a:t>., work &amp; education </a:t>
            </a:r>
          </a:p>
          <a:p>
            <a:pPr marL="342900" indent="-342900" algn="l">
              <a:buFont typeface="Arial" panose="020B0604020202020204" pitchFamily="34" charset="0"/>
              <a:buChar char="•"/>
            </a:pPr>
            <a:r>
              <a:rPr lang="en-GB" sz="2000" dirty="0">
                <a:solidFill>
                  <a:srgbClr val="0B0C0C"/>
                </a:solidFill>
                <a:latin typeface="Arial" panose="020B0604020202020204" pitchFamily="34" charset="0"/>
                <a:cs typeface="Arial" panose="020B0604020202020204" pitchFamily="34" charset="0"/>
              </a:rPr>
              <a:t>R</a:t>
            </a:r>
            <a:r>
              <a:rPr lang="en-GB" sz="2000" b="0" i="0" dirty="0">
                <a:solidFill>
                  <a:srgbClr val="0B0C0C"/>
                </a:solidFill>
                <a:effectLst/>
                <a:latin typeface="Arial" panose="020B0604020202020204" pitchFamily="34" charset="0"/>
                <a:cs typeface="Arial" panose="020B0604020202020204" pitchFamily="34" charset="0"/>
              </a:rPr>
              <a:t>isk-assessed and deemed suitable for open conditions.</a:t>
            </a:r>
          </a:p>
        </p:txBody>
      </p:sp>
    </p:spTree>
    <p:extLst>
      <p:ext uri="{BB962C8B-B14F-4D97-AF65-F5344CB8AC3E}">
        <p14:creationId xmlns:p14="http://schemas.microsoft.com/office/powerpoint/2010/main" val="361694276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706047"/>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88CCC5DC-1C87-D147-9D6E-6F0D6662CB08}"/>
              </a:ext>
            </a:extLst>
          </p:cNvPr>
          <p:cNvSpPr>
            <a:spLocks noGrp="1"/>
          </p:cNvSpPr>
          <p:nvPr>
            <p:ph type="title"/>
          </p:nvPr>
        </p:nvSpPr>
        <p:spPr>
          <a:xfrm>
            <a:off x="731520" y="731520"/>
            <a:ext cx="6089904" cy="1426464"/>
          </a:xfrm>
        </p:spPr>
        <p:txBody>
          <a:bodyPr>
            <a:normAutofit/>
          </a:bodyPr>
          <a:lstStyle/>
          <a:p>
            <a:r>
              <a:rPr lang="en-GB">
                <a:solidFill>
                  <a:srgbClr val="FFFFFF"/>
                </a:solidFill>
              </a:rPr>
              <a:t>Female Prisoners and Young Adults </a:t>
            </a:r>
          </a:p>
        </p:txBody>
      </p:sp>
      <p:sp>
        <p:nvSpPr>
          <p:cNvPr id="73" name="Rectangle 72">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5" name="Rectangle 74">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3A25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7" name="Rectangle 76">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6675121"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6FB5D91-61D9-FC4E-B500-0AC4CA90C882}"/>
              </a:ext>
            </a:extLst>
          </p:cNvPr>
          <p:cNvSpPr>
            <a:spLocks noGrp="1"/>
          </p:cNvSpPr>
          <p:nvPr>
            <p:ph idx="1"/>
          </p:nvPr>
        </p:nvSpPr>
        <p:spPr>
          <a:xfrm>
            <a:off x="789456" y="2798385"/>
            <a:ext cx="6031967" cy="3283260"/>
          </a:xfrm>
        </p:spPr>
        <p:txBody>
          <a:bodyPr anchor="ctr">
            <a:normAutofit/>
          </a:bodyPr>
          <a:lstStyle/>
          <a:p>
            <a:pPr marL="0" indent="0">
              <a:buNone/>
            </a:pPr>
            <a:endParaRPr lang="en-GB" sz="2000" dirty="0"/>
          </a:p>
          <a:p>
            <a:r>
              <a:rPr lang="en-GB" sz="2000" dirty="0">
                <a:latin typeface="Arial" panose="020B0604020202020204" pitchFamily="34" charset="0"/>
                <a:cs typeface="Arial" panose="020B0604020202020204" pitchFamily="34" charset="0"/>
              </a:rPr>
              <a:t>Can be held in either closed conditions or open conditions (depending on their risks and needs)</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High Risk = ‘restricted status’ - only to be held in a closed prison</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Certain Serious / High Risk cases = Category A prison </a:t>
            </a:r>
          </a:p>
          <a:p>
            <a:pPr marL="0" indent="0">
              <a:buNone/>
            </a:pPr>
            <a:endParaRPr lang="en-GB" sz="2000" dirty="0"/>
          </a:p>
        </p:txBody>
      </p:sp>
      <p:pic>
        <p:nvPicPr>
          <p:cNvPr id="11266" name="Picture 2" descr="Ministers criticised for plans to create 500 new UK prison places for women  | Prisons and probation | The Guardian">
            <a:extLst>
              <a:ext uri="{FF2B5EF4-FFF2-40B4-BE49-F238E27FC236}">
                <a16:creationId xmlns:a16="http://schemas.microsoft.com/office/drawing/2014/main" id="{D3000099-493E-864D-9856-CC91C4CF864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493" r="8323" b="2"/>
          <a:stretch/>
        </p:blipFill>
        <p:spPr bwMode="auto">
          <a:xfrm>
            <a:off x="7277100" y="2480954"/>
            <a:ext cx="4455979" cy="39181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944989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3308" y="352931"/>
            <a:ext cx="11438793"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5" name="Straight Connector 74">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39873" y="580963"/>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BF7F04A-8C61-9D4E-8EDE-D576D6005022}"/>
              </a:ext>
            </a:extLst>
          </p:cNvPr>
          <p:cNvSpPr>
            <a:spLocks noGrp="1"/>
          </p:cNvSpPr>
          <p:nvPr>
            <p:ph idx="1"/>
          </p:nvPr>
        </p:nvSpPr>
        <p:spPr>
          <a:xfrm>
            <a:off x="5100667" y="670446"/>
            <a:ext cx="6609921" cy="1526741"/>
          </a:xfrm>
        </p:spPr>
        <p:txBody>
          <a:bodyPr anchor="ctr">
            <a:normAutofit/>
          </a:bodyPr>
          <a:lstStyle/>
          <a:p>
            <a:pPr marL="0" indent="0">
              <a:buNone/>
            </a:pPr>
            <a:r>
              <a:rPr lang="en-GB" sz="3600" dirty="0">
                <a:solidFill>
                  <a:schemeClr val="bg1"/>
                </a:solidFill>
              </a:rPr>
              <a:t>How can imprisonment have an impact on Human Rights? </a:t>
            </a:r>
          </a:p>
          <a:p>
            <a:pPr marL="0" indent="0">
              <a:buNone/>
            </a:pPr>
            <a:endParaRPr lang="en-GB" sz="2200" dirty="0">
              <a:solidFill>
                <a:schemeClr val="bg1"/>
              </a:solidFill>
            </a:endParaRPr>
          </a:p>
        </p:txBody>
      </p:sp>
      <p:pic>
        <p:nvPicPr>
          <p:cNvPr id="8194" name="Picture 2" descr="Human rights concerns over prisons and police - BBC News">
            <a:extLst>
              <a:ext uri="{FF2B5EF4-FFF2-40B4-BE49-F238E27FC236}">
                <a16:creationId xmlns:a16="http://schemas.microsoft.com/office/drawing/2014/main" id="{662DF86C-EB84-B84D-80CB-8C3D1319368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93308" y="2841781"/>
            <a:ext cx="5559480" cy="3113308"/>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Introduction to Human Rights - UK Human Rights Blog">
            <a:extLst>
              <a:ext uri="{FF2B5EF4-FFF2-40B4-BE49-F238E27FC236}">
                <a16:creationId xmlns:a16="http://schemas.microsoft.com/office/drawing/2014/main" id="{D8204E0B-53DB-2E4A-B6FC-372C7DBA6B3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63633" y="2841781"/>
            <a:ext cx="5546955" cy="3382289"/>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1DC6AD60-80F9-5C44-ADB2-6CD508D3AC20}"/>
              </a:ext>
            </a:extLst>
          </p:cNvPr>
          <p:cNvSpPr txBox="1"/>
          <p:nvPr/>
        </p:nvSpPr>
        <p:spPr>
          <a:xfrm>
            <a:off x="1356128" y="683432"/>
            <a:ext cx="6096000" cy="1446550"/>
          </a:xfrm>
          <a:prstGeom prst="rect">
            <a:avLst/>
          </a:prstGeom>
          <a:noFill/>
        </p:spPr>
        <p:txBody>
          <a:bodyPr wrap="square">
            <a:spAutoFit/>
          </a:bodyPr>
          <a:lstStyle/>
          <a:p>
            <a:r>
              <a:rPr lang="en-GB" sz="4400" u="sng" dirty="0">
                <a:solidFill>
                  <a:schemeClr val="bg1"/>
                </a:solidFill>
              </a:rPr>
              <a:t>Discuss</a:t>
            </a:r>
            <a:br>
              <a:rPr lang="en-GB" sz="4400" u="sng" dirty="0">
                <a:solidFill>
                  <a:schemeClr val="bg1"/>
                </a:solidFill>
              </a:rPr>
            </a:br>
            <a:r>
              <a:rPr lang="en-GB" sz="4400" u="sng" dirty="0">
                <a:solidFill>
                  <a:schemeClr val="bg1"/>
                </a:solidFill>
              </a:rPr>
              <a:t>(10 mins) </a:t>
            </a:r>
            <a:r>
              <a:rPr lang="en-GB" sz="1800" u="sng" dirty="0">
                <a:solidFill>
                  <a:schemeClr val="bg1"/>
                </a:solidFill>
              </a:rPr>
              <a:t> </a:t>
            </a:r>
            <a:endParaRPr lang="en-GB" u="sng" dirty="0"/>
          </a:p>
        </p:txBody>
      </p:sp>
    </p:spTree>
    <p:extLst>
      <p:ext uri="{BB962C8B-B14F-4D97-AF65-F5344CB8AC3E}">
        <p14:creationId xmlns:p14="http://schemas.microsoft.com/office/powerpoint/2010/main" val="202282199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BIHR Explainer: Lockdown and Human Rights | British Institute of Human  Rights">
            <a:extLst>
              <a:ext uri="{FF2B5EF4-FFF2-40B4-BE49-F238E27FC236}">
                <a16:creationId xmlns:a16="http://schemas.microsoft.com/office/drawing/2014/main" id="{F825CF98-068E-8C4A-A9E8-342318D56A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1480" y="121920"/>
            <a:ext cx="10896600" cy="632705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42CE555-6A34-C04F-BDFE-17CA0A35BEA9}"/>
              </a:ext>
            </a:extLst>
          </p:cNvPr>
          <p:cNvSpPr txBox="1"/>
          <p:nvPr/>
        </p:nvSpPr>
        <p:spPr>
          <a:xfrm>
            <a:off x="5638800" y="6366748"/>
            <a:ext cx="7132320" cy="369332"/>
          </a:xfrm>
          <a:prstGeom prst="rect">
            <a:avLst/>
          </a:prstGeom>
          <a:noFill/>
        </p:spPr>
        <p:txBody>
          <a:bodyPr wrap="square">
            <a:spAutoFit/>
          </a:bodyPr>
          <a:lstStyle/>
          <a:p>
            <a:r>
              <a:rPr lang="en-GB" dirty="0"/>
              <a:t>Full read: </a:t>
            </a:r>
            <a:r>
              <a:rPr lang="en-GB" dirty="0">
                <a:hlinkClick r:id="rId3"/>
              </a:rPr>
              <a:t>https://www.bihr.org.uk/explainer-lockdown-and-rights</a:t>
            </a:r>
            <a:r>
              <a:rPr lang="en-GB" dirty="0"/>
              <a:t>. </a:t>
            </a:r>
          </a:p>
        </p:txBody>
      </p:sp>
    </p:spTree>
    <p:extLst>
      <p:ext uri="{BB962C8B-B14F-4D97-AF65-F5344CB8AC3E}">
        <p14:creationId xmlns:p14="http://schemas.microsoft.com/office/powerpoint/2010/main" val="317911295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17A7F34E-D418-47E2-9F86-2C45BBC31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Right Triangle 74">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362" name="Picture 2" descr="5 Tips For Optimizing Your Break Time">
            <a:extLst>
              <a:ext uri="{FF2B5EF4-FFF2-40B4-BE49-F238E27FC236}">
                <a16:creationId xmlns:a16="http://schemas.microsoft.com/office/drawing/2014/main" id="{47D9AFEB-44E1-244E-BA82-D7169EA19B2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299661" y="918546"/>
            <a:ext cx="7071713" cy="497933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5150807-96D0-7444-928D-128F3F5114BC}"/>
              </a:ext>
            </a:extLst>
          </p:cNvPr>
          <p:cNvSpPr txBox="1"/>
          <p:nvPr/>
        </p:nvSpPr>
        <p:spPr>
          <a:xfrm>
            <a:off x="8981669" y="2099548"/>
            <a:ext cx="2481942" cy="646331"/>
          </a:xfrm>
          <a:prstGeom prst="rect">
            <a:avLst/>
          </a:prstGeom>
          <a:noFill/>
        </p:spPr>
        <p:txBody>
          <a:bodyPr wrap="square" rtlCol="0">
            <a:spAutoFit/>
          </a:bodyPr>
          <a:lstStyle/>
          <a:p>
            <a:r>
              <a:rPr lang="en-GB" sz="3600" dirty="0">
                <a:latin typeface="Arial" panose="020B0604020202020204" pitchFamily="34" charset="0"/>
                <a:cs typeface="Arial" panose="020B0604020202020204" pitchFamily="34" charset="0"/>
              </a:rPr>
              <a:t>Break!</a:t>
            </a:r>
          </a:p>
        </p:txBody>
      </p:sp>
      <p:pic>
        <p:nvPicPr>
          <p:cNvPr id="15364" name="Picture 4" descr="Clock , Timer ,time Passage Icon / 20 Minutes Stock Vector - Illustration  of mark, icon: 161234704">
            <a:extLst>
              <a:ext uri="{FF2B5EF4-FFF2-40B4-BE49-F238E27FC236}">
                <a16:creationId xmlns:a16="http://schemas.microsoft.com/office/drawing/2014/main" id="{B63F1C11-FA56-384B-A4AA-C1D081230A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13127" y="4870554"/>
            <a:ext cx="1558424" cy="15584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366295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8" name="Rectangle 191">
            <a:extLst>
              <a:ext uri="{FF2B5EF4-FFF2-40B4-BE49-F238E27FC236}">
                <a16:creationId xmlns:a16="http://schemas.microsoft.com/office/drawing/2014/main" id="{EB708185-20C0-40F2-8F2D-8EB9E34B3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3" name="Group 192">
            <a:extLst>
              <a:ext uri="{FF2B5EF4-FFF2-40B4-BE49-F238E27FC236}">
                <a16:creationId xmlns:a16="http://schemas.microsoft.com/office/drawing/2014/main" id="{19A6B5CE-CB1D-48EE-8B43-E952235C8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94" name="Rectangle 193">
              <a:extLst>
                <a:ext uri="{FF2B5EF4-FFF2-40B4-BE49-F238E27FC236}">
                  <a16:creationId xmlns:a16="http://schemas.microsoft.com/office/drawing/2014/main" id="{E3F3EAA5-4E15-400B-BBA3-82B3F49A21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5" name="Rectangle 194">
              <a:extLst>
                <a:ext uri="{FF2B5EF4-FFF2-40B4-BE49-F238E27FC236}">
                  <a16:creationId xmlns:a16="http://schemas.microsoft.com/office/drawing/2014/main" id="{72BA2E40-BE9B-4C54-9CDD-40EE804CC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6" name="Rectangle 195">
            <a:extLst>
              <a:ext uri="{FF2B5EF4-FFF2-40B4-BE49-F238E27FC236}">
                <a16:creationId xmlns:a16="http://schemas.microsoft.com/office/drawing/2014/main" id="{0DA909B4-15FF-46A6-8A7F-7AEF977FE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958DDF-783D-4348-BC69-061162E671E9}"/>
              </a:ext>
            </a:extLst>
          </p:cNvPr>
          <p:cNvSpPr>
            <a:spLocks noGrp="1"/>
          </p:cNvSpPr>
          <p:nvPr>
            <p:ph type="title"/>
          </p:nvPr>
        </p:nvSpPr>
        <p:spPr>
          <a:xfrm>
            <a:off x="931854" y="1441810"/>
            <a:ext cx="5725048" cy="1169585"/>
          </a:xfrm>
        </p:spPr>
        <p:txBody>
          <a:bodyPr vert="horz" lIns="91440" tIns="45720" rIns="91440" bIns="45720" rtlCol="0" anchor="b">
            <a:normAutofit fontScale="90000"/>
          </a:bodyPr>
          <a:lstStyle/>
          <a:p>
            <a:r>
              <a:rPr lang="en-GB" sz="4900" u="sng">
                <a:latin typeface="Arial" panose="020B0604020202020204" pitchFamily="34" charset="0"/>
                <a:cs typeface="Arial" panose="020B0604020202020204" pitchFamily="34" charset="0"/>
              </a:rPr>
              <a:t>Research Group Task </a:t>
            </a:r>
            <a:br>
              <a:rPr lang="en-GB" sz="4900" u="sng">
                <a:latin typeface="Arial" panose="020B0604020202020204" pitchFamily="34" charset="0"/>
                <a:cs typeface="Arial" panose="020B0604020202020204" pitchFamily="34" charset="0"/>
              </a:rPr>
            </a:br>
            <a:br>
              <a:rPr lang="en-GB" sz="4900" u="sng">
                <a:latin typeface="Arial" panose="020B0604020202020204" pitchFamily="34" charset="0"/>
                <a:cs typeface="Arial" panose="020B0604020202020204" pitchFamily="34" charset="0"/>
              </a:rPr>
            </a:br>
            <a:r>
              <a:rPr lang="en-US" b="1" i="1" u="sng" kern="1200">
                <a:solidFill>
                  <a:schemeClr val="tx1"/>
                </a:solidFill>
                <a:latin typeface="Arial" panose="020B0604020202020204" pitchFamily="34" charset="0"/>
                <a:cs typeface="Arial" panose="020B0604020202020204" pitchFamily="34" charset="0"/>
              </a:rPr>
              <a:t>“The Prison Crisis”</a:t>
            </a:r>
            <a:br>
              <a:rPr lang="en-US" sz="3700" kern="1200">
                <a:solidFill>
                  <a:schemeClr val="tx1"/>
                </a:solidFill>
                <a:latin typeface="+mj-lt"/>
                <a:ea typeface="+mj-ea"/>
                <a:cs typeface="+mj-cs"/>
              </a:rPr>
            </a:br>
            <a:endParaRPr lang="en-US" sz="3700" kern="1200" dirty="0">
              <a:solidFill>
                <a:schemeClr val="tx1"/>
              </a:solidFill>
              <a:latin typeface="+mj-lt"/>
              <a:ea typeface="+mj-ea"/>
              <a:cs typeface="+mj-cs"/>
            </a:endParaRPr>
          </a:p>
        </p:txBody>
      </p:sp>
      <p:sp>
        <p:nvSpPr>
          <p:cNvPr id="197" name="Rectangle 196">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55714" y="2263365"/>
            <a:ext cx="49377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4ED691F-7016-654B-ACF9-3A12927B6EFD}"/>
              </a:ext>
            </a:extLst>
          </p:cNvPr>
          <p:cNvSpPr txBox="1"/>
          <p:nvPr/>
        </p:nvSpPr>
        <p:spPr>
          <a:xfrm>
            <a:off x="1055715" y="2508105"/>
            <a:ext cx="5040285" cy="3632493"/>
          </a:xfrm>
          <a:prstGeom prst="rect">
            <a:avLst/>
          </a:prstGeom>
        </p:spPr>
        <p:txBody>
          <a:bodyPr vert="horz" lIns="91440" tIns="45720" rIns="91440" bIns="45720" rtlCol="0" anchor="ctr">
            <a:normAutofit/>
          </a:bodyPr>
          <a:lstStyle/>
          <a:p>
            <a:pPr>
              <a:lnSpc>
                <a:spcPct val="90000"/>
              </a:lnSpc>
              <a:spcAft>
                <a:spcPts val="600"/>
              </a:spcAft>
            </a:pPr>
            <a:endParaRPr lang="en-US" sz="4400" i="1" u="sng" dirty="0">
              <a:latin typeface="Arial" panose="020B0604020202020204" pitchFamily="34" charset="0"/>
              <a:cs typeface="Arial" panose="020B0604020202020204" pitchFamily="34" charset="0"/>
            </a:endParaRPr>
          </a:p>
        </p:txBody>
      </p:sp>
      <p:pic>
        <p:nvPicPr>
          <p:cNvPr id="2052" name="Picture 4" descr="UK prisons system in deep crisis, report warns | ITV News">
            <a:extLst>
              <a:ext uri="{FF2B5EF4-FFF2-40B4-BE49-F238E27FC236}">
                <a16:creationId xmlns:a16="http://schemas.microsoft.com/office/drawing/2014/main" id="{806CBC54-452E-0544-BDF3-D285642EE47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223" r="21625" b="2"/>
          <a:stretch/>
        </p:blipFill>
        <p:spPr bwMode="auto">
          <a:xfrm>
            <a:off x="6946666" y="774285"/>
            <a:ext cx="2112264" cy="199967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Tough on crime' created the prisons crisis. It's time for justice to be  rational | Polly Toynbee | The Guardian">
            <a:extLst>
              <a:ext uri="{FF2B5EF4-FFF2-40B4-BE49-F238E27FC236}">
                <a16:creationId xmlns:a16="http://schemas.microsoft.com/office/drawing/2014/main" id="{8D9DEA8A-7C82-9F4B-951B-98EBBB6B986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5330" r="2" b="2"/>
          <a:stretch/>
        </p:blipFill>
        <p:spPr bwMode="auto">
          <a:xfrm>
            <a:off x="9223523" y="774285"/>
            <a:ext cx="2112264" cy="1999673"/>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Fixing the prison crisis in Birmingham and beyond – it's about more than  process and punishment">
            <a:extLst>
              <a:ext uri="{FF2B5EF4-FFF2-40B4-BE49-F238E27FC236}">
                <a16:creationId xmlns:a16="http://schemas.microsoft.com/office/drawing/2014/main" id="{945FC826-214C-194A-B6B8-04D9D50B228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253" r="-2" b="-2"/>
          <a:stretch/>
        </p:blipFill>
        <p:spPr bwMode="auto">
          <a:xfrm>
            <a:off x="6946667" y="2942704"/>
            <a:ext cx="4389120" cy="321354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1ACB171-EECF-3E42-9B9D-7F7C6D715EEB}"/>
              </a:ext>
            </a:extLst>
          </p:cNvPr>
          <p:cNvSpPr txBox="1"/>
          <p:nvPr/>
        </p:nvSpPr>
        <p:spPr>
          <a:xfrm>
            <a:off x="1083481" y="2381990"/>
            <a:ext cx="5437851" cy="4862870"/>
          </a:xfrm>
          <a:prstGeom prst="rect">
            <a:avLst/>
          </a:prstGeom>
          <a:noFill/>
        </p:spPr>
        <p:txBody>
          <a:bodyPr wrap="square" lIns="91440" tIns="45720" rIns="91440" bIns="45720" rtlCol="0" anchor="t">
            <a:spAutoFit/>
          </a:bodyPr>
          <a:lstStyle/>
          <a:p>
            <a:endParaRPr lang="en-GB"/>
          </a:p>
          <a:p>
            <a:r>
              <a:rPr lang="en-GB" sz="3200" dirty="0">
                <a:latin typeface="Arial"/>
                <a:cs typeface="Arial"/>
              </a:rPr>
              <a:t>Discuss: What are the current key challenges / key areas needing improvement within prisons in England and Wales? </a:t>
            </a:r>
            <a:endParaRPr lang="en-GB" sz="3200" dirty="0">
              <a:latin typeface="Arial" panose="020B0604020202020204" pitchFamily="34" charset="0"/>
              <a:cs typeface="Arial" panose="020B0604020202020204" pitchFamily="34" charset="0"/>
            </a:endParaRPr>
          </a:p>
          <a:p>
            <a:endParaRPr lang="en-GB" sz="3200">
              <a:latin typeface="Arial" panose="020B0604020202020204" pitchFamily="34" charset="0"/>
              <a:cs typeface="Arial" panose="020B0604020202020204" pitchFamily="34" charset="0"/>
            </a:endParaRPr>
          </a:p>
          <a:p>
            <a:endParaRPr lang="en-GB" sz="3200">
              <a:latin typeface="Arial" panose="020B0604020202020204" pitchFamily="34" charset="0"/>
              <a:cs typeface="Arial" panose="020B0604020202020204" pitchFamily="34" charset="0"/>
            </a:endParaRPr>
          </a:p>
          <a:p>
            <a:endParaRPr lang="en-GB" sz="3200">
              <a:latin typeface="Arial" panose="020B0604020202020204" pitchFamily="34" charset="0"/>
              <a:cs typeface="Arial" panose="020B0604020202020204" pitchFamily="34" charset="0"/>
            </a:endParaRPr>
          </a:p>
          <a:p>
            <a:endParaRPr lang="en-GB"/>
          </a:p>
          <a:p>
            <a:endParaRPr lang="en-GB" dirty="0"/>
          </a:p>
        </p:txBody>
      </p:sp>
      <p:pic>
        <p:nvPicPr>
          <p:cNvPr id="2060" name="Picture 12" descr="15 minutes - Free technology icons">
            <a:extLst>
              <a:ext uri="{FF2B5EF4-FFF2-40B4-BE49-F238E27FC236}">
                <a16:creationId xmlns:a16="http://schemas.microsoft.com/office/drawing/2014/main" id="{40E890C0-9110-244E-81E1-88BC00AC500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324326" y="4973332"/>
            <a:ext cx="1271360" cy="12713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7518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Freeform: Shape 78">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76BF2C7-D7B8-D24C-8C02-44CC6DE4FFBE}"/>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dirty="0">
                <a:solidFill>
                  <a:srgbClr val="FFFFFF"/>
                </a:solidFill>
                <a:latin typeface="+mj-lt"/>
                <a:ea typeface="+mj-ea"/>
                <a:cs typeface="+mj-cs"/>
              </a:rPr>
              <a:t>The Global Prison Challenges Programme</a:t>
            </a:r>
          </a:p>
        </p:txBody>
      </p:sp>
      <p:pic>
        <p:nvPicPr>
          <p:cNvPr id="3074" name="Picture 2">
            <a:extLst>
              <a:ext uri="{FF2B5EF4-FFF2-40B4-BE49-F238E27FC236}">
                <a16:creationId xmlns:a16="http://schemas.microsoft.com/office/drawing/2014/main" id="{8EE7BBFE-911A-E542-BBC9-EE6D1F95184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23808" y="18247"/>
            <a:ext cx="6888223" cy="6857572"/>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Secretary-General Appoints 25 Members to United Nations Committee of  Experts on International Cooperation in Tax Matters for 2021-2025 Term |  Centro Interamericano de Administraciones Tributarias">
            <a:extLst>
              <a:ext uri="{FF2B5EF4-FFF2-40B4-BE49-F238E27FC236}">
                <a16:creationId xmlns:a16="http://schemas.microsoft.com/office/drawing/2014/main" id="{8C74C43C-4C9B-6742-84BB-759672AC878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6554" y="141721"/>
            <a:ext cx="3822700" cy="2120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142514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Pentagon 26">
            <a:extLst>
              <a:ext uri="{FF2B5EF4-FFF2-40B4-BE49-F238E27FC236}">
                <a16:creationId xmlns:a16="http://schemas.microsoft.com/office/drawing/2014/main" id="{B81A1AC1-440C-2B4C-8623-DF24937E5DCB}"/>
              </a:ext>
            </a:extLst>
          </p:cNvPr>
          <p:cNvSpPr/>
          <p:nvPr/>
        </p:nvSpPr>
        <p:spPr>
          <a:xfrm>
            <a:off x="75234" y="180622"/>
            <a:ext cx="8244677" cy="835378"/>
          </a:xfrm>
          <a:prstGeom prst="homePlate">
            <a:avLst/>
          </a:prstGeom>
        </p:spPr>
        <p:style>
          <a:lnRef idx="3">
            <a:schemeClr val="lt1"/>
          </a:lnRef>
          <a:fillRef idx="1">
            <a:schemeClr val="accent5"/>
          </a:fillRef>
          <a:effectRef idx="1">
            <a:schemeClr val="accent5"/>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2FBDF6E9-9C58-BF46-9A4E-C9CF074CFA70}"/>
              </a:ext>
            </a:extLst>
          </p:cNvPr>
          <p:cNvSpPr txBox="1"/>
          <p:nvPr/>
        </p:nvSpPr>
        <p:spPr>
          <a:xfrm>
            <a:off x="1914452" y="6444193"/>
            <a:ext cx="10807700" cy="369332"/>
          </a:xfrm>
          <a:prstGeom prst="rect">
            <a:avLst/>
          </a:prstGeom>
          <a:noFill/>
        </p:spPr>
        <p:txBody>
          <a:bodyPr wrap="square">
            <a:spAutoFit/>
          </a:bodyPr>
          <a:lstStyle/>
          <a:p>
            <a:r>
              <a:rPr lang="en-GB" dirty="0"/>
              <a:t>Adapted from: </a:t>
            </a:r>
            <a:r>
              <a:rPr lang="en-GB" dirty="0">
                <a:hlinkClick r:id="rId2"/>
              </a:rPr>
              <a:t>https://www.instituteforgovernment.org.uk/publication/performance-tracker-2019/prisons</a:t>
            </a:r>
            <a:r>
              <a:rPr lang="en-GB" dirty="0"/>
              <a:t>. </a:t>
            </a:r>
          </a:p>
        </p:txBody>
      </p:sp>
      <p:sp>
        <p:nvSpPr>
          <p:cNvPr id="11" name="TextBox 10">
            <a:extLst>
              <a:ext uri="{FF2B5EF4-FFF2-40B4-BE49-F238E27FC236}">
                <a16:creationId xmlns:a16="http://schemas.microsoft.com/office/drawing/2014/main" id="{6038D43C-FD7E-2F4A-8A19-5C12819CE267}"/>
              </a:ext>
            </a:extLst>
          </p:cNvPr>
          <p:cNvSpPr txBox="1"/>
          <p:nvPr/>
        </p:nvSpPr>
        <p:spPr>
          <a:xfrm>
            <a:off x="75234" y="299292"/>
            <a:ext cx="11340824" cy="2462213"/>
          </a:xfrm>
          <a:prstGeom prst="rect">
            <a:avLst/>
          </a:prstGeom>
          <a:noFill/>
        </p:spPr>
        <p:txBody>
          <a:bodyPr wrap="square" rtlCol="0">
            <a:spAutoFit/>
          </a:bodyPr>
          <a:lstStyle/>
          <a:p>
            <a:r>
              <a:rPr lang="en-GB" sz="2800" u="sng" dirty="0">
                <a:latin typeface="Arial" panose="020B0604020202020204" pitchFamily="34" charset="0"/>
                <a:cs typeface="Arial" panose="020B0604020202020204" pitchFamily="34" charset="0"/>
              </a:rPr>
              <a:t>According to The Institute of Government (2020)... </a:t>
            </a:r>
          </a:p>
          <a:p>
            <a:endParaRPr lang="en-GB" dirty="0"/>
          </a:p>
          <a:p>
            <a:endParaRPr lang="en-GB" dirty="0"/>
          </a:p>
          <a:p>
            <a:endParaRPr lang="en-GB" dirty="0"/>
          </a:p>
          <a:p>
            <a:endParaRPr lang="en-GB" dirty="0"/>
          </a:p>
          <a:p>
            <a:endParaRPr lang="en-GB" dirty="0"/>
          </a:p>
          <a:p>
            <a:endParaRPr lang="en-GB" dirty="0"/>
          </a:p>
          <a:p>
            <a:r>
              <a:rPr lang="en-GB" dirty="0"/>
              <a:t> </a:t>
            </a:r>
          </a:p>
        </p:txBody>
      </p:sp>
      <p:sp>
        <p:nvSpPr>
          <p:cNvPr id="13" name="TextBox 12">
            <a:extLst>
              <a:ext uri="{FF2B5EF4-FFF2-40B4-BE49-F238E27FC236}">
                <a16:creationId xmlns:a16="http://schemas.microsoft.com/office/drawing/2014/main" id="{0458755D-1291-A64B-88E8-BB08FCBC730A}"/>
              </a:ext>
            </a:extLst>
          </p:cNvPr>
          <p:cNvSpPr txBox="1"/>
          <p:nvPr/>
        </p:nvSpPr>
        <p:spPr>
          <a:xfrm>
            <a:off x="7702412" y="3468946"/>
            <a:ext cx="6361042" cy="523220"/>
          </a:xfrm>
          <a:prstGeom prst="rect">
            <a:avLst/>
          </a:prstGeom>
          <a:noFill/>
        </p:spPr>
        <p:txBody>
          <a:bodyPr wrap="square">
            <a:spAutoFit/>
          </a:bodyPr>
          <a:lstStyle/>
          <a:p>
            <a:r>
              <a:rPr lang="en-GB" sz="2800" i="1" dirty="0">
                <a:solidFill>
                  <a:srgbClr val="0070C0"/>
                </a:solidFill>
                <a:latin typeface="Arial" panose="020B0604020202020204" pitchFamily="34" charset="0"/>
                <a:cs typeface="Arial" panose="020B0604020202020204" pitchFamily="34" charset="0"/>
              </a:rPr>
              <a:t>Fewer &amp; larger prisons </a:t>
            </a:r>
          </a:p>
        </p:txBody>
      </p:sp>
      <p:sp>
        <p:nvSpPr>
          <p:cNvPr id="15" name="TextBox 14">
            <a:extLst>
              <a:ext uri="{FF2B5EF4-FFF2-40B4-BE49-F238E27FC236}">
                <a16:creationId xmlns:a16="http://schemas.microsoft.com/office/drawing/2014/main" id="{902E9823-63D6-F04D-9766-AA3CA29BA9A6}"/>
              </a:ext>
            </a:extLst>
          </p:cNvPr>
          <p:cNvSpPr txBox="1"/>
          <p:nvPr/>
        </p:nvSpPr>
        <p:spPr>
          <a:xfrm>
            <a:off x="14565" y="2651956"/>
            <a:ext cx="9836150" cy="461665"/>
          </a:xfrm>
          <a:prstGeom prst="rect">
            <a:avLst/>
          </a:prstGeom>
          <a:noFill/>
        </p:spPr>
        <p:txBody>
          <a:bodyPr wrap="square">
            <a:spAutoFit/>
          </a:bodyPr>
          <a:lstStyle/>
          <a:p>
            <a:r>
              <a:rPr lang="en-GB" sz="2400" dirty="0">
                <a:solidFill>
                  <a:schemeClr val="accent6">
                    <a:lumMod val="75000"/>
                  </a:schemeClr>
                </a:solidFill>
                <a:latin typeface="Arial" panose="020B0604020202020204" pitchFamily="34" charset="0"/>
                <a:cs typeface="Arial" panose="020B0604020202020204" pitchFamily="34" charset="0"/>
              </a:rPr>
              <a:t>Spending on prisons is 14% lower in real terms than in 2009/10</a:t>
            </a:r>
          </a:p>
        </p:txBody>
      </p:sp>
      <p:sp>
        <p:nvSpPr>
          <p:cNvPr id="17" name="TextBox 16">
            <a:extLst>
              <a:ext uri="{FF2B5EF4-FFF2-40B4-BE49-F238E27FC236}">
                <a16:creationId xmlns:a16="http://schemas.microsoft.com/office/drawing/2014/main" id="{26F3573D-9963-FF44-8A97-8382CEC9A3E0}"/>
              </a:ext>
            </a:extLst>
          </p:cNvPr>
          <p:cNvSpPr txBox="1"/>
          <p:nvPr/>
        </p:nvSpPr>
        <p:spPr>
          <a:xfrm>
            <a:off x="2751898" y="1837558"/>
            <a:ext cx="6361042" cy="523220"/>
          </a:xfrm>
          <a:prstGeom prst="rect">
            <a:avLst/>
          </a:prstGeom>
          <a:noFill/>
        </p:spPr>
        <p:txBody>
          <a:bodyPr wrap="square">
            <a:spAutoFit/>
          </a:bodyPr>
          <a:lstStyle/>
          <a:p>
            <a:r>
              <a:rPr lang="en-GB" sz="2800" i="1" dirty="0">
                <a:solidFill>
                  <a:srgbClr val="FF0000"/>
                </a:solidFill>
                <a:latin typeface="Arial" panose="020B0604020202020204" pitchFamily="34" charset="0"/>
                <a:cs typeface="Arial" panose="020B0604020202020204" pitchFamily="34" charset="0"/>
              </a:rPr>
              <a:t>Incidents of poor prisoner behaviour </a:t>
            </a:r>
          </a:p>
        </p:txBody>
      </p:sp>
      <p:sp>
        <p:nvSpPr>
          <p:cNvPr id="19" name="TextBox 18">
            <a:extLst>
              <a:ext uri="{FF2B5EF4-FFF2-40B4-BE49-F238E27FC236}">
                <a16:creationId xmlns:a16="http://schemas.microsoft.com/office/drawing/2014/main" id="{052B6CA4-4836-5244-AD2F-F68209179BD5}"/>
              </a:ext>
            </a:extLst>
          </p:cNvPr>
          <p:cNvSpPr txBox="1"/>
          <p:nvPr/>
        </p:nvSpPr>
        <p:spPr>
          <a:xfrm>
            <a:off x="2935909" y="4218986"/>
            <a:ext cx="8600662" cy="461665"/>
          </a:xfrm>
          <a:prstGeom prst="rect">
            <a:avLst/>
          </a:prstGeom>
          <a:noFill/>
        </p:spPr>
        <p:txBody>
          <a:bodyPr wrap="square">
            <a:spAutoFit/>
          </a:bodyPr>
          <a:lstStyle/>
          <a:p>
            <a:r>
              <a:rPr lang="en-GB" sz="2400" i="1" dirty="0">
                <a:solidFill>
                  <a:schemeClr val="accent4">
                    <a:lumMod val="75000"/>
                  </a:schemeClr>
                </a:solidFill>
                <a:latin typeface="Arial" panose="020B0604020202020204" pitchFamily="34" charset="0"/>
                <a:cs typeface="Arial" panose="020B0604020202020204" pitchFamily="34" charset="0"/>
              </a:rPr>
              <a:t>Standards have declined in prisons on every key measure </a:t>
            </a:r>
          </a:p>
        </p:txBody>
      </p:sp>
      <p:sp>
        <p:nvSpPr>
          <p:cNvPr id="21" name="TextBox 20">
            <a:extLst>
              <a:ext uri="{FF2B5EF4-FFF2-40B4-BE49-F238E27FC236}">
                <a16:creationId xmlns:a16="http://schemas.microsoft.com/office/drawing/2014/main" id="{1649F71A-F5FE-C14E-A4AF-9A981E6CAFFF}"/>
              </a:ext>
            </a:extLst>
          </p:cNvPr>
          <p:cNvSpPr txBox="1"/>
          <p:nvPr/>
        </p:nvSpPr>
        <p:spPr>
          <a:xfrm>
            <a:off x="195747" y="3435802"/>
            <a:ext cx="8917193" cy="369332"/>
          </a:xfrm>
          <a:prstGeom prst="rect">
            <a:avLst/>
          </a:prstGeom>
          <a:noFill/>
        </p:spPr>
        <p:txBody>
          <a:bodyPr wrap="square">
            <a:spAutoFit/>
          </a:bodyPr>
          <a:lstStyle/>
          <a:p>
            <a:r>
              <a:rPr lang="en-GB" i="1" dirty="0">
                <a:solidFill>
                  <a:srgbClr val="FF00AC"/>
                </a:solidFill>
                <a:latin typeface="Arial" panose="020B0604020202020204" pitchFamily="34" charset="0"/>
                <a:cs typeface="Arial" panose="020B0604020202020204" pitchFamily="34" charset="0"/>
              </a:rPr>
              <a:t>Staff numbers in public prisons have increased following deep cuts </a:t>
            </a:r>
          </a:p>
        </p:txBody>
      </p:sp>
      <p:sp>
        <p:nvSpPr>
          <p:cNvPr id="23" name="TextBox 22">
            <a:extLst>
              <a:ext uri="{FF2B5EF4-FFF2-40B4-BE49-F238E27FC236}">
                <a16:creationId xmlns:a16="http://schemas.microsoft.com/office/drawing/2014/main" id="{38F4B3FD-0D61-4447-833E-3F7765A30CD4}"/>
              </a:ext>
            </a:extLst>
          </p:cNvPr>
          <p:cNvSpPr txBox="1"/>
          <p:nvPr/>
        </p:nvSpPr>
        <p:spPr>
          <a:xfrm>
            <a:off x="75234" y="4799910"/>
            <a:ext cx="11682345" cy="738664"/>
          </a:xfrm>
          <a:prstGeom prst="rect">
            <a:avLst/>
          </a:prstGeom>
          <a:noFill/>
        </p:spPr>
        <p:txBody>
          <a:bodyPr wrap="square">
            <a:spAutoFit/>
          </a:bodyPr>
          <a:lstStyle/>
          <a:p>
            <a:r>
              <a:rPr lang="en-GB" sz="2400" i="1" dirty="0">
                <a:solidFill>
                  <a:schemeClr val="accent3"/>
                </a:solidFill>
                <a:latin typeface="Arial" panose="020B0604020202020204" pitchFamily="34" charset="0"/>
                <a:cs typeface="Arial" panose="020B0604020202020204" pitchFamily="34" charset="0"/>
              </a:rPr>
              <a:t>Prison violence continues to worsen and prisoners are self-harming more often </a:t>
            </a:r>
          </a:p>
          <a:p>
            <a:endParaRPr lang="en-GB" dirty="0"/>
          </a:p>
        </p:txBody>
      </p:sp>
      <p:sp>
        <p:nvSpPr>
          <p:cNvPr id="25" name="TextBox 24">
            <a:extLst>
              <a:ext uri="{FF2B5EF4-FFF2-40B4-BE49-F238E27FC236}">
                <a16:creationId xmlns:a16="http://schemas.microsoft.com/office/drawing/2014/main" id="{C4B37D5E-6197-9C4A-89BA-A73741A60C35}"/>
              </a:ext>
            </a:extLst>
          </p:cNvPr>
          <p:cNvSpPr txBox="1"/>
          <p:nvPr/>
        </p:nvSpPr>
        <p:spPr>
          <a:xfrm>
            <a:off x="14565" y="1152961"/>
            <a:ext cx="9279555" cy="400110"/>
          </a:xfrm>
          <a:prstGeom prst="rect">
            <a:avLst/>
          </a:prstGeom>
          <a:noFill/>
        </p:spPr>
        <p:txBody>
          <a:bodyPr wrap="square">
            <a:spAutoFit/>
          </a:bodyPr>
          <a:lstStyle/>
          <a:p>
            <a:r>
              <a:rPr lang="en-GB" sz="2000" i="1" dirty="0">
                <a:solidFill>
                  <a:srgbClr val="7030A0"/>
                </a:solidFill>
                <a:latin typeface="Arial" panose="020B0604020202020204" pitchFamily="34" charset="0"/>
                <a:cs typeface="Arial" panose="020B0604020202020204" pitchFamily="34" charset="0"/>
              </a:rPr>
              <a:t>Prison numbers have fallen – however demands on prisons have risen overall </a:t>
            </a:r>
          </a:p>
        </p:txBody>
      </p:sp>
      <p:pic>
        <p:nvPicPr>
          <p:cNvPr id="4100" name="Picture 4" descr="institute-for-govt-logo - PSTA">
            <a:extLst>
              <a:ext uri="{FF2B5EF4-FFF2-40B4-BE49-F238E27FC236}">
                <a16:creationId xmlns:a16="http://schemas.microsoft.com/office/drawing/2014/main" id="{6104A702-BBAD-3C45-9942-37DE1FA9AD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12779" y="306515"/>
            <a:ext cx="2844800" cy="2844800"/>
          </a:xfrm>
          <a:prstGeom prst="rect">
            <a:avLst/>
          </a:prstGeom>
          <a:noFill/>
          <a:extLst>
            <a:ext uri="{909E8E84-426E-40DD-AFC4-6F175D3DCCD1}">
              <a14:hiddenFill xmlns:a14="http://schemas.microsoft.com/office/drawing/2010/main">
                <a:solidFill>
                  <a:srgbClr val="FFFFFF"/>
                </a:solidFill>
              </a14:hiddenFill>
            </a:ext>
          </a:extLst>
        </p:spPr>
      </p:pic>
      <p:sp>
        <p:nvSpPr>
          <p:cNvPr id="26" name="TextBox 25">
            <a:extLst>
              <a:ext uri="{FF2B5EF4-FFF2-40B4-BE49-F238E27FC236}">
                <a16:creationId xmlns:a16="http://schemas.microsoft.com/office/drawing/2014/main" id="{CB09A83D-C4DD-1541-933D-4E1E2F280793}"/>
              </a:ext>
            </a:extLst>
          </p:cNvPr>
          <p:cNvSpPr txBox="1"/>
          <p:nvPr/>
        </p:nvSpPr>
        <p:spPr>
          <a:xfrm>
            <a:off x="1794933" y="5565648"/>
            <a:ext cx="8540246" cy="584775"/>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rPr>
              <a:t>What are the potential impacts of the above? </a:t>
            </a:r>
          </a:p>
        </p:txBody>
      </p:sp>
    </p:spTree>
    <p:extLst>
      <p:ext uri="{BB962C8B-B14F-4D97-AF65-F5344CB8AC3E}">
        <p14:creationId xmlns:p14="http://schemas.microsoft.com/office/powerpoint/2010/main" val="300127021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6304D-104C-0384-A0CC-14B4FDFD49FE}"/>
              </a:ext>
            </a:extLst>
          </p:cNvPr>
          <p:cNvSpPr>
            <a:spLocks noGrp="1"/>
          </p:cNvSpPr>
          <p:nvPr>
            <p:ph type="title"/>
          </p:nvPr>
        </p:nvSpPr>
        <p:spPr/>
        <p:txBody>
          <a:bodyPr/>
          <a:lstStyle/>
          <a:p>
            <a:r>
              <a:rPr lang="en-GB" dirty="0">
                <a:cs typeface="Calibri Light"/>
              </a:rPr>
              <a:t>Gresham College Presentations </a:t>
            </a:r>
            <a:endParaRPr lang="en-GB" dirty="0"/>
          </a:p>
        </p:txBody>
      </p:sp>
      <p:sp>
        <p:nvSpPr>
          <p:cNvPr id="3" name="Content Placeholder 2">
            <a:extLst>
              <a:ext uri="{FF2B5EF4-FFF2-40B4-BE49-F238E27FC236}">
                <a16:creationId xmlns:a16="http://schemas.microsoft.com/office/drawing/2014/main" id="{541E3E31-AF50-B1A9-4AC0-07DFC3791CD6}"/>
              </a:ext>
            </a:extLst>
          </p:cNvPr>
          <p:cNvSpPr>
            <a:spLocks noGrp="1"/>
          </p:cNvSpPr>
          <p:nvPr>
            <p:ph idx="1"/>
          </p:nvPr>
        </p:nvSpPr>
        <p:spPr/>
        <p:txBody>
          <a:bodyPr vert="horz" lIns="91440" tIns="45720" rIns="91440" bIns="45720" rtlCol="0" anchor="t">
            <a:normAutofit/>
          </a:bodyPr>
          <a:lstStyle/>
          <a:p>
            <a:r>
              <a:rPr lang="en-GB" dirty="0">
                <a:latin typeface="Calibri Light"/>
                <a:cs typeface="Calibri Light"/>
                <a:hlinkClick r:id="rId2"/>
              </a:rPr>
              <a:t>https://www.gresham.ac.uk/watch-now/do-prisons-work</a:t>
            </a:r>
            <a:endParaRPr lang="en-GB">
              <a:latin typeface="Calibri" panose="020F0502020204030204"/>
              <a:cs typeface="Calibri"/>
            </a:endParaRPr>
          </a:p>
          <a:p>
            <a:endParaRPr lang="en-GB" dirty="0">
              <a:latin typeface="Calibri Light"/>
              <a:cs typeface="Calibri Light"/>
            </a:endParaRPr>
          </a:p>
          <a:p>
            <a:r>
              <a:rPr lang="en-GB" dirty="0">
                <a:ea typeface="+mn-lt"/>
                <a:cs typeface="+mn-lt"/>
                <a:hlinkClick r:id="rId3"/>
              </a:rPr>
              <a:t>https://www.gresham.ac.uk/watch-now/prison-and-why-we-send-people-there-does-it-work-should-it</a:t>
            </a:r>
            <a:endParaRPr lang="en-GB" dirty="0">
              <a:latin typeface="Calibri Light"/>
              <a:ea typeface="+mn-lt"/>
              <a:cs typeface="Calibri Light"/>
            </a:endParaRPr>
          </a:p>
          <a:p>
            <a:endParaRPr lang="en-GB" dirty="0">
              <a:latin typeface="Calibri"/>
              <a:cs typeface="Calibri"/>
            </a:endParaRPr>
          </a:p>
          <a:p>
            <a:endParaRPr lang="en-GB" dirty="0">
              <a:latin typeface="Calibri"/>
              <a:cs typeface="Calibri"/>
            </a:endParaRPr>
          </a:p>
        </p:txBody>
      </p:sp>
    </p:spTree>
    <p:extLst>
      <p:ext uri="{BB962C8B-B14F-4D97-AF65-F5344CB8AC3E}">
        <p14:creationId xmlns:p14="http://schemas.microsoft.com/office/powerpoint/2010/main" val="221271185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AC41C-3305-0ECB-F917-500112AECFD5}"/>
              </a:ext>
            </a:extLst>
          </p:cNvPr>
          <p:cNvSpPr>
            <a:spLocks noGrp="1"/>
          </p:cNvSpPr>
          <p:nvPr>
            <p:ph type="title"/>
          </p:nvPr>
        </p:nvSpPr>
        <p:spPr>
          <a:xfrm>
            <a:off x="838200" y="365125"/>
            <a:ext cx="10515600" cy="5998204"/>
          </a:xfrm>
        </p:spPr>
        <p:txBody>
          <a:bodyPr>
            <a:normAutofit/>
          </a:bodyPr>
          <a:lstStyle/>
          <a:p>
            <a:r>
              <a:rPr lang="en-GB" sz="3200" dirty="0">
                <a:ea typeface="+mj-lt"/>
                <a:cs typeface="+mj-lt"/>
                <a:hlinkClick r:id="rId2"/>
              </a:rPr>
              <a:t>Web Pages: </a:t>
            </a:r>
            <a:br>
              <a:rPr lang="en-GB" sz="3200" dirty="0">
                <a:ea typeface="+mj-lt"/>
                <a:cs typeface="+mj-lt"/>
                <a:hlinkClick r:id="rId2"/>
              </a:rPr>
            </a:br>
            <a:br>
              <a:rPr lang="en-GB" sz="3200" dirty="0">
                <a:ea typeface="+mj-lt"/>
                <a:cs typeface="+mj-lt"/>
                <a:hlinkClick r:id="rId2"/>
              </a:rPr>
            </a:br>
            <a:r>
              <a:rPr lang="en-GB" sz="3200" dirty="0">
                <a:ea typeface="+mj-lt"/>
                <a:cs typeface="+mj-lt"/>
                <a:hlinkClick r:id="rId2"/>
              </a:rPr>
              <a:t>https://prisonreformtrust.org.uk/wp-content/uploads/2022/07/Prison-the-facts-2022.pdf</a:t>
            </a:r>
            <a:br>
              <a:rPr lang="en-GB" sz="3200" dirty="0">
                <a:ea typeface="+mj-lt"/>
                <a:cs typeface="+mj-lt"/>
              </a:rPr>
            </a:br>
            <a:r>
              <a:rPr lang="en-GB" sz="3200" dirty="0">
                <a:ea typeface="+mj-lt"/>
                <a:cs typeface="+mj-lt"/>
                <a:hlinkClick r:id="rId3"/>
              </a:rPr>
              <a:t>https://www.gov.uk/government/publications/prison-population-figures-2022</a:t>
            </a:r>
            <a:br>
              <a:rPr lang="en-GB" sz="3200" dirty="0">
                <a:ea typeface="+mj-lt"/>
                <a:cs typeface="+mj-lt"/>
              </a:rPr>
            </a:br>
            <a:r>
              <a:rPr lang="en-GB" sz="3200" dirty="0">
                <a:ea typeface="+mj-lt"/>
                <a:cs typeface="+mj-lt"/>
                <a:hlinkClick r:id="rId4"/>
              </a:rPr>
              <a:t>https://www.gov.uk/crime-justice-and-law/prisons-probation</a:t>
            </a:r>
            <a:br>
              <a:rPr lang="en-GB" sz="3200" dirty="0">
                <a:ea typeface="+mj-lt"/>
                <a:cs typeface="+mj-lt"/>
              </a:rPr>
            </a:br>
            <a:r>
              <a:rPr lang="en-GB" sz="3200" dirty="0">
                <a:ea typeface="+mj-lt"/>
                <a:cs typeface="+mj-lt"/>
                <a:hlinkClick r:id="rId5"/>
              </a:rPr>
              <a:t>https://www.unodc.org/unodc/en/justice-and-prison-reform/cpcj-gloz85.html</a:t>
            </a:r>
            <a:br>
              <a:rPr lang="en-GB" sz="3200" dirty="0">
                <a:ea typeface="+mj-lt"/>
                <a:cs typeface="+mj-lt"/>
              </a:rPr>
            </a:br>
            <a:r>
              <a:rPr lang="en-GB" sz="3200" dirty="0">
                <a:ea typeface="+mj-lt"/>
                <a:cs typeface="+mj-lt"/>
              </a:rPr>
              <a:t>https://data.justice.gov.uk/prisons</a:t>
            </a:r>
            <a:endParaRPr lang="en-US" sz="3200" dirty="0">
              <a:cs typeface="Calibri Light"/>
            </a:endParaRPr>
          </a:p>
        </p:txBody>
      </p:sp>
    </p:spTree>
    <p:extLst>
      <p:ext uri="{BB962C8B-B14F-4D97-AF65-F5344CB8AC3E}">
        <p14:creationId xmlns:p14="http://schemas.microsoft.com/office/powerpoint/2010/main" val="27499997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1472</TotalTime>
  <Words>1883</Words>
  <Application>Microsoft Office PowerPoint</Application>
  <PresentationFormat>Widescreen</PresentationFormat>
  <Paragraphs>215</Paragraphs>
  <Slides>53</Slides>
  <Notes>16</Notes>
  <HiddenSlides>0</HiddenSlides>
  <MMClips>19</MMClips>
  <ScaleCrop>false</ScaleCrop>
  <HeadingPairs>
    <vt:vector size="4" baseType="variant">
      <vt:variant>
        <vt:lpstr>Theme</vt:lpstr>
      </vt:variant>
      <vt:variant>
        <vt:i4>1</vt:i4>
      </vt:variant>
      <vt:variant>
        <vt:lpstr>Slide Titles</vt:lpstr>
      </vt:variant>
      <vt:variant>
        <vt:i4>53</vt:i4>
      </vt:variant>
    </vt:vector>
  </HeadingPairs>
  <TitlesOfParts>
    <vt:vector size="54" baseType="lpstr">
      <vt:lpstr>Office Theme</vt:lpstr>
      <vt:lpstr>Imprisonment in England and Wales </vt:lpstr>
      <vt:lpstr>Introduction to prisons</vt:lpstr>
      <vt:lpstr>Assignment link</vt:lpstr>
      <vt:lpstr>Punishment of the Past? </vt:lpstr>
      <vt:lpstr>PowerPoint Presentation</vt:lpstr>
      <vt:lpstr>PowerPoint Presentation</vt:lpstr>
      <vt:lpstr>PowerPoint Presentation</vt:lpstr>
      <vt:lpstr>Jeremy Bentham</vt:lpstr>
      <vt:lpstr>PowerPoint Presentation</vt:lpstr>
      <vt:lpstr>Design of Prisons</vt:lpstr>
      <vt:lpstr>Architecture - HM Prison Leicester 1829 / Deer-bolt Prison 1973</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C20th – C21st Century prisons</vt:lpstr>
      <vt:lpstr>PowerPoint Presentation</vt:lpstr>
      <vt:lpstr>PowerPoint Presentation</vt:lpstr>
      <vt:lpstr>A discussion still today...</vt:lpstr>
      <vt:lpstr>PowerPoint Presentation</vt:lpstr>
      <vt:lpstr>PowerPoint Presentation</vt:lpstr>
      <vt:lpstr>PowerPoint Presentation</vt:lpstr>
      <vt:lpstr>PowerPoint Presentation</vt:lpstr>
      <vt:lpstr>Total Institutions </vt:lpstr>
      <vt:lpstr>  Total Institutions </vt:lpstr>
      <vt:lpstr>Three Spheres</vt:lpstr>
      <vt:lpstr>PowerPoint Presentation</vt:lpstr>
      <vt:lpstr>PowerPoint Presentation</vt:lpstr>
      <vt:lpstr>PowerPoint Presentation</vt:lpstr>
      <vt:lpstr>What are the Purposes of Imprisonment Today?</vt:lpstr>
      <vt:lpstr>PowerPoint Presentation</vt:lpstr>
      <vt:lpstr>PowerPoint Presentation</vt:lpstr>
      <vt:lpstr>PowerPoint Presentation</vt:lpstr>
      <vt:lpstr>Prisons in England and Wales </vt:lpstr>
      <vt:lpstr>Prison Population </vt:lpstr>
      <vt:lpstr>PowerPoint Presentation</vt:lpstr>
      <vt:lpstr>PowerPoint Presentation</vt:lpstr>
      <vt:lpstr>PowerPoint Presentation</vt:lpstr>
      <vt:lpstr>Types of Prisons in England &amp; Wales</vt:lpstr>
      <vt:lpstr>PowerPoint Presentation</vt:lpstr>
      <vt:lpstr>Female Prisoners and Young Adults </vt:lpstr>
      <vt:lpstr>PowerPoint Presentation</vt:lpstr>
      <vt:lpstr>PowerPoint Presentation</vt:lpstr>
      <vt:lpstr>PowerPoint Presentation</vt:lpstr>
      <vt:lpstr>Research Group Task   “The Prison Crisis” </vt:lpstr>
      <vt:lpstr>The Global Prison Challenges Programme</vt:lpstr>
      <vt:lpstr>PowerPoint Presentation</vt:lpstr>
      <vt:lpstr>Gresham College Presentations </vt:lpstr>
      <vt:lpstr>Web Pages:   https://prisonreformtrust.org.uk/wp-content/uploads/2022/07/Prison-the-facts-2022.pdf https://www.gov.uk/government/publications/prison-population-figures-2022 https://www.gov.uk/crime-justice-and-law/prisons-probation https://www.unodc.org/unodc/en/justice-and-prison-reform/cpcj-gloz85.html https://data.justice.gov.uk/prisons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Imprisonment in England and Wales </dc:title>
  <dc:creator>Rhiannon Lloyd</dc:creator>
  <cp:lastModifiedBy>Jane Thomas</cp:lastModifiedBy>
  <cp:revision>147</cp:revision>
  <dcterms:created xsi:type="dcterms:W3CDTF">2021-10-28T08:39:40Z</dcterms:created>
  <dcterms:modified xsi:type="dcterms:W3CDTF">2022-10-21T14:37:33Z</dcterms:modified>
</cp:coreProperties>
</file>