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30"/>
  </p:handoutMasterIdLst>
  <p:sldIdLst>
    <p:sldId id="256" r:id="rId2"/>
    <p:sldId id="288" r:id="rId3"/>
    <p:sldId id="257" r:id="rId4"/>
    <p:sldId id="265" r:id="rId5"/>
    <p:sldId id="259" r:id="rId6"/>
    <p:sldId id="260" r:id="rId7"/>
    <p:sldId id="287" r:id="rId8"/>
    <p:sldId id="258" r:id="rId9"/>
    <p:sldId id="269" r:id="rId10"/>
    <p:sldId id="270" r:id="rId11"/>
    <p:sldId id="279" r:id="rId12"/>
    <p:sldId id="282" r:id="rId13"/>
    <p:sldId id="272" r:id="rId14"/>
    <p:sldId id="271" r:id="rId15"/>
    <p:sldId id="285" r:id="rId16"/>
    <p:sldId id="286" r:id="rId17"/>
    <p:sldId id="274" r:id="rId18"/>
    <p:sldId id="278" r:id="rId19"/>
    <p:sldId id="283" r:id="rId20"/>
    <p:sldId id="284" r:id="rId21"/>
    <p:sldId id="280" r:id="rId22"/>
    <p:sldId id="281" r:id="rId23"/>
    <p:sldId id="266" r:id="rId24"/>
    <p:sldId id="267" r:id="rId25"/>
    <p:sldId id="275" r:id="rId26"/>
    <p:sldId id="276" r:id="rId27"/>
    <p:sldId id="273" r:id="rId28"/>
    <p:sldId id="261" r:id="rId2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2D856-DCC7-426E-BFBC-632D8D656410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9429B-2805-4237-8425-1C51D5E98A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502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4B7CD-325F-4DF7-9B57-FB23AFA1BD6C}" type="datetimeFigureOut">
              <a:rPr lang="en-GB" smtClean="0"/>
              <a:pPr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40596-0AD8-451E-961E-5CCC3039F2D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36815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Global Marketing </a:t>
            </a:r>
            <a:r>
              <a:rPr lang="en-GB" dirty="0"/>
              <a:t>Strategy</a:t>
            </a:r>
            <a:br>
              <a:rPr lang="en-GB" dirty="0"/>
            </a:br>
            <a:r>
              <a:rPr lang="en-GB" dirty="0" smtClean="0"/>
              <a:t>- marketing communications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01208"/>
            <a:ext cx="6400800" cy="1152128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" y="1772816"/>
            <a:ext cx="7802880" cy="396044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</a:t>
            </a:r>
            <a:r>
              <a:rPr lang="en-GB" smtClean="0"/>
              <a:t>last time…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299" y="1804479"/>
            <a:ext cx="822960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do you understand by the concept of place and what does it include?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logistics and how does this fit in with place?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Is </a:t>
            </a:r>
            <a:r>
              <a:rPr lang="en-GB" dirty="0"/>
              <a:t>s</a:t>
            </a:r>
            <a:r>
              <a:rPr lang="en-GB" dirty="0" smtClean="0"/>
              <a:t>tandardisation and adaptation an issue for the place element of the marketing mix? If so how and why?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 What are the key issues facing place for the future?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53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Marketing Communications</a:t>
            </a:r>
            <a:br>
              <a:rPr lang="en-GB" dirty="0" smtClean="0"/>
            </a:br>
            <a:r>
              <a:rPr lang="en-GB" dirty="0" smtClean="0"/>
              <a:t>-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This section covers promotion in the marketing mix.</a:t>
            </a:r>
          </a:p>
          <a:p>
            <a:pPr algn="ctr">
              <a:buNone/>
            </a:pPr>
            <a:r>
              <a:rPr lang="en-GB" dirty="0" smtClean="0"/>
              <a:t>STUDENT TASK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communication mix &amp; the promotion mix? – what is the difference?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tools make up the mix? And describe each one fully (provide references).</a:t>
            </a:r>
          </a:p>
          <a:p>
            <a:pPr marL="514350" indent="-514350">
              <a:buNone/>
            </a:pPr>
            <a:r>
              <a:rPr lang="en-GB" dirty="0" smtClean="0"/>
              <a:t>It will cover </a:t>
            </a:r>
            <a:r>
              <a:rPr lang="en-GB" i="1" dirty="0" smtClean="0"/>
              <a:t>external</a:t>
            </a:r>
            <a:r>
              <a:rPr lang="en-GB" dirty="0" smtClean="0"/>
              <a:t> communications </a:t>
            </a:r>
            <a:r>
              <a:rPr lang="en-GB" u="sng" dirty="0" smtClean="0"/>
              <a:t>and</a:t>
            </a:r>
            <a:r>
              <a:rPr lang="en-GB" dirty="0" smtClean="0"/>
              <a:t> </a:t>
            </a:r>
            <a:r>
              <a:rPr lang="en-GB" i="1" dirty="0" smtClean="0"/>
              <a:t>internal</a:t>
            </a:r>
            <a:r>
              <a:rPr lang="en-GB" dirty="0" smtClean="0"/>
              <a:t> communications.</a:t>
            </a:r>
          </a:p>
          <a:p>
            <a:pPr marL="514350" indent="-51435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Marketing Communications</a:t>
            </a:r>
            <a:br>
              <a:rPr lang="en-GB" dirty="0" smtClean="0"/>
            </a:br>
            <a:r>
              <a:rPr lang="en-GB" dirty="0" smtClean="0"/>
              <a:t>- Mar </a:t>
            </a:r>
            <a:r>
              <a:rPr lang="en-GB" dirty="0" err="1" smtClean="0"/>
              <a:t>Comms</a:t>
            </a:r>
            <a:r>
              <a:rPr lang="en-GB" dirty="0" smtClean="0"/>
              <a:t> </a:t>
            </a:r>
            <a:r>
              <a:rPr lang="en-GB" b="1" dirty="0" smtClean="0"/>
              <a:t>tactics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/>
              <a:t>The order of importance in international marketing is usually;</a:t>
            </a:r>
          </a:p>
          <a:p>
            <a:pPr>
              <a:buFont typeface="Wingdings" pitchFamily="2" charset="2"/>
              <a:buChar char="Ø"/>
            </a:pPr>
            <a:r>
              <a:rPr lang="en-GB" b="1" dirty="0" smtClean="0"/>
              <a:t>Personal selling </a:t>
            </a:r>
            <a:r>
              <a:rPr lang="en-GB" dirty="0" smtClean="0"/>
              <a:t>(the internet, P.O.S., merchandise, </a:t>
            </a:r>
          </a:p>
          <a:p>
            <a:pPr>
              <a:buFont typeface="Wingdings" pitchFamily="2" charset="2"/>
              <a:buChar char="Ø"/>
            </a:pPr>
            <a:r>
              <a:rPr lang="en-GB" b="1" dirty="0" smtClean="0"/>
              <a:t>PR</a:t>
            </a:r>
            <a:r>
              <a:rPr lang="en-GB" dirty="0" smtClean="0"/>
              <a:t>, trade missions with exhibitions, </a:t>
            </a:r>
            <a:r>
              <a:rPr lang="en-GB" dirty="0" err="1" smtClean="0"/>
              <a:t>tradefairs</a:t>
            </a:r>
            <a:r>
              <a:rPr lang="en-GB" dirty="0" smtClean="0"/>
              <a:t>, tradeshows and word of mouth)</a:t>
            </a:r>
          </a:p>
          <a:p>
            <a:pPr>
              <a:buFont typeface="Wingdings" pitchFamily="2" charset="2"/>
              <a:buChar char="Ø"/>
            </a:pPr>
            <a:r>
              <a:rPr lang="en-GB" b="1" dirty="0" smtClean="0"/>
              <a:t>Advertising</a:t>
            </a:r>
            <a:r>
              <a:rPr lang="en-GB" dirty="0" smtClean="0"/>
              <a:t> – all varieties.</a:t>
            </a:r>
          </a:p>
          <a:p>
            <a:pPr>
              <a:buFont typeface="Wingdings" pitchFamily="2" charset="2"/>
              <a:buChar char="Ø"/>
            </a:pPr>
            <a:r>
              <a:rPr lang="en-GB" b="1" dirty="0" smtClean="0"/>
              <a:t>Direct Marketing </a:t>
            </a:r>
            <a:r>
              <a:rPr lang="en-GB" dirty="0" smtClean="0"/>
              <a:t>(esp. The use of digital technology) finally,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 </a:t>
            </a:r>
            <a:r>
              <a:rPr lang="en-GB" b="1" dirty="0" smtClean="0"/>
              <a:t>Sales promotions </a:t>
            </a:r>
          </a:p>
          <a:p>
            <a:pPr marL="0" indent="0">
              <a:buNone/>
            </a:pPr>
            <a:r>
              <a:rPr lang="en-GB" dirty="0" smtClean="0"/>
              <a:t>However, the question once again will revolve around </a:t>
            </a:r>
            <a:r>
              <a:rPr lang="en-GB" b="1" dirty="0" smtClean="0"/>
              <a:t>standardisation or adaptation.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Marketing Communications</a:t>
            </a:r>
            <a:br>
              <a:rPr lang="en-GB" dirty="0" smtClean="0"/>
            </a:br>
            <a:r>
              <a:rPr lang="en-GB" dirty="0" smtClean="0"/>
              <a:t>- the role of communications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GB" dirty="0" smtClean="0"/>
              <a:t>There are 4 basic roles that Mar </a:t>
            </a:r>
            <a:r>
              <a:rPr lang="en-GB" dirty="0" err="1" smtClean="0"/>
              <a:t>Comms</a:t>
            </a:r>
            <a:r>
              <a:rPr lang="en-GB" dirty="0" smtClean="0"/>
              <a:t> </a:t>
            </a:r>
            <a:r>
              <a:rPr lang="en-GB" dirty="0" err="1" smtClean="0"/>
              <a:t>fulfill</a:t>
            </a:r>
            <a:r>
              <a:rPr lang="en-GB" dirty="0" smtClean="0"/>
              <a:t> </a:t>
            </a:r>
          </a:p>
          <a:p>
            <a:r>
              <a:rPr lang="en-GB" b="1" dirty="0" smtClean="0"/>
              <a:t>d</a:t>
            </a:r>
            <a:r>
              <a:rPr lang="en-GB" dirty="0" smtClean="0"/>
              <a:t>ifferentiation </a:t>
            </a:r>
          </a:p>
          <a:p>
            <a:r>
              <a:rPr lang="en-GB" b="1" dirty="0" smtClean="0"/>
              <a:t>r</a:t>
            </a:r>
            <a:r>
              <a:rPr lang="en-GB" dirty="0" smtClean="0"/>
              <a:t>eminding, </a:t>
            </a:r>
          </a:p>
          <a:p>
            <a:r>
              <a:rPr lang="en-GB" b="1" dirty="0" smtClean="0"/>
              <a:t>i</a:t>
            </a:r>
            <a:r>
              <a:rPr lang="en-GB" dirty="0" smtClean="0"/>
              <a:t>nforming and </a:t>
            </a:r>
          </a:p>
          <a:p>
            <a:r>
              <a:rPr lang="en-GB" b="1" dirty="0" smtClean="0"/>
              <a:t>p</a:t>
            </a:r>
            <a:r>
              <a:rPr lang="en-GB" dirty="0" smtClean="0"/>
              <a:t>ersuading or the D.R.I.P. Factors. Others include:</a:t>
            </a:r>
          </a:p>
          <a:p>
            <a:r>
              <a:rPr lang="en-GB" dirty="0" smtClean="0"/>
              <a:t>Communicating corporate image</a:t>
            </a:r>
          </a:p>
          <a:p>
            <a:r>
              <a:rPr lang="en-GB" dirty="0" smtClean="0"/>
              <a:t>Building relationships and most importantly</a:t>
            </a:r>
          </a:p>
          <a:p>
            <a:r>
              <a:rPr lang="en-GB" i="1" dirty="0" smtClean="0"/>
              <a:t>ACCURATELY PROVIDING A MESSAGE.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132856"/>
            <a:ext cx="5544616" cy="1656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Marketing Communications</a:t>
            </a:r>
            <a:br>
              <a:rPr lang="en-GB" dirty="0" smtClean="0"/>
            </a:br>
            <a:r>
              <a:rPr lang="en-GB" dirty="0" smtClean="0"/>
              <a:t>- differences in </a:t>
            </a:r>
            <a:r>
              <a:rPr lang="en-GB" dirty="0" err="1" smtClean="0"/>
              <a:t>internl</a:t>
            </a:r>
            <a:r>
              <a:rPr lang="en-GB" dirty="0" smtClean="0"/>
              <a:t>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i="1" dirty="0" smtClean="0"/>
              <a:t>ACCURATELY PROVIDING A MESSAGE </a:t>
            </a:r>
            <a:r>
              <a:rPr lang="en-GB" dirty="0" smtClean="0"/>
              <a:t>is the key but ultimately very difficult because of</a:t>
            </a:r>
          </a:p>
          <a:p>
            <a:r>
              <a:rPr lang="en-GB" dirty="0" smtClean="0"/>
              <a:t>Inconsistencies in message delivery</a:t>
            </a:r>
          </a:p>
          <a:p>
            <a:r>
              <a:rPr lang="en-GB" dirty="0" smtClean="0"/>
              <a:t>Need for different presentation styles</a:t>
            </a:r>
          </a:p>
          <a:p>
            <a:r>
              <a:rPr lang="en-GB" dirty="0" smtClean="0"/>
              <a:t>Poor co-ordination of activities</a:t>
            </a:r>
          </a:p>
          <a:p>
            <a:r>
              <a:rPr lang="en-GB" dirty="0" smtClean="0"/>
              <a:t>Failure to appreciate perception differences</a:t>
            </a:r>
          </a:p>
          <a:p>
            <a:r>
              <a:rPr lang="en-GB" dirty="0" smtClean="0"/>
              <a:t>Unexpected trading conditions like counterfeit, parallel imports, pressure groups.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 messages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628800"/>
            <a:ext cx="8568952" cy="4968552"/>
          </a:xfrm>
        </p:spPr>
      </p:pic>
    </p:spTree>
    <p:extLst>
      <p:ext uri="{BB962C8B-B14F-4D97-AF65-F5344CB8AC3E}">
        <p14:creationId xmlns:p14="http://schemas.microsoft.com/office/powerpoint/2010/main" val="2020235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Marketing Communications</a:t>
            </a:r>
            <a:br>
              <a:rPr lang="en-GB" dirty="0" smtClean="0"/>
            </a:br>
            <a:r>
              <a:rPr lang="en-GB" dirty="0" smtClean="0"/>
              <a:t>-difficulties in international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So, this section is arguably the most difficult due to:</a:t>
            </a:r>
          </a:p>
          <a:p>
            <a:r>
              <a:rPr lang="en-GB" dirty="0"/>
              <a:t>Adequate resources &amp; support infrastructure</a:t>
            </a:r>
          </a:p>
          <a:p>
            <a:r>
              <a:rPr lang="en-GB" dirty="0"/>
              <a:t>Different regulations and controls</a:t>
            </a:r>
          </a:p>
          <a:p>
            <a:r>
              <a:rPr lang="en-GB" dirty="0" smtClean="0"/>
              <a:t>Obviously language translations</a:t>
            </a:r>
          </a:p>
          <a:p>
            <a:r>
              <a:rPr lang="en-GB" dirty="0"/>
              <a:t>Different media availability</a:t>
            </a:r>
          </a:p>
          <a:p>
            <a:r>
              <a:rPr lang="en-GB" dirty="0"/>
              <a:t>Different market conditions</a:t>
            </a:r>
          </a:p>
          <a:p>
            <a:r>
              <a:rPr lang="en-GB" dirty="0" smtClean="0"/>
              <a:t>Cultural sensitivities</a:t>
            </a:r>
          </a:p>
        </p:txBody>
      </p:sp>
      <p:pic>
        <p:nvPicPr>
          <p:cNvPr id="4" name="Content Placeholder 3" descr="image-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4073940"/>
            <a:ext cx="3635896" cy="27840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CROSS BORDER COMMUNICATIONS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In deciding what communication tools to use the marketer must consider the following;</a:t>
            </a:r>
          </a:p>
          <a:p>
            <a:r>
              <a:rPr lang="en-US" dirty="0" smtClean="0"/>
              <a:t>Cultural aspects</a:t>
            </a:r>
            <a:endParaRPr lang="en-US" dirty="0"/>
          </a:p>
          <a:p>
            <a:r>
              <a:rPr lang="en-US" dirty="0"/>
              <a:t>Legal </a:t>
            </a:r>
            <a:r>
              <a:rPr lang="en-US" dirty="0" smtClean="0"/>
              <a:t>restrictions</a:t>
            </a:r>
          </a:p>
          <a:p>
            <a:r>
              <a:rPr lang="en-US" dirty="0" smtClean="0"/>
              <a:t>Media availability</a:t>
            </a:r>
            <a:endParaRPr lang="en-US" dirty="0"/>
          </a:p>
          <a:p>
            <a:r>
              <a:rPr lang="en-US" dirty="0"/>
              <a:t>Alternative </a:t>
            </a:r>
            <a:r>
              <a:rPr lang="en-US" dirty="0" smtClean="0"/>
              <a:t>options</a:t>
            </a:r>
            <a:endParaRPr lang="en-US" dirty="0"/>
          </a:p>
          <a:p>
            <a:r>
              <a:rPr lang="en-US" b="1" i="1" u="sng" dirty="0" smtClean="0"/>
              <a:t>And of course, whether to </a:t>
            </a:r>
            <a:r>
              <a:rPr lang="en-US" b="1" i="1" u="sng" dirty="0" err="1" smtClean="0"/>
              <a:t>Standardise</a:t>
            </a:r>
            <a:r>
              <a:rPr lang="en-US" b="1" i="1" u="sng" dirty="0" smtClean="0"/>
              <a:t> </a:t>
            </a:r>
            <a:r>
              <a:rPr lang="en-US" b="1" i="1" u="sng" dirty="0"/>
              <a:t>or </a:t>
            </a:r>
            <a:r>
              <a:rPr lang="en-US" b="1" i="1" u="sng" dirty="0" smtClean="0"/>
              <a:t>adapt?</a:t>
            </a:r>
            <a:endParaRPr lang="en-US" b="1" i="1" u="sng" dirty="0"/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708920"/>
            <a:ext cx="4680520" cy="230425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CULTURAL CONSIDERATIONS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Verbal &amp; non-verbal communications</a:t>
            </a:r>
          </a:p>
          <a:p>
            <a:r>
              <a:rPr lang="en-US" dirty="0" smtClean="0"/>
              <a:t>family </a:t>
            </a:r>
            <a:r>
              <a:rPr lang="en-US" dirty="0"/>
              <a:t>roles &amp; relationships</a:t>
            </a:r>
          </a:p>
          <a:p>
            <a:r>
              <a:rPr lang="en-US" dirty="0" smtClean="0"/>
              <a:t>dress &amp; appearance</a:t>
            </a:r>
          </a:p>
          <a:p>
            <a:r>
              <a:rPr lang="en-US" dirty="0" smtClean="0"/>
              <a:t>beliefs </a:t>
            </a:r>
            <a:r>
              <a:rPr lang="en-US" dirty="0"/>
              <a:t>&amp; values</a:t>
            </a:r>
          </a:p>
          <a:p>
            <a:r>
              <a:rPr lang="en-US" dirty="0" smtClean="0"/>
              <a:t>aesthetics</a:t>
            </a:r>
          </a:p>
          <a:p>
            <a:r>
              <a:rPr lang="en-US" dirty="0" smtClean="0"/>
              <a:t>learning</a:t>
            </a:r>
            <a:endParaRPr lang="en-US" dirty="0"/>
          </a:p>
          <a:p>
            <a:r>
              <a:rPr lang="en-US" dirty="0"/>
              <a:t>work habits</a:t>
            </a:r>
          </a:p>
          <a:p>
            <a:r>
              <a:rPr lang="en-US" dirty="0"/>
              <a:t>(advertising culture)-Goodyear</a:t>
            </a:r>
          </a:p>
        </p:txBody>
      </p:sp>
      <p:pic>
        <p:nvPicPr>
          <p:cNvPr id="4" name="Picture 3" descr="nive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3140968"/>
            <a:ext cx="5364088" cy="230425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lide-28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60648"/>
            <a:ext cx="8280920" cy="5865515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lide-61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8424936" cy="586551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LEGAL CONSIDERATIONS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Advertising restrictions – France &amp; alcohol, Sweden and children</a:t>
            </a:r>
            <a:endParaRPr lang="en-US" dirty="0"/>
          </a:p>
          <a:p>
            <a:r>
              <a:rPr lang="en-US" dirty="0" smtClean="0"/>
              <a:t>Packaging – Germany – Co. responsibility</a:t>
            </a:r>
            <a:endParaRPr lang="en-US" dirty="0"/>
          </a:p>
          <a:p>
            <a:r>
              <a:rPr lang="en-US" dirty="0"/>
              <a:t>Sales </a:t>
            </a:r>
            <a:r>
              <a:rPr lang="en-US" dirty="0" smtClean="0"/>
              <a:t>promotion – Germany limitations</a:t>
            </a:r>
            <a:endParaRPr lang="en-US" dirty="0"/>
          </a:p>
          <a:p>
            <a:r>
              <a:rPr lang="en-US" dirty="0"/>
              <a:t>Direct marketing:</a:t>
            </a:r>
          </a:p>
          <a:p>
            <a:pPr>
              <a:buFontTx/>
              <a:buChar char="-"/>
            </a:pPr>
            <a:r>
              <a:rPr lang="en-US" dirty="0"/>
              <a:t>“junk” mail</a:t>
            </a:r>
          </a:p>
          <a:p>
            <a:pPr>
              <a:buFontTx/>
              <a:buChar char="-"/>
            </a:pPr>
            <a:r>
              <a:rPr lang="en-US" dirty="0"/>
              <a:t>cold-calling</a:t>
            </a:r>
          </a:p>
          <a:p>
            <a:pPr>
              <a:buFontTx/>
              <a:buChar char="-"/>
            </a:pPr>
            <a:r>
              <a:rPr lang="en-US" dirty="0"/>
              <a:t>spam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MEDIA CONSIDERATIONS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Press – </a:t>
            </a:r>
            <a:r>
              <a:rPr lang="en-US" dirty="0" err="1" smtClean="0"/>
              <a:t>esp</a:t>
            </a:r>
            <a:r>
              <a:rPr lang="en-US" dirty="0" smtClean="0"/>
              <a:t> newspapers</a:t>
            </a:r>
            <a:endParaRPr lang="en-US" dirty="0"/>
          </a:p>
          <a:p>
            <a:r>
              <a:rPr lang="en-US" dirty="0" smtClean="0"/>
              <a:t>Television - </a:t>
            </a:r>
            <a:r>
              <a:rPr lang="en-US" dirty="0" err="1" smtClean="0"/>
              <a:t>accesibility</a:t>
            </a:r>
            <a:endParaRPr lang="en-US" dirty="0"/>
          </a:p>
          <a:p>
            <a:r>
              <a:rPr lang="en-US" dirty="0" smtClean="0"/>
              <a:t>Outdoor – reading levels</a:t>
            </a:r>
            <a:endParaRPr lang="en-US" dirty="0"/>
          </a:p>
          <a:p>
            <a:r>
              <a:rPr lang="en-US" dirty="0" smtClean="0"/>
              <a:t>Cinema – availability </a:t>
            </a:r>
            <a:r>
              <a:rPr lang="en-US" dirty="0" err="1" smtClean="0"/>
              <a:t>esp</a:t>
            </a:r>
            <a:r>
              <a:rPr lang="en-US" dirty="0" smtClean="0"/>
              <a:t> India</a:t>
            </a:r>
            <a:endParaRPr lang="en-US" dirty="0"/>
          </a:p>
          <a:p>
            <a:r>
              <a:rPr lang="en-US" dirty="0" smtClean="0"/>
              <a:t>Radio – commercial options</a:t>
            </a:r>
            <a:endParaRPr lang="en-US" dirty="0"/>
          </a:p>
          <a:p>
            <a:r>
              <a:rPr lang="en-US" dirty="0"/>
              <a:t>media planning &amp; </a:t>
            </a:r>
            <a:r>
              <a:rPr lang="en-US" dirty="0" smtClean="0"/>
              <a:t>buying - possibilities</a:t>
            </a:r>
            <a:endParaRPr lang="en-US" dirty="0"/>
          </a:p>
          <a:p>
            <a:r>
              <a:rPr lang="en-US" dirty="0"/>
              <a:t>U.K. VERY STRONG IN MEDIA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lide-74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60648"/>
            <a:ext cx="8136904" cy="5865515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lide-75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60648"/>
            <a:ext cx="8496944" cy="5865515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INTERNATIONAL COMMUNICATIONS ALTERNATIVES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An integrated approach to global communications</a:t>
            </a:r>
          </a:p>
          <a:p>
            <a:r>
              <a:rPr lang="en-US" dirty="0" smtClean="0"/>
              <a:t>Product placement – via worldwide events like the Oscars, Olympics, James Bond</a:t>
            </a:r>
          </a:p>
          <a:p>
            <a:r>
              <a:rPr lang="en-US" dirty="0" smtClean="0"/>
              <a:t>Online communications – advertising options, websites, e-mail, viral marketing, mobile communications</a:t>
            </a:r>
          </a:p>
          <a:p>
            <a:r>
              <a:rPr lang="en-US" dirty="0" smtClean="0"/>
              <a:t>Customer Relationship Marketing (CRM)</a:t>
            </a:r>
          </a:p>
          <a:p>
            <a:r>
              <a:rPr lang="en-US" dirty="0" smtClean="0"/>
              <a:t>Role of internal marketing in an integrated approach.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slide-92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332656"/>
            <a:ext cx="8280919" cy="5793507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lide-64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60648"/>
            <a:ext cx="8136903" cy="5865515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lide-65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60648"/>
            <a:ext cx="8136903" cy="5865515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lide-48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60648"/>
            <a:ext cx="8136904" cy="5865515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lide-51-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332656"/>
            <a:ext cx="8280920" cy="5793507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Marketing Communications</a:t>
            </a:r>
            <a:br>
              <a:rPr lang="en-GB" dirty="0" smtClean="0"/>
            </a:br>
            <a:r>
              <a:rPr lang="en-GB" dirty="0" smtClean="0"/>
              <a:t>- Customer Relationship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CRM is a solutions driven approach to doing business in order to;</a:t>
            </a:r>
          </a:p>
          <a:p>
            <a:r>
              <a:rPr lang="en-GB" dirty="0" smtClean="0"/>
              <a:t>Providing better service and values</a:t>
            </a:r>
          </a:p>
          <a:p>
            <a:r>
              <a:rPr lang="en-GB" dirty="0" smtClean="0"/>
              <a:t>Delivery of offering is whole process</a:t>
            </a:r>
          </a:p>
          <a:p>
            <a:r>
              <a:rPr lang="en-GB" dirty="0" smtClean="0"/>
              <a:t>Develop a partnership approach with suppliers, intermediaries, finances and customers.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Needs direct contact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Building a database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Requiring software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Marketing Communications</a:t>
            </a:r>
            <a:br>
              <a:rPr lang="en-GB" dirty="0" smtClean="0"/>
            </a:br>
            <a:r>
              <a:rPr lang="en-GB" dirty="0" smtClean="0"/>
              <a:t>- internal communications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A whole host of internal communications methods available to organisations including;</a:t>
            </a:r>
          </a:p>
          <a:p>
            <a:r>
              <a:rPr lang="en-GB" dirty="0" smtClean="0"/>
              <a:t>Internet, Intranet, extranet &amp; </a:t>
            </a:r>
            <a:r>
              <a:rPr lang="en-GB" dirty="0" err="1" smtClean="0"/>
              <a:t>ultranet</a:t>
            </a:r>
            <a:endParaRPr lang="en-GB" dirty="0" smtClean="0"/>
          </a:p>
          <a:p>
            <a:r>
              <a:rPr lang="en-GB" dirty="0" smtClean="0"/>
              <a:t>Memos, e-mails, reports, meetings, briefings,</a:t>
            </a:r>
            <a:r>
              <a:rPr lang="en-GB" dirty="0"/>
              <a:t> </a:t>
            </a:r>
            <a:r>
              <a:rPr lang="en-GB" dirty="0" err="1" smtClean="0"/>
              <a:t>noticeboards</a:t>
            </a:r>
            <a:r>
              <a:rPr lang="en-GB" dirty="0" smtClean="0"/>
              <a:t>, conferences</a:t>
            </a:r>
          </a:p>
          <a:p>
            <a:r>
              <a:rPr lang="en-GB" dirty="0" smtClean="0"/>
              <a:t>A.G.M., annual reports &amp; half yearly reports, Corporate letters</a:t>
            </a:r>
          </a:p>
          <a:p>
            <a:r>
              <a:rPr lang="en-GB" dirty="0" smtClean="0"/>
              <a:t>Company newsletter/ magazine, internal radio and T.V. channels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AGENCY SUPPORT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/>
              <a:t>Choosing an agency also becomes an issue because the options available include;</a:t>
            </a:r>
            <a:endParaRPr lang="en-US" dirty="0"/>
          </a:p>
          <a:p>
            <a:r>
              <a:rPr lang="en-US" dirty="0" smtClean="0"/>
              <a:t>A Global </a:t>
            </a:r>
            <a:r>
              <a:rPr lang="en-US" dirty="0"/>
              <a:t>agency</a:t>
            </a:r>
          </a:p>
          <a:p>
            <a:r>
              <a:rPr lang="en-US" dirty="0" smtClean="0"/>
              <a:t>An International </a:t>
            </a:r>
            <a:r>
              <a:rPr lang="en-US" dirty="0"/>
              <a:t>agency</a:t>
            </a:r>
          </a:p>
          <a:p>
            <a:r>
              <a:rPr lang="en-US" dirty="0" smtClean="0"/>
              <a:t>A Local agency or</a:t>
            </a:r>
            <a:endParaRPr lang="en-US" dirty="0"/>
          </a:p>
          <a:p>
            <a:r>
              <a:rPr lang="en-US" dirty="0" smtClean="0"/>
              <a:t>A Domestic </a:t>
            </a:r>
            <a:r>
              <a:rPr lang="en-US" dirty="0"/>
              <a:t>agency</a:t>
            </a:r>
          </a:p>
          <a:p>
            <a:pPr algn="ctr">
              <a:buFontTx/>
              <a:buNone/>
            </a:pPr>
            <a:endParaRPr lang="en-US" dirty="0"/>
          </a:p>
          <a:p>
            <a:pPr algn="ctr">
              <a:buFontTx/>
              <a:buNone/>
            </a:pPr>
            <a:r>
              <a:rPr lang="en-US" b="1" i="1" dirty="0" smtClean="0"/>
              <a:t>Selection process as for a </a:t>
            </a:r>
            <a:r>
              <a:rPr lang="en-US" b="1" i="1" dirty="0"/>
              <a:t>domestic agency</a:t>
            </a:r>
            <a:endParaRPr lang="en-US" b="1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promotion mix and what is the communication mix? How do they relate to each other and what are they made up from?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the benefits and drawbacks of standardising or adapting a marketing communications campaign?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Provide examples of issues in cross border marketing communications with the culture arena, legal frameworks and the media.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6805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STANDARDISE OR ADAPT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/>
              <a:t>STANDARDISE</a:t>
            </a:r>
          </a:p>
          <a:p>
            <a:r>
              <a:rPr lang="en-US"/>
              <a:t>Economies of scale</a:t>
            </a:r>
          </a:p>
          <a:p>
            <a:r>
              <a:rPr lang="en-US"/>
              <a:t>consistent brand image</a:t>
            </a:r>
          </a:p>
          <a:p>
            <a:r>
              <a:rPr lang="en-US"/>
              <a:t>easy implementation</a:t>
            </a:r>
          </a:p>
          <a:p>
            <a:r>
              <a:rPr lang="en-US"/>
              <a:t>easy control</a:t>
            </a:r>
          </a:p>
          <a:p>
            <a:r>
              <a:rPr lang="en-US"/>
              <a:t>exploit good ideas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/>
              <a:t>ADAPT</a:t>
            </a:r>
          </a:p>
          <a:p>
            <a:r>
              <a:rPr lang="en-US"/>
              <a:t>Consumer needs</a:t>
            </a:r>
          </a:p>
          <a:p>
            <a:r>
              <a:rPr lang="en-US"/>
              <a:t>appropriateness</a:t>
            </a:r>
          </a:p>
          <a:p>
            <a:r>
              <a:rPr lang="en-US"/>
              <a:t>channel availability</a:t>
            </a:r>
          </a:p>
          <a:p>
            <a:r>
              <a:rPr lang="en-US"/>
              <a:t>educational levels</a:t>
            </a:r>
          </a:p>
          <a:p>
            <a:r>
              <a:rPr lang="en-US"/>
              <a:t>legal restrictions</a:t>
            </a:r>
          </a:p>
          <a:p>
            <a:r>
              <a:rPr lang="en-US"/>
              <a:t>motivate local mgrs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Marketing Communications</a:t>
            </a:r>
            <a:br>
              <a:rPr lang="en-GB" smtClean="0"/>
            </a:br>
            <a:r>
              <a:rPr lang="en-GB" smtClean="0"/>
              <a:t>- standardise or adapt? that is the 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STANDARDISE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Consistent message</a:t>
            </a:r>
          </a:p>
          <a:p>
            <a:r>
              <a:rPr lang="en-GB" dirty="0" smtClean="0"/>
              <a:t>Efficiencies including cost savings</a:t>
            </a:r>
          </a:p>
          <a:p>
            <a:r>
              <a:rPr lang="en-GB" dirty="0" smtClean="0"/>
              <a:t>Perceived added-value</a:t>
            </a:r>
          </a:p>
          <a:p>
            <a:r>
              <a:rPr lang="en-GB" dirty="0" smtClean="0"/>
              <a:t>Operational benefits incl. Use of visuals, celebrities/ sports stars, music, symbols and trademarks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ADAPT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Language and over reliance on written word</a:t>
            </a:r>
          </a:p>
          <a:p>
            <a:r>
              <a:rPr lang="en-GB" dirty="0" smtClean="0"/>
              <a:t>Use of humour</a:t>
            </a:r>
          </a:p>
          <a:p>
            <a:r>
              <a:rPr lang="en-GB" dirty="0" smtClean="0"/>
              <a:t>Culture </a:t>
            </a:r>
          </a:p>
          <a:p>
            <a:r>
              <a:rPr lang="en-GB" dirty="0" smtClean="0"/>
              <a:t>Customs</a:t>
            </a:r>
          </a:p>
          <a:p>
            <a:r>
              <a:rPr lang="en-GB" dirty="0" smtClean="0"/>
              <a:t>Values</a:t>
            </a:r>
          </a:p>
          <a:p>
            <a:r>
              <a:rPr lang="en-GB" dirty="0" smtClean="0"/>
              <a:t>Symbols &amp; national celebs</a:t>
            </a:r>
          </a:p>
          <a:p>
            <a:r>
              <a:rPr lang="en-GB" dirty="0" smtClean="0"/>
              <a:t>Relating to previous campaigns</a:t>
            </a:r>
          </a:p>
          <a:p>
            <a:r>
              <a:rPr lang="en-GB" dirty="0" smtClean="0"/>
              <a:t>Legislation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774</Words>
  <Application>Microsoft Office PowerPoint</Application>
  <PresentationFormat>On-screen Show (4:3)</PresentationFormat>
  <Paragraphs>140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Wingdings</vt:lpstr>
      <vt:lpstr>Office Theme</vt:lpstr>
      <vt:lpstr> Global Marketing Strategy - marketing communications </vt:lpstr>
      <vt:lpstr>From last time…</vt:lpstr>
      <vt:lpstr>Marketing Communications - introduction</vt:lpstr>
      <vt:lpstr>Marketing Communications - Mar Comms tactics</vt:lpstr>
      <vt:lpstr>Marketing Communications - the role of communications</vt:lpstr>
      <vt:lpstr>Marketing Communications - differences in internl marketing</vt:lpstr>
      <vt:lpstr>Global messages</vt:lpstr>
      <vt:lpstr>Marketing Communications -difficulties in international marketing</vt:lpstr>
      <vt:lpstr>CROSS BORDER COMMUNICATIONS</vt:lpstr>
      <vt:lpstr>CULTURAL CONSIDERATIONS</vt:lpstr>
      <vt:lpstr>PowerPoint Presentation</vt:lpstr>
      <vt:lpstr>PowerPoint Presentation</vt:lpstr>
      <vt:lpstr>LEGAL CONSIDERATIONS</vt:lpstr>
      <vt:lpstr>MEDIA CONSIDERATIONS</vt:lpstr>
      <vt:lpstr>PowerPoint Presentation</vt:lpstr>
      <vt:lpstr>PowerPoint Presentation</vt:lpstr>
      <vt:lpstr>INTERNATIONAL COMMUNICATIONS ALTERNATIVES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Marketing Communications - Customer Relationship Marketing</vt:lpstr>
      <vt:lpstr>Marketing Communications - internal communications</vt:lpstr>
      <vt:lpstr>AGENCY SUPPORT</vt:lpstr>
      <vt:lpstr>Tutorial </vt:lpstr>
      <vt:lpstr>STANDARDISE OR ADAPT</vt:lpstr>
      <vt:lpstr>Marketing Communications - standardise or adapt? that is the 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Marketing Strategy</dc:title>
  <dc:creator>Fleming</dc:creator>
  <cp:lastModifiedBy>Will Fleming</cp:lastModifiedBy>
  <cp:revision>26</cp:revision>
  <cp:lastPrinted>2018-03-09T15:17:53Z</cp:lastPrinted>
  <dcterms:created xsi:type="dcterms:W3CDTF">2012-05-13T11:52:54Z</dcterms:created>
  <dcterms:modified xsi:type="dcterms:W3CDTF">2018-03-13T11:06:34Z</dcterms:modified>
</cp:coreProperties>
</file>