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8" r:id="rId4"/>
    <p:sldId id="257" r:id="rId5"/>
    <p:sldId id="270" r:id="rId6"/>
    <p:sldId id="260" r:id="rId7"/>
    <p:sldId id="261" r:id="rId8"/>
    <p:sldId id="262" r:id="rId9"/>
    <p:sldId id="263" r:id="rId10"/>
    <p:sldId id="264" r:id="rId11"/>
    <p:sldId id="265" r:id="rId12"/>
    <p:sldId id="271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8F7C43-9E5B-4490-9E38-B9FF9CB9E176}" v="53" dt="2026-06-14T23:00:54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5033" autoAdjust="0"/>
  </p:normalViewPr>
  <p:slideViewPr>
    <p:cSldViewPr snapToGrid="0" snapToObjects="1">
      <p:cViewPr>
        <p:scale>
          <a:sx n="66" d="100"/>
          <a:sy n="66" d="100"/>
        </p:scale>
        <p:origin x="1224" y="3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5412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0CA34-4F31-CF86-439C-B40138D86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7C4479-99E3-546A-37AF-D3FB7C2230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0A64BD-F229-11AB-5488-A642F4F131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BA8F4-22FE-FB22-01D6-B0D09E8F6A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973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title_cr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48640"/>
            <a:ext cx="69338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5212080" cy="6858000"/>
          </a:xfrm>
          <a:prstGeom prst="rect">
            <a:avLst/>
          </a:prstGeom>
          <a:solidFill>
            <a:srgbClr val="FBF7EF"/>
          </a:solidFill>
          <a:ln w="12700">
            <a:solidFill>
              <a:srgbClr val="FBF7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>
              <a:latin typeface="+mj-lt"/>
            </a:endParaRPr>
          </a:p>
        </p:txBody>
      </p:sp>
      <p:sp>
        <p:nvSpPr>
          <p:cNvPr id="4" name="Shape 1"/>
          <p:cNvSpPr/>
          <p:nvPr/>
        </p:nvSpPr>
        <p:spPr>
          <a:xfrm>
            <a:off x="45720" y="5166360"/>
            <a:ext cx="1417320" cy="1417320"/>
          </a:xfrm>
          <a:prstGeom prst="arc">
            <a:avLst/>
          </a:prstGeom>
          <a:noFill/>
          <a:ln w="177800">
            <a:solidFill>
              <a:srgbClr val="D9F0EE">
                <a:alpha val="78000"/>
              </a:srgbClr>
            </a:solidFill>
            <a:prstDash val="solid"/>
          </a:ln>
        </p:spPr>
        <p:txBody>
          <a:bodyPr/>
          <a:lstStyle/>
          <a:p>
            <a:endParaRPr lang="en-PK">
              <a:latin typeface="+mj-lt"/>
            </a:endParaRPr>
          </a:p>
        </p:txBody>
      </p:sp>
      <p:sp>
        <p:nvSpPr>
          <p:cNvPr id="5" name="Text 2"/>
          <p:cNvSpPr/>
          <p:nvPr/>
        </p:nvSpPr>
        <p:spPr>
          <a:xfrm>
            <a:off x="658368" y="1097280"/>
            <a:ext cx="397764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153A4B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Applying Attachment Theory to Isaac’s Early Help Plan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85800" y="2788920"/>
            <a:ext cx="3977640" cy="10254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2F7F8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</a:p>
          <a:p>
            <a:pPr marL="0" indent="0" algn="ctr">
              <a:buNone/>
            </a:pPr>
            <a:r>
              <a:rPr lang="en-US" b="1" dirty="0">
                <a:solidFill>
                  <a:srgbClr val="2F7F8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85800" y="4154514"/>
            <a:ext cx="4160520" cy="102549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5E6C7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DILNAWAZ KHAN   </a:t>
            </a:r>
          </a:p>
          <a:p>
            <a:pPr marL="0" indent="0">
              <a:buNone/>
            </a:pPr>
            <a:r>
              <a:rPr lang="en-US" b="1" dirty="0">
                <a:solidFill>
                  <a:srgbClr val="5E6C7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2435767</a:t>
            </a:r>
          </a:p>
          <a:p>
            <a:pPr marL="0" indent="0">
              <a:buNone/>
            </a:pPr>
            <a:endParaRPr lang="en-US" b="1" dirty="0">
              <a:solidFill>
                <a:srgbClr val="5E6C7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5E6C7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Prabjot Kaur Sahota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  <a:latin typeface="+mj-lt"/>
              </a:rPr>
              <a:t>LCHS4010 | 1</a:t>
            </a:r>
            <a:endParaRPr lang="en-US" sz="850" dirty="0"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A213A-63BF-E55A-7DBE-0B5723F98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16">
            <a:extLst>
              <a:ext uri="{FF2B5EF4-FFF2-40B4-BE49-F238E27FC236}">
                <a16:creationId xmlns:a16="http://schemas.microsoft.com/office/drawing/2014/main" id="{66BF313B-8219-D85D-0EDC-795975C1B92F}"/>
              </a:ext>
            </a:extLst>
          </p:cNvPr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  <a:latin typeface="+mj-lt"/>
              </a:rPr>
              <a:t>LCHS4010 | 2</a:t>
            </a:r>
            <a:endParaRPr lang="en-US" sz="850" dirty="0">
              <a:latin typeface="+mj-lt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91BF464-01EA-8FF3-2218-5634D6A69F64}"/>
              </a:ext>
            </a:extLst>
          </p:cNvPr>
          <p:cNvSpPr/>
          <p:nvPr/>
        </p:nvSpPr>
        <p:spPr>
          <a:xfrm>
            <a:off x="2550160" y="113865"/>
            <a:ext cx="7091679" cy="1473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b="1" dirty="0">
                <a:solidFill>
                  <a:schemeClr val="tx1"/>
                </a:solidFill>
              </a:rPr>
              <a:t>About Isaac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8567474-E9F4-1AF0-A076-F039C751D0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2254" y="2112067"/>
            <a:ext cx="4179169" cy="401781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9C5CD1A-7AA3-A804-FAD9-FB8D36725CEB}"/>
              </a:ext>
            </a:extLst>
          </p:cNvPr>
          <p:cNvSpPr txBox="1"/>
          <p:nvPr/>
        </p:nvSpPr>
        <p:spPr>
          <a:xfrm>
            <a:off x="460575" y="2233986"/>
            <a:ext cx="660062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Isaac is 4 years old and lives with his Mom in a single parent household.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Isaac shows distress when separated from his mother.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Delay in language development.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Struggles to join group activities.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Quiet and withdrawn during free play.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Difficulty sleeping.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Clinginess and lack of independence. </a:t>
            </a:r>
          </a:p>
        </p:txBody>
      </p:sp>
    </p:spTree>
    <p:extLst>
      <p:ext uri="{BB962C8B-B14F-4D97-AF65-F5344CB8AC3E}">
        <p14:creationId xmlns:p14="http://schemas.microsoft.com/office/powerpoint/2010/main" val="625458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0640" y="55667"/>
            <a:ext cx="6380480" cy="98758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153A4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Bowlby’s Attachment Theory: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152399" y="861568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/>
          </a:p>
        </p:txBody>
      </p:sp>
      <p:pic>
        <p:nvPicPr>
          <p:cNvPr id="4" name="Image 0" descr="/mnt/data/cycle_1258_cr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279" y="2924127"/>
            <a:ext cx="4626961" cy="3677841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21120" y="172723"/>
            <a:ext cx="5699760" cy="6173007"/>
          </a:xfrm>
          <a:prstGeom prst="roundRect">
            <a:avLst>
              <a:gd name="adj" fmla="val 2759"/>
            </a:avLst>
          </a:prstGeom>
          <a:solidFill>
            <a:schemeClr val="accent5">
              <a:lumMod val="20000"/>
              <a:lumOff val="80000"/>
            </a:schemeClr>
          </a:solidFill>
          <a:ln w="13970">
            <a:solidFill>
              <a:srgbClr val="E8DDD0"/>
            </a:solidFill>
            <a:prstDash val="solid"/>
          </a:ln>
        </p:spPr>
        <p:txBody>
          <a:bodyPr/>
          <a:lstStyle/>
          <a:p>
            <a:r>
              <a:rPr lang="en-GB" b="1" dirty="0">
                <a:solidFill>
                  <a:srgbClr val="123D4F"/>
                </a:solidFill>
              </a:rPr>
              <a:t>Attachment</a:t>
            </a:r>
            <a:r>
              <a:rPr lang="en-GB" dirty="0">
                <a:solidFill>
                  <a:srgbClr val="123D4F"/>
                </a:solidFill>
              </a:rPr>
              <a:t>: “Bowlby (1969) described attachment behaviours – including crying, smiling, clinging and following – as instinctive, activating whenever proximity to the caregiver is threatened by separation, fear, or insecurity” (McLeod, 2025).</a:t>
            </a:r>
          </a:p>
          <a:p>
            <a:endParaRPr lang="en-GB" dirty="0">
              <a:solidFill>
                <a:srgbClr val="123D4F"/>
              </a:solidFill>
            </a:endParaRPr>
          </a:p>
          <a:p>
            <a:r>
              <a:rPr lang="en-GB" b="1" dirty="0">
                <a:solidFill>
                  <a:srgbClr val="123D4F"/>
                </a:solidFill>
              </a:rPr>
              <a:t>Secure base</a:t>
            </a:r>
            <a:r>
              <a:rPr lang="en-GB" dirty="0">
                <a:solidFill>
                  <a:srgbClr val="123D4F"/>
                </a:solidFill>
              </a:rPr>
              <a:t>: trusted adult availability helps explore, then return for comfort during anxious play (NSPCC Learning, 2021).</a:t>
            </a:r>
          </a:p>
          <a:p>
            <a:endParaRPr lang="en-GB" dirty="0">
              <a:solidFill>
                <a:srgbClr val="123D4F"/>
              </a:solidFill>
            </a:endParaRPr>
          </a:p>
          <a:p>
            <a:r>
              <a:rPr lang="en-GB" b="1" dirty="0">
                <a:solidFill>
                  <a:srgbClr val="123D4F"/>
                </a:solidFill>
              </a:rPr>
              <a:t>Safe haven</a:t>
            </a:r>
            <a:r>
              <a:rPr lang="en-GB" dirty="0">
                <a:solidFill>
                  <a:srgbClr val="123D4F"/>
                </a:solidFill>
              </a:rPr>
              <a:t>: a caregiver’s comfort helps reduce separation distress and supports emotional recovery after stress (Thompson et al., 2022).</a:t>
            </a:r>
          </a:p>
          <a:p>
            <a:endParaRPr lang="en-GB" dirty="0">
              <a:solidFill>
                <a:srgbClr val="123D4F"/>
              </a:solidFill>
            </a:endParaRPr>
          </a:p>
          <a:p>
            <a:r>
              <a:rPr lang="en-GB" b="1" dirty="0">
                <a:solidFill>
                  <a:srgbClr val="123D4F"/>
                </a:solidFill>
              </a:rPr>
              <a:t>Internal models</a:t>
            </a:r>
            <a:r>
              <a:rPr lang="en-GB" dirty="0">
                <a:solidFill>
                  <a:srgbClr val="123D4F"/>
                </a:solidFill>
              </a:rPr>
              <a:t>: repeated responses teach whether adults are reliable, available and safe during worry (Thompson et al., 2022).</a:t>
            </a:r>
          </a:p>
          <a:p>
            <a:endParaRPr lang="en-GB" dirty="0">
              <a:solidFill>
                <a:srgbClr val="123D4F"/>
              </a:solidFill>
            </a:endParaRPr>
          </a:p>
          <a:p>
            <a:r>
              <a:rPr lang="en-GB" b="1" dirty="0">
                <a:solidFill>
                  <a:srgbClr val="123D4F"/>
                </a:solidFill>
              </a:rPr>
              <a:t>Sensitive care</a:t>
            </a:r>
            <a:r>
              <a:rPr lang="en-GB" dirty="0">
                <a:solidFill>
                  <a:srgbClr val="123D4F"/>
                </a:solidFill>
              </a:rPr>
              <a:t>: noticing signals and responding warmly can gradually rebuild trust through everyday nursery routines (Kohlhoff et al., 2022).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endParaRPr lang="en-PK" dirty="0"/>
          </a:p>
        </p:txBody>
      </p:sp>
      <p:sp>
        <p:nvSpPr>
          <p:cNvPr id="13" name="Text 10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</a:rPr>
              <a:t>LCHS4010 | 3</a:t>
            </a:r>
            <a:endParaRPr lang="en-US" sz="850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1FE6461-628F-8885-0927-E5678DB60393}"/>
              </a:ext>
            </a:extLst>
          </p:cNvPr>
          <p:cNvSpPr/>
          <p:nvPr/>
        </p:nvSpPr>
        <p:spPr>
          <a:xfrm>
            <a:off x="71120" y="1299487"/>
            <a:ext cx="6024881" cy="12822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John Bowlby believed that babies are born with a strong need to form a close emotional bond with a main caregiver – usually a parent. </a:t>
            </a:r>
          </a:p>
          <a:p>
            <a:r>
              <a:rPr lang="en-GB" b="1" dirty="0">
                <a:solidFill>
                  <a:schemeClr val="tx1"/>
                </a:solidFill>
              </a:rPr>
              <a:t>This attachment helps them feel safe and secure.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68474" y="35665"/>
            <a:ext cx="7340600" cy="84779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153A4B"/>
                </a:solidFill>
                <a:latin typeface="+mj-lt"/>
                <a:ea typeface="Aptos Display" pitchFamily="34" charset="-122"/>
                <a:cs typeface="Aptos Display" pitchFamily="34" charset="-120"/>
              </a:rPr>
              <a:t>Isaac’s Developmental Needs</a:t>
            </a:r>
            <a:endParaRPr lang="en-US" sz="4000" dirty="0">
              <a:latin typeface="+mj-lt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02920" y="877824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>
              <a:latin typeface="+mj-lt"/>
            </a:endParaRPr>
          </a:p>
        </p:txBody>
      </p:sp>
      <p:pic>
        <p:nvPicPr>
          <p:cNvPr id="4" name="Image 0" descr="/mnt/data/title_square_cr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360" y="658368"/>
            <a:ext cx="4160520" cy="44805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452360" y="5157215"/>
            <a:ext cx="4160520" cy="847799"/>
          </a:xfrm>
          <a:prstGeom prst="roundRect">
            <a:avLst>
              <a:gd name="adj" fmla="val 13333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2800">
              <a:latin typeface="+mj-lt"/>
            </a:endParaRPr>
          </a:p>
        </p:txBody>
      </p:sp>
      <p:sp>
        <p:nvSpPr>
          <p:cNvPr id="6" name="Text 3"/>
          <p:cNvSpPr/>
          <p:nvPr/>
        </p:nvSpPr>
        <p:spPr>
          <a:xfrm>
            <a:off x="7560861" y="5157215"/>
            <a:ext cx="3930554" cy="84779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53A4B"/>
                </a:solidFill>
                <a:latin typeface="+mj-lt"/>
              </a:rPr>
              <a:t>Scenario focus: a four-year-old child needing early, relational support.</a:t>
            </a:r>
            <a:endParaRPr lang="en-US" sz="1100" dirty="0">
              <a:latin typeface="+mj-lt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235764" y="5588007"/>
            <a:ext cx="1966005" cy="1097273"/>
          </a:xfrm>
          <a:prstGeom prst="roundRect">
            <a:avLst>
              <a:gd name="adj" fmla="val 14286"/>
            </a:avLst>
          </a:prstGeom>
          <a:solidFill>
            <a:srgbClr val="2F7F82">
              <a:alpha val="96000"/>
            </a:srgbClr>
          </a:solidFill>
          <a:ln w="12700">
            <a:solidFill>
              <a:srgbClr val="2F7F8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>
              <a:latin typeface="+mj-lt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42110" y="5930718"/>
            <a:ext cx="1353312" cy="40547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+mj-lt"/>
              </a:rPr>
              <a:t>Observed: quiet play</a:t>
            </a:r>
            <a:endParaRPr lang="en-US" sz="1600" dirty="0">
              <a:latin typeface="+mj-lt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2468813" y="5585697"/>
            <a:ext cx="1819678" cy="1097273"/>
          </a:xfrm>
          <a:prstGeom prst="roundRect">
            <a:avLst>
              <a:gd name="adj" fmla="val 14286"/>
            </a:avLst>
          </a:prstGeom>
          <a:solidFill>
            <a:srgbClr val="D76E62">
              <a:alpha val="96000"/>
            </a:srgbClr>
          </a:solidFill>
          <a:ln w="12700">
            <a:solidFill>
              <a:srgbClr val="D76E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 dirty="0">
              <a:latin typeface="+mj-lt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2666590" y="5930720"/>
            <a:ext cx="1472184" cy="40547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+mj-lt"/>
              </a:rPr>
              <a:t>Reported: clingy sleep</a:t>
            </a:r>
            <a:endParaRPr lang="en-US" sz="1600" dirty="0">
              <a:latin typeface="+mj-lt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4562810" y="5588007"/>
            <a:ext cx="1959909" cy="1090898"/>
          </a:xfrm>
          <a:prstGeom prst="roundRect">
            <a:avLst>
              <a:gd name="adj" fmla="val 14286"/>
            </a:avLst>
          </a:prstGeom>
          <a:solidFill>
            <a:srgbClr val="D89A32">
              <a:alpha val="96000"/>
            </a:srgbClr>
          </a:solidFill>
          <a:ln w="12700">
            <a:solidFill>
              <a:srgbClr val="D89A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>
              <a:latin typeface="+mj-lt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702070" y="5930719"/>
            <a:ext cx="1536192" cy="40547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+mj-lt"/>
              </a:rPr>
              <a:t>Need: joined-up help</a:t>
            </a:r>
            <a:endParaRPr lang="en-US" sz="1600" dirty="0">
              <a:latin typeface="+mj-lt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  <a:latin typeface="+mj-lt"/>
              </a:rPr>
              <a:t>LCHS4010 | 2</a:t>
            </a:r>
            <a:endParaRPr lang="en-US" sz="850" dirty="0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3D5589-39D5-D636-0CA5-FFE1CF8CB15D}"/>
              </a:ext>
            </a:extLst>
          </p:cNvPr>
          <p:cNvSpPr txBox="1"/>
          <p:nvPr/>
        </p:nvSpPr>
        <p:spPr>
          <a:xfrm>
            <a:off x="235764" y="1502987"/>
            <a:ext cx="671469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24333B"/>
                </a:solidFill>
              </a:rPr>
              <a:t>Isaac’s withdrawal, separation distress and language delay suggest unmet emotional security needs requiring early help  </a:t>
            </a:r>
            <a:br>
              <a:rPr lang="en-US" sz="2200" dirty="0">
                <a:solidFill>
                  <a:srgbClr val="24333B"/>
                </a:solidFill>
              </a:rPr>
            </a:br>
            <a:r>
              <a:rPr lang="en-US" sz="2200" dirty="0">
                <a:solidFill>
                  <a:srgbClr val="24333B"/>
                </a:solidFill>
              </a:rPr>
              <a:t>(Ofsted,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24333B"/>
                </a:solidFill>
              </a:rPr>
              <a:t>Maternal depression and disrupted care may reduce predictable responses, increasing anxiety during transitions and routines </a:t>
            </a:r>
            <a:br>
              <a:rPr lang="en-US" sz="2200" dirty="0">
                <a:solidFill>
                  <a:srgbClr val="24333B"/>
                </a:solidFill>
              </a:rPr>
            </a:br>
            <a:r>
              <a:rPr lang="en-US" sz="2200" dirty="0">
                <a:solidFill>
                  <a:srgbClr val="24333B"/>
                </a:solidFill>
              </a:rPr>
              <a:t>(Bird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Clingy, difficulty sleeping, disrupted childcare arrangements, single parent family.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6F4983-0F23-0745-D182-BAFDA569A1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234478"/>
              </p:ext>
            </p:extLst>
          </p:nvPr>
        </p:nvGraphicFramePr>
        <p:xfrm>
          <a:off x="470747" y="1334375"/>
          <a:ext cx="10905067" cy="467693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430209">
                  <a:extLst>
                    <a:ext uri="{9D8B030D-6E8A-4147-A177-3AD203B41FA5}">
                      <a16:colId xmlns:a16="http://schemas.microsoft.com/office/drawing/2014/main" val="2105878409"/>
                    </a:ext>
                  </a:extLst>
                </a:gridCol>
                <a:gridCol w="5474858">
                  <a:extLst>
                    <a:ext uri="{9D8B030D-6E8A-4147-A177-3AD203B41FA5}">
                      <a16:colId xmlns:a16="http://schemas.microsoft.com/office/drawing/2014/main" val="1924201141"/>
                    </a:ext>
                  </a:extLst>
                </a:gridCol>
              </a:tblGrid>
              <a:tr h="480806">
                <a:tc>
                  <a:txBody>
                    <a:bodyPr/>
                    <a:lstStyle/>
                    <a:p>
                      <a:r>
                        <a:rPr lang="en-GB" sz="2200" dirty="0"/>
                        <a:t>Behaviour: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Bowlby’s Interpretation: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2704358446"/>
                  </a:ext>
                </a:extLst>
              </a:tr>
              <a:tr h="808628">
                <a:tc>
                  <a:txBody>
                    <a:bodyPr/>
                    <a:lstStyle/>
                    <a:p>
                      <a:r>
                        <a:rPr lang="en-GB" sz="2200"/>
                        <a:t>Distress during separation.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Fear of being separated from someone they rely on.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3376528085"/>
                  </a:ext>
                </a:extLst>
              </a:tr>
              <a:tr h="480806">
                <a:tc>
                  <a:txBody>
                    <a:bodyPr/>
                    <a:lstStyle/>
                    <a:p>
                      <a:r>
                        <a:rPr lang="en-GB" sz="2200"/>
                        <a:t>Clinginess.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Seeking security and reassurance.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3053333737"/>
                  </a:ext>
                </a:extLst>
              </a:tr>
              <a:tr h="480806">
                <a:tc>
                  <a:txBody>
                    <a:bodyPr/>
                    <a:lstStyle/>
                    <a:p>
                      <a:r>
                        <a:rPr lang="en-GB" sz="2200"/>
                        <a:t>Withdrawal from play.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Lack of confidence to explore.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1184282755"/>
                  </a:ext>
                </a:extLst>
              </a:tr>
              <a:tr h="808628">
                <a:tc>
                  <a:txBody>
                    <a:bodyPr/>
                    <a:lstStyle/>
                    <a:p>
                      <a:r>
                        <a:rPr lang="en-GB" sz="2200"/>
                        <a:t>Difficulty joining groups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Anxiety in unfamiliar or demanding social situations.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1999014519"/>
                  </a:ext>
                </a:extLst>
              </a:tr>
              <a:tr h="808628">
                <a:tc>
                  <a:txBody>
                    <a:bodyPr/>
                    <a:lstStyle/>
                    <a:p>
                      <a:r>
                        <a:rPr lang="en-GB" sz="2200" dirty="0"/>
                        <a:t>Limited independent play.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Reliance on adults as a source of emotional stability.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3340149743"/>
                  </a:ext>
                </a:extLst>
              </a:tr>
              <a:tr h="808628">
                <a:tc>
                  <a:txBody>
                    <a:bodyPr/>
                    <a:lstStyle/>
                    <a:p>
                      <a:r>
                        <a:rPr lang="en-GB" sz="2200" dirty="0"/>
                        <a:t>Sleep difficulties.</a:t>
                      </a:r>
                    </a:p>
                  </a:txBody>
                  <a:tcPr marL="109274" marR="109274" marT="54637" marB="54637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Challenges with self-soothing and feeling secure when separated.</a:t>
                      </a:r>
                    </a:p>
                  </a:txBody>
                  <a:tcPr marL="109274" marR="109274" marT="54637" marB="54637"/>
                </a:tc>
                <a:extLst>
                  <a:ext uri="{0D108BD9-81ED-4DB2-BD59-A6C34878D82A}">
                    <a16:rowId xmlns:a16="http://schemas.microsoft.com/office/drawing/2014/main" val="428135596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161B6A-4BD8-4967-E082-4939A166107C}"/>
              </a:ext>
            </a:extLst>
          </p:cNvPr>
          <p:cNvSpPr txBox="1"/>
          <p:nvPr/>
        </p:nvSpPr>
        <p:spPr>
          <a:xfrm>
            <a:off x="358987" y="194697"/>
            <a:ext cx="89272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+mj-lt"/>
              </a:rPr>
              <a:t>Theory connections to Isaac’s behaviour. </a:t>
            </a:r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4CB80171-9376-E05B-2A84-52FF6F006BFE}"/>
              </a:ext>
            </a:extLst>
          </p:cNvPr>
          <p:cNvSpPr/>
          <p:nvPr/>
        </p:nvSpPr>
        <p:spPr>
          <a:xfrm>
            <a:off x="502920" y="877824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3186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67144"/>
            <a:ext cx="7498079" cy="652486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l"/>
            <a:r>
              <a:rPr sz="4000" b="1" dirty="0">
                <a:solidFill>
                  <a:srgbClr val="123D4F"/>
                </a:solidFill>
                <a:latin typeface="Aptos"/>
              </a:rPr>
              <a:t>Applying Theory to Isaac</a:t>
            </a:r>
          </a:p>
        </p:txBody>
      </p:sp>
      <p:sp>
        <p:nvSpPr>
          <p:cNvPr id="3" name="Rectangle 2"/>
          <p:cNvSpPr/>
          <p:nvPr/>
        </p:nvSpPr>
        <p:spPr>
          <a:xfrm>
            <a:off x="502920" y="896112"/>
            <a:ext cx="960120" cy="32004"/>
          </a:xfrm>
          <a:prstGeom prst="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r"/>
            <a:r>
              <a:rPr sz="850" b="0" dirty="0">
                <a:solidFill>
                  <a:srgbClr val="708084"/>
                </a:solidFill>
                <a:latin typeface="Aptos"/>
              </a:rPr>
              <a:t>LCHS4010 | 5</a:t>
            </a:r>
          </a:p>
        </p:txBody>
      </p:sp>
      <p:pic>
        <p:nvPicPr>
          <p:cNvPr id="5" name="Picture 4" descr="a_warm_softly_lit_indoor_scene_in_a_modern_daycar_batch_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143000"/>
            <a:ext cx="4983480" cy="2804698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594360" y="3959352"/>
            <a:ext cx="4983480" cy="1021818"/>
          </a:xfrm>
          <a:prstGeom prst="roundRect">
            <a:avLst/>
          </a:prstGeom>
          <a:solidFill>
            <a:srgbClr val="123D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94360" y="4054834"/>
            <a:ext cx="4818888" cy="775597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lang="en-GB" sz="1600" dirty="0">
                <a:solidFill>
                  <a:srgbClr val="FFFFFF"/>
                </a:solidFill>
                <a:latin typeface="Aptos"/>
              </a:rPr>
              <a:t>Observed</a:t>
            </a:r>
            <a:r>
              <a:rPr sz="1600" dirty="0">
                <a:solidFill>
                  <a:srgbClr val="FFFFFF"/>
                </a:solidFill>
                <a:latin typeface="Aptos"/>
              </a:rPr>
              <a:t> Isaac’s </a:t>
            </a:r>
            <a:r>
              <a:rPr sz="1600" dirty="0" err="1">
                <a:solidFill>
                  <a:srgbClr val="FFFFFF"/>
                </a:solidFill>
                <a:latin typeface="Aptos"/>
              </a:rPr>
              <a:t>behaviour</a:t>
            </a:r>
            <a:r>
              <a:rPr sz="1600" dirty="0">
                <a:solidFill>
                  <a:srgbClr val="FFFFFF"/>
                </a:solidFill>
                <a:latin typeface="Aptos"/>
              </a:rPr>
              <a:t> as developmental communication, not deliberate refusal or poor parenting.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89320" y="1280160"/>
            <a:ext cx="5897880" cy="87782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9" name="Rectangle 8"/>
          <p:cNvSpPr/>
          <p:nvPr/>
        </p:nvSpPr>
        <p:spPr>
          <a:xfrm>
            <a:off x="5989320" y="1280160"/>
            <a:ext cx="82296" cy="877824"/>
          </a:xfrm>
          <a:prstGeom prst="rect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0" name="Oval 9"/>
          <p:cNvSpPr/>
          <p:nvPr/>
        </p:nvSpPr>
        <p:spPr>
          <a:xfrm>
            <a:off x="6190488" y="1517904"/>
            <a:ext cx="329184" cy="329184"/>
          </a:xfrm>
          <a:prstGeom prst="ellipse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1" name="TextBox 10"/>
          <p:cNvSpPr txBox="1"/>
          <p:nvPr/>
        </p:nvSpPr>
        <p:spPr>
          <a:xfrm>
            <a:off x="6190488" y="1518058"/>
            <a:ext cx="329184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7688" y="1349561"/>
            <a:ext cx="5239512" cy="775597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600" b="0" dirty="0">
                <a:solidFill>
                  <a:srgbClr val="123D4F"/>
                </a:solidFill>
                <a:latin typeface="Aptos"/>
              </a:rPr>
              <a:t>Disrupted childcare can reduce predictable caregiving, making separation harder when reassurance has felt repeatedly inconsistent (Ofsted, 2023).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89320" y="2610606"/>
            <a:ext cx="5897880" cy="87782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4" name="Rectangle 13"/>
          <p:cNvSpPr/>
          <p:nvPr/>
        </p:nvSpPr>
        <p:spPr>
          <a:xfrm>
            <a:off x="5989320" y="2610606"/>
            <a:ext cx="82296" cy="877824"/>
          </a:xfrm>
          <a:prstGeom prst="rect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5" name="Oval 14"/>
          <p:cNvSpPr/>
          <p:nvPr/>
        </p:nvSpPr>
        <p:spPr>
          <a:xfrm>
            <a:off x="6190488" y="2848349"/>
            <a:ext cx="329184" cy="329184"/>
          </a:xfrm>
          <a:prstGeom prst="ellipse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6" name="TextBox 15"/>
          <p:cNvSpPr txBox="1"/>
          <p:nvPr/>
        </p:nvSpPr>
        <p:spPr>
          <a:xfrm>
            <a:off x="6190488" y="2848505"/>
            <a:ext cx="329184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47688" y="2680007"/>
            <a:ext cx="4572000" cy="775597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600" b="0">
                <a:solidFill>
                  <a:srgbClr val="123D4F"/>
                </a:solidFill>
                <a:latin typeface="Aptos"/>
              </a:rPr>
              <a:t>Maternal depression may limit responsive talk and play, increasing risks for language and emotional regulation (Bird et al., 2024).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989320" y="3947698"/>
            <a:ext cx="5897880" cy="882983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9" name="Rectangle 18"/>
          <p:cNvSpPr/>
          <p:nvPr/>
        </p:nvSpPr>
        <p:spPr>
          <a:xfrm>
            <a:off x="5989320" y="3947698"/>
            <a:ext cx="82296" cy="882983"/>
          </a:xfrm>
          <a:prstGeom prst="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0" name="Oval 19"/>
          <p:cNvSpPr/>
          <p:nvPr/>
        </p:nvSpPr>
        <p:spPr>
          <a:xfrm>
            <a:off x="6190488" y="4188666"/>
            <a:ext cx="329184" cy="331119"/>
          </a:xfrm>
          <a:prstGeom prst="ellipse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1" name="TextBox 20"/>
          <p:cNvSpPr txBox="1"/>
          <p:nvPr/>
        </p:nvSpPr>
        <p:spPr>
          <a:xfrm>
            <a:off x="6190488" y="4190756"/>
            <a:ext cx="329184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47688" y="4022257"/>
            <a:ext cx="5239512" cy="775597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600" b="0" dirty="0">
                <a:solidFill>
                  <a:srgbClr val="123D4F"/>
                </a:solidFill>
                <a:latin typeface="Aptos"/>
              </a:rPr>
              <a:t>Withdrawal during group play may signal insecure expectations rather than unwillingness to participate socially and confidently (</a:t>
            </a:r>
            <a:r>
              <a:rPr sz="1600" b="0" dirty="0" err="1">
                <a:solidFill>
                  <a:srgbClr val="123D4F"/>
                </a:solidFill>
                <a:latin typeface="Aptos"/>
              </a:rPr>
              <a:t>Śliwerski</a:t>
            </a:r>
            <a:r>
              <a:rPr sz="1600" b="0" dirty="0">
                <a:solidFill>
                  <a:srgbClr val="123D4F"/>
                </a:solidFill>
                <a:latin typeface="Aptos"/>
              </a:rPr>
              <a:t> et al., 2020).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85800" y="5321808"/>
            <a:ext cx="10607040" cy="84124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4" name="Rounded Rectangle 23"/>
          <p:cNvSpPr/>
          <p:nvPr/>
        </p:nvSpPr>
        <p:spPr>
          <a:xfrm>
            <a:off x="960119" y="5491892"/>
            <a:ext cx="2379307" cy="478171"/>
          </a:xfrm>
          <a:prstGeom prst="roundRect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5" name="TextBox 24"/>
          <p:cNvSpPr txBox="1"/>
          <p:nvPr/>
        </p:nvSpPr>
        <p:spPr>
          <a:xfrm>
            <a:off x="1005840" y="5594994"/>
            <a:ext cx="2286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Experience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4663439" y="5491892"/>
            <a:ext cx="2379307" cy="478171"/>
          </a:xfrm>
          <a:prstGeom prst="roundRect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7" name="TextBox 26"/>
          <p:cNvSpPr txBox="1"/>
          <p:nvPr/>
        </p:nvSpPr>
        <p:spPr>
          <a:xfrm>
            <a:off x="4709159" y="5594994"/>
            <a:ext cx="2286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Attachment meaning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366759" y="5491892"/>
            <a:ext cx="2379307" cy="478171"/>
          </a:xfrm>
          <a:prstGeom prst="roundRect">
            <a:avLst/>
          </a:prstGeom>
          <a:solidFill>
            <a:srgbClr val="123D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29" name="TextBox 28"/>
          <p:cNvSpPr txBox="1"/>
          <p:nvPr/>
        </p:nvSpPr>
        <p:spPr>
          <a:xfrm>
            <a:off x="8412480" y="5594994"/>
            <a:ext cx="2286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Observed need</a:t>
            </a:r>
          </a:p>
        </p:txBody>
      </p:sp>
      <p:cxnSp>
        <p:nvCxnSpPr>
          <p:cNvPr id="30" name="Connector 29"/>
          <p:cNvCxnSpPr>
            <a:cxnSpLocks/>
          </p:cNvCxnSpPr>
          <p:nvPr/>
        </p:nvCxnSpPr>
        <p:spPr>
          <a:xfrm>
            <a:off x="3538183" y="5674773"/>
            <a:ext cx="998376" cy="0"/>
          </a:xfrm>
          <a:prstGeom prst="line">
            <a:avLst/>
          </a:prstGeom>
          <a:ln w="27940">
            <a:solidFill>
              <a:srgbClr val="DCA12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nector 30"/>
          <p:cNvCxnSpPr>
            <a:cxnSpLocks/>
          </p:cNvCxnSpPr>
          <p:nvPr/>
        </p:nvCxnSpPr>
        <p:spPr>
          <a:xfrm>
            <a:off x="7132320" y="5674773"/>
            <a:ext cx="998375" cy="0"/>
          </a:xfrm>
          <a:prstGeom prst="line">
            <a:avLst/>
          </a:prstGeom>
          <a:ln w="27940">
            <a:solidFill>
              <a:srgbClr val="DCA12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4764" y="165461"/>
            <a:ext cx="8387080" cy="652486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l"/>
            <a:r>
              <a:rPr sz="4000" b="1" dirty="0">
                <a:solidFill>
                  <a:srgbClr val="123D4F"/>
                </a:solidFill>
                <a:latin typeface="Aptos"/>
              </a:rPr>
              <a:t>Nature and Nurture</a:t>
            </a:r>
          </a:p>
        </p:txBody>
      </p:sp>
      <p:sp>
        <p:nvSpPr>
          <p:cNvPr id="3" name="Rectangle 2"/>
          <p:cNvSpPr/>
          <p:nvPr/>
        </p:nvSpPr>
        <p:spPr>
          <a:xfrm>
            <a:off x="502920" y="896112"/>
            <a:ext cx="960120" cy="32004"/>
          </a:xfrm>
          <a:prstGeom prst="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r"/>
            <a:r>
              <a:rPr sz="850" b="0" dirty="0">
                <a:solidFill>
                  <a:srgbClr val="708084"/>
                </a:solidFill>
                <a:latin typeface="Aptos"/>
              </a:rPr>
              <a:t>LCHS4010 | 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060704" y="1301451"/>
            <a:ext cx="3246120" cy="3566160"/>
          </a:xfrm>
          <a:prstGeom prst="roundRect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4791456" y="1301450"/>
            <a:ext cx="2377440" cy="3566153"/>
          </a:xfrm>
          <a:prstGeom prst="roundRect">
            <a:avLst/>
          </a:prstGeom>
          <a:solidFill>
            <a:srgbClr val="123D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7644384" y="1301451"/>
            <a:ext cx="3246120" cy="3566160"/>
          </a:xfrm>
          <a:prstGeom prst="round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8" name="Connector 7"/>
          <p:cNvCxnSpPr/>
          <p:nvPr/>
        </p:nvCxnSpPr>
        <p:spPr>
          <a:xfrm>
            <a:off x="4334256" y="3084531"/>
            <a:ext cx="384048" cy="0"/>
          </a:xfrm>
          <a:prstGeom prst="line">
            <a:avLst/>
          </a:prstGeom>
          <a:ln w="27940">
            <a:solidFill>
              <a:srgbClr val="DCA12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Connector 8"/>
          <p:cNvCxnSpPr/>
          <p:nvPr/>
        </p:nvCxnSpPr>
        <p:spPr>
          <a:xfrm>
            <a:off x="7187184" y="3084531"/>
            <a:ext cx="384048" cy="0"/>
          </a:xfrm>
          <a:prstGeom prst="line">
            <a:avLst/>
          </a:prstGeom>
          <a:ln w="27940">
            <a:solidFill>
              <a:srgbClr val="DCA12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426464" y="1667210"/>
            <a:ext cx="2514600" cy="384048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ctr"/>
            <a:r>
              <a:rPr sz="2300" b="1">
                <a:solidFill>
                  <a:srgbClr val="FFFFFF"/>
                </a:solidFill>
                <a:latin typeface="Aptos"/>
              </a:rPr>
              <a:t>Nature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25880" y="2214407"/>
            <a:ext cx="2615184" cy="2006703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lang="en-GB" sz="1600" dirty="0">
                <a:solidFill>
                  <a:srgbClr val="FFFFFF"/>
                </a:solidFill>
                <a:latin typeface="Aptos"/>
              </a:rPr>
              <a:t>If a child has a naturally cautious temperament, they may be more sensitive to unknown people and environments. Therefore, they will rely more on their primary caregiver as a source of security. </a:t>
            </a:r>
            <a:endParaRPr sz="1600" b="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10912" y="1848453"/>
            <a:ext cx="1938528" cy="56692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50" b="1" dirty="0">
                <a:solidFill>
                  <a:srgbClr val="FFFFFF"/>
                </a:solidFill>
                <a:latin typeface="Aptos"/>
              </a:rPr>
              <a:t>Isaac’s development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38344" y="2660825"/>
            <a:ext cx="1874519" cy="1268039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lang="en-GB" sz="1600" dirty="0">
                <a:solidFill>
                  <a:srgbClr val="FFFFFF"/>
                </a:solidFill>
                <a:latin typeface="Aptos"/>
              </a:rPr>
              <a:t>Delayed development may be due to mother having post natal depression</a:t>
            </a:r>
            <a:endParaRPr sz="1600" b="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010144" y="1667210"/>
            <a:ext cx="2514600" cy="384048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ctr"/>
            <a:r>
              <a:rPr sz="2300" b="1" dirty="0">
                <a:solidFill>
                  <a:srgbClr val="FFFFFF"/>
                </a:solidFill>
                <a:latin typeface="Aptos"/>
              </a:rPr>
              <a:t>Nurture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973567" y="2190576"/>
            <a:ext cx="2615184" cy="1760482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lang="en-GB" sz="1600" b="0" dirty="0">
                <a:solidFill>
                  <a:srgbClr val="FFFFFF"/>
                </a:solidFill>
                <a:latin typeface="Aptos"/>
              </a:rPr>
              <a:t>Bowlby’s Attachment Theory says that children need a strong, secure bond with a caregiver early in life, and this bond helps shape their emotional development and future relationships.</a:t>
            </a:r>
            <a:endParaRPr sz="1600" b="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1432560" y="5224966"/>
            <a:ext cx="9326880" cy="1031783"/>
          </a:xfrm>
          <a:prstGeom prst="roundRect">
            <a:avLst/>
          </a:prstGeom>
          <a:solidFill>
            <a:srgbClr val="DDF1ED"/>
          </a:solidFill>
          <a:ln w="12700">
            <a:solidFill>
              <a:srgbClr val="BEDC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746504" y="5482377"/>
            <a:ext cx="8778240" cy="529376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 dirty="0">
                <a:solidFill>
                  <a:srgbClr val="123D4F"/>
                </a:solidFill>
                <a:latin typeface="Aptos"/>
              </a:rPr>
              <a:t>Stressful early transitions can affect attention and emotion regulation during sensitive developmental periods in childhood (Jarvis, 2020).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5168" y="145516"/>
            <a:ext cx="9784080" cy="652486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l"/>
            <a:r>
              <a:rPr sz="4000" b="1" dirty="0">
                <a:solidFill>
                  <a:srgbClr val="123D4F"/>
                </a:solidFill>
                <a:latin typeface="Aptos"/>
              </a:rPr>
              <a:t>Theory-Informed Support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502920" y="896112"/>
            <a:ext cx="960120" cy="32004"/>
          </a:xfrm>
          <a:prstGeom prst="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</p:spPr>
        <p:txBody>
          <a:bodyPr wrap="square" lIns="36576" tIns="18288" rIns="36576" bIns="18288" anchor="t">
            <a:spAutoFit/>
          </a:bodyPr>
          <a:lstStyle/>
          <a:p>
            <a:pPr algn="r"/>
            <a:r>
              <a:rPr sz="850" b="0">
                <a:solidFill>
                  <a:srgbClr val="708084"/>
                </a:solidFill>
                <a:latin typeface="Aptos"/>
              </a:rPr>
              <a:t>LCHS4010 | 7</a:t>
            </a:r>
          </a:p>
        </p:txBody>
      </p:sp>
      <p:pic>
        <p:nvPicPr>
          <p:cNvPr id="5" name="Picture 4" descr="a_bright_warm_realistic_illustration_photorealis_batch_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381974"/>
            <a:ext cx="5440680" cy="30620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Rounded Rectangle 5"/>
          <p:cNvSpPr/>
          <p:nvPr/>
        </p:nvSpPr>
        <p:spPr>
          <a:xfrm>
            <a:off x="502920" y="4663440"/>
            <a:ext cx="5440680" cy="548640"/>
          </a:xfrm>
          <a:prstGeom prst="roundRect">
            <a:avLst/>
          </a:prstGeom>
          <a:solidFill>
            <a:srgbClr val="123D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04088" y="4700951"/>
            <a:ext cx="4991450" cy="437043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One consistent adult, predictable routines and language-rich play.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0" y="1143000"/>
            <a:ext cx="4937760" cy="4617720"/>
          </a:xfrm>
          <a:prstGeom prst="roundRect">
            <a:avLst/>
          </a:prstGeom>
          <a:solidFill>
            <a:srgbClr val="FFFBF4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9" name="Rounded Rectangle 8"/>
          <p:cNvSpPr/>
          <p:nvPr/>
        </p:nvSpPr>
        <p:spPr>
          <a:xfrm>
            <a:off x="6720840" y="1444752"/>
            <a:ext cx="1234440" cy="384048"/>
          </a:xfrm>
          <a:prstGeom prst="roundRect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0" name="TextBox 9"/>
          <p:cNvSpPr txBox="1"/>
          <p:nvPr/>
        </p:nvSpPr>
        <p:spPr>
          <a:xfrm>
            <a:off x="6766559" y="1513488"/>
            <a:ext cx="1143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Settle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57031" y="1444752"/>
            <a:ext cx="1234440" cy="384048"/>
          </a:xfrm>
          <a:prstGeom prst="round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2" name="TextBox 11"/>
          <p:cNvSpPr txBox="1"/>
          <p:nvPr/>
        </p:nvSpPr>
        <p:spPr>
          <a:xfrm>
            <a:off x="8302752" y="1513488"/>
            <a:ext cx="1143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Play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802368" y="1444752"/>
            <a:ext cx="1234440" cy="384048"/>
          </a:xfrm>
          <a:prstGeom prst="roundRect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600"/>
          </a:p>
        </p:txBody>
      </p:sp>
      <p:sp>
        <p:nvSpPr>
          <p:cNvPr id="14" name="TextBox 13"/>
          <p:cNvSpPr txBox="1"/>
          <p:nvPr/>
        </p:nvSpPr>
        <p:spPr>
          <a:xfrm>
            <a:off x="9848088" y="1513488"/>
            <a:ext cx="1143000" cy="283154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Talk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720840" y="2157984"/>
            <a:ext cx="4456676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16" name="Rectangle 15"/>
          <p:cNvSpPr/>
          <p:nvPr/>
        </p:nvSpPr>
        <p:spPr>
          <a:xfrm>
            <a:off x="6720840" y="2157984"/>
            <a:ext cx="82296" cy="804672"/>
          </a:xfrm>
          <a:prstGeom prst="rect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17" name="Oval 16"/>
          <p:cNvSpPr/>
          <p:nvPr/>
        </p:nvSpPr>
        <p:spPr>
          <a:xfrm>
            <a:off x="6922007" y="2395728"/>
            <a:ext cx="329184" cy="329184"/>
          </a:xfrm>
          <a:prstGeom prst="ellipse">
            <a:avLst/>
          </a:prstGeom>
          <a:solidFill>
            <a:srgbClr val="2F8A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18" name="TextBox 17"/>
          <p:cNvSpPr txBox="1"/>
          <p:nvPr/>
        </p:nvSpPr>
        <p:spPr>
          <a:xfrm>
            <a:off x="6922007" y="2418966"/>
            <a:ext cx="329184" cy="23698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379208" y="2249424"/>
            <a:ext cx="3716012" cy="65836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300" b="0" dirty="0">
                <a:solidFill>
                  <a:srgbClr val="123D4F"/>
                </a:solidFill>
                <a:latin typeface="Aptos"/>
              </a:rPr>
              <a:t>A daily key-worker greeting and visual goodbye routine can make separation predictable and emotionally safer (NSPCC Learning, 2021).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720840" y="3255263"/>
            <a:ext cx="4456676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1" name="Rectangle 20"/>
          <p:cNvSpPr/>
          <p:nvPr/>
        </p:nvSpPr>
        <p:spPr>
          <a:xfrm>
            <a:off x="6720840" y="3255263"/>
            <a:ext cx="82296" cy="804672"/>
          </a:xfrm>
          <a:prstGeom prst="rect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2" name="Oval 21"/>
          <p:cNvSpPr/>
          <p:nvPr/>
        </p:nvSpPr>
        <p:spPr>
          <a:xfrm>
            <a:off x="6922007" y="3493007"/>
            <a:ext cx="329184" cy="329184"/>
          </a:xfrm>
          <a:prstGeom prst="ellipse">
            <a:avLst/>
          </a:prstGeom>
          <a:solidFill>
            <a:srgbClr val="DCA1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3" name="TextBox 22"/>
          <p:cNvSpPr txBox="1"/>
          <p:nvPr/>
        </p:nvSpPr>
        <p:spPr>
          <a:xfrm>
            <a:off x="6922007" y="3516246"/>
            <a:ext cx="329184" cy="23698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379208" y="3346703"/>
            <a:ext cx="3716012" cy="65836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300" b="0" dirty="0">
                <a:solidFill>
                  <a:srgbClr val="123D4F"/>
                </a:solidFill>
                <a:latin typeface="Aptos"/>
              </a:rPr>
              <a:t>Child-led play, emotion cards and turn-taking games build trust while gently extending peer interaction skills (Kohlhoff et al., 2022).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720840" y="4352544"/>
            <a:ext cx="4456676" cy="804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EDF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6" name="Rectangle 25"/>
          <p:cNvSpPr/>
          <p:nvPr/>
        </p:nvSpPr>
        <p:spPr>
          <a:xfrm>
            <a:off x="6720840" y="4352544"/>
            <a:ext cx="82296" cy="804672"/>
          </a:xfrm>
          <a:prstGeom prst="rect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7" name="Oval 26"/>
          <p:cNvSpPr/>
          <p:nvPr/>
        </p:nvSpPr>
        <p:spPr>
          <a:xfrm>
            <a:off x="6922007" y="4590288"/>
            <a:ext cx="329184" cy="329184"/>
          </a:xfrm>
          <a:prstGeom prst="ellipse">
            <a:avLst/>
          </a:prstGeom>
          <a:solidFill>
            <a:srgbClr val="D86E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28" name="TextBox 27"/>
          <p:cNvSpPr txBox="1"/>
          <p:nvPr/>
        </p:nvSpPr>
        <p:spPr>
          <a:xfrm>
            <a:off x="6922007" y="4613526"/>
            <a:ext cx="329184" cy="236988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ctr"/>
            <a:r>
              <a:rPr sz="13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379208" y="4454618"/>
            <a:ext cx="3798308" cy="637097"/>
          </a:xfrm>
          <a:prstGeom prst="rect">
            <a:avLst/>
          </a:prstGeom>
          <a:noFill/>
        </p:spPr>
        <p:txBody>
          <a:bodyPr wrap="square" lIns="36576" tIns="18288" rIns="36576" bIns="18288" anchor="ctr">
            <a:spAutoFit/>
          </a:bodyPr>
          <a:lstStyle/>
          <a:p>
            <a:pPr algn="l"/>
            <a:r>
              <a:rPr sz="1300" b="0" dirty="0">
                <a:solidFill>
                  <a:srgbClr val="123D4F"/>
                </a:solidFill>
                <a:latin typeface="Aptos"/>
              </a:rPr>
              <a:t>Shared reading, feeling words and repeated conversational turns create daily opportunities for language growth practice (Finders et al., 2023).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19" y="-283991"/>
            <a:ext cx="7584441" cy="149556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153A4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Family and Multi-Agency Working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502920" y="877824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/>
          </a:p>
        </p:txBody>
      </p:sp>
      <p:pic>
        <p:nvPicPr>
          <p:cNvPr id="4" name="Image 0" descr="/mnt/data/network_cr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8412" y="1313052"/>
            <a:ext cx="5848748" cy="4264787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484631" y="1211579"/>
            <a:ext cx="4878939" cy="4366245"/>
          </a:xfrm>
          <a:prstGeom prst="roundRect">
            <a:avLst>
              <a:gd name="adj" fmla="val 2632"/>
            </a:avLst>
          </a:prstGeom>
          <a:solidFill>
            <a:srgbClr val="F7F3EA"/>
          </a:solidFill>
          <a:ln w="12700">
            <a:solidFill>
              <a:srgbClr val="EFE2C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6" name="Shape 3"/>
          <p:cNvSpPr/>
          <p:nvPr/>
        </p:nvSpPr>
        <p:spPr>
          <a:xfrm>
            <a:off x="653455" y="1704044"/>
            <a:ext cx="109728" cy="109728"/>
          </a:xfrm>
          <a:prstGeom prst="ellipse">
            <a:avLst/>
          </a:prstGeom>
          <a:solidFill>
            <a:srgbClr val="D76E62"/>
          </a:solidFill>
          <a:ln w="12700">
            <a:solidFill>
              <a:srgbClr val="D76E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7" name="Text 4"/>
          <p:cNvSpPr/>
          <p:nvPr/>
        </p:nvSpPr>
        <p:spPr>
          <a:xfrm>
            <a:off x="950976" y="1778508"/>
            <a:ext cx="441259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Offer non-judgemental parent sessions modelling praise, sensitive responses and playful talk for home routines (Gregory et al., 2020).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653455" y="2868658"/>
            <a:ext cx="109728" cy="109728"/>
          </a:xfrm>
          <a:prstGeom prst="ellipse">
            <a:avLst/>
          </a:prstGeom>
          <a:solidFill>
            <a:srgbClr val="D76E62"/>
          </a:solidFill>
          <a:ln w="12700">
            <a:solidFill>
              <a:srgbClr val="D76E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9" name="Text 6"/>
          <p:cNvSpPr/>
          <p:nvPr/>
        </p:nvSpPr>
        <p:spPr>
          <a:xfrm>
            <a:off x="992191" y="3039837"/>
            <a:ext cx="4371379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Refer mother to health visitor, GP or perinatal mental-health support while maintaining consent-led communication (Research in Practice, 2022).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653455" y="4233128"/>
            <a:ext cx="109728" cy="109728"/>
          </a:xfrm>
          <a:prstGeom prst="ellipse">
            <a:avLst/>
          </a:prstGeom>
          <a:solidFill>
            <a:srgbClr val="D76E62"/>
          </a:solidFill>
          <a:ln w="12700">
            <a:solidFill>
              <a:srgbClr val="D76E6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11" name="Text 8"/>
          <p:cNvSpPr/>
          <p:nvPr/>
        </p:nvSpPr>
        <p:spPr>
          <a:xfrm>
            <a:off x="982980" y="4287992"/>
            <a:ext cx="4371379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Coordinate nursery, family support and speech-language advice so Isaac receives joined-up early help (Ofsted, 2023).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</a:rPr>
              <a:t>LCHS4010 | 8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36880" y="4063"/>
            <a:ext cx="7178040" cy="102494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 of the Theory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502920" y="877824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4" name="Shape 2"/>
          <p:cNvSpPr/>
          <p:nvPr/>
        </p:nvSpPr>
        <p:spPr>
          <a:xfrm>
            <a:off x="777240" y="1234440"/>
            <a:ext cx="3154680" cy="2586933"/>
          </a:xfrm>
          <a:prstGeom prst="roundRect">
            <a:avLst>
              <a:gd name="adj" fmla="val 3478"/>
            </a:avLst>
          </a:prstGeom>
          <a:solidFill>
            <a:srgbClr val="234F64"/>
          </a:solidFill>
          <a:ln w="12700">
            <a:solidFill>
              <a:srgbClr val="234F6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1005840" y="1572768"/>
            <a:ext cx="2697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F2D9A6"/>
                </a:solidFill>
              </a:rPr>
              <a:t>Useful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1005840" y="1979228"/>
            <a:ext cx="2770632" cy="1152144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</a:rPr>
              <a:t>Explains emotional security, separation distress and the need for one consistent adult.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526280" y="1234440"/>
            <a:ext cx="3154680" cy="2586933"/>
          </a:xfrm>
          <a:prstGeom prst="roundRect">
            <a:avLst>
              <a:gd name="adj" fmla="val 3478"/>
            </a:avLst>
          </a:prstGeom>
          <a:solidFill>
            <a:srgbClr val="1E485B"/>
          </a:solidFill>
          <a:ln w="12700">
            <a:solidFill>
              <a:srgbClr val="1E485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4754880" y="1572768"/>
            <a:ext cx="2697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F2D9A6"/>
                </a:solidFill>
              </a:rPr>
              <a:t>Limited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4800600" y="2148840"/>
            <a:ext cx="2606040" cy="86868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</a:rPr>
              <a:t>Cannot diagnose Isaac or explain language delay without wider assessment evidence.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8275320" y="1234440"/>
            <a:ext cx="3154680" cy="2586933"/>
          </a:xfrm>
          <a:prstGeom prst="roundRect">
            <a:avLst>
              <a:gd name="adj" fmla="val 3478"/>
            </a:avLst>
          </a:prstGeom>
          <a:solidFill>
            <a:srgbClr val="173E51"/>
          </a:solidFill>
          <a:ln w="12700">
            <a:solidFill>
              <a:srgbClr val="173E5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9"/>
          <p:cNvSpPr/>
          <p:nvPr/>
        </p:nvSpPr>
        <p:spPr>
          <a:xfrm>
            <a:off x="8503920" y="1572768"/>
            <a:ext cx="2697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F2D9A6"/>
                </a:solidFill>
              </a:rPr>
              <a:t>Contextual</a:t>
            </a: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8549640" y="2148840"/>
            <a:ext cx="2606040" cy="86868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</a:rPr>
              <a:t>London families may differ in culture, migration, housing and support networks.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822960" y="4290446"/>
            <a:ext cx="109728" cy="109728"/>
          </a:xfrm>
          <a:prstGeom prst="ellipse">
            <a:avLst/>
          </a:prstGeom>
          <a:solidFill>
            <a:srgbClr val="F2D9A6"/>
          </a:solidFill>
          <a:ln w="12700">
            <a:solidFill>
              <a:srgbClr val="F2D9A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14" name="Text 12"/>
          <p:cNvSpPr/>
          <p:nvPr/>
        </p:nvSpPr>
        <p:spPr>
          <a:xfrm>
            <a:off x="1051560" y="4341489"/>
            <a:ext cx="1031748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/>
              <a:t>The theory is useful because Isaac’s main concerns involve emotional security, separation and caregiving continuity (Thompson et al., 2022).</a:t>
            </a:r>
          </a:p>
        </p:txBody>
      </p:sp>
      <p:sp>
        <p:nvSpPr>
          <p:cNvPr id="15" name="Shape 13"/>
          <p:cNvSpPr/>
          <p:nvPr/>
        </p:nvSpPr>
        <p:spPr>
          <a:xfrm>
            <a:off x="777240" y="5058543"/>
            <a:ext cx="109728" cy="109728"/>
          </a:xfrm>
          <a:prstGeom prst="ellipse">
            <a:avLst/>
          </a:prstGeom>
          <a:solidFill>
            <a:srgbClr val="F2D9A6"/>
          </a:solidFill>
          <a:ln w="12700">
            <a:solidFill>
              <a:srgbClr val="F2D9A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16" name="Text 14"/>
          <p:cNvSpPr/>
          <p:nvPr/>
        </p:nvSpPr>
        <p:spPr>
          <a:xfrm>
            <a:off x="1051560" y="5079082"/>
            <a:ext cx="1010412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/>
              <a:t>Evidence supports attachment-informed interventions, but effectiveness varies and cannot rely on theory alone (Kohlhoff et al., 2022).</a:t>
            </a:r>
          </a:p>
        </p:txBody>
      </p:sp>
      <p:sp>
        <p:nvSpPr>
          <p:cNvPr id="17" name="Shape 15"/>
          <p:cNvSpPr/>
          <p:nvPr/>
        </p:nvSpPr>
        <p:spPr>
          <a:xfrm>
            <a:off x="777240" y="5798115"/>
            <a:ext cx="109728" cy="109728"/>
          </a:xfrm>
          <a:prstGeom prst="ellipse">
            <a:avLst/>
          </a:prstGeom>
          <a:solidFill>
            <a:srgbClr val="F2D9A6"/>
          </a:solidFill>
          <a:ln w="12700">
            <a:solidFill>
              <a:srgbClr val="F2D9A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18" name="Text 16"/>
          <p:cNvSpPr/>
          <p:nvPr/>
        </p:nvSpPr>
        <p:spPr>
          <a:xfrm>
            <a:off x="1051560" y="5798115"/>
            <a:ext cx="973836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/>
              <a:t>Cultural expectations about independence, sleep and family networks must be explored rather than judged (Gregory et al., 2020).</a:t>
            </a:r>
          </a:p>
        </p:txBody>
      </p:sp>
      <p:sp>
        <p:nvSpPr>
          <p:cNvPr id="19" name="Text 17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</a:rPr>
              <a:t>LCHS4010 | 9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-76359"/>
            <a:ext cx="6497320" cy="105674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153A4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 for Practice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502920" y="877824"/>
            <a:ext cx="960120" cy="0"/>
          </a:xfrm>
          <a:prstGeom prst="line">
            <a:avLst/>
          </a:prstGeom>
          <a:noFill/>
          <a:ln w="38100">
            <a:solidFill>
              <a:srgbClr val="D89A32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5" name="Shape 2"/>
          <p:cNvSpPr/>
          <p:nvPr/>
        </p:nvSpPr>
        <p:spPr>
          <a:xfrm>
            <a:off x="685800" y="1252728"/>
            <a:ext cx="10378440" cy="329184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EFE2C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6" name="Shape 3"/>
          <p:cNvSpPr/>
          <p:nvPr/>
        </p:nvSpPr>
        <p:spPr>
          <a:xfrm>
            <a:off x="1005840" y="1856232"/>
            <a:ext cx="109728" cy="109728"/>
          </a:xfrm>
          <a:prstGeom prst="ellipse">
            <a:avLst/>
          </a:prstGeom>
          <a:solidFill>
            <a:srgbClr val="2F7F82"/>
          </a:solidFill>
          <a:ln w="12700">
            <a:solidFill>
              <a:srgbClr val="2F7F8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7" name="Text 4"/>
          <p:cNvSpPr/>
          <p:nvPr/>
        </p:nvSpPr>
        <p:spPr>
          <a:xfrm>
            <a:off x="1370235" y="1783080"/>
            <a:ext cx="9465405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Isaac’s behaviour should be understood as communication of insecurity, not deliberate refusal or poor parenting (NSPCC Learning, 2021).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1005840" y="2697480"/>
            <a:ext cx="109728" cy="109728"/>
          </a:xfrm>
          <a:prstGeom prst="ellipse">
            <a:avLst/>
          </a:prstGeom>
          <a:solidFill>
            <a:srgbClr val="2F7F82"/>
          </a:solidFill>
          <a:ln w="12700">
            <a:solidFill>
              <a:srgbClr val="2F7F8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9" name="Text 6"/>
          <p:cNvSpPr/>
          <p:nvPr/>
        </p:nvSpPr>
        <p:spPr>
          <a:xfrm>
            <a:off x="1386612" y="2664862"/>
            <a:ext cx="9342575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A sensitive key-worker relationship can support exploration, language practice and emotional regulation in the centre (Finders et al., 2023).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1005840" y="3538728"/>
            <a:ext cx="109728" cy="109728"/>
          </a:xfrm>
          <a:prstGeom prst="ellipse">
            <a:avLst/>
          </a:prstGeom>
          <a:solidFill>
            <a:srgbClr val="2F7F82"/>
          </a:solidFill>
          <a:ln w="12700">
            <a:solidFill>
              <a:srgbClr val="2F7F8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 sz="1600"/>
          </a:p>
        </p:txBody>
      </p:sp>
      <p:sp>
        <p:nvSpPr>
          <p:cNvPr id="11" name="Text 8"/>
          <p:cNvSpPr/>
          <p:nvPr/>
        </p:nvSpPr>
        <p:spPr>
          <a:xfrm>
            <a:off x="1370235" y="3479907"/>
            <a:ext cx="934257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33B"/>
                </a:solidFill>
              </a:rPr>
              <a:t>The strongest plan combines attachment-informed practice, parental support and timely multi-agency early help (Ofsted, 2023).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685800" y="5074920"/>
            <a:ext cx="11059160" cy="1203960"/>
          </a:xfrm>
          <a:prstGeom prst="roundRect">
            <a:avLst>
              <a:gd name="adj" fmla="val 12903"/>
            </a:avLst>
          </a:prstGeom>
          <a:solidFill>
            <a:srgbClr val="153A4B"/>
          </a:solidFill>
          <a:ln w="12700">
            <a:solidFill>
              <a:srgbClr val="153A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0"/>
          <p:cNvSpPr/>
          <p:nvPr/>
        </p:nvSpPr>
        <p:spPr>
          <a:xfrm>
            <a:off x="716280" y="5364079"/>
            <a:ext cx="10810240" cy="8036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Key message: secure relationships create the conditions for confidence, language and participation.</a:t>
            </a:r>
            <a:endParaRPr lang="en-US" sz="3200" dirty="0"/>
          </a:p>
        </p:txBody>
      </p:sp>
      <p:sp>
        <p:nvSpPr>
          <p:cNvPr id="14" name="Text 11"/>
          <p:cNvSpPr/>
          <p:nvPr/>
        </p:nvSpPr>
        <p:spPr>
          <a:xfrm>
            <a:off x="10287000" y="6601968"/>
            <a:ext cx="1325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7B888B"/>
                </a:solidFill>
              </a:rPr>
              <a:t>LCHS4010 | 10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294BA7-9953-0A37-043E-E464FDE49E77}"/>
              </a:ext>
            </a:extLst>
          </p:cNvPr>
          <p:cNvSpPr txBox="1"/>
          <p:nvPr/>
        </p:nvSpPr>
        <p:spPr>
          <a:xfrm>
            <a:off x="0" y="710429"/>
            <a:ext cx="12192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Bird, A., Reese, E., Salmon, K., Waldie, K., Peterson, E., </a:t>
            </a:r>
            <a:r>
              <a:rPr lang="en-GB" sz="1600" dirty="0" err="1"/>
              <a:t>Atatoa</a:t>
            </a:r>
            <a:r>
              <a:rPr lang="en-GB" sz="1600" dirty="0"/>
              <a:t>-Carr, P. and Morton, S. (2023). Maternal depressive symptoms and child language development: Exploring potential pathways through observed and self-reported mother-child verbal interactions. Development and Psychopathology, pp.1–14. </a:t>
            </a:r>
          </a:p>
          <a:p>
            <a:endParaRPr lang="en-GB" sz="1600" dirty="0"/>
          </a:p>
          <a:p>
            <a:r>
              <a:rPr lang="en-GB" sz="1600" dirty="0"/>
              <a:t>Finders, J., Wilson, E.M. and Duncan, R.J. (2023). Early Childhood Education Language environments: Considerations for Research and Practice. Frontiers in Psychology, [online] 14(14). Gregory, M. (2026). Research Portal. [online] Usc.edu.au. </a:t>
            </a:r>
          </a:p>
          <a:p>
            <a:endParaRPr lang="en-GB" sz="1600" dirty="0"/>
          </a:p>
          <a:p>
            <a:r>
              <a:rPr lang="en-GB" sz="1600" dirty="0"/>
              <a:t>Jarvis, P. (2020). Attachment theory, cortisol and care for the under-threes in the twenty-first century: constructing evidence-informed policy. Early Years, 42(4-5), pp.1–15. </a:t>
            </a:r>
          </a:p>
          <a:p>
            <a:endParaRPr lang="en-GB" sz="1600" dirty="0"/>
          </a:p>
          <a:p>
            <a:r>
              <a:rPr lang="en-GB" sz="1600" dirty="0"/>
              <a:t>Kohlhoff, J., </a:t>
            </a:r>
            <a:r>
              <a:rPr lang="en-GB" sz="1600" dirty="0" err="1"/>
              <a:t>Lieneman</a:t>
            </a:r>
            <a:r>
              <a:rPr lang="en-GB" sz="1600" dirty="0"/>
              <a:t>, C., </a:t>
            </a:r>
            <a:r>
              <a:rPr lang="en-GB" sz="1600" dirty="0" err="1"/>
              <a:t>Cibralic</a:t>
            </a:r>
            <a:r>
              <a:rPr lang="en-GB" sz="1600" dirty="0"/>
              <a:t>, S., Traynor, N. and McNeil, C.B. (2022). Attachment-Based Parenting Interventions and Evidence of Changes in Toddler Attachment patterns: an Overview. Clinical Child and Family Psychology Review, [online] 25(4).</a:t>
            </a:r>
          </a:p>
          <a:p>
            <a:endParaRPr lang="en-GB" sz="1600" dirty="0"/>
          </a:p>
          <a:p>
            <a:r>
              <a:rPr lang="en-GB" sz="1600" dirty="0"/>
              <a:t>McLeod, S. (2025). John Bowlby’s Attachment Theory. [online] Simply Psychology. Available at: National Society for the Prevention of Cruelty to Children (2021). Attachment and child development. [online] NSPCC Learning. </a:t>
            </a:r>
          </a:p>
          <a:p>
            <a:endParaRPr lang="en-GB" sz="1600" dirty="0"/>
          </a:p>
          <a:p>
            <a:r>
              <a:rPr lang="en-GB" sz="1600" dirty="0"/>
              <a:t>The multi-agency response to children and families who need help. [online] GOV.UK. </a:t>
            </a:r>
          </a:p>
          <a:p>
            <a:endParaRPr lang="en-GB" sz="1600" dirty="0"/>
          </a:p>
          <a:p>
            <a:r>
              <a:rPr lang="en-GB" sz="1600" dirty="0" err="1"/>
              <a:t>Śliwerski</a:t>
            </a:r>
            <a:r>
              <a:rPr lang="en-GB" sz="1600" dirty="0"/>
              <a:t>, A., </a:t>
            </a:r>
            <a:r>
              <a:rPr lang="en-GB" sz="1600" dirty="0" err="1"/>
              <a:t>Kossakowska</a:t>
            </a:r>
            <a:r>
              <a:rPr lang="en-GB" sz="1600" dirty="0"/>
              <a:t>, K., Jarecka, K., </a:t>
            </a:r>
            <a:r>
              <a:rPr lang="en-GB" sz="1600" dirty="0" err="1"/>
              <a:t>Świtalska</a:t>
            </a:r>
            <a:r>
              <a:rPr lang="en-GB" sz="1600" dirty="0"/>
              <a:t>, J. and Bielawska-</a:t>
            </a:r>
            <a:r>
              <a:rPr lang="en-GB" sz="1600" dirty="0" err="1"/>
              <a:t>Batorowicz</a:t>
            </a:r>
            <a:r>
              <a:rPr lang="en-GB" sz="1600" dirty="0"/>
              <a:t>, E. (2020). The Effect of Maternal Depression on Infant Attachment: A Systematic Review. International Journal of Environmental Research and Public Health, [online] 17(8), p.2675. </a:t>
            </a:r>
          </a:p>
          <a:p>
            <a:endParaRPr lang="en-GB" sz="1600" dirty="0"/>
          </a:p>
          <a:p>
            <a:r>
              <a:rPr lang="en-GB" sz="1600" dirty="0"/>
              <a:t>Thompson, R.A., Simpson, J.A. and Berlin, L.J. (2022). Taking perspective on attachment theory and research: Nine fundamental questions. Attachment &amp; Human Development, [online] 24(5), pp.543–560.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69A6F-CC6F-4BF3-CB65-43C83CF6CED0}"/>
              </a:ext>
            </a:extLst>
          </p:cNvPr>
          <p:cNvSpPr txBox="1"/>
          <p:nvPr/>
        </p:nvSpPr>
        <p:spPr>
          <a:xfrm>
            <a:off x="0" y="0"/>
            <a:ext cx="4041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References</a:t>
            </a:r>
            <a:r>
              <a:rPr lang="en-GB" sz="3200" dirty="0">
                <a:latin typeface="+mj-lt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099433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878</TotalTime>
  <Words>1383</Words>
  <Application>Microsoft Office PowerPoint</Application>
  <PresentationFormat>Widescreen</PresentationFormat>
  <Paragraphs>142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 / LCHS4010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Attachment Theory to Isaac’s Early Help Plan</dc:title>
  <dc:subject>Psychology in Health and Social Care presentation</dc:subject>
  <dc:creator>OpenAI</dc:creator>
  <cp:lastModifiedBy>Dilnawaz Khan (2435767)</cp:lastModifiedBy>
  <cp:revision>5</cp:revision>
  <dcterms:created xsi:type="dcterms:W3CDTF">2026-05-25T07:13:41Z</dcterms:created>
  <dcterms:modified xsi:type="dcterms:W3CDTF">2026-06-14T23:04:43Z</dcterms:modified>
</cp:coreProperties>
</file>