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58" r:id="rId4"/>
    <p:sldId id="259" r:id="rId5"/>
    <p:sldId id="265" r:id="rId6"/>
    <p:sldId id="260" r:id="rId7"/>
    <p:sldId id="262" r:id="rId8"/>
    <p:sldId id="261"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2" d="100"/>
          <a:sy n="72" d="100"/>
        </p:scale>
        <p:origin x="456"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3B0D9D-ABBF-449A-A171-2EC254EB9DA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F7E6987-8897-4959-BB79-A57A0C1B378E}">
      <dgm:prSet/>
      <dgm:spPr/>
      <dgm:t>
        <a:bodyPr/>
        <a:lstStyle/>
        <a:p>
          <a:r>
            <a:rPr lang="en-US"/>
            <a:t>In today's cutthroat corporate environment, employee engagement has turned into an important factor in determining business success as the best versions of engaged workers are brought to work. </a:t>
          </a:r>
        </a:p>
      </dgm:t>
    </dgm:pt>
    <dgm:pt modelId="{B666BE56-ADBD-4DB3-8A20-87843A799E93}" type="parTrans" cxnId="{663AC31D-E154-4705-BD97-AF6A2B5EC43F}">
      <dgm:prSet/>
      <dgm:spPr/>
      <dgm:t>
        <a:bodyPr/>
        <a:lstStyle/>
        <a:p>
          <a:endParaRPr lang="en-US"/>
        </a:p>
      </dgm:t>
    </dgm:pt>
    <dgm:pt modelId="{A5181FF0-3D79-467D-AF98-3A2879D8D605}" type="sibTrans" cxnId="{663AC31D-E154-4705-BD97-AF6A2B5EC43F}">
      <dgm:prSet/>
      <dgm:spPr/>
      <dgm:t>
        <a:bodyPr/>
        <a:lstStyle/>
        <a:p>
          <a:endParaRPr lang="en-US"/>
        </a:p>
      </dgm:t>
    </dgm:pt>
    <dgm:pt modelId="{0FFA32D2-955E-4B6B-A68D-7B3F61D046C2}">
      <dgm:prSet/>
      <dgm:spPr/>
      <dgm:t>
        <a:bodyPr/>
        <a:lstStyle/>
        <a:p>
          <a:r>
            <a:rPr lang="en-US"/>
            <a:t>They are more inclined to give a company their utmost effort and help it achieve its goals (Sun and Bunchapattanasakda, 2019). Because of this, employers desire engaged employees, and employees also desire engagement.</a:t>
          </a:r>
        </a:p>
      </dgm:t>
    </dgm:pt>
    <dgm:pt modelId="{05364C90-D154-4575-83DE-989A69DA4593}" type="parTrans" cxnId="{0E78E7C3-A3B4-46FE-89A7-51C2B639D47F}">
      <dgm:prSet/>
      <dgm:spPr/>
      <dgm:t>
        <a:bodyPr/>
        <a:lstStyle/>
        <a:p>
          <a:endParaRPr lang="en-US"/>
        </a:p>
      </dgm:t>
    </dgm:pt>
    <dgm:pt modelId="{ED01E423-D451-44C3-A806-240D15A3FAD1}" type="sibTrans" cxnId="{0E78E7C3-A3B4-46FE-89A7-51C2B639D47F}">
      <dgm:prSet/>
      <dgm:spPr/>
      <dgm:t>
        <a:bodyPr/>
        <a:lstStyle/>
        <a:p>
          <a:endParaRPr lang="en-US"/>
        </a:p>
      </dgm:t>
    </dgm:pt>
    <dgm:pt modelId="{7C6D83DA-5309-45ED-8EEA-083D0F0178C5}">
      <dgm:prSet/>
      <dgm:spPr/>
      <dgm:t>
        <a:bodyPr/>
        <a:lstStyle/>
        <a:p>
          <a:r>
            <a:rPr lang="en-US" dirty="0"/>
            <a:t>This presentation is about employee engagement. Employee engagement theories, the importance of employee engagement, and employee engagement enhancement techniques will all be discussed in the presentation..</a:t>
          </a:r>
        </a:p>
      </dgm:t>
    </dgm:pt>
    <dgm:pt modelId="{165A8263-1909-4CB9-96E1-CF541A5900CB}" type="parTrans" cxnId="{900E4D2C-3532-4C9C-BD7F-2CA76BD6BE2B}">
      <dgm:prSet/>
      <dgm:spPr/>
      <dgm:t>
        <a:bodyPr/>
        <a:lstStyle/>
        <a:p>
          <a:endParaRPr lang="en-US"/>
        </a:p>
      </dgm:t>
    </dgm:pt>
    <dgm:pt modelId="{97795F2F-CC34-4AAB-9E83-5DAA896CADFB}" type="sibTrans" cxnId="{900E4D2C-3532-4C9C-BD7F-2CA76BD6BE2B}">
      <dgm:prSet/>
      <dgm:spPr/>
      <dgm:t>
        <a:bodyPr/>
        <a:lstStyle/>
        <a:p>
          <a:endParaRPr lang="en-US"/>
        </a:p>
      </dgm:t>
    </dgm:pt>
    <dgm:pt modelId="{6A2416A3-AD96-47CC-BF8F-6BE0D3498EF6}" type="pres">
      <dgm:prSet presAssocID="{A73B0D9D-ABBF-449A-A171-2EC254EB9DA8}" presName="linear" presStyleCnt="0">
        <dgm:presLayoutVars>
          <dgm:animLvl val="lvl"/>
          <dgm:resizeHandles val="exact"/>
        </dgm:presLayoutVars>
      </dgm:prSet>
      <dgm:spPr/>
    </dgm:pt>
    <dgm:pt modelId="{52A254D2-0C0A-4788-AF39-E8C3A2BFFAFC}" type="pres">
      <dgm:prSet presAssocID="{AF7E6987-8897-4959-BB79-A57A0C1B378E}" presName="parentText" presStyleLbl="node1" presStyleIdx="0" presStyleCnt="3">
        <dgm:presLayoutVars>
          <dgm:chMax val="0"/>
          <dgm:bulletEnabled val="1"/>
        </dgm:presLayoutVars>
      </dgm:prSet>
      <dgm:spPr/>
    </dgm:pt>
    <dgm:pt modelId="{FC02AA64-BE4F-4A17-B060-F4937A57661A}" type="pres">
      <dgm:prSet presAssocID="{A5181FF0-3D79-467D-AF98-3A2879D8D605}" presName="spacer" presStyleCnt="0"/>
      <dgm:spPr/>
    </dgm:pt>
    <dgm:pt modelId="{60D57F42-4B15-4BA5-A28D-017E1DA0AC14}" type="pres">
      <dgm:prSet presAssocID="{0FFA32D2-955E-4B6B-A68D-7B3F61D046C2}" presName="parentText" presStyleLbl="node1" presStyleIdx="1" presStyleCnt="3">
        <dgm:presLayoutVars>
          <dgm:chMax val="0"/>
          <dgm:bulletEnabled val="1"/>
        </dgm:presLayoutVars>
      </dgm:prSet>
      <dgm:spPr/>
    </dgm:pt>
    <dgm:pt modelId="{ED3A56A1-A93F-43B3-ACC5-96F1254ED2DF}" type="pres">
      <dgm:prSet presAssocID="{ED01E423-D451-44C3-A806-240D15A3FAD1}" presName="spacer" presStyleCnt="0"/>
      <dgm:spPr/>
    </dgm:pt>
    <dgm:pt modelId="{FCF6D399-8C8E-4F09-9F46-6A15AE91A1BE}" type="pres">
      <dgm:prSet presAssocID="{7C6D83DA-5309-45ED-8EEA-083D0F0178C5}" presName="parentText" presStyleLbl="node1" presStyleIdx="2" presStyleCnt="3">
        <dgm:presLayoutVars>
          <dgm:chMax val="0"/>
          <dgm:bulletEnabled val="1"/>
        </dgm:presLayoutVars>
      </dgm:prSet>
      <dgm:spPr/>
    </dgm:pt>
  </dgm:ptLst>
  <dgm:cxnLst>
    <dgm:cxn modelId="{663AC31D-E154-4705-BD97-AF6A2B5EC43F}" srcId="{A73B0D9D-ABBF-449A-A171-2EC254EB9DA8}" destId="{AF7E6987-8897-4959-BB79-A57A0C1B378E}" srcOrd="0" destOrd="0" parTransId="{B666BE56-ADBD-4DB3-8A20-87843A799E93}" sibTransId="{A5181FF0-3D79-467D-AF98-3A2879D8D605}"/>
    <dgm:cxn modelId="{900E4D2C-3532-4C9C-BD7F-2CA76BD6BE2B}" srcId="{A73B0D9D-ABBF-449A-A171-2EC254EB9DA8}" destId="{7C6D83DA-5309-45ED-8EEA-083D0F0178C5}" srcOrd="2" destOrd="0" parTransId="{165A8263-1909-4CB9-96E1-CF541A5900CB}" sibTransId="{97795F2F-CC34-4AAB-9E83-5DAA896CADFB}"/>
    <dgm:cxn modelId="{9BDC9ABB-9E64-4F6B-B675-83419296F125}" type="presOf" srcId="{7C6D83DA-5309-45ED-8EEA-083D0F0178C5}" destId="{FCF6D399-8C8E-4F09-9F46-6A15AE91A1BE}" srcOrd="0" destOrd="0" presId="urn:microsoft.com/office/officeart/2005/8/layout/vList2"/>
    <dgm:cxn modelId="{0E78E7C3-A3B4-46FE-89A7-51C2B639D47F}" srcId="{A73B0D9D-ABBF-449A-A171-2EC254EB9DA8}" destId="{0FFA32D2-955E-4B6B-A68D-7B3F61D046C2}" srcOrd="1" destOrd="0" parTransId="{05364C90-D154-4575-83DE-989A69DA4593}" sibTransId="{ED01E423-D451-44C3-A806-240D15A3FAD1}"/>
    <dgm:cxn modelId="{0CC843E0-AEAC-4DD2-8266-21EEFFD7508C}" type="presOf" srcId="{AF7E6987-8897-4959-BB79-A57A0C1B378E}" destId="{52A254D2-0C0A-4788-AF39-E8C3A2BFFAFC}" srcOrd="0" destOrd="0" presId="urn:microsoft.com/office/officeart/2005/8/layout/vList2"/>
    <dgm:cxn modelId="{4A3683F2-1516-4DAE-A101-5F18F3414D53}" type="presOf" srcId="{0FFA32D2-955E-4B6B-A68D-7B3F61D046C2}" destId="{60D57F42-4B15-4BA5-A28D-017E1DA0AC14}" srcOrd="0" destOrd="0" presId="urn:microsoft.com/office/officeart/2005/8/layout/vList2"/>
    <dgm:cxn modelId="{7798D5F2-BBC1-4D8C-A98C-CF7750729777}" type="presOf" srcId="{A73B0D9D-ABBF-449A-A171-2EC254EB9DA8}" destId="{6A2416A3-AD96-47CC-BF8F-6BE0D3498EF6}" srcOrd="0" destOrd="0" presId="urn:microsoft.com/office/officeart/2005/8/layout/vList2"/>
    <dgm:cxn modelId="{1CFB4822-B155-4EB6-8E6B-DC9716BF1D00}" type="presParOf" srcId="{6A2416A3-AD96-47CC-BF8F-6BE0D3498EF6}" destId="{52A254D2-0C0A-4788-AF39-E8C3A2BFFAFC}" srcOrd="0" destOrd="0" presId="urn:microsoft.com/office/officeart/2005/8/layout/vList2"/>
    <dgm:cxn modelId="{3D7A914D-3C54-4079-AA82-2ECDAD32E2C7}" type="presParOf" srcId="{6A2416A3-AD96-47CC-BF8F-6BE0D3498EF6}" destId="{FC02AA64-BE4F-4A17-B060-F4937A57661A}" srcOrd="1" destOrd="0" presId="urn:microsoft.com/office/officeart/2005/8/layout/vList2"/>
    <dgm:cxn modelId="{E03CCA69-1B00-430D-8AE2-84973D35F185}" type="presParOf" srcId="{6A2416A3-AD96-47CC-BF8F-6BE0D3498EF6}" destId="{60D57F42-4B15-4BA5-A28D-017E1DA0AC14}" srcOrd="2" destOrd="0" presId="urn:microsoft.com/office/officeart/2005/8/layout/vList2"/>
    <dgm:cxn modelId="{C1384B75-397B-44F1-94DB-577C1AD158A1}" type="presParOf" srcId="{6A2416A3-AD96-47CC-BF8F-6BE0D3498EF6}" destId="{ED3A56A1-A93F-43B3-ACC5-96F1254ED2DF}" srcOrd="3" destOrd="0" presId="urn:microsoft.com/office/officeart/2005/8/layout/vList2"/>
    <dgm:cxn modelId="{8A9910B7-B071-405D-AA91-DBF4C8E992DA}" type="presParOf" srcId="{6A2416A3-AD96-47CC-BF8F-6BE0D3498EF6}" destId="{FCF6D399-8C8E-4F09-9F46-6A15AE91A1BE}"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A254D2-0C0A-4788-AF39-E8C3A2BFFAFC}">
      <dsp:nvSpPr>
        <dsp:cNvPr id="0" name=""/>
        <dsp:cNvSpPr/>
      </dsp:nvSpPr>
      <dsp:spPr>
        <a:xfrm>
          <a:off x="0" y="360603"/>
          <a:ext cx="5020928" cy="1347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In today's cutthroat corporate environment, employee engagement has turned into an important factor in determining business success as the best versions of engaged workers are brought to work. </a:t>
          </a:r>
        </a:p>
      </dsp:txBody>
      <dsp:txXfrm>
        <a:off x="65796" y="426399"/>
        <a:ext cx="4889336" cy="1216248"/>
      </dsp:txXfrm>
    </dsp:sp>
    <dsp:sp modelId="{60D57F42-4B15-4BA5-A28D-017E1DA0AC14}">
      <dsp:nvSpPr>
        <dsp:cNvPr id="0" name=""/>
        <dsp:cNvSpPr/>
      </dsp:nvSpPr>
      <dsp:spPr>
        <a:xfrm>
          <a:off x="0" y="1754524"/>
          <a:ext cx="5020928" cy="1347840"/>
        </a:xfrm>
        <a:prstGeom prst="roundRect">
          <a:avLst/>
        </a:prstGeom>
        <a:solidFill>
          <a:schemeClr val="accent2">
            <a:hueOff val="2340759"/>
            <a:satOff val="-2919"/>
            <a:lumOff val="68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They are more inclined to give a company their utmost effort and help it achieve its goals (Sun and Bunchapattanasakda, 2019). Because of this, employers desire engaged employees, and employees also desire engagement.</a:t>
          </a:r>
        </a:p>
      </dsp:txBody>
      <dsp:txXfrm>
        <a:off x="65796" y="1820320"/>
        <a:ext cx="4889336" cy="1216248"/>
      </dsp:txXfrm>
    </dsp:sp>
    <dsp:sp modelId="{FCF6D399-8C8E-4F09-9F46-6A15AE91A1BE}">
      <dsp:nvSpPr>
        <dsp:cNvPr id="0" name=""/>
        <dsp:cNvSpPr/>
      </dsp:nvSpPr>
      <dsp:spPr>
        <a:xfrm>
          <a:off x="0" y="3148444"/>
          <a:ext cx="5020928" cy="1347840"/>
        </a:xfrm>
        <a:prstGeom prst="roundRect">
          <a:avLst/>
        </a:prstGeom>
        <a:solidFill>
          <a:schemeClr val="accent2">
            <a:hueOff val="4681519"/>
            <a:satOff val="-5839"/>
            <a:lumOff val="137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This presentation is about employee engagement. Employee engagement theories, the importance of employee engagement, and employee engagement enhancement techniques will all be discussed in the presentation..</a:t>
          </a:r>
        </a:p>
      </dsp:txBody>
      <dsp:txXfrm>
        <a:off x="65796" y="3214240"/>
        <a:ext cx="4889336" cy="121624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cstate="print">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cstate="print">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cstate="print">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cstate="print">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dirty="0"/>
              <a:t>Click to edit Master title style</a:t>
            </a:r>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83284890-85D2-4D7B-8EF5-15A9C1DB8F42}" type="datetimeFigureOut">
              <a:rPr lang="en-US" dirty="0"/>
              <a:pPr/>
              <a:t>11/29/2022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4164501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2F5661D-6934-4B32-B92C-470368BF1EC6}" type="datetimeFigureOut">
              <a:rPr lang="en-US" dirty="0"/>
              <a:pPr/>
              <a:t>11/29/2022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739780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cstate="print">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dirty="0"/>
              <a:t>Click to edit Master title style</a:t>
            </a:r>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pPr/>
              <a:t>11/29/2022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cstate="print">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392186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548D31E-DCDA-41A7-9C67-C4B11B94D21D}" type="datetimeFigureOut">
              <a:rPr lang="en-US" dirty="0"/>
              <a:pPr/>
              <a:t>11/29/2022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3254402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B3762C0-B258-48F1-ADE6-176B4174CCDD}" type="datetimeFigureOut">
              <a:rPr lang="en-US" dirty="0"/>
              <a:pPr/>
              <a:t>11/29/2022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536930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677919A6-33EB-49BD-A62F-1FA56B9F9712}" type="datetimeFigureOut">
              <a:rPr lang="en-US" dirty="0"/>
              <a:pPr/>
              <a:t>11/29/2022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694557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pPr/>
              <a:t>11/29/2022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99411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cstate="print">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dirty="0"/>
              <a:t>Click to edit Master title style</a:t>
            </a:r>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pPr/>
              <a:t>11/29/2022</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cstate="print">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025247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cstate="print">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dirty="0"/>
              <a:t>Click to edit Master title style</a:t>
            </a:r>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pPr/>
              <a:t>11/29/2022</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cstate="print">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77758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7157CC2-0FC8-4686-B024-99790E0F5162}" type="datetimeFigureOut">
              <a:rPr lang="en-US" dirty="0"/>
              <a:pPr/>
              <a:t>11/29/2022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53586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F6764DA5-CD3D-4590-A511-FCD3BC7A793E}" type="datetimeFigureOut">
              <a:rPr lang="en-US" dirty="0"/>
              <a:pPr/>
              <a:t>11/29/2022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9628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pPr/>
              <a:t>11/29/2022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cstate="print">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992970413"/>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xml"/><Relationship Id="rId4" Type="http://schemas.microsoft.com/office/2007/relationships/hdphoto" Target="../media/hdphoto2.wdp"/></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microsoft.com/office/2007/relationships/hdphoto" Target="../media/hdphoto3.wdp"/><Relationship Id="rId7" Type="http://schemas.openxmlformats.org/officeDocument/2006/relationships/diagramLayout" Target="../diagrams/layout1.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Data" Target="../diagrams/data1.xml"/><Relationship Id="rId11" Type="http://schemas.openxmlformats.org/officeDocument/2006/relationships/image" Target="../media/image8.png"/><Relationship Id="rId5" Type="http://schemas.microsoft.com/office/2007/relationships/hdphoto" Target="../media/hdphoto2.wdp"/><Relationship Id="rId10" Type="http://schemas.microsoft.com/office/2007/relationships/diagramDrawing" Target="../diagrams/drawing1.xml"/><Relationship Id="rId4" Type="http://schemas.openxmlformats.org/officeDocument/2006/relationships/image" Target="../media/image4.pn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ethrive.net/employee-engagement/employee-engagement-models-and-theories/" TargetMode="External"/><Relationship Id="rId2" Type="http://schemas.openxmlformats.org/officeDocument/2006/relationships/hyperlink" Target="https://www.shrm.org/resourcesandtools/tools-and-samples/toolkits/pages/sustainingemployeeengagement.aspx" TargetMode="External"/><Relationship Id="rId1" Type="http://schemas.openxmlformats.org/officeDocument/2006/relationships/slideLayout" Target="../slideLayouts/slideLayout2.xml"/><Relationship Id="rId5" Type="http://schemas.openxmlformats.org/officeDocument/2006/relationships/hyperlink" Target="https://www.shrm.org/hr-today/news/hr-magazine/1016/pages/7-tips-to-increase-employee-engagement-without-spending-a-dime.aspx" TargetMode="External"/><Relationship Id="rId4" Type="http://schemas.openxmlformats.org/officeDocument/2006/relationships/hyperlink" Target="https://blog.jostle.me/blog/5-reasons-why-employee-engagement-is-import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28659E-412C-4600-B45E-BAE370BC2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 holding gift box">
            <a:extLst>
              <a:ext uri="{FF2B5EF4-FFF2-40B4-BE49-F238E27FC236}">
                <a16:creationId xmlns:a16="http://schemas.microsoft.com/office/drawing/2014/main" id="{104890EA-7D73-29A8-00C6-9D832F65420B}"/>
              </a:ext>
            </a:extLst>
          </p:cNvPr>
          <p:cNvPicPr>
            <a:picLocks noChangeAspect="1"/>
          </p:cNvPicPr>
          <p:nvPr/>
        </p:nvPicPr>
        <p:blipFill rotWithShape="1">
          <a:blip r:embed="rId2" cstate="print"/>
          <a:srcRect t="8089" r="-2" b="7513"/>
          <a:stretch/>
        </p:blipFill>
        <p:spPr>
          <a:xfrm>
            <a:off x="20" y="10"/>
            <a:ext cx="12191980" cy="6857989"/>
          </a:xfrm>
          <a:prstGeom prst="rect">
            <a:avLst/>
          </a:prstGeom>
        </p:spPr>
      </p:pic>
      <p:sp>
        <p:nvSpPr>
          <p:cNvPr id="11" name="Rectangle 10">
            <a:extLst>
              <a:ext uri="{FF2B5EF4-FFF2-40B4-BE49-F238E27FC236}">
                <a16:creationId xmlns:a16="http://schemas.microsoft.com/office/drawing/2014/main" id="{AE95896B-6905-4618-A7DF-DED8A61FB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748BD8C-4984-4138-94CA-2DC5F39DC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blipFill dpi="0" rotWithShape="1">
            <a:blip r:embed="rId3" cstate="print">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051560" y="1432223"/>
            <a:ext cx="9966960" cy="3035808"/>
          </a:xfrm>
        </p:spPr>
        <p:txBody>
          <a:bodyPr anchor="b">
            <a:normAutofit/>
          </a:bodyPr>
          <a:lstStyle/>
          <a:p>
            <a:r>
              <a:rPr lang="en-US">
                <a:solidFill>
                  <a:srgbClr val="FFFFFF"/>
                </a:solidFill>
                <a:cs typeface="Calibri Light"/>
              </a:rPr>
              <a:t>Employee engagement </a:t>
            </a:r>
            <a:endParaRPr lang="en-US">
              <a:solidFill>
                <a:srgbClr val="FFFFFF"/>
              </a:solidFill>
            </a:endParaRPr>
          </a:p>
        </p:txBody>
      </p:sp>
      <p:sp>
        <p:nvSpPr>
          <p:cNvPr id="3" name="Subtitle 2"/>
          <p:cNvSpPr>
            <a:spLocks noGrp="1"/>
          </p:cNvSpPr>
          <p:nvPr>
            <p:ph type="subTitle" idx="1"/>
          </p:nvPr>
        </p:nvSpPr>
        <p:spPr>
          <a:xfrm>
            <a:off x="1069848" y="4389120"/>
            <a:ext cx="7891272" cy="1069848"/>
          </a:xfrm>
        </p:spPr>
        <p:txBody>
          <a:bodyPr>
            <a:normAutofit/>
          </a:bodyPr>
          <a:lstStyle/>
          <a:p>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cstate="print">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720BD8F7-C58C-6BB5-E8BC-C9987C1F0ADB}"/>
              </a:ext>
            </a:extLst>
          </p:cNvPr>
          <p:cNvSpPr>
            <a:spLocks noGrp="1"/>
          </p:cNvSpPr>
          <p:nvPr>
            <p:ph type="title"/>
          </p:nvPr>
        </p:nvSpPr>
        <p:spPr>
          <a:xfrm>
            <a:off x="1490145" y="2003051"/>
            <a:ext cx="2640646" cy="2478084"/>
          </a:xfrm>
          <a:noFill/>
        </p:spPr>
        <p:txBody>
          <a:bodyPr>
            <a:normAutofit/>
          </a:bodyPr>
          <a:lstStyle/>
          <a:p>
            <a:pPr algn="ctr"/>
            <a:r>
              <a:rPr lang="en-US" sz="3000" b="1">
                <a:solidFill>
                  <a:srgbClr val="FFFFFF"/>
                </a:solidFill>
                <a:cs typeface="Calibri Light"/>
              </a:rPr>
              <a:t>Introduction</a:t>
            </a:r>
            <a:r>
              <a:rPr lang="en-US" sz="3000">
                <a:solidFill>
                  <a:srgbClr val="FFFFFF"/>
                </a:solidFill>
                <a:cs typeface="Calibri Light"/>
              </a:rPr>
              <a:t> </a:t>
            </a:r>
          </a:p>
        </p:txBody>
      </p:sp>
      <p:sp>
        <p:nvSpPr>
          <p:cNvPr id="15" name="Rectangle 14">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cstate="print">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A6C6600C-BCFB-56C9-0F7C-F2F5A02143F4}"/>
              </a:ext>
            </a:extLst>
          </p:cNvPr>
          <p:cNvGraphicFramePr>
            <a:graphicFrameLocks noGrp="1"/>
          </p:cNvGraphicFramePr>
          <p:nvPr>
            <p:ph idx="1"/>
            <p:extLst>
              <p:ext uri="{D42A27DB-BD31-4B8C-83A1-F6EECF244321}">
                <p14:modId xmlns:p14="http://schemas.microsoft.com/office/powerpoint/2010/main" val="3824540952"/>
              </p:ext>
            </p:extLst>
          </p:nvPr>
        </p:nvGraphicFramePr>
        <p:xfrm>
          <a:off x="6110037" y="1600200"/>
          <a:ext cx="5020928" cy="485688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3" name="Picture 33" descr="A picture containing toy, LEGO&#10;&#10;Description automatically generated">
            <a:extLst>
              <a:ext uri="{FF2B5EF4-FFF2-40B4-BE49-F238E27FC236}">
                <a16:creationId xmlns:a16="http://schemas.microsoft.com/office/drawing/2014/main" id="{DF9F6F78-423E-D4D8-F419-93F4FD86D23B}"/>
              </a:ext>
            </a:extLst>
          </p:cNvPr>
          <p:cNvPicPr>
            <a:picLocks noChangeAspect="1"/>
          </p:cNvPicPr>
          <p:nvPr/>
        </p:nvPicPr>
        <p:blipFill>
          <a:blip r:embed="rId11" cstate="print"/>
          <a:stretch>
            <a:fillRect/>
          </a:stretch>
        </p:blipFill>
        <p:spPr>
          <a:xfrm>
            <a:off x="523009" y="176090"/>
            <a:ext cx="4525993" cy="1974354"/>
          </a:xfrm>
          <a:prstGeom prst="rect">
            <a:avLst/>
          </a:prstGeom>
        </p:spPr>
      </p:pic>
    </p:spTree>
    <p:extLst>
      <p:ext uri="{BB962C8B-B14F-4D97-AF65-F5344CB8AC3E}">
        <p14:creationId xmlns:p14="http://schemas.microsoft.com/office/powerpoint/2010/main" val="2077069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B1E95-CB0C-566A-31D4-234200FA784E}"/>
              </a:ext>
            </a:extLst>
          </p:cNvPr>
          <p:cNvSpPr>
            <a:spLocks noGrp="1"/>
          </p:cNvSpPr>
          <p:nvPr>
            <p:ph type="title"/>
          </p:nvPr>
        </p:nvSpPr>
        <p:spPr>
          <a:xfrm>
            <a:off x="583096" y="484632"/>
            <a:ext cx="10545152" cy="1609344"/>
          </a:xfrm>
        </p:spPr>
        <p:txBody>
          <a:bodyPr/>
          <a:lstStyle/>
          <a:p>
            <a:r>
              <a:rPr lang="en-US" b="1" dirty="0">
                <a:cs typeface="Calibri Light"/>
              </a:rPr>
              <a:t>Definition of employee engagement</a:t>
            </a:r>
            <a:r>
              <a:rPr lang="en-US" dirty="0">
                <a:cs typeface="Calibri Light"/>
              </a:rPr>
              <a:t> </a:t>
            </a:r>
            <a:endParaRPr lang="en-US" dirty="0"/>
          </a:p>
        </p:txBody>
      </p:sp>
      <p:sp>
        <p:nvSpPr>
          <p:cNvPr id="3" name="Content Placeholder 2">
            <a:extLst>
              <a:ext uri="{FF2B5EF4-FFF2-40B4-BE49-F238E27FC236}">
                <a16:creationId xmlns:a16="http://schemas.microsoft.com/office/drawing/2014/main" id="{3C3C7E9A-168F-E086-8A5E-64A15F36B324}"/>
              </a:ext>
            </a:extLst>
          </p:cNvPr>
          <p:cNvSpPr>
            <a:spLocks noGrp="1"/>
          </p:cNvSpPr>
          <p:nvPr>
            <p:ph idx="1"/>
          </p:nvPr>
        </p:nvSpPr>
        <p:spPr>
          <a:xfrm>
            <a:off x="583096" y="2121408"/>
            <a:ext cx="6718852" cy="4438418"/>
          </a:xfrm>
        </p:spPr>
        <p:txBody>
          <a:bodyPr vert="horz" lIns="91440" tIns="45720" rIns="91440" bIns="45720" rtlCol="0" anchor="t">
            <a:normAutofit lnSpcReduction="10000"/>
          </a:bodyPr>
          <a:lstStyle/>
          <a:p>
            <a:r>
              <a:rPr lang="en-US" dirty="0">
                <a:ea typeface="+mn-lt"/>
                <a:cs typeface="+mn-lt"/>
              </a:rPr>
              <a:t>Employee engagement has been defined in a variety of ways, from the succinct and direct to the comprehensive and in-depth. Numerous aspects of a worker's loyalty to the company or the admirable traits that an engaged staff demonstrates are emphasized in these definition (SHRM, 2019). </a:t>
            </a:r>
          </a:p>
          <a:p>
            <a:r>
              <a:rPr lang="en-US" dirty="0">
                <a:ea typeface="+mn-lt"/>
                <a:cs typeface="+mn-lt"/>
              </a:rPr>
              <a:t>Employee engagement is an indicator of an employee's commitment and devotion to a firm, therefore according to Kwon and Kim (2020), employee engagement is the degree to which people invest their mental, emotional, and behavioral resources in obtaining effective organizational results.</a:t>
            </a:r>
          </a:p>
          <a:p>
            <a:r>
              <a:rPr lang="en-US" dirty="0">
                <a:ea typeface="+mn-lt"/>
                <a:cs typeface="+mn-lt"/>
              </a:rPr>
              <a:t> High rates of engagement enhance shareholder value, build consumer loyalty, and help organizations retain their best </a:t>
            </a:r>
            <a:r>
              <a:rPr lang="en-US">
                <a:ea typeface="+mn-lt"/>
                <a:cs typeface="+mn-lt"/>
              </a:rPr>
              <a:t>employees. </a:t>
            </a:r>
            <a:endParaRPr lang="en-US" dirty="0">
              <a:cs typeface="Calibri"/>
            </a:endParaRPr>
          </a:p>
        </p:txBody>
      </p:sp>
      <p:sp>
        <p:nvSpPr>
          <p:cNvPr id="8194" name="AutoShape 2" descr="Employee Engagement is a Must for Any Company"/>
          <p:cNvSpPr>
            <a:spLocks noChangeAspect="1" noChangeArrowheads="1"/>
          </p:cNvSpPr>
          <p:nvPr/>
        </p:nvSpPr>
        <p:spPr bwMode="auto">
          <a:xfrm>
            <a:off x="155575" y="-898525"/>
            <a:ext cx="2009775" cy="188595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8196" name="AutoShape 4" descr="Employee Engagement is a Must for Any Company"/>
          <p:cNvSpPr>
            <a:spLocks noChangeAspect="1" noChangeArrowheads="1"/>
          </p:cNvSpPr>
          <p:nvPr/>
        </p:nvSpPr>
        <p:spPr bwMode="auto">
          <a:xfrm>
            <a:off x="155575" y="-898525"/>
            <a:ext cx="2009775" cy="1885950"/>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6" name="Picture 5" descr="community.png"/>
          <p:cNvPicPr>
            <a:picLocks noChangeAspect="1"/>
          </p:cNvPicPr>
          <p:nvPr/>
        </p:nvPicPr>
        <p:blipFill>
          <a:blip r:embed="rId2" cstate="print"/>
          <a:stretch>
            <a:fillRect/>
          </a:stretch>
        </p:blipFill>
        <p:spPr>
          <a:xfrm>
            <a:off x="7531576" y="2121408"/>
            <a:ext cx="4240924" cy="4438418"/>
          </a:xfrm>
          <a:prstGeom prst="rect">
            <a:avLst/>
          </a:prstGeom>
        </p:spPr>
      </p:pic>
    </p:spTree>
    <p:extLst>
      <p:ext uri="{BB962C8B-B14F-4D97-AF65-F5344CB8AC3E}">
        <p14:creationId xmlns:p14="http://schemas.microsoft.com/office/powerpoint/2010/main" val="1488673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2FC21-A7C5-9292-5CF7-361CFFBF6533}"/>
              </a:ext>
            </a:extLst>
          </p:cNvPr>
          <p:cNvSpPr>
            <a:spLocks noGrp="1"/>
          </p:cNvSpPr>
          <p:nvPr>
            <p:ph type="title"/>
          </p:nvPr>
        </p:nvSpPr>
        <p:spPr>
          <a:xfrm>
            <a:off x="1069848" y="484632"/>
            <a:ext cx="10058400" cy="840585"/>
          </a:xfrm>
        </p:spPr>
        <p:txBody>
          <a:bodyPr/>
          <a:lstStyle/>
          <a:p>
            <a:r>
              <a:rPr lang="en-US" b="1" dirty="0">
                <a:cs typeface="Calibri Light"/>
              </a:rPr>
              <a:t>Theoretical model</a:t>
            </a:r>
            <a:endParaRPr lang="en-US" b="1" dirty="0"/>
          </a:p>
        </p:txBody>
      </p:sp>
      <p:sp>
        <p:nvSpPr>
          <p:cNvPr id="3" name="Content Placeholder 2">
            <a:extLst>
              <a:ext uri="{FF2B5EF4-FFF2-40B4-BE49-F238E27FC236}">
                <a16:creationId xmlns:a16="http://schemas.microsoft.com/office/drawing/2014/main" id="{B09E9996-F879-4F5E-9A2D-5757D4485971}"/>
              </a:ext>
            </a:extLst>
          </p:cNvPr>
          <p:cNvSpPr>
            <a:spLocks noGrp="1"/>
          </p:cNvSpPr>
          <p:nvPr>
            <p:ph idx="1"/>
          </p:nvPr>
        </p:nvSpPr>
        <p:spPr>
          <a:xfrm>
            <a:off x="463826" y="1470991"/>
            <a:ext cx="8349098" cy="5088835"/>
          </a:xfrm>
        </p:spPr>
        <p:txBody>
          <a:bodyPr vert="horz" lIns="91440" tIns="45720" rIns="91440" bIns="45720" rtlCol="0" anchor="t">
            <a:normAutofit fontScale="85000" lnSpcReduction="10000"/>
          </a:bodyPr>
          <a:lstStyle/>
          <a:p>
            <a:r>
              <a:rPr lang="en-US" dirty="0">
                <a:ea typeface="+mn-lt"/>
                <a:cs typeface="+mn-lt"/>
              </a:rPr>
              <a:t>Every business owner wishes for their staff to excel. All employees must give their everything at work if a firm is to be profitable and have a great reputation. How  do companies make sure people achieve their best performance is the million-dollar issue (Thompson, 2021). Therefore Some of the several strategies that businesses might use to improve performance are outlined in the employee engagement theories and approaches.</a:t>
            </a:r>
          </a:p>
          <a:p>
            <a:r>
              <a:rPr lang="en-US" dirty="0">
                <a:ea typeface="+mn-lt"/>
                <a:cs typeface="+mn-lt"/>
              </a:rPr>
              <a:t>A technique for improving a worker's impression of worth, sense of agency, and level of productivity at work is known as a "employee engagement model." It is the foundation of corporate culture (Othman et al. 2018). It requires putting strategies into practice and acting in a senior management and oversight capacity.</a:t>
            </a:r>
          </a:p>
          <a:p>
            <a:r>
              <a:rPr lang="en-US" dirty="0">
                <a:cs typeface="Calibri" panose="020F0502020204030204"/>
              </a:rPr>
              <a:t>One of the employee engagement model is </a:t>
            </a:r>
            <a:r>
              <a:rPr lang="en-US" dirty="0"/>
              <a:t>Maslow’s model. </a:t>
            </a:r>
            <a:r>
              <a:rPr lang="en-US" dirty="0">
                <a:ea typeface="+mn-lt"/>
                <a:cs typeface="+mn-lt"/>
              </a:rPr>
              <a:t>The idea holds that attempts to meet the five fundamental needs—physical, safety, social, dignity, and self-actualization—are what ultimately motivate people. The degree to which these requirements are satisfied directly relates to how motivated an individual is (Othman et al. 2018). The idea holds that unless these conditions are satisfied, a person cannot be fully engaged or content in their job. Employees fundamentally require a livable salary, job stability, and the ability to work in a setting where they feel comfortable. Additionally, cohesion is important for fostering a sense of belonging and appreciation among staff members and that workers must advance, evolve, and be able to think creatively and independently(Othman et al. 2018).</a:t>
            </a:r>
            <a:endParaRPr lang="en-US" dirty="0">
              <a:cs typeface="Calibri" panose="020F0502020204030204"/>
            </a:endParaRPr>
          </a:p>
          <a:p>
            <a:endParaRPr lang="en-US" dirty="0">
              <a:cs typeface="Calibri" panose="020F0502020204030204"/>
            </a:endParaRPr>
          </a:p>
          <a:p>
            <a:endParaRPr lang="en-US" dirty="0">
              <a:cs typeface="Calibri" panose="020F0502020204030204"/>
            </a:endParaRPr>
          </a:p>
        </p:txBody>
      </p:sp>
      <p:pic>
        <p:nvPicPr>
          <p:cNvPr id="4" name="Picture 3" descr="community 2.jpg"/>
          <p:cNvPicPr>
            <a:picLocks noChangeAspect="1"/>
          </p:cNvPicPr>
          <p:nvPr/>
        </p:nvPicPr>
        <p:blipFill>
          <a:blip r:embed="rId2" cstate="print"/>
          <a:stretch>
            <a:fillRect/>
          </a:stretch>
        </p:blipFill>
        <p:spPr>
          <a:xfrm>
            <a:off x="8921912" y="1470991"/>
            <a:ext cx="3111062" cy="3638387"/>
          </a:xfrm>
          <a:prstGeom prst="rect">
            <a:avLst/>
          </a:prstGeom>
        </p:spPr>
      </p:pic>
    </p:spTree>
    <p:extLst>
      <p:ext uri="{BB962C8B-B14F-4D97-AF65-F5344CB8AC3E}">
        <p14:creationId xmlns:p14="http://schemas.microsoft.com/office/powerpoint/2010/main" val="1652733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32E56-453B-907D-3D47-3920E5D8B05C}"/>
              </a:ext>
            </a:extLst>
          </p:cNvPr>
          <p:cNvSpPr>
            <a:spLocks noGrp="1"/>
          </p:cNvSpPr>
          <p:nvPr>
            <p:ph type="title"/>
          </p:nvPr>
        </p:nvSpPr>
        <p:spPr>
          <a:xfrm>
            <a:off x="516835" y="484632"/>
            <a:ext cx="10611413" cy="713547"/>
          </a:xfrm>
        </p:spPr>
        <p:txBody>
          <a:bodyPr>
            <a:normAutofit fontScale="90000"/>
          </a:bodyPr>
          <a:lstStyle/>
          <a:p>
            <a:r>
              <a:rPr lang="en-US" b="1" dirty="0">
                <a:cs typeface="Calibri Light"/>
              </a:rPr>
              <a:t>Types of employee engagement</a:t>
            </a:r>
            <a:r>
              <a:rPr lang="en-US" dirty="0">
                <a:cs typeface="Calibri Light"/>
              </a:rPr>
              <a:t> </a:t>
            </a:r>
            <a:endParaRPr lang="en-US" dirty="0"/>
          </a:p>
        </p:txBody>
      </p:sp>
      <p:sp>
        <p:nvSpPr>
          <p:cNvPr id="3" name="Content Placeholder 2">
            <a:extLst>
              <a:ext uri="{FF2B5EF4-FFF2-40B4-BE49-F238E27FC236}">
                <a16:creationId xmlns:a16="http://schemas.microsoft.com/office/drawing/2014/main" id="{CACC0A32-B958-F62C-99CE-322213013022}"/>
              </a:ext>
            </a:extLst>
          </p:cNvPr>
          <p:cNvSpPr>
            <a:spLocks noGrp="1"/>
          </p:cNvSpPr>
          <p:nvPr>
            <p:ph idx="1"/>
          </p:nvPr>
        </p:nvSpPr>
        <p:spPr>
          <a:xfrm>
            <a:off x="516835" y="1378226"/>
            <a:ext cx="7728532" cy="5141844"/>
          </a:xfrm>
        </p:spPr>
        <p:txBody>
          <a:bodyPr vert="horz" lIns="91440" tIns="45720" rIns="91440" bIns="45720" rtlCol="0" anchor="t">
            <a:normAutofit fontScale="85000" lnSpcReduction="20000"/>
          </a:bodyPr>
          <a:lstStyle/>
          <a:p>
            <a:r>
              <a:rPr lang="en-US" dirty="0">
                <a:cs typeface="Calibri"/>
              </a:rPr>
              <a:t>Employee engagement can be categorized into different  types but there are three types according to Motyka, (2018). These engagements are categorized according to the level of employee engagement. </a:t>
            </a:r>
          </a:p>
          <a:p>
            <a:r>
              <a:rPr lang="en-US" b="1" dirty="0"/>
              <a:t>Actively Engaged:</a:t>
            </a:r>
            <a:r>
              <a:rPr lang="en-US" b="1" dirty="0">
                <a:ea typeface="+mn-lt"/>
                <a:cs typeface="+mn-lt"/>
              </a:rPr>
              <a:t> </a:t>
            </a:r>
            <a:r>
              <a:rPr lang="en-US" dirty="0">
                <a:ea typeface="+mn-lt"/>
                <a:cs typeface="+mn-lt"/>
              </a:rPr>
              <a:t>these are the employees who are devoted to the goals of the organization and motivated about the work they accomplish in their positions. They are the types of individuals that provide a pleasant attitude which can spread towards other sections. They are innovative and creative in their approach to problem-solving, and they like collaborating with others. </a:t>
            </a:r>
            <a:endParaRPr lang="en-US" dirty="0">
              <a:cs typeface="Calibri" panose="020F0502020204030204"/>
            </a:endParaRPr>
          </a:p>
          <a:p>
            <a:r>
              <a:rPr lang="en-US" b="1" dirty="0"/>
              <a:t>Not Engaged: </a:t>
            </a:r>
            <a:r>
              <a:rPr lang="en-US" dirty="0">
                <a:ea typeface="+mn-lt"/>
                <a:cs typeface="+mn-lt"/>
              </a:rPr>
              <a:t>When it comes to degrees of participation, the majority of workers lie in the center and thus fall in the not engaged category. They invest in their energy and carry out their duties, yet they have a more unbiased opinion of the business. They require motivation to get more engaged and put up any further effort above what is required of them because, to them, employment could simply be a means of subsisting.</a:t>
            </a:r>
            <a:endParaRPr lang="en-US" dirty="0">
              <a:cs typeface="Calibri"/>
            </a:endParaRPr>
          </a:p>
          <a:p>
            <a:r>
              <a:rPr lang="en-US" b="1" dirty="0"/>
              <a:t>Actively Disengaged: </a:t>
            </a:r>
            <a:r>
              <a:rPr lang="en-US" dirty="0">
                <a:ea typeface="+mn-lt"/>
                <a:cs typeface="+mn-lt"/>
              </a:rPr>
              <a:t>Even though they are typically the exception, Actively Disengaged workers can significantly affect working relationships. These workers frequently underperform and have unfavorable attitudes toward the business. They are probably not going to devote energy to team-building exercises or professional-development opportunities that may further their careers at the organization. Additionally, there is a chance that disengagement may spread throughout the business if these workers are open about their grievances and negativity.</a:t>
            </a:r>
            <a:endParaRPr lang="en-US" dirty="0">
              <a:cs typeface="Calibri"/>
            </a:endParaRP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pic>
        <p:nvPicPr>
          <p:cNvPr id="4" name="Picture 3" descr="community 2.png"/>
          <p:cNvPicPr>
            <a:picLocks noChangeAspect="1"/>
          </p:cNvPicPr>
          <p:nvPr/>
        </p:nvPicPr>
        <p:blipFill>
          <a:blip r:embed="rId2" cstate="print"/>
          <a:stretch>
            <a:fillRect/>
          </a:stretch>
        </p:blipFill>
        <p:spPr>
          <a:xfrm>
            <a:off x="8478807" y="1378226"/>
            <a:ext cx="3521951" cy="3555618"/>
          </a:xfrm>
          <a:prstGeom prst="rect">
            <a:avLst/>
          </a:prstGeom>
        </p:spPr>
      </p:pic>
    </p:spTree>
    <p:extLst>
      <p:ext uri="{BB962C8B-B14F-4D97-AF65-F5344CB8AC3E}">
        <p14:creationId xmlns:p14="http://schemas.microsoft.com/office/powerpoint/2010/main" val="2030130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0CC32-CED5-326B-3076-DCB080AE9965}"/>
              </a:ext>
            </a:extLst>
          </p:cNvPr>
          <p:cNvSpPr>
            <a:spLocks noGrp="1"/>
          </p:cNvSpPr>
          <p:nvPr>
            <p:ph type="title"/>
          </p:nvPr>
        </p:nvSpPr>
        <p:spPr>
          <a:xfrm>
            <a:off x="543339" y="484632"/>
            <a:ext cx="10584909" cy="655055"/>
          </a:xfrm>
        </p:spPr>
        <p:txBody>
          <a:bodyPr>
            <a:normAutofit fontScale="90000"/>
          </a:bodyPr>
          <a:lstStyle/>
          <a:p>
            <a:r>
              <a:rPr lang="en-US" sz="4400" b="1" dirty="0">
                <a:cs typeface="Calibri Light"/>
              </a:rPr>
              <a:t>Importance of employee engagement </a:t>
            </a:r>
            <a:endParaRPr lang="en-US" sz="4400" dirty="0"/>
          </a:p>
        </p:txBody>
      </p:sp>
      <p:sp>
        <p:nvSpPr>
          <p:cNvPr id="3" name="Content Placeholder 2">
            <a:extLst>
              <a:ext uri="{FF2B5EF4-FFF2-40B4-BE49-F238E27FC236}">
                <a16:creationId xmlns:a16="http://schemas.microsoft.com/office/drawing/2014/main" id="{96065BB5-958C-A076-874F-F7B2CE8655BD}"/>
              </a:ext>
            </a:extLst>
          </p:cNvPr>
          <p:cNvSpPr>
            <a:spLocks noGrp="1"/>
          </p:cNvSpPr>
          <p:nvPr>
            <p:ph idx="1"/>
          </p:nvPr>
        </p:nvSpPr>
        <p:spPr>
          <a:xfrm>
            <a:off x="437322" y="1285461"/>
            <a:ext cx="7713450" cy="5380381"/>
          </a:xfrm>
        </p:spPr>
        <p:txBody>
          <a:bodyPr vert="horz" lIns="91440" tIns="45720" rIns="91440" bIns="45720" rtlCol="0" anchor="t">
            <a:normAutofit fontScale="85000" lnSpcReduction="20000"/>
          </a:bodyPr>
          <a:lstStyle/>
          <a:p>
            <a:r>
              <a:rPr lang="en-US">
                <a:ea typeface="+mn-lt"/>
                <a:cs typeface="+mn-lt"/>
              </a:rPr>
              <a:t>Among the most significant metrics for measuring work happiness is employee engagement. </a:t>
            </a:r>
            <a:r>
              <a:rPr lang="en-US" dirty="0">
                <a:ea typeface="+mn-lt"/>
                <a:cs typeface="+mn-lt"/>
              </a:rPr>
              <a:t>Today's workers need a sense of connection, passion for their employer, a feeling of meaning in their work, and flexibility in terms of schedules and locations. Following are some of the reasons why </a:t>
            </a:r>
            <a:r>
              <a:rPr lang="en-US" dirty="0" err="1">
                <a:ea typeface="+mn-lt"/>
                <a:cs typeface="+mn-lt"/>
              </a:rPr>
              <a:t>Rodrigues</a:t>
            </a:r>
            <a:r>
              <a:rPr lang="en-US" dirty="0">
                <a:ea typeface="+mn-lt"/>
                <a:cs typeface="+mn-lt"/>
              </a:rPr>
              <a:t> </a:t>
            </a:r>
            <a:r>
              <a:rPr lang="en-US" dirty="0" err="1">
                <a:ea typeface="+mn-lt"/>
                <a:cs typeface="+mn-lt"/>
              </a:rPr>
              <a:t>da</a:t>
            </a:r>
            <a:r>
              <a:rPr lang="en-US" dirty="0">
                <a:ea typeface="+mn-lt"/>
                <a:cs typeface="+mn-lt"/>
              </a:rPr>
              <a:t> Costa and Maria </a:t>
            </a:r>
            <a:r>
              <a:rPr lang="en-US" dirty="0" err="1">
                <a:ea typeface="+mn-lt"/>
                <a:cs typeface="+mn-lt"/>
              </a:rPr>
              <a:t>Correia</a:t>
            </a:r>
            <a:r>
              <a:rPr lang="en-US" dirty="0">
                <a:ea typeface="+mn-lt"/>
                <a:cs typeface="+mn-lt"/>
              </a:rPr>
              <a:t> </a:t>
            </a:r>
            <a:r>
              <a:rPr lang="en-US" dirty="0" err="1">
                <a:ea typeface="+mn-lt"/>
                <a:cs typeface="+mn-lt"/>
              </a:rPr>
              <a:t>Loureiro</a:t>
            </a:r>
            <a:r>
              <a:rPr lang="en-US" dirty="0">
                <a:ea typeface="+mn-lt"/>
                <a:cs typeface="+mn-lt"/>
              </a:rPr>
              <a:t> (2019) believe that employee involvement is important .</a:t>
            </a:r>
          </a:p>
          <a:p>
            <a:r>
              <a:rPr lang="en-US" dirty="0">
                <a:ea typeface="+mn-lt"/>
                <a:cs typeface="+mn-lt"/>
              </a:rPr>
              <a:t>Employee engagement increases productivity: At best, engagement is a sign of achievement. Workers who are prospering and satisfied with their accomplishments to the firm are inherently more inclined to be pleased to work there, which naturally results in their exerting more effort and raising productivity. According to Moseley (2009) engaged workers are 21%  more productive than the unengaged ones. </a:t>
            </a:r>
          </a:p>
          <a:p>
            <a:r>
              <a:rPr lang="en-US" dirty="0">
                <a:cs typeface="Calibri"/>
              </a:rPr>
              <a:t>It increases customer satisfaction: </a:t>
            </a:r>
            <a:r>
              <a:rPr lang="en-US" dirty="0">
                <a:ea typeface="+mn-lt"/>
                <a:cs typeface="+mn-lt"/>
              </a:rPr>
              <a:t>The best individuals to engage with consumers are frequently those who are enthusiastic about their business since customers can sense their passion.</a:t>
            </a:r>
          </a:p>
          <a:p>
            <a:r>
              <a:rPr lang="en-US" dirty="0">
                <a:cs typeface="Calibri"/>
              </a:rPr>
              <a:t>It enhances company culture: </a:t>
            </a:r>
            <a:r>
              <a:rPr lang="en-US" dirty="0">
                <a:ea typeface="+mn-lt"/>
                <a:cs typeface="+mn-lt"/>
              </a:rPr>
              <a:t>it's simpler to collaborate with individuals who are enthusiastic about their job. Not just because they are cheerier or happier but because they serve as an example of an engaged workplace culture.</a:t>
            </a:r>
            <a:endParaRPr lang="en-US" dirty="0">
              <a:cs typeface="Calibri"/>
            </a:endParaRPr>
          </a:p>
          <a:p>
            <a:r>
              <a:rPr lang="en-US" dirty="0">
                <a:cs typeface="Calibri"/>
              </a:rPr>
              <a:t>Engaged workers are easily retained: </a:t>
            </a:r>
            <a:r>
              <a:rPr lang="en-US" dirty="0">
                <a:ea typeface="+mn-lt"/>
                <a:cs typeface="+mn-lt"/>
              </a:rPr>
              <a:t>Employees that are interested and engaged in their work are less inclined to quit their positions. The organization runs the danger of losing its finest employees when they aren't actively working. Maintaining their engagement is crucial if the company want them to continue working hard for better achievement.</a:t>
            </a:r>
            <a:endParaRPr lang="en-US" dirty="0">
              <a:cs typeface="Calibri"/>
            </a:endParaRPr>
          </a:p>
          <a:p>
            <a:endParaRPr lang="en-US" dirty="0">
              <a:cs typeface="Calibri"/>
            </a:endParaRPr>
          </a:p>
        </p:txBody>
      </p:sp>
      <p:pic>
        <p:nvPicPr>
          <p:cNvPr id="4" name="Picture 3" descr="community 3.jpg"/>
          <p:cNvPicPr>
            <a:picLocks noChangeAspect="1"/>
          </p:cNvPicPr>
          <p:nvPr/>
        </p:nvPicPr>
        <p:blipFill>
          <a:blip r:embed="rId2" cstate="print"/>
          <a:stretch>
            <a:fillRect/>
          </a:stretch>
        </p:blipFill>
        <p:spPr>
          <a:xfrm>
            <a:off x="8482176" y="1995323"/>
            <a:ext cx="3499617" cy="3979808"/>
          </a:xfrm>
          <a:prstGeom prst="rect">
            <a:avLst/>
          </a:prstGeom>
        </p:spPr>
      </p:pic>
    </p:spTree>
    <p:extLst>
      <p:ext uri="{BB962C8B-B14F-4D97-AF65-F5344CB8AC3E}">
        <p14:creationId xmlns:p14="http://schemas.microsoft.com/office/powerpoint/2010/main" val="2298917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7E8B4-1C4D-E807-EB33-F7C32B108170}"/>
              </a:ext>
            </a:extLst>
          </p:cNvPr>
          <p:cNvSpPr>
            <a:spLocks noGrp="1"/>
          </p:cNvSpPr>
          <p:nvPr>
            <p:ph type="title"/>
          </p:nvPr>
        </p:nvSpPr>
        <p:spPr>
          <a:xfrm>
            <a:off x="1069848" y="484632"/>
            <a:ext cx="10058400" cy="694811"/>
          </a:xfrm>
        </p:spPr>
        <p:txBody>
          <a:bodyPr>
            <a:normAutofit fontScale="90000"/>
          </a:bodyPr>
          <a:lstStyle/>
          <a:p>
            <a:r>
              <a:rPr lang="en-US" sz="4400" b="1" dirty="0">
                <a:ea typeface="+mj-lt"/>
                <a:cs typeface="+mj-lt"/>
              </a:rPr>
              <a:t>Conditions for Employee Engagement</a:t>
            </a:r>
            <a:endParaRPr lang="en-US" sz="4400" b="1" dirty="0"/>
          </a:p>
        </p:txBody>
      </p:sp>
      <p:sp>
        <p:nvSpPr>
          <p:cNvPr id="3" name="Content Placeholder 2">
            <a:extLst>
              <a:ext uri="{FF2B5EF4-FFF2-40B4-BE49-F238E27FC236}">
                <a16:creationId xmlns:a16="http://schemas.microsoft.com/office/drawing/2014/main" id="{36523D95-7BB4-D6F4-3681-30855F0ED5A9}"/>
              </a:ext>
            </a:extLst>
          </p:cNvPr>
          <p:cNvSpPr>
            <a:spLocks noGrp="1"/>
          </p:cNvSpPr>
          <p:nvPr>
            <p:ph idx="1"/>
          </p:nvPr>
        </p:nvSpPr>
        <p:spPr>
          <a:xfrm>
            <a:off x="607073" y="1179443"/>
            <a:ext cx="6795165" cy="4992757"/>
          </a:xfrm>
        </p:spPr>
        <p:txBody>
          <a:bodyPr vert="horz" lIns="91440" tIns="45720" rIns="91440" bIns="45720" rtlCol="0" anchor="t">
            <a:normAutofit/>
          </a:bodyPr>
          <a:lstStyle/>
          <a:p>
            <a:endParaRPr lang="en-US" dirty="0">
              <a:cs typeface="Calibri" panose="020F0502020204030204"/>
            </a:endParaRPr>
          </a:p>
          <a:p>
            <a:r>
              <a:rPr lang="en-US" dirty="0">
                <a:ea typeface="+mn-lt"/>
                <a:cs typeface="+mn-lt"/>
              </a:rPr>
              <a:t>The firm and its management are a few of things to think about in this subject. In the absence of a distinct and compelling message for employees to support, a firm cannot expect its workforce to become engaged. Therefore the following are the needs that employees desire to know so that they feel engaged according to </a:t>
            </a:r>
            <a:r>
              <a:rPr lang="en-US" dirty="0" err="1">
                <a:ea typeface="+mn-lt"/>
                <a:cs typeface="+mn-lt"/>
              </a:rPr>
              <a:t>Sugianingrat</a:t>
            </a:r>
            <a:r>
              <a:rPr lang="en-US" dirty="0">
                <a:ea typeface="+mn-lt"/>
                <a:cs typeface="+mn-lt"/>
              </a:rPr>
              <a:t> et al. (2019). </a:t>
            </a:r>
          </a:p>
          <a:p>
            <a:r>
              <a:rPr lang="en-US" dirty="0">
                <a:ea typeface="+mn-lt"/>
                <a:cs typeface="+mn-lt"/>
              </a:rPr>
              <a:t>Clearly stated corporate objectives and aims </a:t>
            </a:r>
            <a:endParaRPr lang="en-US" dirty="0">
              <a:cs typeface="Calibri" panose="020F0502020204030204"/>
            </a:endParaRPr>
          </a:p>
          <a:p>
            <a:r>
              <a:rPr lang="en-US" dirty="0">
                <a:ea typeface="+mn-lt"/>
                <a:cs typeface="+mn-lt"/>
              </a:rPr>
              <a:t>A direct connection in between the employee's performance and the objectives of the firm.</a:t>
            </a:r>
          </a:p>
          <a:p>
            <a:r>
              <a:rPr lang="en-US" dirty="0">
                <a:ea typeface="+mn-lt"/>
                <a:cs typeface="+mn-lt"/>
              </a:rPr>
              <a:t>They must be able to see how individual efforts eventually help the company succeed.</a:t>
            </a:r>
          </a:p>
          <a:p>
            <a:r>
              <a:rPr lang="en-US" dirty="0">
                <a:ea typeface="+mn-lt"/>
                <a:cs typeface="+mn-lt"/>
              </a:rPr>
              <a:t>They must be aware of the firm's leadership's readiness and capacity for inspiring the workforce.</a:t>
            </a:r>
            <a:endParaRPr lang="en-US" dirty="0"/>
          </a:p>
          <a:p>
            <a:pPr marL="0" indent="0">
              <a:buNone/>
            </a:pPr>
            <a:endParaRPr lang="en-US" dirty="0">
              <a:cs typeface="Calibri"/>
            </a:endParaRPr>
          </a:p>
          <a:p>
            <a:endParaRPr lang="en-US" dirty="0">
              <a:cs typeface="Calibri"/>
            </a:endParaRPr>
          </a:p>
        </p:txBody>
      </p:sp>
      <p:pic>
        <p:nvPicPr>
          <p:cNvPr id="4" name="Picture 3" descr="community 5.jpg"/>
          <p:cNvPicPr>
            <a:picLocks noChangeAspect="1"/>
          </p:cNvPicPr>
          <p:nvPr/>
        </p:nvPicPr>
        <p:blipFill>
          <a:blip r:embed="rId2" cstate="print"/>
          <a:stretch>
            <a:fillRect/>
          </a:stretch>
        </p:blipFill>
        <p:spPr>
          <a:xfrm>
            <a:off x="7646505" y="1643555"/>
            <a:ext cx="4264000" cy="3570889"/>
          </a:xfrm>
          <a:prstGeom prst="rect">
            <a:avLst/>
          </a:prstGeom>
        </p:spPr>
      </p:pic>
    </p:spTree>
    <p:extLst>
      <p:ext uri="{BB962C8B-B14F-4D97-AF65-F5344CB8AC3E}">
        <p14:creationId xmlns:p14="http://schemas.microsoft.com/office/powerpoint/2010/main" val="2139552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AFC04-B738-56F7-F93D-0D8D4C537D0F}"/>
              </a:ext>
            </a:extLst>
          </p:cNvPr>
          <p:cNvSpPr>
            <a:spLocks noGrp="1"/>
          </p:cNvSpPr>
          <p:nvPr>
            <p:ph type="title"/>
          </p:nvPr>
        </p:nvSpPr>
        <p:spPr>
          <a:xfrm>
            <a:off x="622852" y="484632"/>
            <a:ext cx="10505396" cy="694811"/>
          </a:xfrm>
        </p:spPr>
        <p:txBody>
          <a:bodyPr>
            <a:normAutofit/>
          </a:bodyPr>
          <a:lstStyle/>
          <a:p>
            <a:r>
              <a:rPr lang="en-US" sz="4000" b="1" dirty="0">
                <a:cs typeface="Calibri Light"/>
              </a:rPr>
              <a:t>How to improve employee engagement</a:t>
            </a:r>
            <a:r>
              <a:rPr lang="en-US" sz="4000" dirty="0">
                <a:cs typeface="Calibri Light"/>
              </a:rPr>
              <a:t> </a:t>
            </a:r>
            <a:endParaRPr lang="en-US" sz="4000" dirty="0"/>
          </a:p>
        </p:txBody>
      </p:sp>
      <p:sp>
        <p:nvSpPr>
          <p:cNvPr id="3" name="Content Placeholder 2">
            <a:extLst>
              <a:ext uri="{FF2B5EF4-FFF2-40B4-BE49-F238E27FC236}">
                <a16:creationId xmlns:a16="http://schemas.microsoft.com/office/drawing/2014/main" id="{B9633C8F-99A2-C41E-B76C-046AA7A6B21D}"/>
              </a:ext>
            </a:extLst>
          </p:cNvPr>
          <p:cNvSpPr>
            <a:spLocks noGrp="1"/>
          </p:cNvSpPr>
          <p:nvPr>
            <p:ph idx="1"/>
          </p:nvPr>
        </p:nvSpPr>
        <p:spPr>
          <a:xfrm>
            <a:off x="622852" y="1338470"/>
            <a:ext cx="6881534" cy="5221356"/>
          </a:xfrm>
        </p:spPr>
        <p:txBody>
          <a:bodyPr vert="horz" lIns="91440" tIns="45720" rIns="91440" bIns="45720" rtlCol="0" anchor="t">
            <a:normAutofit fontScale="85000" lnSpcReduction="20000"/>
          </a:bodyPr>
          <a:lstStyle/>
          <a:p>
            <a:r>
              <a:rPr lang="en-US" dirty="0">
                <a:ea typeface="+mn-lt"/>
                <a:cs typeface="+mn-lt"/>
              </a:rPr>
              <a:t>Employers must carefully plan engagement efforts if they want to raise employee engagement levels. The following practices can help an organization increase the employee engagement according to Lytle (2016). </a:t>
            </a:r>
          </a:p>
          <a:p>
            <a:r>
              <a:rPr lang="en-US" dirty="0">
                <a:ea typeface="+mn-lt"/>
                <a:cs typeface="+mn-lt"/>
              </a:rPr>
              <a:t>Increase workplace efficiency: An employee's burden is simplified far more moderate and simpler to handle by ensuring that an effective workplace management procedure is in operation. This is due to the fact that standardized processes maintain a specified level of work quality rather than forcing individuals to make compromises due to time limitations, which will increase employee engagement and job satisfaction.</a:t>
            </a:r>
          </a:p>
          <a:p>
            <a:r>
              <a:rPr lang="en-US" dirty="0">
                <a:cs typeface="Calibri"/>
              </a:rPr>
              <a:t>Ensure there exist effective communication: </a:t>
            </a:r>
            <a:r>
              <a:rPr lang="en-US" dirty="0">
                <a:ea typeface="+mn-lt"/>
                <a:cs typeface="+mn-lt"/>
              </a:rPr>
              <a:t>Perhaps one of the most crucial things to keep in mind while pondering how to increase employee engagement is communication. this is due to the fact that communication is essential to daily life, especially at work. As a result, it affects how well employees execute daily duties and interact with coworkers, which helps to foster strong engagement.</a:t>
            </a:r>
          </a:p>
          <a:p>
            <a:r>
              <a:rPr lang="en-US" dirty="0">
                <a:cs typeface="Calibri"/>
              </a:rPr>
              <a:t>Give recognition: </a:t>
            </a:r>
            <a:r>
              <a:rPr lang="en-US" dirty="0">
                <a:ea typeface="+mn-lt"/>
                <a:cs typeface="+mn-lt"/>
              </a:rPr>
              <a:t>Employee appreciation influence a longer objectives in helping them feel wanted, important and boosting their output a little bit. More than 91% of human resource experts agree that rewards and recognition encourage employees to stick around. In addition to their own inspiration increasing, others will be motivated to perform to achieve the same reward, which will eventually improve engagement and mood at workplace.</a:t>
            </a:r>
            <a:endParaRPr lang="en-US" dirty="0">
              <a:cs typeface="Calibri"/>
            </a:endParaRPr>
          </a:p>
          <a:p>
            <a:endParaRPr lang="en-US" dirty="0">
              <a:cs typeface="Calibri"/>
            </a:endParaRPr>
          </a:p>
        </p:txBody>
      </p:sp>
      <p:pic>
        <p:nvPicPr>
          <p:cNvPr id="4" name="Picture 3" descr="images.jpg"/>
          <p:cNvPicPr>
            <a:picLocks noChangeAspect="1"/>
          </p:cNvPicPr>
          <p:nvPr/>
        </p:nvPicPr>
        <p:blipFill>
          <a:blip r:embed="rId2" cstate="print"/>
          <a:stretch>
            <a:fillRect/>
          </a:stretch>
        </p:blipFill>
        <p:spPr>
          <a:xfrm>
            <a:off x="7818318" y="1338470"/>
            <a:ext cx="4089675" cy="3386138"/>
          </a:xfrm>
          <a:prstGeom prst="rect">
            <a:avLst/>
          </a:prstGeom>
        </p:spPr>
      </p:pic>
    </p:spTree>
    <p:extLst>
      <p:ext uri="{BB962C8B-B14F-4D97-AF65-F5344CB8AC3E}">
        <p14:creationId xmlns:p14="http://schemas.microsoft.com/office/powerpoint/2010/main" val="3354756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DEA9B-5126-C8AC-6323-4E7DD8C0EA96}"/>
              </a:ext>
            </a:extLst>
          </p:cNvPr>
          <p:cNvSpPr>
            <a:spLocks noGrp="1"/>
          </p:cNvSpPr>
          <p:nvPr>
            <p:ph type="title"/>
          </p:nvPr>
        </p:nvSpPr>
        <p:spPr>
          <a:xfrm>
            <a:off x="1069848" y="484632"/>
            <a:ext cx="10058400" cy="827333"/>
          </a:xfrm>
        </p:spPr>
        <p:txBody>
          <a:bodyPr>
            <a:normAutofit/>
          </a:bodyPr>
          <a:lstStyle/>
          <a:p>
            <a:r>
              <a:rPr lang="en-US" sz="4400" b="1" dirty="0">
                <a:cs typeface="Calibri Light"/>
              </a:rPr>
              <a:t>Conclusion</a:t>
            </a:r>
            <a:r>
              <a:rPr lang="en-US" sz="4400" dirty="0">
                <a:cs typeface="Calibri Light"/>
              </a:rPr>
              <a:t> </a:t>
            </a:r>
            <a:endParaRPr lang="en-US" sz="4400" dirty="0"/>
          </a:p>
        </p:txBody>
      </p:sp>
      <p:sp>
        <p:nvSpPr>
          <p:cNvPr id="3" name="Content Placeholder 2">
            <a:extLst>
              <a:ext uri="{FF2B5EF4-FFF2-40B4-BE49-F238E27FC236}">
                <a16:creationId xmlns:a16="http://schemas.microsoft.com/office/drawing/2014/main" id="{ED26533D-F4D2-4F38-A037-96DFC3382EAD}"/>
              </a:ext>
            </a:extLst>
          </p:cNvPr>
          <p:cNvSpPr>
            <a:spLocks noGrp="1"/>
          </p:cNvSpPr>
          <p:nvPr>
            <p:ph idx="1"/>
          </p:nvPr>
        </p:nvSpPr>
        <p:spPr>
          <a:xfrm>
            <a:off x="1069848" y="1457739"/>
            <a:ext cx="10058400" cy="4714461"/>
          </a:xfrm>
        </p:spPr>
        <p:txBody>
          <a:bodyPr vert="horz" lIns="91440" tIns="45720" rIns="91440" bIns="45720" rtlCol="0" anchor="t">
            <a:normAutofit lnSpcReduction="10000"/>
          </a:bodyPr>
          <a:lstStyle/>
          <a:p>
            <a:r>
              <a:rPr lang="en-US" sz="2400" dirty="0">
                <a:cs typeface="Calibri"/>
              </a:rPr>
              <a:t>Different aspects of employee engagement have been discussed in this presentation. </a:t>
            </a:r>
          </a:p>
          <a:p>
            <a:r>
              <a:rPr lang="en-US" sz="2400" dirty="0">
                <a:cs typeface="Calibri"/>
              </a:rPr>
              <a:t>It is evident that </a:t>
            </a:r>
            <a:r>
              <a:rPr lang="en-US" sz="2400" dirty="0">
                <a:ea typeface="+mn-lt"/>
                <a:cs typeface="+mn-lt"/>
              </a:rPr>
              <a:t>Many facets of an employee's corporate loyalty or the wonderful qualities that an engaged team exhibits are stressed in this topic. </a:t>
            </a:r>
          </a:p>
          <a:p>
            <a:r>
              <a:rPr lang="en-US" sz="2400" dirty="0">
                <a:ea typeface="+mn-lt"/>
                <a:cs typeface="+mn-lt"/>
              </a:rPr>
              <a:t>It is also evident that employee engagement influence a number of importance in the company. </a:t>
            </a:r>
          </a:p>
          <a:p>
            <a:r>
              <a:rPr lang="en-US" sz="2400" dirty="0">
                <a:ea typeface="+mn-lt"/>
                <a:cs typeface="+mn-lt"/>
              </a:rPr>
              <a:t>The company can experience increased productivity, customer satisfaction and enhanced culture. </a:t>
            </a:r>
          </a:p>
          <a:p>
            <a:r>
              <a:rPr lang="en-US" sz="2400" dirty="0">
                <a:ea typeface="+mn-lt"/>
                <a:cs typeface="+mn-lt"/>
              </a:rPr>
              <a:t>Through this presentation are also a number of factors that help develop and improve employee engagement in an organization. </a:t>
            </a:r>
          </a:p>
          <a:p>
            <a:r>
              <a:rPr lang="en-US" sz="2400" dirty="0">
                <a:ea typeface="+mn-lt"/>
                <a:cs typeface="+mn-lt"/>
              </a:rPr>
              <a:t>Therefore it can be concluded from this presentation that employee engagement is a beneficial for any business. </a:t>
            </a:r>
            <a:endParaRPr lang="en-US" sz="2400" dirty="0">
              <a:cs typeface="Calibri"/>
            </a:endParaRPr>
          </a:p>
        </p:txBody>
      </p:sp>
    </p:spTree>
    <p:extLst>
      <p:ext uri="{BB962C8B-B14F-4D97-AF65-F5344CB8AC3E}">
        <p14:creationId xmlns:p14="http://schemas.microsoft.com/office/powerpoint/2010/main" val="23811405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E16FF-C2A9-C304-531D-858CBC1343BB}"/>
              </a:ext>
            </a:extLst>
          </p:cNvPr>
          <p:cNvSpPr>
            <a:spLocks noGrp="1"/>
          </p:cNvSpPr>
          <p:nvPr>
            <p:ph type="title"/>
          </p:nvPr>
        </p:nvSpPr>
        <p:spPr>
          <a:xfrm>
            <a:off x="1069848" y="484632"/>
            <a:ext cx="10058400" cy="681559"/>
          </a:xfrm>
        </p:spPr>
        <p:txBody>
          <a:bodyPr>
            <a:normAutofit fontScale="90000"/>
          </a:bodyPr>
          <a:lstStyle/>
          <a:p>
            <a:r>
              <a:rPr lang="en-US" dirty="0">
                <a:cs typeface="Calibri Light"/>
              </a:rPr>
              <a:t>References </a:t>
            </a:r>
            <a:endParaRPr lang="en-US" dirty="0"/>
          </a:p>
        </p:txBody>
      </p:sp>
      <p:sp>
        <p:nvSpPr>
          <p:cNvPr id="3" name="Content Placeholder 2">
            <a:extLst>
              <a:ext uri="{FF2B5EF4-FFF2-40B4-BE49-F238E27FC236}">
                <a16:creationId xmlns:a16="http://schemas.microsoft.com/office/drawing/2014/main" id="{7A1C6758-D5E7-DDC7-C18A-B8E750B8579A}"/>
              </a:ext>
            </a:extLst>
          </p:cNvPr>
          <p:cNvSpPr>
            <a:spLocks noGrp="1"/>
          </p:cNvSpPr>
          <p:nvPr>
            <p:ph idx="1"/>
          </p:nvPr>
        </p:nvSpPr>
        <p:spPr>
          <a:xfrm>
            <a:off x="463825" y="1166191"/>
            <a:ext cx="11158331" cy="5367131"/>
          </a:xfrm>
        </p:spPr>
        <p:txBody>
          <a:bodyPr vert="horz" lIns="91440" tIns="45720" rIns="91440" bIns="45720" rtlCol="0" anchor="t">
            <a:normAutofit fontScale="70000" lnSpcReduction="20000"/>
          </a:bodyPr>
          <a:lstStyle/>
          <a:p>
            <a:pPr marL="514350" indent="-514350">
              <a:buAutoNum type="arabicPeriod"/>
            </a:pPr>
            <a:r>
              <a:rPr lang="en-US" dirty="0">
                <a:ea typeface="+mn-lt"/>
                <a:cs typeface="+mn-lt"/>
              </a:rPr>
              <a:t>Sun, L., &amp; </a:t>
            </a:r>
            <a:r>
              <a:rPr lang="en-US" dirty="0" err="1">
                <a:ea typeface="+mn-lt"/>
                <a:cs typeface="+mn-lt"/>
              </a:rPr>
              <a:t>Bunchapattanasakda</a:t>
            </a:r>
            <a:r>
              <a:rPr lang="en-US" dirty="0">
                <a:ea typeface="+mn-lt"/>
                <a:cs typeface="+mn-lt"/>
              </a:rPr>
              <a:t>, C. (2019). Employee engagement: A literature review. </a:t>
            </a:r>
            <a:r>
              <a:rPr lang="en-US" i="1" dirty="0">
                <a:ea typeface="+mn-lt"/>
                <a:cs typeface="+mn-lt"/>
              </a:rPr>
              <a:t>International Journal of Human Resource Studies</a:t>
            </a:r>
            <a:r>
              <a:rPr lang="en-US" dirty="0">
                <a:ea typeface="+mn-lt"/>
                <a:cs typeface="+mn-lt"/>
              </a:rPr>
              <a:t>, </a:t>
            </a:r>
            <a:r>
              <a:rPr lang="en-US" i="1" dirty="0">
                <a:ea typeface="+mn-lt"/>
                <a:cs typeface="+mn-lt"/>
              </a:rPr>
              <a:t>9</a:t>
            </a:r>
            <a:r>
              <a:rPr lang="en-US" dirty="0">
                <a:ea typeface="+mn-lt"/>
                <a:cs typeface="+mn-lt"/>
              </a:rPr>
              <a:t>(1), 63-80.</a:t>
            </a:r>
            <a:endParaRPr lang="en-US" dirty="0">
              <a:cs typeface="Calibri"/>
            </a:endParaRPr>
          </a:p>
          <a:p>
            <a:pPr marL="514350" indent="-514350">
              <a:buAutoNum type="arabicPeriod"/>
            </a:pPr>
            <a:r>
              <a:rPr lang="en-US" dirty="0">
                <a:ea typeface="+mn-lt"/>
                <a:cs typeface="+mn-lt"/>
              </a:rPr>
              <a:t>SHRM (2019). </a:t>
            </a:r>
            <a:r>
              <a:rPr lang="en-US" i="1" dirty="0">
                <a:ea typeface="+mn-lt"/>
                <a:cs typeface="+mn-lt"/>
              </a:rPr>
              <a:t>Developing and Sustaining Employee Engagement</a:t>
            </a:r>
            <a:r>
              <a:rPr lang="en-US" dirty="0">
                <a:ea typeface="+mn-lt"/>
                <a:cs typeface="+mn-lt"/>
              </a:rPr>
              <a:t>. [online] SHRM. Available at: </a:t>
            </a:r>
            <a:r>
              <a:rPr lang="en-US" dirty="0">
                <a:ea typeface="+mn-lt"/>
                <a:cs typeface="+mn-lt"/>
                <a:hlinkClick r:id="rId2"/>
              </a:rPr>
              <a:t>https://www.shrm.org/resourcesandtools/tools-and-samples/toolkits/pages/sustainingemployeeengagement.aspx</a:t>
            </a:r>
            <a:r>
              <a:rPr lang="en-US" dirty="0">
                <a:ea typeface="+mn-lt"/>
                <a:cs typeface="+mn-lt"/>
              </a:rPr>
              <a:t>.</a:t>
            </a:r>
            <a:endParaRPr lang="en-US" dirty="0">
              <a:cs typeface="Calibri"/>
            </a:endParaRPr>
          </a:p>
          <a:p>
            <a:pPr marL="514350" indent="-514350">
              <a:buAutoNum type="arabicPeriod"/>
            </a:pPr>
            <a:r>
              <a:rPr lang="en-US" dirty="0">
                <a:ea typeface="+mn-lt"/>
                <a:cs typeface="+mn-lt"/>
              </a:rPr>
              <a:t>‌Kwon, K., &amp; Kim, T. (2020). An integrative literature review of employee engagement and innovative behavior: Revisiting the JD-R model. </a:t>
            </a:r>
            <a:r>
              <a:rPr lang="en-US" i="1" dirty="0">
                <a:ea typeface="+mn-lt"/>
                <a:cs typeface="+mn-lt"/>
              </a:rPr>
              <a:t>Human Resource Management Review</a:t>
            </a:r>
            <a:r>
              <a:rPr lang="en-US" dirty="0">
                <a:ea typeface="+mn-lt"/>
                <a:cs typeface="+mn-lt"/>
              </a:rPr>
              <a:t>, </a:t>
            </a:r>
            <a:r>
              <a:rPr lang="en-US" i="1" dirty="0">
                <a:ea typeface="+mn-lt"/>
                <a:cs typeface="+mn-lt"/>
              </a:rPr>
              <a:t>30</a:t>
            </a:r>
            <a:r>
              <a:rPr lang="en-US" dirty="0">
                <a:ea typeface="+mn-lt"/>
                <a:cs typeface="+mn-lt"/>
              </a:rPr>
              <a:t>(2), 100704.</a:t>
            </a:r>
          </a:p>
          <a:p>
            <a:pPr marL="514350" indent="-514350">
              <a:buAutoNum type="arabicPeriod"/>
            </a:pPr>
            <a:r>
              <a:rPr lang="en-US" dirty="0">
                <a:ea typeface="+mn-lt"/>
                <a:cs typeface="+mn-lt"/>
              </a:rPr>
              <a:t>Thompson, M. (2021). </a:t>
            </a:r>
            <a:r>
              <a:rPr lang="en-US" i="1" dirty="0">
                <a:ea typeface="+mn-lt"/>
                <a:cs typeface="+mn-lt"/>
              </a:rPr>
              <a:t>Employee Engagement Models and Theories</a:t>
            </a:r>
            <a:r>
              <a:rPr lang="en-US" dirty="0">
                <a:ea typeface="+mn-lt"/>
                <a:cs typeface="+mn-lt"/>
              </a:rPr>
              <a:t>. [online] </a:t>
            </a:r>
            <a:r>
              <a:rPr lang="en-US" dirty="0" err="1">
                <a:ea typeface="+mn-lt"/>
                <a:cs typeface="+mn-lt"/>
              </a:rPr>
              <a:t>WeThrive</a:t>
            </a:r>
            <a:r>
              <a:rPr lang="en-US" dirty="0">
                <a:ea typeface="+mn-lt"/>
                <a:cs typeface="+mn-lt"/>
              </a:rPr>
              <a:t>. Available at: </a:t>
            </a:r>
            <a:r>
              <a:rPr lang="en-US" dirty="0">
                <a:ea typeface="+mn-lt"/>
                <a:cs typeface="+mn-lt"/>
                <a:hlinkClick r:id="rId3"/>
              </a:rPr>
              <a:t>https://wethrive.net/employee-engagement/employee-engagement-models-and-theories/</a:t>
            </a:r>
            <a:r>
              <a:rPr lang="en-US" dirty="0">
                <a:ea typeface="+mn-lt"/>
                <a:cs typeface="+mn-lt"/>
              </a:rPr>
              <a:t>.</a:t>
            </a:r>
            <a:endParaRPr lang="en-US" dirty="0">
              <a:cs typeface="Calibri"/>
            </a:endParaRPr>
          </a:p>
          <a:p>
            <a:pPr marL="514350" indent="-514350">
              <a:buAutoNum type="arabicPeriod"/>
            </a:pPr>
            <a:r>
              <a:rPr lang="en-US" dirty="0">
                <a:ea typeface="+mn-lt"/>
                <a:cs typeface="+mn-lt"/>
              </a:rPr>
              <a:t>‌Othman, A. K., Mahmud, Z., </a:t>
            </a:r>
            <a:r>
              <a:rPr lang="en-US" dirty="0" err="1">
                <a:ea typeface="+mn-lt"/>
                <a:cs typeface="+mn-lt"/>
              </a:rPr>
              <a:t>Noranee</a:t>
            </a:r>
            <a:r>
              <a:rPr lang="en-US" dirty="0">
                <a:ea typeface="+mn-lt"/>
                <a:cs typeface="+mn-lt"/>
              </a:rPr>
              <a:t>, S., &amp; Noordin, F. (2018, March). Measuring employee happiness: Analyzing the dimensionality of employee engagement. In </a:t>
            </a:r>
            <a:r>
              <a:rPr lang="en-US" i="1" dirty="0">
                <a:ea typeface="+mn-lt"/>
                <a:cs typeface="+mn-lt"/>
              </a:rPr>
              <a:t>International Conference on Kansei Engineering &amp; Emotion Research</a:t>
            </a:r>
            <a:r>
              <a:rPr lang="en-US" dirty="0">
                <a:ea typeface="+mn-lt"/>
                <a:cs typeface="+mn-lt"/>
              </a:rPr>
              <a:t> (pp. 863-869). Springer, Singapore.</a:t>
            </a:r>
          </a:p>
          <a:p>
            <a:pPr marL="514350" indent="-514350">
              <a:buAutoNum type="arabicPeriod"/>
            </a:pPr>
            <a:r>
              <a:rPr lang="en-US" dirty="0">
                <a:ea typeface="+mn-lt"/>
                <a:cs typeface="+mn-lt"/>
              </a:rPr>
              <a:t>Motyka, B. (2018). Employee engagement and performance: a systematic literature review. </a:t>
            </a:r>
            <a:r>
              <a:rPr lang="en-US" i="1" dirty="0">
                <a:ea typeface="+mn-lt"/>
                <a:cs typeface="+mn-lt"/>
              </a:rPr>
              <a:t>International Journal of Management and Economics</a:t>
            </a:r>
            <a:r>
              <a:rPr lang="en-US" dirty="0">
                <a:ea typeface="+mn-lt"/>
                <a:cs typeface="+mn-lt"/>
              </a:rPr>
              <a:t>, </a:t>
            </a:r>
            <a:r>
              <a:rPr lang="en-US" i="1" dirty="0">
                <a:ea typeface="+mn-lt"/>
                <a:cs typeface="+mn-lt"/>
              </a:rPr>
              <a:t>54</a:t>
            </a:r>
            <a:r>
              <a:rPr lang="en-US" dirty="0">
                <a:ea typeface="+mn-lt"/>
                <a:cs typeface="+mn-lt"/>
              </a:rPr>
              <a:t>(3), 227-244.</a:t>
            </a:r>
            <a:endParaRPr lang="en-US" dirty="0">
              <a:cs typeface="Calibri"/>
            </a:endParaRPr>
          </a:p>
          <a:p>
            <a:pPr marL="514350" indent="-514350">
              <a:buAutoNum type="arabicPeriod"/>
            </a:pPr>
            <a:r>
              <a:rPr lang="en-US" dirty="0">
                <a:ea typeface="+mn-lt"/>
                <a:cs typeface="+mn-lt"/>
              </a:rPr>
              <a:t>Moseley, C. (2009). </a:t>
            </a:r>
            <a:r>
              <a:rPr lang="en-US" i="1" dirty="0">
                <a:ea typeface="+mn-lt"/>
                <a:cs typeface="+mn-lt"/>
              </a:rPr>
              <a:t>5 reasons why employee engagement is important</a:t>
            </a:r>
            <a:r>
              <a:rPr lang="en-US" dirty="0">
                <a:ea typeface="+mn-lt"/>
                <a:cs typeface="+mn-lt"/>
              </a:rPr>
              <a:t>. [online] Jostle.me. Available at: </a:t>
            </a:r>
            <a:r>
              <a:rPr lang="en-US" dirty="0">
                <a:ea typeface="+mn-lt"/>
                <a:cs typeface="+mn-lt"/>
                <a:hlinkClick r:id="rId4"/>
              </a:rPr>
              <a:t>https://blog.jostle.me/blog/5-reasons-why-employee-engagement-is-important</a:t>
            </a:r>
            <a:r>
              <a:rPr lang="en-US" dirty="0">
                <a:ea typeface="+mn-lt"/>
                <a:cs typeface="+mn-lt"/>
              </a:rPr>
              <a:t>.</a:t>
            </a:r>
            <a:endParaRPr lang="en-US" dirty="0">
              <a:cs typeface="Calibri"/>
            </a:endParaRPr>
          </a:p>
          <a:p>
            <a:pPr marL="514350" indent="-514350">
              <a:buAutoNum type="arabicPeriod"/>
            </a:pPr>
            <a:r>
              <a:rPr lang="en-US" dirty="0">
                <a:ea typeface="+mn-lt"/>
                <a:cs typeface="+mn-lt"/>
              </a:rPr>
              <a:t>‌Rodrigues da Costa, L., &amp; Maria Correia Loureiro, S. (2019). The importance of employees’ engagement on the organizational success. </a:t>
            </a:r>
            <a:r>
              <a:rPr lang="en-US" i="1" dirty="0">
                <a:ea typeface="+mn-lt"/>
                <a:cs typeface="+mn-lt"/>
              </a:rPr>
              <a:t>Journal of Promotion Management</a:t>
            </a:r>
            <a:r>
              <a:rPr lang="en-US" dirty="0">
                <a:ea typeface="+mn-lt"/>
                <a:cs typeface="+mn-lt"/>
              </a:rPr>
              <a:t>, </a:t>
            </a:r>
            <a:r>
              <a:rPr lang="en-US" i="1" dirty="0">
                <a:ea typeface="+mn-lt"/>
                <a:cs typeface="+mn-lt"/>
              </a:rPr>
              <a:t>25</a:t>
            </a:r>
            <a:r>
              <a:rPr lang="en-US" dirty="0">
                <a:ea typeface="+mn-lt"/>
                <a:cs typeface="+mn-lt"/>
              </a:rPr>
              <a:t>(3), 328-336.</a:t>
            </a:r>
          </a:p>
          <a:p>
            <a:pPr marL="514350" indent="-514350">
              <a:buAutoNum type="arabicPeriod"/>
            </a:pPr>
            <a:r>
              <a:rPr lang="en-US" dirty="0">
                <a:ea typeface="+mn-lt"/>
                <a:cs typeface="+mn-lt"/>
              </a:rPr>
              <a:t>Lytle, T. (2016). </a:t>
            </a:r>
            <a:r>
              <a:rPr lang="en-US" i="1" dirty="0">
                <a:ea typeface="+mn-lt"/>
                <a:cs typeface="+mn-lt"/>
              </a:rPr>
              <a:t>7 Tips to Increase Employee Engagement Without Spending a Dime</a:t>
            </a:r>
            <a:r>
              <a:rPr lang="en-US" dirty="0">
                <a:ea typeface="+mn-lt"/>
                <a:cs typeface="+mn-lt"/>
              </a:rPr>
              <a:t>. [online] SHRM. Available at: </a:t>
            </a:r>
            <a:r>
              <a:rPr lang="en-US" dirty="0">
                <a:ea typeface="+mn-lt"/>
                <a:cs typeface="+mn-lt"/>
                <a:hlinkClick r:id="rId5"/>
              </a:rPr>
              <a:t>https://www.shrm.org/hr-today/news/hr-magazine/1016/pages/7-tips-to-increase-employee-engagement-without-spending-a-dime.aspx</a:t>
            </a:r>
            <a:r>
              <a:rPr lang="en-US" dirty="0">
                <a:ea typeface="+mn-lt"/>
                <a:cs typeface="+mn-lt"/>
              </a:rPr>
              <a:t>.</a:t>
            </a:r>
            <a:endParaRPr lang="en-US" dirty="0">
              <a:cs typeface="Calibri"/>
            </a:endParaRPr>
          </a:p>
          <a:p>
            <a:pPr marL="514350" indent="-514350">
              <a:buAutoNum type="arabicPeriod"/>
            </a:pPr>
            <a:r>
              <a:rPr lang="en-US" dirty="0">
                <a:ea typeface="+mn-lt"/>
                <a:cs typeface="+mn-lt"/>
              </a:rPr>
              <a:t>‌</a:t>
            </a:r>
            <a:r>
              <a:rPr lang="en-US" dirty="0" err="1">
                <a:ea typeface="+mn-lt"/>
                <a:cs typeface="+mn-lt"/>
              </a:rPr>
              <a:t>Sugianingrat</a:t>
            </a:r>
            <a:r>
              <a:rPr lang="en-US" dirty="0">
                <a:ea typeface="+mn-lt"/>
                <a:cs typeface="+mn-lt"/>
              </a:rPr>
              <a:t>, I. A. P. W., </a:t>
            </a:r>
            <a:r>
              <a:rPr lang="en-US" dirty="0" err="1">
                <a:ea typeface="+mn-lt"/>
                <a:cs typeface="+mn-lt"/>
              </a:rPr>
              <a:t>Widyawati</a:t>
            </a:r>
            <a:r>
              <a:rPr lang="en-US" dirty="0">
                <a:ea typeface="+mn-lt"/>
                <a:cs typeface="+mn-lt"/>
              </a:rPr>
              <a:t>, S. R., da Costa, C. A. D. J., Ximenes, M., Piedade, S. D. R., &amp; </a:t>
            </a:r>
            <a:r>
              <a:rPr lang="en-US" dirty="0" err="1">
                <a:ea typeface="+mn-lt"/>
                <a:cs typeface="+mn-lt"/>
              </a:rPr>
              <a:t>Sarmawa</a:t>
            </a:r>
            <a:r>
              <a:rPr lang="en-US" dirty="0">
                <a:ea typeface="+mn-lt"/>
                <a:cs typeface="+mn-lt"/>
              </a:rPr>
              <a:t>, W. G. (2019). The employee engagement and OCB as mediating on employee performance. </a:t>
            </a:r>
            <a:r>
              <a:rPr lang="en-US" i="1" dirty="0">
                <a:ea typeface="+mn-lt"/>
                <a:cs typeface="+mn-lt"/>
              </a:rPr>
              <a:t>International Journal of Productivity and Performance </a:t>
            </a:r>
            <a:r>
              <a:rPr lang="en-US" i="1">
                <a:ea typeface="+mn-lt"/>
                <a:cs typeface="+mn-lt"/>
              </a:rPr>
              <a:t>Management</a:t>
            </a:r>
            <a:r>
              <a:rPr lang="en-US">
                <a:ea typeface="+mn-lt"/>
                <a:cs typeface="+mn-lt"/>
              </a:rPr>
              <a:t>.</a:t>
            </a:r>
            <a:endParaRPr lang="en-US" dirty="0">
              <a:ea typeface="+mn-lt"/>
              <a:cs typeface="+mn-lt"/>
            </a:endParaRPr>
          </a:p>
        </p:txBody>
      </p:sp>
    </p:spTree>
    <p:extLst>
      <p:ext uri="{BB962C8B-B14F-4D97-AF65-F5344CB8AC3E}">
        <p14:creationId xmlns:p14="http://schemas.microsoft.com/office/powerpoint/2010/main" val="27795840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Wood Type">
      <a:majorFont>
        <a:latin typeface="Rockwell Condensed"/>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office theme</Template>
  <TotalTime>31</TotalTime>
  <Words>1907</Words>
  <Application>Microsoft Office PowerPoint</Application>
  <PresentationFormat>Widescreen</PresentationFormat>
  <Paragraphs>56</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Calibri</vt:lpstr>
      <vt:lpstr>Rockwell</vt:lpstr>
      <vt:lpstr>Rockwell Condensed</vt:lpstr>
      <vt:lpstr>Rockwell Extra Bold</vt:lpstr>
      <vt:lpstr>Wingdings</vt:lpstr>
      <vt:lpstr>Wood Type</vt:lpstr>
      <vt:lpstr>Employee engagement </vt:lpstr>
      <vt:lpstr>Introduction </vt:lpstr>
      <vt:lpstr>Definition of employee engagement </vt:lpstr>
      <vt:lpstr>Theoretical model</vt:lpstr>
      <vt:lpstr>Types of employee engagement </vt:lpstr>
      <vt:lpstr>Importance of employee engagement </vt:lpstr>
      <vt:lpstr>Conditions for Employee Engagement</vt:lpstr>
      <vt:lpstr>How to improve employee engagement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EMMANUEL</dc:creator>
  <cp:lastModifiedBy>PM 3</cp:lastModifiedBy>
  <cp:revision>329</cp:revision>
  <dcterms:created xsi:type="dcterms:W3CDTF">2013-07-15T20:26:40Z</dcterms:created>
  <dcterms:modified xsi:type="dcterms:W3CDTF">2022-11-29T06:30:15Z</dcterms:modified>
</cp:coreProperties>
</file>