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emf" ContentType="image/x-emf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0" r:id="rId1"/>
  </p:sldMasterIdLst>
  <p:notesMasterIdLst>
    <p:notesMasterId r:id="rId11"/>
  </p:notesMasterIdLst>
  <p:handoutMasterIdLst>
    <p:handoutMasterId r:id="rId12"/>
  </p:handoutMasterIdLst>
  <p:sldIdLst>
    <p:sldId id="283" r:id="rId2"/>
    <p:sldId id="297" r:id="rId3"/>
    <p:sldId id="291" r:id="rId4"/>
    <p:sldId id="287" r:id="rId5"/>
    <p:sldId id="293" r:id="rId6"/>
    <p:sldId id="292" r:id="rId7"/>
    <p:sldId id="294" r:id="rId8"/>
    <p:sldId id="298" r:id="rId9"/>
    <p:sldId id="296" r:id="rId10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864" autoAdjust="0"/>
    <p:restoredTop sz="81305"/>
  </p:normalViewPr>
  <p:slideViewPr>
    <p:cSldViewPr snapToGrid="0">
      <p:cViewPr varScale="1">
        <p:scale>
          <a:sx n="77" d="100"/>
          <a:sy n="77" d="100"/>
        </p:scale>
        <p:origin x="60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notesMaster" Target="notesMasters/notesMaster1.xml"/><Relationship Id="rId12" Type="http://schemas.openxmlformats.org/officeDocument/2006/relationships/handoutMaster" Target="handoutMasters/handoutMaster1.xml"/><Relationship Id="rId13" Type="http://schemas.openxmlformats.org/officeDocument/2006/relationships/presProps" Target="presProps.xml"/><Relationship Id="rId14" Type="http://schemas.openxmlformats.org/officeDocument/2006/relationships/viewProps" Target="viewProps.xml"/><Relationship Id="rId15" Type="http://schemas.openxmlformats.org/officeDocument/2006/relationships/theme" Target="theme/them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B73C53-4D57-4D35-9D52-08D28DD1DFC2}" type="datetimeFigureOut">
              <a:rPr lang="en-US" smtClean="0"/>
              <a:t>10/16/18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56573A-EF53-46DB-810D-E2D88F938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784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3DF5C4-970B-664A-B502-B6ED3B56F5B6}" type="datetimeFigureOut">
              <a:rPr lang="en-US" smtClean="0"/>
              <a:t>10/16/18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B26003-50EF-C944-A8E1-7199B9107B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0617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0822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824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07745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24408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60349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0975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45FEC9-8563-4013-BFAA-01C62513A0DB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163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3.tif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4.tif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gov.wales/docs/learningwales/publications/131104-assessment-for-learning-and-the-nlnf-cy.pdf" TargetMode="External"/><Relationship Id="rId4" Type="http://schemas.openxmlformats.org/officeDocument/2006/relationships/image" Target="../media/image7.emf"/><Relationship Id="rId5" Type="http://schemas.openxmlformats.org/officeDocument/2006/relationships/hyperlink" Target="http://learning.gov.wales/docs/learningwales/publications/131104-assessment-for-learning-and-the-nlnf-en.pdf" TargetMode="External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44062" y="276220"/>
            <a:ext cx="10486292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000" dirty="0" smtClean="0">
                <a:solidFill>
                  <a:schemeClr val="bg1"/>
                </a:solidFill>
              </a:rPr>
              <a:t>ECAD6012/C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08708" y="1576274"/>
            <a:ext cx="11557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 smtClean="0">
                <a:solidFill>
                  <a:schemeClr val="bg1"/>
                </a:solidFill>
              </a:rPr>
              <a:t>18-10-2018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0897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2348152" y="24776"/>
            <a:ext cx="6729288" cy="673490"/>
          </a:xfrm>
          <a:prstGeom prst="rect">
            <a:avLst/>
          </a:prstGeom>
        </p:spPr>
        <p:txBody>
          <a:bodyPr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600" kern="1200" spc="-100">
                <a:solidFill>
                  <a:schemeClr val="tx2"/>
                </a:solidFill>
                <a:latin typeface="+mj-lt"/>
                <a:ea typeface="ＭＳ Ｐゴシック" charset="0"/>
                <a:cs typeface="ＭＳ Ｐゴシック" charset="-128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9pPr>
          </a:lstStyle>
          <a:p>
            <a:pPr algn="ctr">
              <a:defRPr/>
            </a:pPr>
            <a:r>
              <a:rPr lang="en-GB" sz="4400" dirty="0" err="1" smtClean="0"/>
              <a:t>Adborth</a:t>
            </a:r>
            <a:r>
              <a:rPr lang="en-GB" sz="4400" dirty="0" smtClean="0"/>
              <a:t> </a:t>
            </a:r>
            <a:r>
              <a:rPr lang="mr-IN" sz="4400" dirty="0" smtClean="0"/>
              <a:t>–</a:t>
            </a:r>
            <a:r>
              <a:rPr lang="en-GB" sz="4400" dirty="0" smtClean="0"/>
              <a:t> Feedback </a:t>
            </a:r>
            <a:endParaRPr lang="en-GB" sz="4400" dirty="0"/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6184918" y="902017"/>
            <a:ext cx="5012642" cy="4333234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300"/>
              </a:spcBef>
              <a:spcAft>
                <a:spcPts val="600"/>
              </a:spcAft>
              <a:buNone/>
            </a:pPr>
            <a:r>
              <a:rPr lang="en-US" altLang="x-none" sz="2400" b="1" dirty="0" smtClean="0">
                <a:ea typeface="ＭＳ Ｐゴシック" charset="-128"/>
              </a:rPr>
              <a:t>Points to consider</a:t>
            </a:r>
          </a:p>
          <a:p>
            <a:pPr>
              <a:spcBef>
                <a:spcPts val="300"/>
              </a:spcBef>
              <a:spcAft>
                <a:spcPts val="600"/>
              </a:spcAft>
            </a:pPr>
            <a:r>
              <a:rPr lang="en-US" altLang="x-none" sz="2400" dirty="0" smtClean="0">
                <a:ea typeface="ＭＳ Ｐゴシック" charset="-128"/>
              </a:rPr>
              <a:t>Good links to Barnes’ models.</a:t>
            </a:r>
          </a:p>
          <a:p>
            <a:pPr marL="0" indent="0">
              <a:spcBef>
                <a:spcPts val="300"/>
              </a:spcBef>
              <a:spcAft>
                <a:spcPts val="600"/>
              </a:spcAft>
              <a:buNone/>
            </a:pPr>
            <a:r>
              <a:rPr lang="en-US" altLang="x-none" sz="2400" dirty="0" smtClean="0">
                <a:ea typeface="ＭＳ Ｐゴシック" charset="-128"/>
              </a:rPr>
              <a:t>Consider: Barnes’ Taxonomy contains models of cross-curricular teaching. </a:t>
            </a:r>
            <a:r>
              <a:rPr lang="en-US" altLang="x-none" sz="2400" b="1" dirty="0" smtClean="0">
                <a:ea typeface="ＭＳ Ｐゴシック" charset="-128"/>
              </a:rPr>
              <a:t>Avoid using the same terms for specific tasks.</a:t>
            </a:r>
          </a:p>
          <a:p>
            <a:pPr>
              <a:spcBef>
                <a:spcPts val="300"/>
              </a:spcBef>
              <a:spcAft>
                <a:spcPts val="600"/>
              </a:spcAft>
            </a:pPr>
            <a:r>
              <a:rPr lang="en-US" altLang="x-none" sz="2400" dirty="0" smtClean="0">
                <a:ea typeface="ＭＳ Ｐゴシック" charset="-128"/>
              </a:rPr>
              <a:t>You were able to </a:t>
            </a:r>
            <a:r>
              <a:rPr lang="en-US" altLang="x-none" sz="2400" dirty="0" err="1" smtClean="0">
                <a:ea typeface="ＭＳ Ｐゴシック" charset="-128"/>
              </a:rPr>
              <a:t>recognise</a:t>
            </a:r>
            <a:r>
              <a:rPr lang="en-US" altLang="x-none" sz="2400" dirty="0" smtClean="0">
                <a:ea typeface="ＭＳ Ｐゴシック" charset="-128"/>
              </a:rPr>
              <a:t> numerical reasoning opportunities</a:t>
            </a:r>
          </a:p>
          <a:p>
            <a:pPr marL="0" indent="0">
              <a:spcBef>
                <a:spcPts val="300"/>
              </a:spcBef>
              <a:spcAft>
                <a:spcPts val="600"/>
              </a:spcAft>
              <a:buNone/>
            </a:pPr>
            <a:r>
              <a:rPr lang="en-US" altLang="x-none" sz="2400" dirty="0" smtClean="0">
                <a:ea typeface="ＭＳ Ｐゴシック" charset="-128"/>
              </a:rPr>
              <a:t>Consider: A word problem does not necessarily develop numerical reasoning. </a:t>
            </a:r>
            <a:endParaRPr lang="en-US" altLang="x-none" sz="2400" dirty="0">
              <a:ea typeface="ＭＳ Ｐゴシック" charset="-128"/>
            </a:endParaRPr>
          </a:p>
        </p:txBody>
      </p:sp>
      <p:sp>
        <p:nvSpPr>
          <p:cNvPr id="7" name="Content Placeholder 8"/>
          <p:cNvSpPr txBox="1">
            <a:spLocks/>
          </p:cNvSpPr>
          <p:nvPr/>
        </p:nvSpPr>
        <p:spPr>
          <a:xfrm>
            <a:off x="1778156" y="1181374"/>
            <a:ext cx="4317845" cy="4111072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endParaRPr lang="en-US" altLang="x-none" sz="2400" dirty="0">
              <a:ea typeface="ＭＳ Ｐゴシック" charset="-128"/>
            </a:endParaRPr>
          </a:p>
          <a:p>
            <a:pPr marL="0" indent="0">
              <a:buNone/>
            </a:pPr>
            <a:endParaRPr lang="en-US" sz="2400" dirty="0"/>
          </a:p>
          <a:p>
            <a:endParaRPr lang="en-US" sz="2400" dirty="0"/>
          </a:p>
        </p:txBody>
      </p:sp>
      <p:sp>
        <p:nvSpPr>
          <p:cNvPr id="8" name="Content Placeholder 4"/>
          <p:cNvSpPr txBox="1">
            <a:spLocks/>
          </p:cNvSpPr>
          <p:nvPr/>
        </p:nvSpPr>
        <p:spPr>
          <a:xfrm>
            <a:off x="214298" y="698266"/>
            <a:ext cx="5498498" cy="4390429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300"/>
              </a:spcBef>
              <a:spcAft>
                <a:spcPts val="600"/>
              </a:spcAft>
              <a:buNone/>
            </a:pPr>
            <a:r>
              <a:rPr lang="en-US" altLang="x-none" sz="2400" b="1" dirty="0" err="1" smtClean="0">
                <a:ea typeface="ＭＳ Ｐゴシック" charset="-128"/>
              </a:rPr>
              <a:t>Pwyntiau</a:t>
            </a:r>
            <a:r>
              <a:rPr lang="en-US" altLang="x-none" sz="2400" b="1" dirty="0" smtClean="0">
                <a:ea typeface="ＭＳ Ｐゴシック" charset="-128"/>
              </a:rPr>
              <a:t> </a:t>
            </a:r>
            <a:r>
              <a:rPr lang="en-US" altLang="x-none" sz="2400" b="1" dirty="0" err="1">
                <a:ea typeface="ＭＳ Ｐゴシック" charset="-128"/>
              </a:rPr>
              <a:t>i</a:t>
            </a:r>
            <a:r>
              <a:rPr lang="en-US" altLang="x-none" sz="2400" b="1" dirty="0" err="1" smtClean="0">
                <a:ea typeface="ＭＳ Ｐゴシック" charset="-128"/>
              </a:rPr>
              <a:t>’w</a:t>
            </a:r>
            <a:r>
              <a:rPr lang="en-US" altLang="x-none" sz="2400" b="1" dirty="0" smtClean="0">
                <a:ea typeface="ＭＳ Ｐゴシック" charset="-128"/>
              </a:rPr>
              <a:t> </a:t>
            </a:r>
            <a:r>
              <a:rPr lang="en-US" altLang="x-none" sz="2400" b="1" dirty="0" err="1" smtClean="0">
                <a:ea typeface="ＭＳ Ｐゴシック" charset="-128"/>
              </a:rPr>
              <a:t>hystyried</a:t>
            </a:r>
            <a:endParaRPr lang="en-US" altLang="x-none" sz="2400" b="1" dirty="0" smtClean="0">
              <a:ea typeface="ＭＳ Ｐゴシック" charset="-128"/>
            </a:endParaRPr>
          </a:p>
          <a:p>
            <a:pPr>
              <a:spcBef>
                <a:spcPts val="300"/>
              </a:spcBef>
              <a:spcAft>
                <a:spcPts val="600"/>
              </a:spcAft>
            </a:pPr>
            <a:r>
              <a:rPr lang="en-US" altLang="x-none" sz="2400" dirty="0" err="1" smtClean="0">
                <a:ea typeface="ＭＳ Ｐゴシック" charset="-128"/>
              </a:rPr>
              <a:t>Cysylltiadau</a:t>
            </a:r>
            <a:r>
              <a:rPr lang="en-US" altLang="x-none" sz="2400" dirty="0" smtClean="0">
                <a:ea typeface="ＭＳ Ｐゴシック" charset="-128"/>
              </a:rPr>
              <a:t> da </a:t>
            </a:r>
            <a:r>
              <a:rPr lang="en-US" altLang="x-none" sz="2400" dirty="0" err="1" smtClean="0">
                <a:ea typeface="ＭＳ Ｐゴシック" charset="-128"/>
              </a:rPr>
              <a:t>gyda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modelau</a:t>
            </a:r>
            <a:r>
              <a:rPr lang="en-US" altLang="x-none" sz="2400" dirty="0" smtClean="0">
                <a:ea typeface="ＭＳ Ｐゴシック" charset="-128"/>
              </a:rPr>
              <a:t> Barnes</a:t>
            </a:r>
          </a:p>
          <a:p>
            <a:pPr marL="0" indent="0">
              <a:spcBef>
                <a:spcPts val="300"/>
              </a:spcBef>
              <a:spcAft>
                <a:spcPts val="600"/>
              </a:spcAft>
              <a:buNone/>
            </a:pPr>
            <a:r>
              <a:rPr lang="en-US" altLang="x-none" sz="2400" dirty="0" err="1" smtClean="0">
                <a:ea typeface="ＭＳ Ｐゴシック" charset="-128"/>
              </a:rPr>
              <a:t>Ystyriwch</a:t>
            </a:r>
            <a:r>
              <a:rPr lang="en-US" altLang="x-none" sz="2400" dirty="0" smtClean="0">
                <a:ea typeface="ＭＳ Ｐゴシック" charset="-128"/>
              </a:rPr>
              <a:t>: Mae </a:t>
            </a:r>
            <a:r>
              <a:rPr lang="en-US" altLang="x-none" sz="2400" dirty="0" err="1" smtClean="0">
                <a:ea typeface="ＭＳ Ｐゴシック" charset="-128"/>
              </a:rPr>
              <a:t>Tacsonomeg</a:t>
            </a:r>
            <a:r>
              <a:rPr lang="en-US" altLang="x-none" sz="2400" dirty="0" smtClean="0">
                <a:ea typeface="ＭＳ Ｐゴシック" charset="-128"/>
              </a:rPr>
              <a:t> Barnes </a:t>
            </a:r>
            <a:r>
              <a:rPr lang="en-US" altLang="x-none" sz="2400" dirty="0" err="1" smtClean="0">
                <a:ea typeface="ＭＳ Ｐゴシック" charset="-128"/>
              </a:rPr>
              <a:t>yn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gynnwys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modelau</a:t>
            </a:r>
            <a:r>
              <a:rPr lang="en-US" altLang="x-none" sz="2400" dirty="0" smtClean="0">
                <a:ea typeface="ＭＳ Ｐゴシック" charset="-128"/>
              </a:rPr>
              <a:t> o </a:t>
            </a:r>
            <a:r>
              <a:rPr lang="en-US" altLang="x-none" sz="2400" dirty="0" err="1" smtClean="0">
                <a:ea typeface="ＭＳ Ｐゴシック" charset="-128"/>
              </a:rPr>
              <a:t>addysgu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trws-gwricwlaidd</a:t>
            </a:r>
            <a:r>
              <a:rPr lang="en-US" altLang="x-none" sz="2400" dirty="0" smtClean="0">
                <a:ea typeface="ＭＳ Ｐゴシック" charset="-128"/>
              </a:rPr>
              <a:t>. </a:t>
            </a:r>
            <a:r>
              <a:rPr lang="en-US" altLang="x-none" sz="2400" b="1" dirty="0" err="1" smtClean="0">
                <a:ea typeface="ＭＳ Ｐゴシック" charset="-128"/>
              </a:rPr>
              <a:t>Gochelwch</a:t>
            </a:r>
            <a:r>
              <a:rPr lang="en-US" altLang="x-none" sz="2400" b="1" dirty="0" smtClean="0">
                <a:ea typeface="ＭＳ Ｐゴシック" charset="-128"/>
              </a:rPr>
              <a:t> </a:t>
            </a:r>
            <a:r>
              <a:rPr lang="en-US" altLang="x-none" sz="2400" b="1" dirty="0" err="1" smtClean="0">
                <a:ea typeface="ＭＳ Ｐゴシック" charset="-128"/>
              </a:rPr>
              <a:t>rhag</a:t>
            </a:r>
            <a:r>
              <a:rPr lang="en-US" altLang="x-none" sz="2400" b="1" dirty="0" smtClean="0">
                <a:ea typeface="ＭＳ Ｐゴシック" charset="-128"/>
              </a:rPr>
              <a:t> </a:t>
            </a:r>
            <a:r>
              <a:rPr lang="en-US" altLang="x-none" sz="2400" b="1" dirty="0" err="1" smtClean="0">
                <a:ea typeface="ＭＳ Ｐゴシック" charset="-128"/>
              </a:rPr>
              <a:t>defnyddio’r</a:t>
            </a:r>
            <a:r>
              <a:rPr lang="en-US" altLang="x-none" sz="2400" b="1" dirty="0" smtClean="0">
                <a:ea typeface="ＭＳ Ｐゴシック" charset="-128"/>
              </a:rPr>
              <a:t> un </a:t>
            </a:r>
            <a:r>
              <a:rPr lang="en-US" altLang="x-none" sz="2400" b="1" dirty="0" err="1" smtClean="0">
                <a:ea typeface="ＭＳ Ｐゴシック" charset="-128"/>
              </a:rPr>
              <a:t>termau</a:t>
            </a:r>
            <a:r>
              <a:rPr lang="en-US" altLang="x-none" sz="2400" b="1" dirty="0" smtClean="0">
                <a:ea typeface="ＭＳ Ｐゴシック" charset="-128"/>
              </a:rPr>
              <a:t> </a:t>
            </a:r>
            <a:r>
              <a:rPr lang="en-US" altLang="x-none" sz="2400" b="1" dirty="0" err="1" smtClean="0">
                <a:ea typeface="ＭＳ Ｐゴシック" charset="-128"/>
              </a:rPr>
              <a:t>wrth</a:t>
            </a:r>
            <a:r>
              <a:rPr lang="en-US" altLang="x-none" sz="2400" b="1" dirty="0" smtClean="0">
                <a:ea typeface="ＭＳ Ｐゴシック" charset="-128"/>
              </a:rPr>
              <a:t> </a:t>
            </a:r>
            <a:r>
              <a:rPr lang="en-US" altLang="x-none" sz="2400" b="1" dirty="0" err="1" smtClean="0">
                <a:ea typeface="ＭＳ Ｐゴシック" charset="-128"/>
              </a:rPr>
              <a:t>gyfeirio</a:t>
            </a:r>
            <a:r>
              <a:rPr lang="en-US" altLang="x-none" sz="2400" b="1" dirty="0" smtClean="0">
                <a:ea typeface="ＭＳ Ｐゴシック" charset="-128"/>
              </a:rPr>
              <a:t> at </a:t>
            </a:r>
            <a:r>
              <a:rPr lang="en-US" altLang="x-none" sz="2400" b="1" dirty="0" err="1" smtClean="0">
                <a:ea typeface="ＭＳ Ｐゴシック" charset="-128"/>
              </a:rPr>
              <a:t>dasgau</a:t>
            </a:r>
            <a:r>
              <a:rPr lang="en-US" altLang="x-none" sz="2400" b="1" dirty="0" smtClean="0">
                <a:ea typeface="ＭＳ Ｐゴシック" charset="-128"/>
              </a:rPr>
              <a:t> </a:t>
            </a:r>
            <a:r>
              <a:rPr lang="en-US" altLang="x-none" sz="2400" b="1" dirty="0" err="1" smtClean="0">
                <a:ea typeface="ＭＳ Ｐゴシック" charset="-128"/>
              </a:rPr>
              <a:t>penodol</a:t>
            </a:r>
            <a:r>
              <a:rPr lang="en-US" altLang="x-none" sz="2400" b="1" dirty="0" smtClean="0">
                <a:ea typeface="ＭＳ Ｐゴシック" charset="-128"/>
              </a:rPr>
              <a:t>.</a:t>
            </a:r>
          </a:p>
          <a:p>
            <a:pPr>
              <a:spcBef>
                <a:spcPts val="300"/>
              </a:spcBef>
              <a:spcAft>
                <a:spcPts val="600"/>
              </a:spcAft>
            </a:pPr>
            <a:r>
              <a:rPr lang="en-US" altLang="x-none" sz="2400" dirty="0" smtClean="0">
                <a:ea typeface="ＭＳ Ｐゴシック" charset="-128"/>
              </a:rPr>
              <a:t>Fe </a:t>
            </a:r>
            <a:r>
              <a:rPr lang="en-US" altLang="x-none" sz="2400" dirty="0" err="1" smtClean="0">
                <a:ea typeface="ＭＳ Ｐゴシック" charset="-128"/>
              </a:rPr>
              <a:t>lwyddoch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i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adnabod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cyfleoedd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i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ddatblygu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ymresymu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rhifyddol</a:t>
            </a:r>
            <a:endParaRPr lang="en-US" altLang="x-none" sz="2400" dirty="0" smtClean="0">
              <a:ea typeface="ＭＳ Ｐゴシック" charset="-128"/>
            </a:endParaRPr>
          </a:p>
          <a:p>
            <a:pPr>
              <a:spcBef>
                <a:spcPts val="300"/>
              </a:spcBef>
              <a:spcAft>
                <a:spcPts val="600"/>
              </a:spcAft>
            </a:pPr>
            <a:r>
              <a:rPr lang="en-US" altLang="x-none" sz="2400" dirty="0" err="1" smtClean="0">
                <a:ea typeface="ＭＳ Ｐゴシック" charset="-128"/>
              </a:rPr>
              <a:t>Ystyriwch</a:t>
            </a:r>
            <a:r>
              <a:rPr lang="en-US" altLang="x-none" sz="2400" dirty="0" smtClean="0">
                <a:ea typeface="ＭＳ Ｐゴシック" charset="-128"/>
              </a:rPr>
              <a:t>: </a:t>
            </a:r>
            <a:r>
              <a:rPr lang="en-US" altLang="x-none" sz="2400" dirty="0" err="1" smtClean="0">
                <a:ea typeface="ＭＳ Ｐゴシック" charset="-128"/>
              </a:rPr>
              <a:t>Nid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yw</a:t>
            </a:r>
            <a:r>
              <a:rPr lang="en-US" altLang="x-none" sz="2400" dirty="0" smtClean="0">
                <a:ea typeface="ＭＳ Ｐゴシック" charset="-128"/>
              </a:rPr>
              <a:t> problem o </a:t>
            </a:r>
            <a:r>
              <a:rPr lang="en-US" altLang="x-none" sz="2400" dirty="0" err="1" smtClean="0">
                <a:ea typeface="ＭＳ Ｐゴシック" charset="-128"/>
              </a:rPr>
              <a:t>reidrwydd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yn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datblygu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ymresymu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rhifyddol</a:t>
            </a:r>
            <a:r>
              <a:rPr lang="en-US" altLang="x-none" sz="2400" dirty="0" smtClean="0">
                <a:ea typeface="ＭＳ Ｐゴシック" charset="-128"/>
              </a:rPr>
              <a:t>, </a:t>
            </a:r>
            <a:r>
              <a:rPr lang="en-US" altLang="x-none" sz="2400" dirty="0" err="1" smtClean="0">
                <a:ea typeface="ＭＳ Ｐゴシック" charset="-128"/>
              </a:rPr>
              <a:t>mae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angen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iddo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fod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yn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bwrpasol</a:t>
            </a:r>
            <a:r>
              <a:rPr lang="en-US" altLang="x-none" sz="2400" dirty="0" smtClean="0">
                <a:ea typeface="ＭＳ Ｐゴシック" charset="-128"/>
              </a:rPr>
              <a:t>.</a:t>
            </a:r>
          </a:p>
          <a:p>
            <a:pPr>
              <a:spcAft>
                <a:spcPts val="1200"/>
              </a:spcAft>
            </a:pPr>
            <a:endParaRPr lang="en-US" altLang="x-none" sz="2400" dirty="0">
              <a:ea typeface="ＭＳ Ｐゴシック" charset="-128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13028" y="203751"/>
            <a:ext cx="1396532" cy="1396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9133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2731357" y="228527"/>
            <a:ext cx="6729288" cy="1143000"/>
          </a:xfrm>
          <a:prstGeom prst="rect">
            <a:avLst/>
          </a:prstGeom>
        </p:spPr>
        <p:txBody>
          <a:bodyPr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600" kern="1200" spc="-100">
                <a:solidFill>
                  <a:schemeClr val="tx2"/>
                </a:solidFill>
                <a:latin typeface="+mj-lt"/>
                <a:ea typeface="ＭＳ Ｐゴシック" charset="0"/>
                <a:cs typeface="ＭＳ Ｐゴシック" charset="-128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9pPr>
          </a:lstStyle>
          <a:p>
            <a:pPr>
              <a:defRPr/>
            </a:pPr>
            <a:r>
              <a:rPr lang="en-GB" sz="4400" dirty="0" err="1" smtClean="0"/>
              <a:t>Tasg</a:t>
            </a:r>
            <a:r>
              <a:rPr lang="en-GB" sz="4400" dirty="0" smtClean="0"/>
              <a:t> </a:t>
            </a:r>
            <a:r>
              <a:rPr lang="en-GB" sz="4400" dirty="0" err="1" smtClean="0"/>
              <a:t>Adborth</a:t>
            </a:r>
            <a:r>
              <a:rPr lang="en-GB" sz="4400" dirty="0" smtClean="0"/>
              <a:t> </a:t>
            </a:r>
            <a:r>
              <a:rPr lang="mr-IN" sz="4400" dirty="0" smtClean="0"/>
              <a:t>–</a:t>
            </a:r>
            <a:r>
              <a:rPr lang="en-GB" sz="4400" dirty="0" smtClean="0"/>
              <a:t> Feedback </a:t>
            </a:r>
            <a:r>
              <a:rPr lang="en-GB" sz="4400" dirty="0"/>
              <a:t>Task </a:t>
            </a:r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7807569" y="1946029"/>
            <a:ext cx="4184869" cy="3568579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r>
              <a:rPr lang="en-US" altLang="x-none" sz="2400" dirty="0" smtClean="0">
                <a:ea typeface="ＭＳ Ｐゴシック" charset="-128"/>
              </a:rPr>
              <a:t>What did you notice about how your shadow changes?</a:t>
            </a:r>
          </a:p>
          <a:p>
            <a:pPr>
              <a:spcAft>
                <a:spcPts val="1200"/>
              </a:spcAft>
            </a:pPr>
            <a:r>
              <a:rPr lang="en-US" altLang="x-none" sz="2400" dirty="0" smtClean="0">
                <a:ea typeface="ＭＳ Ｐゴシック" charset="-128"/>
              </a:rPr>
              <a:t>How does this link to the Science curriculum?</a:t>
            </a:r>
            <a:endParaRPr lang="en-US" altLang="x-none" sz="2400" dirty="0">
              <a:ea typeface="ＭＳ Ｐゴシック" charset="-128"/>
            </a:endParaRPr>
          </a:p>
          <a:p>
            <a:pPr>
              <a:spcAft>
                <a:spcPts val="1200"/>
              </a:spcAft>
            </a:pPr>
            <a:r>
              <a:rPr lang="en-US" altLang="x-none" sz="2400" dirty="0" smtClean="0">
                <a:ea typeface="ＭＳ Ｐゴシック" charset="-128"/>
              </a:rPr>
              <a:t>How can activities involving  shadows (at either FP or KS2) develop numeracy skills?</a:t>
            </a:r>
            <a:endParaRPr lang="en-US" altLang="x-none" sz="2400" dirty="0">
              <a:ea typeface="ＭＳ Ｐゴシック" charset="-128"/>
            </a:endParaRPr>
          </a:p>
        </p:txBody>
      </p:sp>
      <p:sp>
        <p:nvSpPr>
          <p:cNvPr id="7" name="Content Placeholder 8"/>
          <p:cNvSpPr txBox="1">
            <a:spLocks/>
          </p:cNvSpPr>
          <p:nvPr/>
        </p:nvSpPr>
        <p:spPr>
          <a:xfrm>
            <a:off x="1778156" y="1181374"/>
            <a:ext cx="4317845" cy="4111072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endParaRPr lang="en-US" altLang="x-none" sz="2400" dirty="0">
              <a:ea typeface="ＭＳ Ｐゴシック" charset="-128"/>
            </a:endParaRPr>
          </a:p>
          <a:p>
            <a:pPr marL="0" indent="0">
              <a:buNone/>
            </a:pPr>
            <a:endParaRPr lang="en-US" sz="2400" dirty="0"/>
          </a:p>
          <a:p>
            <a:endParaRPr lang="en-US" sz="24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366" y="1371527"/>
            <a:ext cx="3069580" cy="4040231"/>
          </a:xfrm>
          <a:prstGeom prst="rect">
            <a:avLst/>
          </a:prstGeom>
        </p:spPr>
      </p:pic>
      <p:sp>
        <p:nvSpPr>
          <p:cNvPr id="8" name="Content Placeholder 4"/>
          <p:cNvSpPr txBox="1">
            <a:spLocks/>
          </p:cNvSpPr>
          <p:nvPr/>
        </p:nvSpPr>
        <p:spPr>
          <a:xfrm>
            <a:off x="3416675" y="1946030"/>
            <a:ext cx="4390894" cy="3625773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r>
              <a:rPr lang="en-US" altLang="x-none" sz="2400" dirty="0" smtClean="0">
                <a:ea typeface="ＭＳ Ｐゴシック" charset="-128"/>
              </a:rPr>
              <a:t>Beth </a:t>
            </a:r>
            <a:r>
              <a:rPr lang="en-US" altLang="x-none" sz="2400" dirty="0" err="1" smtClean="0">
                <a:ea typeface="ＭＳ Ｐゴシック" charset="-128"/>
              </a:rPr>
              <a:t>wnaethoch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sylwi</a:t>
            </a:r>
            <a:r>
              <a:rPr lang="en-US" altLang="x-none" sz="2400" dirty="0" smtClean="0">
                <a:ea typeface="ＭＳ Ｐゴシック" charset="-128"/>
              </a:rPr>
              <a:t> am y </a:t>
            </a:r>
            <a:r>
              <a:rPr lang="en-US" altLang="x-none" sz="2400" dirty="0" err="1" smtClean="0">
                <a:ea typeface="ＭＳ Ｐゴシック" charset="-128"/>
              </a:rPr>
              <a:t>newidiadau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yn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eich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cysgod</a:t>
            </a:r>
            <a:r>
              <a:rPr lang="en-US" altLang="x-none" sz="2400" dirty="0" smtClean="0">
                <a:ea typeface="ＭＳ Ｐゴシック" charset="-128"/>
              </a:rPr>
              <a:t>?</a:t>
            </a:r>
          </a:p>
          <a:p>
            <a:pPr>
              <a:spcAft>
                <a:spcPts val="1200"/>
              </a:spcAft>
            </a:pPr>
            <a:r>
              <a:rPr lang="en-US" altLang="x-none" sz="2400" dirty="0" err="1" smtClean="0">
                <a:ea typeface="ＭＳ Ｐゴシック" charset="-128"/>
              </a:rPr>
              <a:t>Sut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mae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hyn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yn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cysylltu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gyda’r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cwricwlwm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Gwyddoniaeth</a:t>
            </a:r>
            <a:r>
              <a:rPr lang="en-US" altLang="x-none" sz="2400" dirty="0" smtClean="0">
                <a:ea typeface="ＭＳ Ｐゴシック" charset="-128"/>
              </a:rPr>
              <a:t>?</a:t>
            </a:r>
          </a:p>
          <a:p>
            <a:pPr>
              <a:spcAft>
                <a:spcPts val="1200"/>
              </a:spcAft>
            </a:pPr>
            <a:r>
              <a:rPr lang="en-US" altLang="x-none" sz="2400" dirty="0" err="1" smtClean="0">
                <a:ea typeface="ＭＳ Ｐゴシック" charset="-128"/>
              </a:rPr>
              <a:t>Sut</a:t>
            </a:r>
            <a:r>
              <a:rPr lang="en-US" altLang="x-none" sz="2400" dirty="0" smtClean="0">
                <a:ea typeface="ＭＳ Ｐゴシック" charset="-128"/>
              </a:rPr>
              <a:t> gall </a:t>
            </a:r>
            <a:r>
              <a:rPr lang="en-US" altLang="x-none" sz="2400" dirty="0" err="1" smtClean="0">
                <a:ea typeface="ＭＳ Ｐゴシック" charset="-128"/>
              </a:rPr>
              <a:t>gweithgareddau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gyda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chysgodion</a:t>
            </a:r>
            <a:r>
              <a:rPr lang="en-US" altLang="x-none" sz="2400" dirty="0" smtClean="0">
                <a:ea typeface="ＭＳ Ｐゴシック" charset="-128"/>
              </a:rPr>
              <a:t> (</a:t>
            </a:r>
            <a:r>
              <a:rPr lang="en-US" altLang="x-none" sz="2400" dirty="0" err="1" smtClean="0">
                <a:ea typeface="ＭＳ Ｐゴシック" charset="-128"/>
              </a:rPr>
              <a:t>yn</a:t>
            </a:r>
            <a:r>
              <a:rPr lang="en-US" altLang="x-none" sz="2400" dirty="0" smtClean="0">
                <a:ea typeface="ＭＳ Ｐゴシック" charset="-128"/>
              </a:rPr>
              <a:t> y CS </a:t>
            </a:r>
            <a:r>
              <a:rPr lang="en-US" altLang="x-none" sz="2400" dirty="0" err="1" smtClean="0">
                <a:ea typeface="ＭＳ Ｐゴシック" charset="-128"/>
              </a:rPr>
              <a:t>neu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yn</a:t>
            </a:r>
            <a:r>
              <a:rPr lang="en-US" altLang="x-none" sz="2400" dirty="0" smtClean="0">
                <a:ea typeface="ＭＳ Ｐゴシック" charset="-128"/>
              </a:rPr>
              <a:t> CA2) </a:t>
            </a:r>
            <a:r>
              <a:rPr lang="en-US" altLang="x-none" sz="2400" dirty="0" err="1" smtClean="0">
                <a:ea typeface="ＭＳ Ｐゴシック" charset="-128"/>
              </a:rPr>
              <a:t>ddatblygu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sgiliau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rhifedd</a:t>
            </a:r>
            <a:r>
              <a:rPr lang="en-US" altLang="x-none" sz="2400" dirty="0" smtClean="0">
                <a:ea typeface="ＭＳ Ｐゴシック" charset="-128"/>
              </a:rPr>
              <a:t>?</a:t>
            </a:r>
          </a:p>
          <a:p>
            <a:pPr>
              <a:spcAft>
                <a:spcPts val="1200"/>
              </a:spcAft>
            </a:pPr>
            <a:endParaRPr lang="en-US" altLang="x-none" sz="2400" dirty="0"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03959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8"/>
          <p:cNvSpPr txBox="1">
            <a:spLocks/>
          </p:cNvSpPr>
          <p:nvPr/>
        </p:nvSpPr>
        <p:spPr>
          <a:xfrm>
            <a:off x="669073" y="1455185"/>
            <a:ext cx="5757127" cy="438219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5" name="Text Placeholder 2"/>
          <p:cNvSpPr txBox="1">
            <a:spLocks/>
          </p:cNvSpPr>
          <p:nvPr/>
        </p:nvSpPr>
        <p:spPr>
          <a:xfrm>
            <a:off x="1701801" y="408735"/>
            <a:ext cx="8661400" cy="63976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4000" b="1" dirty="0" err="1" smtClean="0"/>
              <a:t>Amcanion</a:t>
            </a:r>
            <a:r>
              <a:rPr lang="en-GB" sz="4000" b="1" dirty="0" smtClean="0"/>
              <a:t> y </a:t>
            </a:r>
            <a:r>
              <a:rPr lang="en-GB" sz="4000" b="1" dirty="0" err="1" smtClean="0"/>
              <a:t>sesiwn</a:t>
            </a:r>
            <a:r>
              <a:rPr lang="en-GB" sz="4000" b="1" dirty="0" smtClean="0"/>
              <a:t> </a:t>
            </a:r>
            <a:r>
              <a:rPr lang="mr-IN" sz="4000" b="1" dirty="0" smtClean="0"/>
              <a:t>–</a:t>
            </a:r>
            <a:r>
              <a:rPr lang="en-GB" sz="4000" b="1" dirty="0" smtClean="0"/>
              <a:t> Session objectives</a:t>
            </a:r>
            <a:endParaRPr lang="en-US" sz="4000" b="1" dirty="0"/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457200" y="1628800"/>
            <a:ext cx="5361709" cy="3710673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dirty="0" err="1" smtClean="0"/>
              <a:t>Adnabod</a:t>
            </a:r>
            <a:r>
              <a:rPr lang="en-US" dirty="0" smtClean="0"/>
              <a:t> </a:t>
            </a:r>
            <a:r>
              <a:rPr lang="en-US" dirty="0" err="1" smtClean="0"/>
              <a:t>strategaethau</a:t>
            </a:r>
            <a:r>
              <a:rPr lang="en-US" dirty="0" smtClean="0"/>
              <a:t> </a:t>
            </a:r>
            <a:r>
              <a:rPr lang="en-US" dirty="0" err="1" smtClean="0"/>
              <a:t>penodol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cefnogi</a:t>
            </a:r>
            <a:r>
              <a:rPr lang="en-US" dirty="0" smtClean="0"/>
              <a:t> </a:t>
            </a:r>
            <a:r>
              <a:rPr lang="en-US" dirty="0" err="1" smtClean="0"/>
              <a:t>mathemateg</a:t>
            </a:r>
            <a:r>
              <a:rPr lang="en-US" dirty="0" smtClean="0"/>
              <a:t> o </a:t>
            </a:r>
            <a:r>
              <a:rPr lang="en-US" dirty="0" err="1" smtClean="0"/>
              <a:t>fewn</a:t>
            </a:r>
            <a:r>
              <a:rPr lang="en-US" dirty="0" smtClean="0"/>
              <a:t> </a:t>
            </a:r>
            <a:r>
              <a:rPr lang="en-US" dirty="0" err="1" smtClean="0"/>
              <a:t>meysydd</a:t>
            </a:r>
            <a:r>
              <a:rPr lang="en-US" dirty="0" smtClean="0"/>
              <a:t> </a:t>
            </a:r>
            <a:r>
              <a:rPr lang="en-US" dirty="0" err="1" smtClean="0"/>
              <a:t>eraill</a:t>
            </a:r>
            <a:endParaRPr lang="en-US" dirty="0" smtClean="0"/>
          </a:p>
          <a:p>
            <a:pPr>
              <a:lnSpc>
                <a:spcPct val="100000"/>
              </a:lnSpc>
            </a:pPr>
            <a:r>
              <a:rPr lang="en-US" dirty="0" err="1" smtClean="0"/>
              <a:t>Gwerthuso</a:t>
            </a:r>
            <a:r>
              <a:rPr lang="en-US" dirty="0" smtClean="0"/>
              <a:t> </a:t>
            </a:r>
            <a:r>
              <a:rPr lang="en-US" dirty="0" err="1" smtClean="0"/>
              <a:t>syniadau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datblygu</a:t>
            </a:r>
            <a:r>
              <a:rPr lang="en-US" dirty="0" smtClean="0"/>
              <a:t> </a:t>
            </a:r>
            <a:r>
              <a:rPr lang="en-US" dirty="0" err="1" smtClean="0"/>
              <a:t>rhifedd</a:t>
            </a:r>
            <a:r>
              <a:rPr lang="en-US" dirty="0" smtClean="0"/>
              <a:t> o </a:t>
            </a:r>
            <a:r>
              <a:rPr lang="en-US" dirty="0" err="1" smtClean="0"/>
              <a:t>fewn</a:t>
            </a:r>
            <a:r>
              <a:rPr lang="en-US" dirty="0" smtClean="0"/>
              <a:t> </a:t>
            </a:r>
            <a:r>
              <a:rPr lang="en-US" dirty="0" err="1" smtClean="0"/>
              <a:t>Gwyddoniaeth</a:t>
            </a:r>
            <a:r>
              <a:rPr lang="en-US" dirty="0" smtClean="0"/>
              <a:t> a </a:t>
            </a:r>
            <a:r>
              <a:rPr lang="en-US" dirty="0" err="1" smtClean="0"/>
              <a:t>Thechnoleg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feirniadol</a:t>
            </a:r>
            <a:r>
              <a:rPr lang="en-US" dirty="0" smtClean="0"/>
              <a:t> 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6030782" y="1628800"/>
            <a:ext cx="5361709" cy="3292336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>
                <a:ea typeface="ＭＳ Ｐゴシック" charset="-128"/>
              </a:rPr>
              <a:t>To identify particular teaching strategies for supporting </a:t>
            </a:r>
            <a:r>
              <a:rPr lang="en-GB" altLang="en-US" dirty="0" smtClean="0">
                <a:ea typeface="ＭＳ Ｐゴシック" charset="-128"/>
              </a:rPr>
              <a:t>mathematics within other areas</a:t>
            </a:r>
          </a:p>
          <a:p>
            <a:r>
              <a:rPr lang="en-GB" altLang="en-US" dirty="0">
                <a:ea typeface="ＭＳ Ｐゴシック" charset="-128"/>
              </a:rPr>
              <a:t>To critically evaluate ideas for developing </a:t>
            </a:r>
            <a:r>
              <a:rPr lang="en-GB" altLang="en-US" dirty="0" smtClean="0">
                <a:ea typeface="ＭＳ Ｐゴシック" charset="-128"/>
              </a:rPr>
              <a:t>numeracy within Science and Technology</a:t>
            </a:r>
            <a:endParaRPr lang="en-GB" altLang="en-US" dirty="0"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173232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231" y="251620"/>
            <a:ext cx="11347938" cy="780011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en-GB" altLang="en-US" dirty="0" err="1" smtClean="0">
                <a:ea typeface="ＭＳ Ｐゴシック" panose="020B0600070205080204" pitchFamily="34" charset="-128"/>
              </a:rPr>
              <a:t>Dwy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ochr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i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bob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stori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- Two sides to every story…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5486728"/>
              </p:ext>
            </p:extLst>
          </p:nvPr>
        </p:nvGraphicFramePr>
        <p:xfrm>
          <a:off x="1992922" y="4008255"/>
          <a:ext cx="7877907" cy="2650454"/>
        </p:xfrm>
        <a:graphic>
          <a:graphicData uri="http://schemas.openxmlformats.org/drawingml/2006/table">
            <a:tbl>
              <a:tblPr/>
              <a:tblGrid>
                <a:gridCol w="2943849"/>
                <a:gridCol w="2114596"/>
                <a:gridCol w="2819462"/>
              </a:tblGrid>
              <a:tr h="2650454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rgbClr val="9BBB59"/>
                        </a:buClr>
                        <a:buFont typeface="Arial" charset="0"/>
                        <a:defRPr sz="16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rgbClr val="8064A2"/>
                        </a:buClr>
                        <a:buFont typeface="Arial" charset="0"/>
                        <a:defRPr sz="1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32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Using </a:t>
                      </a:r>
                      <a:r>
                        <a:rPr kumimoji="0" lang="en-US" altLang="en-US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numeracy </a:t>
                      </a:r>
                      <a:r>
                        <a:rPr kumimoji="0" lang="en-US" altLang="en-US" sz="32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to support </a:t>
                      </a:r>
                      <a:r>
                        <a:rPr kumimoji="0" lang="en-US" altLang="en-US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science / technology</a:t>
                      </a:r>
                      <a:endParaRPr kumimoji="0" lang="en-US" altLang="en-US" sz="3200" b="1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charset="0"/>
                        <a:ea typeface="ＭＳ Ｐゴシック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9BBB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9BBB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BBB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BBB5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rgbClr val="9BBB59"/>
                        </a:buClr>
                        <a:buFont typeface="Arial" charset="0"/>
                        <a:defRPr sz="16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rgbClr val="8064A2"/>
                        </a:buClr>
                        <a:buFont typeface="Arial" charset="0"/>
                        <a:defRPr sz="1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3200" b="1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charset="0"/>
                        <a:ea typeface="ＭＳ Ｐゴシック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3200" b="1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charset="0"/>
                        <a:ea typeface="ＭＳ Ｐゴシック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charset="0"/>
                        <a:ea typeface="ＭＳ Ｐゴシック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or</a:t>
                      </a:r>
                      <a:endParaRPr kumimoji="0" lang="en-US" altLang="en-US" sz="3200" b="1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charset="0"/>
                        <a:ea typeface="ＭＳ Ｐゴシック" charset="-128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9BBB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BBB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BBB5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rgbClr val="9BBB59"/>
                        </a:buClr>
                        <a:buFont typeface="Arial" charset="0"/>
                        <a:defRPr sz="16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rgbClr val="8064A2"/>
                        </a:buClr>
                        <a:buFont typeface="Arial" charset="0"/>
                        <a:defRPr sz="1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32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Using </a:t>
                      </a:r>
                      <a:r>
                        <a:rPr kumimoji="0" lang="en-US" altLang="en-US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science / technology </a:t>
                      </a:r>
                      <a:r>
                        <a:rPr kumimoji="0" lang="en-US" altLang="en-US" sz="32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to support </a:t>
                      </a:r>
                      <a:r>
                        <a:rPr kumimoji="0" lang="en-US" altLang="en-US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numeracy </a:t>
                      </a:r>
                      <a:r>
                        <a:rPr kumimoji="0" lang="en-US" altLang="en-US" sz="32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learning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9BBB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BBB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BBB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BBB59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9986171"/>
              </p:ext>
            </p:extLst>
          </p:nvPr>
        </p:nvGraphicFramePr>
        <p:xfrm>
          <a:off x="1992922" y="1031631"/>
          <a:ext cx="7877908" cy="2602523"/>
        </p:xfrm>
        <a:graphic>
          <a:graphicData uri="http://schemas.openxmlformats.org/drawingml/2006/table">
            <a:tbl>
              <a:tblPr/>
              <a:tblGrid>
                <a:gridCol w="2790093"/>
                <a:gridCol w="2297723"/>
                <a:gridCol w="2790092"/>
              </a:tblGrid>
              <a:tr h="260252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rgbClr val="9BBB59"/>
                        </a:buClr>
                        <a:buFont typeface="Arial" charset="0"/>
                        <a:defRPr sz="16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rgbClr val="8064A2"/>
                        </a:buClr>
                        <a:buFont typeface="Arial" charset="0"/>
                        <a:defRPr sz="1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3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Defnyddio</a:t>
                      </a:r>
                      <a:r>
                        <a:rPr kumimoji="0" lang="en-US" altLang="en-US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 </a:t>
                      </a:r>
                      <a:r>
                        <a:rPr kumimoji="0" lang="en-US" altLang="en-US" sz="3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rhifedd</a:t>
                      </a:r>
                      <a:r>
                        <a:rPr kumimoji="0" lang="en-US" altLang="en-US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 </a:t>
                      </a:r>
                      <a:r>
                        <a:rPr kumimoji="0" lang="en-US" altLang="en-US" sz="3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i</a:t>
                      </a:r>
                      <a:r>
                        <a:rPr kumimoji="0" lang="en-US" altLang="en-US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 </a:t>
                      </a:r>
                      <a:r>
                        <a:rPr kumimoji="0" lang="en-US" altLang="en-US" sz="3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gefnogi</a:t>
                      </a:r>
                      <a:r>
                        <a:rPr kumimoji="0" lang="en-US" altLang="en-US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 </a:t>
                      </a:r>
                      <a:r>
                        <a:rPr kumimoji="0" lang="en-US" altLang="en-US" sz="3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Gwyddoniaeth</a:t>
                      </a:r>
                      <a:r>
                        <a:rPr kumimoji="0" lang="en-US" altLang="en-US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 / </a:t>
                      </a:r>
                      <a:r>
                        <a:rPr kumimoji="0" lang="en-US" altLang="en-US" sz="3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Technoleg</a:t>
                      </a:r>
                      <a:endParaRPr kumimoji="0" lang="en-US" altLang="en-US" sz="3200" b="1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charset="0"/>
                        <a:ea typeface="ＭＳ Ｐゴシック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9BBB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9BBB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BBB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BBB5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rgbClr val="9BBB59"/>
                        </a:buClr>
                        <a:buFont typeface="Arial" charset="0"/>
                        <a:defRPr sz="16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rgbClr val="8064A2"/>
                        </a:buClr>
                        <a:buFont typeface="Arial" charset="0"/>
                        <a:defRPr sz="1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3200" b="1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charset="0"/>
                        <a:ea typeface="ＭＳ Ｐゴシック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3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neu</a:t>
                      </a:r>
                      <a:endParaRPr kumimoji="0" lang="en-US" altLang="en-US" sz="3200" b="1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charset="0"/>
                        <a:ea typeface="ＭＳ Ｐゴシック" charset="-128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9BBB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BBB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BBB5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rgbClr val="9BBB59"/>
                        </a:buClr>
                        <a:buFont typeface="Arial" charset="0"/>
                        <a:defRPr sz="16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rgbClr val="8064A2"/>
                        </a:buClr>
                        <a:buFont typeface="Arial" charset="0"/>
                        <a:defRPr sz="14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BACC6"/>
                        </a:buClr>
                        <a:buFont typeface="Arial" charset="0"/>
                        <a:defRPr sz="1200">
                          <a:solidFill>
                            <a:schemeClr val="tx1"/>
                          </a:solidFill>
                          <a:latin typeface="Calibri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3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Defnyddio</a:t>
                      </a:r>
                      <a:r>
                        <a:rPr kumimoji="0" lang="en-US" altLang="en-US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 </a:t>
                      </a:r>
                      <a:r>
                        <a:rPr kumimoji="0" lang="en-US" altLang="en-US" sz="3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Gwyddoniaeth</a:t>
                      </a:r>
                      <a:r>
                        <a:rPr kumimoji="0" lang="en-US" altLang="en-US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 / </a:t>
                      </a:r>
                      <a:r>
                        <a:rPr kumimoji="0" lang="en-US" altLang="en-US" sz="3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Technoleg</a:t>
                      </a:r>
                      <a:r>
                        <a:rPr kumimoji="0" lang="en-US" altLang="en-US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 </a:t>
                      </a:r>
                      <a:r>
                        <a:rPr kumimoji="0" lang="en-US" altLang="en-US" sz="3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i</a:t>
                      </a:r>
                      <a:r>
                        <a:rPr kumimoji="0" lang="en-US" altLang="en-US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 </a:t>
                      </a:r>
                      <a:r>
                        <a:rPr kumimoji="0" lang="en-US" altLang="en-US" sz="3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gefnogi</a:t>
                      </a:r>
                      <a:r>
                        <a:rPr kumimoji="0" lang="en-US" altLang="en-US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 </a:t>
                      </a:r>
                      <a:r>
                        <a:rPr kumimoji="0" lang="en-US" altLang="en-US" sz="3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dysgu</a:t>
                      </a:r>
                      <a:r>
                        <a:rPr kumimoji="0" lang="en-US" altLang="en-US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 </a:t>
                      </a:r>
                      <a:r>
                        <a:rPr kumimoji="0" lang="en-US" altLang="en-US" sz="3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-128"/>
                        </a:rPr>
                        <a:t>rhifedd</a:t>
                      </a:r>
                      <a:endParaRPr kumimoji="0" lang="en-US" altLang="en-US" sz="3200" b="1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charset="0"/>
                        <a:ea typeface="ＭＳ Ｐゴシック" charset="-128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9BBB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BBB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BBB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BBB59"/>
                    </a:solidFill>
                  </a:tcPr>
                </a:tc>
              </a:tr>
            </a:tbl>
          </a:graphicData>
        </a:graphic>
      </p:graphicFrame>
      <p:pic>
        <p:nvPicPr>
          <p:cNvPr id="7179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13" r="24213"/>
          <a:stretch>
            <a:fillRect/>
          </a:stretch>
        </p:blipFill>
        <p:spPr bwMode="auto">
          <a:xfrm>
            <a:off x="4914900" y="2449085"/>
            <a:ext cx="2133600" cy="237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6" name="Group 5"/>
          <p:cNvGrpSpPr/>
          <p:nvPr/>
        </p:nvGrpSpPr>
        <p:grpSpPr>
          <a:xfrm>
            <a:off x="1043940" y="1128028"/>
            <a:ext cx="9875520" cy="2370138"/>
            <a:chOff x="1043940" y="1128028"/>
            <a:chExt cx="9875520" cy="2370138"/>
          </a:xfrm>
        </p:grpSpPr>
        <p:sp>
          <p:nvSpPr>
            <p:cNvPr id="3" name="Rounded Rectangle 2"/>
            <p:cNvSpPr/>
            <p:nvPr/>
          </p:nvSpPr>
          <p:spPr>
            <a:xfrm>
              <a:off x="1043940" y="1128028"/>
              <a:ext cx="9875520" cy="2370138"/>
            </a:xfrm>
            <a:prstGeom prst="roundRect">
              <a:avLst/>
            </a:prstGeom>
            <a:solidFill>
              <a:schemeClr val="accent1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" name="TextBox 3"/>
            <p:cNvSpPr txBox="1"/>
            <p:nvPr/>
          </p:nvSpPr>
          <p:spPr>
            <a:xfrm>
              <a:off x="1897379" y="1534996"/>
              <a:ext cx="854964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200" dirty="0" err="1" smtClean="0"/>
                <a:t>Sut</a:t>
              </a:r>
              <a:r>
                <a:rPr lang="en-US" sz="3200" dirty="0" smtClean="0"/>
                <a:t> </a:t>
              </a:r>
              <a:r>
                <a:rPr lang="en-US" sz="3200" dirty="0" err="1" smtClean="0"/>
                <a:t>mae</a:t>
              </a:r>
              <a:r>
                <a:rPr lang="en-US" sz="3200" dirty="0" smtClean="0"/>
                <a:t> </a:t>
              </a:r>
              <a:r>
                <a:rPr lang="en-US" sz="3200" dirty="0" err="1" smtClean="0"/>
                <a:t>hyn</a:t>
              </a:r>
              <a:r>
                <a:rPr lang="en-US" sz="3200" dirty="0" smtClean="0"/>
                <a:t> </a:t>
              </a:r>
              <a:r>
                <a:rPr lang="en-US" sz="3200" dirty="0" err="1" smtClean="0"/>
                <a:t>yn</a:t>
              </a:r>
              <a:r>
                <a:rPr lang="en-US" sz="3200" dirty="0" smtClean="0"/>
                <a:t> </a:t>
              </a:r>
              <a:r>
                <a:rPr lang="en-US" sz="3200" dirty="0" err="1" smtClean="0"/>
                <a:t>cysylltu</a:t>
              </a:r>
              <a:r>
                <a:rPr lang="en-US" sz="3200" dirty="0" smtClean="0"/>
                <a:t> </a:t>
              </a:r>
              <a:r>
                <a:rPr lang="en-US" sz="3200" dirty="0" err="1" smtClean="0"/>
                <a:t>gyda’ch</a:t>
              </a:r>
              <a:r>
                <a:rPr lang="en-US" sz="3200" dirty="0" smtClean="0"/>
                <a:t> </a:t>
              </a:r>
              <a:r>
                <a:rPr lang="en-US" sz="3200" dirty="0" err="1" smtClean="0"/>
                <a:t>profiadau</a:t>
              </a:r>
              <a:r>
                <a:rPr lang="en-US" sz="3200" dirty="0" smtClean="0"/>
                <a:t> PAP? </a:t>
              </a:r>
              <a:endParaRPr lang="en-US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15439" y="2364608"/>
              <a:ext cx="911352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 smtClean="0"/>
                <a:t>How does this relate to your PTE experiences?</a:t>
              </a:r>
              <a:endParaRPr lang="en-US" sz="3200" dirty="0"/>
            </a:p>
          </p:txBody>
        </p:sp>
      </p:grpSp>
    </p:spTree>
    <p:extLst>
      <p:ext uri="{BB962C8B-B14F-4D97-AF65-F5344CB8AC3E}">
        <p14:creationId xmlns:p14="http://schemas.microsoft.com/office/powerpoint/2010/main" val="186063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2999656" y="0"/>
            <a:ext cx="6172200" cy="512524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Tasg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 - Task</a:t>
            </a:r>
            <a:endParaRPr lang="en-GB" sz="176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3975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3975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3975" dirty="0"/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6085755" y="726831"/>
            <a:ext cx="5452309" cy="4806461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r>
              <a:rPr lang="en-US" altLang="x-none" sz="2400" dirty="0" smtClean="0">
                <a:ea typeface="ＭＳ Ｐゴシック" charset="-128"/>
              </a:rPr>
              <a:t>You will be working on one of the following cross-curricular themes:</a:t>
            </a:r>
          </a:p>
          <a:p>
            <a:pPr marL="0" indent="0">
              <a:spcAft>
                <a:spcPts val="1200"/>
              </a:spcAft>
              <a:buNone/>
            </a:pPr>
            <a:r>
              <a:rPr lang="en-US" altLang="x-none" sz="2400" b="1" dirty="0" smtClean="0">
                <a:ea typeface="ＭＳ Ｐゴシック" charset="-128"/>
              </a:rPr>
              <a:t>Nature</a:t>
            </a:r>
          </a:p>
          <a:p>
            <a:pPr marL="0" indent="0">
              <a:spcAft>
                <a:spcPts val="1200"/>
              </a:spcAft>
              <a:buNone/>
            </a:pPr>
            <a:r>
              <a:rPr lang="en-US" altLang="x-none" sz="2400" b="1" dirty="0" smtClean="0">
                <a:ea typeface="ＭＳ Ｐゴシック" charset="-128"/>
              </a:rPr>
              <a:t>Earth and Space</a:t>
            </a:r>
          </a:p>
          <a:p>
            <a:pPr marL="0" indent="0">
              <a:spcAft>
                <a:spcPts val="1200"/>
              </a:spcAft>
              <a:buNone/>
            </a:pPr>
            <a:r>
              <a:rPr lang="en-US" altLang="x-none" sz="2400" b="1" dirty="0" smtClean="0">
                <a:ea typeface="ＭＳ Ｐゴシック" charset="-128"/>
              </a:rPr>
              <a:t>Food</a:t>
            </a:r>
            <a:endParaRPr lang="en-US" altLang="x-none" sz="2400" b="1" dirty="0">
              <a:ea typeface="ＭＳ Ｐゴシック" charset="-128"/>
            </a:endParaRPr>
          </a:p>
          <a:p>
            <a:pPr>
              <a:spcAft>
                <a:spcPts val="1200"/>
              </a:spcAft>
            </a:pPr>
            <a:r>
              <a:rPr lang="en-US" altLang="x-none" sz="2400" dirty="0" smtClean="0">
                <a:ea typeface="ＭＳ Ｐゴシック" charset="-128"/>
              </a:rPr>
              <a:t>Browse through the resources within the e-book on Moodle.</a:t>
            </a:r>
          </a:p>
          <a:p>
            <a:pPr>
              <a:spcAft>
                <a:spcPts val="1200"/>
              </a:spcAft>
            </a:pPr>
            <a:r>
              <a:rPr lang="en-US" altLang="x-none" sz="2400" dirty="0" smtClean="0">
                <a:ea typeface="ＭＳ Ｐゴシック" charset="-128"/>
              </a:rPr>
              <a:t>As a group you will need to collaborate on your task (instructions on following slide)</a:t>
            </a:r>
            <a:endParaRPr lang="en-US" altLang="en-US" sz="2400" dirty="0">
              <a:ea typeface="ＭＳ Ｐゴシック" panose="020B0600070205080204" pitchFamily="34" charset="-128"/>
            </a:endParaRPr>
          </a:p>
        </p:txBody>
      </p:sp>
      <p:sp>
        <p:nvSpPr>
          <p:cNvPr id="4" name="Content Placeholder 8"/>
          <p:cNvSpPr txBox="1">
            <a:spLocks/>
          </p:cNvSpPr>
          <p:nvPr/>
        </p:nvSpPr>
        <p:spPr>
          <a:xfrm>
            <a:off x="512889" y="726831"/>
            <a:ext cx="5222893" cy="5039569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r>
              <a:rPr lang="en-US" altLang="x-none" sz="2400" dirty="0" err="1" smtClean="0">
                <a:ea typeface="ＭＳ Ｐゴシック" charset="-128"/>
              </a:rPr>
              <a:t>Byddwch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yn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gweithio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ar</a:t>
            </a:r>
            <a:r>
              <a:rPr lang="en-US" altLang="x-none" sz="2400" dirty="0" smtClean="0">
                <a:ea typeface="ＭＳ Ｐゴシック" charset="-128"/>
              </a:rPr>
              <a:t> un </a:t>
            </a:r>
            <a:r>
              <a:rPr lang="en-US" altLang="x-none" sz="2400" dirty="0" err="1" smtClean="0">
                <a:ea typeface="ＭＳ Ｐゴシック" charset="-128"/>
              </a:rPr>
              <a:t>o’r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dair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thema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sydd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isod</a:t>
            </a:r>
            <a:r>
              <a:rPr lang="en-US" altLang="x-none" sz="2400" dirty="0" smtClean="0">
                <a:ea typeface="ＭＳ Ｐゴシック" charset="-128"/>
              </a:rPr>
              <a:t>:</a:t>
            </a:r>
          </a:p>
          <a:p>
            <a:pPr marL="0" indent="0">
              <a:spcAft>
                <a:spcPts val="1200"/>
              </a:spcAft>
              <a:buNone/>
            </a:pPr>
            <a:r>
              <a:rPr lang="en-US" altLang="x-none" sz="2400" b="1" dirty="0" err="1" smtClean="0">
                <a:ea typeface="ＭＳ Ｐゴシック" charset="-128"/>
              </a:rPr>
              <a:t>Byd</a:t>
            </a:r>
            <a:r>
              <a:rPr lang="en-US" altLang="x-none" sz="2400" b="1" dirty="0" smtClean="0">
                <a:ea typeface="ＭＳ Ｐゴシック" charset="-128"/>
              </a:rPr>
              <a:t> </a:t>
            </a:r>
            <a:r>
              <a:rPr lang="en-US" altLang="x-none" sz="2400" b="1" dirty="0" err="1" smtClean="0">
                <a:ea typeface="ＭＳ Ｐゴシック" charset="-128"/>
              </a:rPr>
              <a:t>Natur</a:t>
            </a:r>
            <a:endParaRPr lang="en-US" altLang="x-none" sz="2400" b="1" dirty="0" smtClean="0">
              <a:ea typeface="ＭＳ Ｐゴシック" charset="-128"/>
            </a:endParaRPr>
          </a:p>
          <a:p>
            <a:pPr marL="0" indent="0">
              <a:spcAft>
                <a:spcPts val="1200"/>
              </a:spcAft>
              <a:buNone/>
            </a:pPr>
            <a:r>
              <a:rPr lang="en-US" altLang="x-none" sz="2400" b="1" dirty="0" smtClean="0">
                <a:ea typeface="ＭＳ Ｐゴシック" charset="-128"/>
              </a:rPr>
              <a:t>Y </a:t>
            </a:r>
            <a:r>
              <a:rPr lang="en-US" altLang="x-none" sz="2400" b="1" dirty="0" err="1" smtClean="0">
                <a:ea typeface="ＭＳ Ｐゴシック" charset="-128"/>
              </a:rPr>
              <a:t>Ddaear</a:t>
            </a:r>
            <a:r>
              <a:rPr lang="en-US" altLang="x-none" sz="2400" b="1" dirty="0" smtClean="0">
                <a:ea typeface="ＭＳ Ｐゴシック" charset="-128"/>
              </a:rPr>
              <a:t> </a:t>
            </a:r>
            <a:r>
              <a:rPr lang="en-US" altLang="x-none" sz="2400" b="1" dirty="0" err="1" smtClean="0">
                <a:ea typeface="ＭＳ Ｐゴシック" charset="-128"/>
              </a:rPr>
              <a:t>a’r</a:t>
            </a:r>
            <a:r>
              <a:rPr lang="en-US" altLang="x-none" sz="2400" b="1" dirty="0" smtClean="0">
                <a:ea typeface="ＭＳ Ｐゴシック" charset="-128"/>
              </a:rPr>
              <a:t> </a:t>
            </a:r>
            <a:r>
              <a:rPr lang="en-US" altLang="x-none" sz="2400" b="1" dirty="0" err="1" smtClean="0">
                <a:ea typeface="ＭＳ Ｐゴシック" charset="-128"/>
              </a:rPr>
              <a:t>Gofod</a:t>
            </a:r>
            <a:endParaRPr lang="en-US" altLang="x-none" sz="2400" b="1" dirty="0" smtClean="0">
              <a:ea typeface="ＭＳ Ｐゴシック" charset="-128"/>
            </a:endParaRPr>
          </a:p>
          <a:p>
            <a:pPr marL="0" indent="0">
              <a:spcAft>
                <a:spcPts val="1200"/>
              </a:spcAft>
              <a:buNone/>
            </a:pPr>
            <a:r>
              <a:rPr lang="en-US" altLang="x-none" sz="2400" b="1" dirty="0" err="1" smtClean="0">
                <a:ea typeface="ＭＳ Ｐゴシック" charset="-128"/>
              </a:rPr>
              <a:t>Bwyd</a:t>
            </a:r>
            <a:endParaRPr lang="en-US" altLang="x-none" sz="2400" b="1" dirty="0" smtClean="0">
              <a:ea typeface="ＭＳ Ｐゴシック" charset="-128"/>
            </a:endParaRPr>
          </a:p>
          <a:p>
            <a:pPr>
              <a:spcAft>
                <a:spcPts val="1200"/>
              </a:spcAft>
            </a:pPr>
            <a:r>
              <a:rPr lang="en-US" altLang="x-none" sz="2400" dirty="0" err="1" smtClean="0">
                <a:ea typeface="ＭＳ Ｐゴシック" charset="-128"/>
              </a:rPr>
              <a:t>Porwch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dwry’r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adnoddau</a:t>
            </a:r>
            <a:r>
              <a:rPr lang="en-US" altLang="x-none" sz="2400" dirty="0" smtClean="0">
                <a:ea typeface="ＭＳ Ｐゴシック" charset="-128"/>
              </a:rPr>
              <a:t> o </a:t>
            </a:r>
            <a:r>
              <a:rPr lang="en-US" altLang="x-none" sz="2400" dirty="0" err="1" smtClean="0">
                <a:ea typeface="ＭＳ Ｐゴシック" charset="-128"/>
              </a:rPr>
              <a:t>fewn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yr</a:t>
            </a:r>
            <a:r>
              <a:rPr lang="en-US" altLang="x-none" sz="2400" dirty="0" smtClean="0">
                <a:ea typeface="ＭＳ Ｐゴシック" charset="-128"/>
              </a:rPr>
              <a:t> e-</a:t>
            </a:r>
            <a:r>
              <a:rPr lang="en-US" altLang="x-none" sz="2400" dirty="0" err="1" smtClean="0">
                <a:ea typeface="ＭＳ Ｐゴシック" charset="-128"/>
              </a:rPr>
              <a:t>lyfr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ar</a:t>
            </a:r>
            <a:r>
              <a:rPr lang="en-US" altLang="x-none" sz="2400" dirty="0" smtClean="0">
                <a:ea typeface="ＭＳ Ｐゴシック" charset="-128"/>
              </a:rPr>
              <a:t> Moodle.</a:t>
            </a:r>
          </a:p>
          <a:p>
            <a:pPr>
              <a:spcAft>
                <a:spcPts val="1200"/>
              </a:spcAft>
            </a:pPr>
            <a:r>
              <a:rPr lang="en-US" altLang="x-none" sz="2400" dirty="0" err="1" smtClean="0">
                <a:ea typeface="ＭＳ Ｐゴシック" charset="-128"/>
              </a:rPr>
              <a:t>Fel</a:t>
            </a:r>
            <a:r>
              <a:rPr lang="en-US" altLang="x-none" sz="2400" dirty="0" smtClean="0">
                <a:ea typeface="ＭＳ Ｐゴシック" charset="-128"/>
              </a:rPr>
              <a:t> gr</a:t>
            </a:r>
            <a:r>
              <a:rPr lang="en-GB" sz="2400" dirty="0" err="1" smtClean="0"/>
              <a:t>ŵp</a:t>
            </a:r>
            <a:r>
              <a:rPr lang="en-GB" sz="2400" dirty="0" smtClean="0"/>
              <a:t> </a:t>
            </a:r>
            <a:r>
              <a:rPr lang="en-GB" sz="2400" dirty="0" err="1" smtClean="0"/>
              <a:t>bydd</a:t>
            </a:r>
            <a:r>
              <a:rPr lang="en-GB" sz="2400" dirty="0" smtClean="0"/>
              <a:t> </a:t>
            </a:r>
            <a:r>
              <a:rPr lang="en-GB" sz="2400" dirty="0" err="1" smtClean="0"/>
              <a:t>angen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chi </a:t>
            </a:r>
            <a:r>
              <a:rPr lang="en-GB" sz="2400" dirty="0" err="1" smtClean="0"/>
              <a:t>gyd-weithio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eich</a:t>
            </a:r>
            <a:r>
              <a:rPr lang="en-GB" sz="2400" dirty="0" smtClean="0"/>
              <a:t> </a:t>
            </a:r>
            <a:r>
              <a:rPr lang="en-GB" sz="2400" dirty="0" err="1" smtClean="0"/>
              <a:t>tasg</a:t>
            </a:r>
            <a:r>
              <a:rPr lang="en-GB" sz="2400" dirty="0" smtClean="0"/>
              <a:t> (</a:t>
            </a:r>
            <a:r>
              <a:rPr lang="en-GB" sz="2400" dirty="0" err="1" smtClean="0"/>
              <a:t>cyfarwyddiadau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y </a:t>
            </a:r>
            <a:r>
              <a:rPr lang="en-GB" sz="2400" dirty="0" err="1" smtClean="0"/>
              <a:t>sleid</a:t>
            </a:r>
            <a:r>
              <a:rPr lang="en-GB" sz="2400" dirty="0" smtClean="0"/>
              <a:t> </a:t>
            </a:r>
            <a:r>
              <a:rPr lang="en-GB" sz="2400" dirty="0" err="1" smtClean="0"/>
              <a:t>nesaf</a:t>
            </a:r>
            <a:r>
              <a:rPr lang="en-GB" sz="2400" dirty="0" smtClean="0"/>
              <a:t>).</a:t>
            </a:r>
            <a:endParaRPr lang="en-US" altLang="x-none" sz="2400" dirty="0">
              <a:ea typeface="ＭＳ Ｐゴシック" charset="-128"/>
            </a:endParaRPr>
          </a:p>
          <a:p>
            <a:pPr marL="0" indent="0">
              <a:buNone/>
            </a:pPr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804474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2999656" y="390333"/>
            <a:ext cx="6172200" cy="512524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Tasg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 - Task</a:t>
            </a:r>
            <a:endParaRPr lang="en-GB" sz="176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3975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3975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3975" dirty="0"/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6085756" y="1223280"/>
            <a:ext cx="5319306" cy="4396124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r>
              <a:rPr lang="en-US" altLang="en-US" sz="2400" dirty="0" smtClean="0">
                <a:ea typeface="ＭＳ Ｐゴシック" panose="020B0600070205080204" pitchFamily="34" charset="-128"/>
              </a:rPr>
              <a:t>Build a MIND-MAP around your Science / Technology focused theme</a:t>
            </a:r>
          </a:p>
          <a:p>
            <a:pPr>
              <a:spcAft>
                <a:spcPts val="1200"/>
              </a:spcAft>
            </a:pPr>
            <a:r>
              <a:rPr lang="en-US" altLang="en-US" sz="2400" dirty="0" smtClean="0">
                <a:ea typeface="ＭＳ Ｐゴシック" panose="020B0600070205080204" pitchFamily="34" charset="-128"/>
              </a:rPr>
              <a:t>Incorporate numeracy activities</a:t>
            </a:r>
          </a:p>
          <a:p>
            <a:pPr>
              <a:spcAft>
                <a:spcPts val="1200"/>
              </a:spcAft>
            </a:pPr>
            <a:r>
              <a:rPr lang="en-US" altLang="en-US" sz="2400" dirty="0" smtClean="0">
                <a:ea typeface="ＭＳ Ｐゴシック" panose="020B0600070205080204" pitchFamily="34" charset="-128"/>
              </a:rPr>
              <a:t>Make some critical comments about this approach e.g. justification, acknowledging limitation</a:t>
            </a:r>
            <a:r>
              <a:rPr lang="mr-IN" altLang="en-US" sz="2400" dirty="0" smtClean="0">
                <a:ea typeface="ＭＳ Ｐゴシック" panose="020B0600070205080204" pitchFamily="34" charset="-128"/>
              </a:rPr>
              <a:t>…</a:t>
            </a:r>
            <a:endParaRPr lang="en-US" altLang="en-US" sz="2400" dirty="0" smtClean="0">
              <a:ea typeface="ＭＳ Ｐゴシック" panose="020B0600070205080204" pitchFamily="34" charset="-128"/>
            </a:endParaRPr>
          </a:p>
          <a:p>
            <a:pPr>
              <a:spcAft>
                <a:spcPts val="1200"/>
              </a:spcAft>
            </a:pPr>
            <a:r>
              <a:rPr lang="en-US" altLang="en-US" sz="2400" dirty="0" smtClean="0">
                <a:ea typeface="ＭＳ Ｐゴシック" panose="020B0600070205080204" pitchFamily="34" charset="-128"/>
              </a:rPr>
              <a:t>What multi-disciplinary or inter-disciplinary opportunities with Literacy and Digital Competence can you add?</a:t>
            </a:r>
          </a:p>
          <a:p>
            <a:pPr>
              <a:spcAft>
                <a:spcPts val="1200"/>
              </a:spcAft>
            </a:pPr>
            <a:endParaRPr lang="en-US" altLang="en-US" sz="2400" dirty="0">
              <a:ea typeface="ＭＳ Ｐゴシック" panose="020B0600070205080204" pitchFamily="34" charset="-128"/>
            </a:endParaRPr>
          </a:p>
        </p:txBody>
      </p:sp>
      <p:sp>
        <p:nvSpPr>
          <p:cNvPr id="4" name="Content Placeholder 8"/>
          <p:cNvSpPr txBox="1">
            <a:spLocks/>
          </p:cNvSpPr>
          <p:nvPr/>
        </p:nvSpPr>
        <p:spPr>
          <a:xfrm>
            <a:off x="512889" y="1223280"/>
            <a:ext cx="5222893" cy="4543120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r>
              <a:rPr lang="en-US" altLang="x-none" sz="2400" dirty="0" err="1" smtClean="0">
                <a:ea typeface="ＭＳ Ｐゴシック" charset="-128"/>
              </a:rPr>
              <a:t>Adeiladwch</a:t>
            </a:r>
            <a:r>
              <a:rPr lang="en-US" altLang="x-none" sz="2400" dirty="0" smtClean="0">
                <a:ea typeface="ＭＳ Ｐゴシック" charset="-128"/>
              </a:rPr>
              <a:t> FAP-MEDDWL o </a:t>
            </a:r>
            <a:r>
              <a:rPr lang="en-US" altLang="x-none" sz="2400" dirty="0" err="1" smtClean="0">
                <a:ea typeface="ＭＳ Ｐゴシック" charset="-128"/>
              </a:rPr>
              <a:t>gwmpas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eich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thema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â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ffocws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wyddonol</a:t>
            </a:r>
            <a:r>
              <a:rPr lang="en-US" altLang="x-none" sz="2400" dirty="0" smtClean="0">
                <a:ea typeface="ＭＳ Ｐゴシック" charset="-128"/>
              </a:rPr>
              <a:t> / </a:t>
            </a:r>
            <a:r>
              <a:rPr lang="en-US" altLang="x-none" sz="2400" dirty="0" err="1" smtClean="0">
                <a:ea typeface="ＭＳ Ｐゴシック" charset="-128"/>
              </a:rPr>
              <a:t>dechnolegol</a:t>
            </a:r>
            <a:endParaRPr lang="en-US" altLang="x-none" sz="2400" dirty="0" smtClean="0">
              <a:ea typeface="ＭＳ Ｐゴシック" charset="-128"/>
            </a:endParaRPr>
          </a:p>
          <a:p>
            <a:pPr>
              <a:spcAft>
                <a:spcPts val="1200"/>
              </a:spcAft>
            </a:pPr>
            <a:r>
              <a:rPr lang="en-US" altLang="x-none" sz="2400" dirty="0" smtClean="0">
                <a:ea typeface="ＭＳ Ｐゴシック" charset="-128"/>
              </a:rPr>
              <a:t>Mae </a:t>
            </a:r>
            <a:r>
              <a:rPr lang="en-US" altLang="x-none" sz="2400" dirty="0" err="1" smtClean="0">
                <a:ea typeface="ＭＳ Ｐゴシック" charset="-128"/>
              </a:rPr>
              <a:t>angen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cynnwys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gweithgareddau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rhifedd</a:t>
            </a:r>
            <a:endParaRPr lang="en-US" altLang="x-none" sz="2400" dirty="0">
              <a:ea typeface="ＭＳ Ｐゴシック" charset="-128"/>
            </a:endParaRPr>
          </a:p>
          <a:p>
            <a:pPr>
              <a:spcAft>
                <a:spcPts val="1200"/>
              </a:spcAft>
            </a:pPr>
            <a:r>
              <a:rPr lang="en-US" sz="2400" dirty="0" err="1" smtClean="0">
                <a:ea typeface="ＭＳ Ｐゴシック" charset="-128"/>
              </a:rPr>
              <a:t>Gwnewch</a:t>
            </a:r>
            <a:r>
              <a:rPr lang="en-US" sz="2400" dirty="0" smtClean="0">
                <a:ea typeface="ＭＳ Ｐゴシック" charset="-128"/>
              </a:rPr>
              <a:t> </a:t>
            </a:r>
            <a:r>
              <a:rPr lang="en-US" sz="2400" dirty="0" err="1" smtClean="0">
                <a:ea typeface="ＭＳ Ｐゴシック" charset="-128"/>
              </a:rPr>
              <a:t>sylwadau</a:t>
            </a:r>
            <a:r>
              <a:rPr lang="en-US" sz="2400" dirty="0" smtClean="0">
                <a:ea typeface="ＭＳ Ｐゴシック" charset="-128"/>
              </a:rPr>
              <a:t> </a:t>
            </a:r>
            <a:r>
              <a:rPr lang="en-US" sz="2400" dirty="0" err="1" smtClean="0">
                <a:ea typeface="ＭＳ Ｐゴシック" charset="-128"/>
              </a:rPr>
              <a:t>beirniadol</a:t>
            </a:r>
            <a:r>
              <a:rPr lang="en-US" sz="2400" dirty="0" smtClean="0">
                <a:ea typeface="ＭＳ Ｐゴシック" charset="-128"/>
              </a:rPr>
              <a:t> am y dull </a:t>
            </a:r>
            <a:r>
              <a:rPr lang="en-US" sz="2400" dirty="0" err="1" smtClean="0">
                <a:ea typeface="ＭＳ Ｐゴシック" charset="-128"/>
              </a:rPr>
              <a:t>e.e</a:t>
            </a:r>
            <a:r>
              <a:rPr lang="en-US" sz="2400" dirty="0" smtClean="0">
                <a:ea typeface="ＭＳ Ｐゴシック" charset="-128"/>
              </a:rPr>
              <a:t>. </a:t>
            </a:r>
            <a:r>
              <a:rPr lang="en-US" sz="2400" dirty="0" err="1" smtClean="0">
                <a:ea typeface="ＭＳ Ｐゴシック" charset="-128"/>
              </a:rPr>
              <a:t>cyfiawnhad</a:t>
            </a:r>
            <a:r>
              <a:rPr lang="en-US" sz="2400" dirty="0" smtClean="0">
                <a:ea typeface="ＭＳ Ｐゴシック" charset="-128"/>
              </a:rPr>
              <a:t>, </a:t>
            </a:r>
            <a:r>
              <a:rPr lang="en-US" sz="2400" dirty="0" err="1" smtClean="0">
                <a:ea typeface="ＭＳ Ｐゴシック" charset="-128"/>
              </a:rPr>
              <a:t>cydnabod</a:t>
            </a:r>
            <a:r>
              <a:rPr lang="en-US" sz="2400" dirty="0" smtClean="0">
                <a:ea typeface="ＭＳ Ｐゴシック" charset="-128"/>
              </a:rPr>
              <a:t> </a:t>
            </a:r>
            <a:r>
              <a:rPr lang="en-US" sz="2400" dirty="0" err="1" smtClean="0">
                <a:ea typeface="ＭＳ Ｐゴシック" charset="-128"/>
              </a:rPr>
              <a:t>cyfyngiadau</a:t>
            </a:r>
            <a:r>
              <a:rPr lang="mr-IN" sz="2400" dirty="0" smtClean="0">
                <a:ea typeface="ＭＳ Ｐゴシック" charset="-128"/>
              </a:rPr>
              <a:t>…</a:t>
            </a:r>
            <a:endParaRPr lang="en-GB" sz="2400" dirty="0" smtClean="0">
              <a:ea typeface="ＭＳ Ｐゴシック" charset="-128"/>
            </a:endParaRPr>
          </a:p>
          <a:p>
            <a:pPr>
              <a:spcAft>
                <a:spcPts val="1200"/>
              </a:spcAft>
            </a:pPr>
            <a:r>
              <a:rPr lang="en-US" sz="2400" dirty="0" smtClean="0"/>
              <a:t>Pa </a:t>
            </a:r>
            <a:r>
              <a:rPr lang="en-US" sz="2400" dirty="0" err="1" smtClean="0"/>
              <a:t>gyfleoedd</a:t>
            </a:r>
            <a:r>
              <a:rPr lang="en-US" sz="2400" dirty="0" smtClean="0"/>
              <a:t> </a:t>
            </a:r>
            <a:r>
              <a:rPr lang="en-US" sz="2400" dirty="0" err="1" smtClean="0"/>
              <a:t>aml-ddisgyblaethol</a:t>
            </a:r>
            <a:r>
              <a:rPr lang="en-US" sz="2400" dirty="0" smtClean="0"/>
              <a:t> </a:t>
            </a:r>
            <a:r>
              <a:rPr lang="en-US" sz="2400" dirty="0" err="1" smtClean="0"/>
              <a:t>neu</a:t>
            </a:r>
            <a:r>
              <a:rPr lang="en-US" sz="2400" dirty="0" smtClean="0"/>
              <a:t> </a:t>
            </a:r>
            <a:r>
              <a:rPr lang="en-US" sz="2400" dirty="0" err="1" smtClean="0"/>
              <a:t>rhyng-ddisgyblaethol</a:t>
            </a:r>
            <a:r>
              <a:rPr lang="en-US" sz="2400" dirty="0" smtClean="0"/>
              <a:t> </a:t>
            </a:r>
            <a:r>
              <a:rPr lang="en-US" sz="2400" dirty="0" err="1" smtClean="0"/>
              <a:t>gyda</a:t>
            </a:r>
            <a:r>
              <a:rPr lang="en-US" sz="2400" dirty="0" smtClean="0"/>
              <a:t> </a:t>
            </a:r>
            <a:r>
              <a:rPr lang="en-US" sz="2400" dirty="0" err="1" smtClean="0"/>
              <a:t>Llythrennedd</a:t>
            </a:r>
            <a:r>
              <a:rPr lang="en-US" sz="2400" dirty="0" smtClean="0"/>
              <a:t> a </a:t>
            </a:r>
            <a:r>
              <a:rPr lang="en-US" sz="2400" dirty="0" err="1" smtClean="0"/>
              <a:t>Chymhwysedd</a:t>
            </a:r>
            <a:r>
              <a:rPr lang="en-US" sz="2400" dirty="0" smtClean="0"/>
              <a:t> </a:t>
            </a:r>
            <a:r>
              <a:rPr lang="en-US" sz="2400" dirty="0" err="1" smtClean="0"/>
              <a:t>Digidol</a:t>
            </a:r>
            <a:r>
              <a:rPr lang="en-US" sz="2400" dirty="0" smtClean="0"/>
              <a:t> </a:t>
            </a:r>
            <a:r>
              <a:rPr lang="en-US" sz="2400" dirty="0" err="1" smtClean="0"/>
              <a:t>fedrwch</a:t>
            </a:r>
            <a:r>
              <a:rPr lang="en-US" sz="2400" dirty="0" smtClean="0"/>
              <a:t> </a:t>
            </a:r>
            <a:r>
              <a:rPr lang="en-US" sz="2400" dirty="0" err="1" smtClean="0"/>
              <a:t>eu</a:t>
            </a:r>
            <a:r>
              <a:rPr lang="en-US" sz="2400" dirty="0" smtClean="0"/>
              <a:t> </a:t>
            </a:r>
            <a:r>
              <a:rPr lang="en-US" sz="2400" dirty="0" err="1" smtClean="0"/>
              <a:t>hychwanegu</a:t>
            </a:r>
            <a:r>
              <a:rPr lang="en-US" sz="2400" dirty="0" smtClean="0"/>
              <a:t>?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41998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825" y="48951"/>
            <a:ext cx="10515600" cy="865450"/>
          </a:xfrm>
        </p:spPr>
        <p:txBody>
          <a:bodyPr/>
          <a:lstStyle/>
          <a:p>
            <a:pPr algn="ctr"/>
            <a:r>
              <a:rPr lang="en-GB" dirty="0" err="1" smtClean="0"/>
              <a:t>Tasg</a:t>
            </a:r>
            <a:r>
              <a:rPr lang="en-GB" dirty="0" smtClean="0"/>
              <a:t> </a:t>
            </a:r>
            <a:r>
              <a:rPr lang="en-GB" dirty="0" err="1" smtClean="0"/>
              <a:t>dan</a:t>
            </a:r>
            <a:r>
              <a:rPr lang="en-GB" dirty="0" smtClean="0"/>
              <a:t> </a:t>
            </a:r>
            <a:r>
              <a:rPr lang="en-GB" dirty="0" err="1" smtClean="0"/>
              <a:t>arweiniad</a:t>
            </a:r>
            <a:r>
              <a:rPr lang="en-GB" dirty="0" smtClean="0"/>
              <a:t> </a:t>
            </a:r>
            <a:r>
              <a:rPr lang="mr-IN" dirty="0" smtClean="0"/>
              <a:t>–</a:t>
            </a:r>
            <a:r>
              <a:rPr lang="en-GB" dirty="0" smtClean="0"/>
              <a:t> Directed Task</a:t>
            </a:r>
            <a:endParaRPr lang="en-US" dirty="0"/>
          </a:p>
        </p:txBody>
      </p:sp>
      <p:grpSp>
        <p:nvGrpSpPr>
          <p:cNvPr id="4" name="Group 3"/>
          <p:cNvGrpSpPr/>
          <p:nvPr/>
        </p:nvGrpSpPr>
        <p:grpSpPr>
          <a:xfrm>
            <a:off x="1920574" y="1165107"/>
            <a:ext cx="4855060" cy="5659028"/>
            <a:chOff x="1838016" y="3322249"/>
            <a:chExt cx="4034117" cy="4221722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38888" y="3322249"/>
              <a:ext cx="1533245" cy="2170499"/>
            </a:xfrm>
            <a:prstGeom prst="rect">
              <a:avLst/>
            </a:prstGeom>
          </p:spPr>
        </p:pic>
        <p:sp>
          <p:nvSpPr>
            <p:cNvPr id="6" name="Rectangle 5"/>
            <p:cNvSpPr/>
            <p:nvPr/>
          </p:nvSpPr>
          <p:spPr>
            <a:xfrm>
              <a:off x="1838016" y="7222523"/>
              <a:ext cx="3882298" cy="32144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100" dirty="0">
                  <a:hlinkClick r:id="rId3"/>
                </a:rPr>
                <a:t>http://</a:t>
              </a:r>
              <a:r>
                <a:rPr lang="en-US" sz="1100" dirty="0" smtClean="0">
                  <a:hlinkClick r:id="rId3"/>
                </a:rPr>
                <a:t>learning.gov.wales/docs/learningwales/publications/131104-assessment-for-learning-and-the-nlnf-cy.pdf</a:t>
              </a:r>
              <a:r>
                <a:rPr lang="en-US" sz="1100" dirty="0" smtClean="0"/>
                <a:t> </a:t>
              </a:r>
              <a:endParaRPr lang="en-US" sz="1100" dirty="0"/>
            </a:p>
          </p:txBody>
        </p:sp>
      </p:grp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868358" y="3783988"/>
            <a:ext cx="1907275" cy="2609260"/>
          </a:xfrm>
          <a:prstGeom prst="rect">
            <a:avLst/>
          </a:prstGeom>
        </p:spPr>
      </p:pic>
      <p:sp>
        <p:nvSpPr>
          <p:cNvPr id="8" name="Content Placeholder 2"/>
          <p:cNvSpPr txBox="1">
            <a:spLocks/>
          </p:cNvSpPr>
          <p:nvPr/>
        </p:nvSpPr>
        <p:spPr>
          <a:xfrm>
            <a:off x="196152" y="731521"/>
            <a:ext cx="4672205" cy="56174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400"/>
              </a:spcBef>
              <a:spcAft>
                <a:spcPts val="200"/>
              </a:spcAft>
              <a:buNone/>
            </a:pPr>
            <a:r>
              <a:rPr lang="en-GB" sz="2400" b="1" dirty="0" err="1"/>
              <a:t>D</a:t>
            </a:r>
            <a:r>
              <a:rPr lang="en-GB" sz="2400" b="1" dirty="0" err="1" smtClean="0"/>
              <a:t>arllenwch</a:t>
            </a:r>
            <a:r>
              <a:rPr lang="en-GB" sz="2400" b="1" dirty="0" smtClean="0"/>
              <a:t> </a:t>
            </a:r>
            <a:r>
              <a:rPr lang="en-GB" sz="2400" b="1" dirty="0" err="1"/>
              <a:t>A</a:t>
            </a:r>
            <a:r>
              <a:rPr lang="en-GB" sz="2400" b="1" dirty="0" err="1" smtClean="0"/>
              <a:t>dran</a:t>
            </a:r>
            <a:r>
              <a:rPr lang="en-GB" sz="2400" b="1" dirty="0" smtClean="0"/>
              <a:t> 4 ac 8 </a:t>
            </a:r>
            <a:r>
              <a:rPr lang="en-GB" sz="2400" b="1" dirty="0" err="1" smtClean="0"/>
              <a:t>o’r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ddogfen</a:t>
            </a:r>
            <a:r>
              <a:rPr lang="en-GB" sz="2400" b="1" dirty="0" smtClean="0"/>
              <a:t> hon</a:t>
            </a:r>
            <a:r>
              <a:rPr lang="en-GB" sz="2400" b="1" dirty="0" smtClean="0"/>
              <a:t>.</a:t>
            </a:r>
          </a:p>
          <a:p>
            <a:pPr marL="0">
              <a:spcBef>
                <a:spcPts val="400"/>
              </a:spcBef>
              <a:spcAft>
                <a:spcPts val="200"/>
              </a:spcAft>
              <a:buFont typeface="Arial" charset="0"/>
              <a:buChar char="•"/>
            </a:pPr>
            <a:r>
              <a:rPr lang="en-GB" sz="2800" dirty="0" err="1" smtClean="0"/>
              <a:t>Rhestrwch</a:t>
            </a:r>
            <a:r>
              <a:rPr lang="en-GB" sz="2800" dirty="0" smtClean="0"/>
              <a:t> 5 </a:t>
            </a:r>
            <a:r>
              <a:rPr lang="en-GB" sz="2800" dirty="0" err="1" smtClean="0"/>
              <a:t>strategaeth</a:t>
            </a:r>
            <a:r>
              <a:rPr lang="en-GB" sz="2800" dirty="0" smtClean="0"/>
              <a:t> </a:t>
            </a:r>
            <a:r>
              <a:rPr lang="en-GB" sz="2800" dirty="0" err="1" smtClean="0"/>
              <a:t>ar</a:t>
            </a:r>
            <a:r>
              <a:rPr lang="en-GB" sz="2800" dirty="0" smtClean="0"/>
              <a:t> </a:t>
            </a:r>
            <a:r>
              <a:rPr lang="en-GB" sz="2800" dirty="0" err="1" smtClean="0"/>
              <a:t>gyfer</a:t>
            </a:r>
            <a:r>
              <a:rPr lang="en-GB" sz="2800" dirty="0" smtClean="0"/>
              <a:t> </a:t>
            </a:r>
            <a:r>
              <a:rPr lang="en-GB" sz="2800" dirty="0" err="1" smtClean="0"/>
              <a:t>asesu</a:t>
            </a:r>
            <a:r>
              <a:rPr lang="en-GB" sz="2800" dirty="0" smtClean="0"/>
              <a:t> </a:t>
            </a:r>
            <a:r>
              <a:rPr lang="en-GB" sz="2800" dirty="0" err="1" smtClean="0"/>
              <a:t>rhifedd</a:t>
            </a:r>
            <a:r>
              <a:rPr lang="en-GB" sz="2800" dirty="0" smtClean="0"/>
              <a:t> </a:t>
            </a:r>
            <a:r>
              <a:rPr lang="en-GB" sz="2800" dirty="0" err="1" smtClean="0"/>
              <a:t>allech</a:t>
            </a:r>
            <a:r>
              <a:rPr lang="en-GB" sz="2800" dirty="0" smtClean="0"/>
              <a:t> </a:t>
            </a:r>
            <a:r>
              <a:rPr lang="en-GB" sz="2800" dirty="0" err="1" smtClean="0"/>
              <a:t>ddefnyddio</a:t>
            </a:r>
            <a:endParaRPr lang="en-GB" sz="2800" dirty="0" smtClean="0"/>
          </a:p>
          <a:p>
            <a:pPr marL="0" indent="0">
              <a:spcBef>
                <a:spcPts val="400"/>
              </a:spcBef>
              <a:spcAft>
                <a:spcPts val="200"/>
              </a:spcAft>
              <a:buNone/>
            </a:pPr>
            <a:r>
              <a:rPr lang="en-GB" sz="2400" b="1" dirty="0" err="1" smtClean="0"/>
              <a:t>Yn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ogystal</a:t>
            </a:r>
            <a:r>
              <a:rPr lang="en-GB" sz="2400" b="1" dirty="0" smtClean="0"/>
              <a:t>, </a:t>
            </a:r>
            <a:r>
              <a:rPr lang="en-GB" sz="2400" b="1" dirty="0" err="1" smtClean="0"/>
              <a:t>edrychwch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ar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yr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astudiaethau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achos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yn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Adran</a:t>
            </a:r>
            <a:r>
              <a:rPr lang="en-GB" sz="2400" b="1" dirty="0" smtClean="0"/>
              <a:t> 9 (</a:t>
            </a:r>
            <a:r>
              <a:rPr lang="en-GB" sz="2400" b="1" dirty="0" err="1" smtClean="0"/>
              <a:t>gallwch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ganolbwyntio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ar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eich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cyfnod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dewisol</a:t>
            </a:r>
            <a:r>
              <a:rPr lang="en-GB" sz="2400" b="1" dirty="0" smtClean="0"/>
              <a:t> chi </a:t>
            </a:r>
            <a:r>
              <a:rPr lang="en-GB" sz="2400" b="1" dirty="0" err="1" smtClean="0"/>
              <a:t>h.y</a:t>
            </a:r>
            <a:r>
              <a:rPr lang="en-GB" sz="2400" b="1" dirty="0" smtClean="0"/>
              <a:t>. </a:t>
            </a:r>
            <a:r>
              <a:rPr lang="en-GB" sz="2400" b="1" dirty="0" err="1" smtClean="0"/>
              <a:t>Cyfnod</a:t>
            </a:r>
            <a:r>
              <a:rPr lang="en-GB" sz="2400" b="1" dirty="0" smtClean="0"/>
              <a:t> Sylfaen </a:t>
            </a:r>
            <a:r>
              <a:rPr lang="en-GB" sz="2400" b="1" dirty="0" err="1" smtClean="0"/>
              <a:t>neu</a:t>
            </a:r>
            <a:r>
              <a:rPr lang="en-GB" sz="2400" b="1" dirty="0" smtClean="0"/>
              <a:t> CA2</a:t>
            </a:r>
            <a:r>
              <a:rPr lang="en-GB" sz="2400" b="1" dirty="0" smtClean="0"/>
              <a:t>).</a:t>
            </a:r>
          </a:p>
          <a:p>
            <a:pPr marL="0">
              <a:spcBef>
                <a:spcPts val="400"/>
              </a:spcBef>
              <a:spcAft>
                <a:spcPts val="200"/>
              </a:spcAft>
              <a:buFont typeface="Arial" charset="0"/>
              <a:buChar char="•"/>
            </a:pPr>
            <a:r>
              <a:rPr lang="en-GB" sz="2800" dirty="0" err="1" smtClean="0"/>
              <a:t>Dewisiwch</a:t>
            </a:r>
            <a:r>
              <a:rPr lang="en-GB" sz="2800" dirty="0" smtClean="0"/>
              <a:t> </a:t>
            </a:r>
            <a:r>
              <a:rPr lang="en-GB" sz="2800" dirty="0" err="1" smtClean="0"/>
              <a:t>astudiaeth</a:t>
            </a:r>
            <a:r>
              <a:rPr lang="en-GB" sz="2800" dirty="0" smtClean="0"/>
              <a:t> </a:t>
            </a:r>
            <a:r>
              <a:rPr lang="en-GB" sz="2800" dirty="0" err="1" smtClean="0"/>
              <a:t>achos</a:t>
            </a:r>
            <a:r>
              <a:rPr lang="en-GB" sz="2800" dirty="0" smtClean="0"/>
              <a:t>. </a:t>
            </a:r>
            <a:r>
              <a:rPr lang="en-GB" sz="2800" dirty="0" err="1" smtClean="0"/>
              <a:t>Sut</a:t>
            </a:r>
            <a:r>
              <a:rPr lang="en-GB" sz="2800" dirty="0" smtClean="0"/>
              <a:t> </a:t>
            </a:r>
            <a:r>
              <a:rPr lang="en-GB" sz="2800" dirty="0" err="1" smtClean="0"/>
              <a:t>mae’n</a:t>
            </a:r>
            <a:r>
              <a:rPr lang="en-GB" sz="2800" dirty="0" smtClean="0"/>
              <a:t> </a:t>
            </a:r>
            <a:r>
              <a:rPr lang="en-GB" sz="2800" dirty="0" err="1" smtClean="0"/>
              <a:t>cysylltu</a:t>
            </a:r>
            <a:r>
              <a:rPr lang="en-GB" sz="2800" dirty="0" smtClean="0"/>
              <a:t> </a:t>
            </a:r>
            <a:r>
              <a:rPr lang="en-GB" sz="2800" dirty="0" err="1" smtClean="0"/>
              <a:t>â</a:t>
            </a:r>
            <a:r>
              <a:rPr lang="en-GB" sz="2800" dirty="0" smtClean="0"/>
              <a:t> 12 </a:t>
            </a:r>
            <a:r>
              <a:rPr lang="en-GB" sz="2800" dirty="0" err="1" smtClean="0"/>
              <a:t>egwyddor</a:t>
            </a:r>
            <a:r>
              <a:rPr lang="en-GB" sz="2800" dirty="0" smtClean="0"/>
              <a:t> </a:t>
            </a:r>
            <a:r>
              <a:rPr lang="en-GB" sz="2800" dirty="0" err="1" smtClean="0"/>
              <a:t>bedagogaidd</a:t>
            </a:r>
            <a:r>
              <a:rPr lang="en-GB" sz="2800" dirty="0" smtClean="0"/>
              <a:t> Donaldson?</a:t>
            </a: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7182196" y="731521"/>
            <a:ext cx="4740588" cy="51657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b="1" dirty="0" smtClean="0"/>
              <a:t>Read Section 4 and 8 within this document. </a:t>
            </a:r>
            <a:endParaRPr lang="en-GB" sz="2400" b="1" dirty="0" smtClean="0"/>
          </a:p>
          <a:p>
            <a:pPr>
              <a:buFont typeface="Arial" charset="0"/>
              <a:buChar char="•"/>
            </a:pPr>
            <a:r>
              <a:rPr lang="en-GB" sz="2800" dirty="0" smtClean="0"/>
              <a:t>List 5 strategies for assessing numeracy that you could use</a:t>
            </a:r>
            <a:endParaRPr lang="en-GB" sz="2800" dirty="0" smtClean="0"/>
          </a:p>
          <a:p>
            <a:pPr marL="0" indent="0">
              <a:buNone/>
            </a:pPr>
            <a:r>
              <a:rPr lang="en-GB" sz="2400" b="1" dirty="0" smtClean="0"/>
              <a:t>Also look at the case studies within Section 9 (you may concentrate on your chosen phase i.e. Foundation phase or KS2). </a:t>
            </a:r>
            <a:endParaRPr lang="en-GB" sz="2400" b="1" dirty="0" smtClean="0"/>
          </a:p>
          <a:p>
            <a:pPr>
              <a:buFont typeface="Arial" charset="0"/>
              <a:buChar char="•"/>
            </a:pPr>
            <a:r>
              <a:rPr lang="en-GB" sz="2800" dirty="0" smtClean="0"/>
              <a:t>Pick a case study. How does it link to Donaldson’s 12 </a:t>
            </a:r>
            <a:r>
              <a:rPr lang="en-GB" sz="2800" smtClean="0"/>
              <a:t>pedagogical principles?</a:t>
            </a:r>
            <a:endParaRPr lang="en-GB" sz="2800" dirty="0" smtClean="0"/>
          </a:p>
        </p:txBody>
      </p:sp>
      <p:sp>
        <p:nvSpPr>
          <p:cNvPr id="3" name="Rectangle 2"/>
          <p:cNvSpPr/>
          <p:nvPr/>
        </p:nvSpPr>
        <p:spPr>
          <a:xfrm>
            <a:off x="6112625" y="6377858"/>
            <a:ext cx="48047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>
                <a:hlinkClick r:id="rId5"/>
              </a:rPr>
              <a:t>http://</a:t>
            </a:r>
            <a:r>
              <a:rPr lang="en-US" sz="1200" dirty="0" smtClean="0">
                <a:hlinkClick r:id="rId5"/>
              </a:rPr>
              <a:t>learning.gov.wales/docs/learningwales/publications/131104-assessment-for-learning-and-the-nlnf-en.pdf</a:t>
            </a:r>
            <a:r>
              <a:rPr lang="en-US" sz="1200" dirty="0" smtClean="0"/>
              <a:t> 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650074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4"/>
          <p:cNvSpPr txBox="1">
            <a:spLocks/>
          </p:cNvSpPr>
          <p:nvPr/>
        </p:nvSpPr>
        <p:spPr>
          <a:xfrm>
            <a:off x="856211" y="2310444"/>
            <a:ext cx="5361709" cy="1230778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sz="4400" dirty="0" err="1" smtClean="0"/>
              <a:t>Cefnogaeth</a:t>
            </a:r>
            <a:r>
              <a:rPr lang="en-US" sz="4400" dirty="0" smtClean="0"/>
              <a:t> </a:t>
            </a:r>
            <a:r>
              <a:rPr lang="en-US" sz="4400" dirty="0" err="1" smtClean="0"/>
              <a:t>Aseiniad</a:t>
            </a:r>
            <a:endParaRPr lang="en-US" sz="4400" dirty="0" smtClean="0"/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6096000" y="2309950"/>
            <a:ext cx="5361709" cy="1230778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sz="4400" smtClean="0"/>
              <a:t>Assignment Support </a:t>
            </a:r>
            <a:endParaRPr lang="en-US" sz="4400" dirty="0" smtClean="0"/>
          </a:p>
        </p:txBody>
      </p:sp>
    </p:spTree>
    <p:extLst>
      <p:ext uri="{BB962C8B-B14F-4D97-AF65-F5344CB8AC3E}">
        <p14:creationId xmlns:p14="http://schemas.microsoft.com/office/powerpoint/2010/main" val="2115654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624</TotalTime>
  <Words>619</Words>
  <Application>Microsoft Macintosh PowerPoint</Application>
  <PresentationFormat>Widescreen</PresentationFormat>
  <Paragraphs>81</Paragraphs>
  <Slides>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Calibri</vt:lpstr>
      <vt:lpstr>Calibri Light</vt:lpstr>
      <vt:lpstr>Mangal</vt:lpstr>
      <vt:lpstr>ＭＳ Ｐゴシック</vt:lpstr>
      <vt:lpstr>Wingdings 3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Dwy ochr i bob stori - Two sides to every story…</vt:lpstr>
      <vt:lpstr>PowerPoint Presentation</vt:lpstr>
      <vt:lpstr>PowerPoint Presentation</vt:lpstr>
      <vt:lpstr>Tasg dan arweiniad – Directed Task</vt:lpstr>
      <vt:lpstr>PowerPoint Presentation</vt:lpstr>
    </vt:vector>
  </TitlesOfParts>
  <Company/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Wallis</dc:creator>
  <cp:lastModifiedBy>Nerys Defis</cp:lastModifiedBy>
  <cp:revision>62</cp:revision>
  <dcterms:created xsi:type="dcterms:W3CDTF">2016-11-03T15:01:41Z</dcterms:created>
  <dcterms:modified xsi:type="dcterms:W3CDTF">2018-10-16T14:32:48Z</dcterms:modified>
</cp:coreProperties>
</file>