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wdp" ContentType="image/vnd.ms-photo"/>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0" r:id="rId5"/>
    <p:sldId id="271" r:id="rId6"/>
    <p:sldId id="272" r:id="rId7"/>
    <p:sldId id="262" r:id="rId8"/>
    <p:sldId id="263" r:id="rId9"/>
    <p:sldId id="264" r:id="rId10"/>
    <p:sldId id="265" r:id="rId11"/>
    <p:sldId id="266" r:id="rId12"/>
    <p:sldId id="267" r:id="rId13"/>
    <p:sldId id="268" r:id="rId14"/>
    <p:sldId id="269" r:id="rId15"/>
  </p:sldIdLst>
  <p:sldSz cx="18002250" cy="14401800"/>
  <p:notesSz cx="9144000" cy="6858000"/>
  <p:defaultTextStyle>
    <a:defPPr>
      <a:defRPr lang="en-US"/>
    </a:defPPr>
    <a:lvl1pPr marL="0" algn="l" defTabSz="1851660" rtl="0" eaLnBrk="1" latinLnBrk="0" hangingPunct="1">
      <a:defRPr sz="3600" kern="1200">
        <a:solidFill>
          <a:schemeClr val="tx1"/>
        </a:solidFill>
        <a:latin typeface="+mn-lt"/>
        <a:ea typeface="+mn-ea"/>
        <a:cs typeface="+mn-cs"/>
      </a:defRPr>
    </a:lvl1pPr>
    <a:lvl2pPr marL="925830" algn="l" defTabSz="1851660" rtl="0" eaLnBrk="1" latinLnBrk="0" hangingPunct="1">
      <a:defRPr sz="3600" kern="1200">
        <a:solidFill>
          <a:schemeClr val="tx1"/>
        </a:solidFill>
        <a:latin typeface="+mn-lt"/>
        <a:ea typeface="+mn-ea"/>
        <a:cs typeface="+mn-cs"/>
      </a:defRPr>
    </a:lvl2pPr>
    <a:lvl3pPr marL="1851660" algn="l" defTabSz="1851660" rtl="0" eaLnBrk="1" latinLnBrk="0" hangingPunct="1">
      <a:defRPr sz="3600" kern="1200">
        <a:solidFill>
          <a:schemeClr val="tx1"/>
        </a:solidFill>
        <a:latin typeface="+mn-lt"/>
        <a:ea typeface="+mn-ea"/>
        <a:cs typeface="+mn-cs"/>
      </a:defRPr>
    </a:lvl3pPr>
    <a:lvl4pPr marL="2777490" algn="l" defTabSz="1851660" rtl="0" eaLnBrk="1" latinLnBrk="0" hangingPunct="1">
      <a:defRPr sz="3600" kern="1200">
        <a:solidFill>
          <a:schemeClr val="tx1"/>
        </a:solidFill>
        <a:latin typeface="+mn-lt"/>
        <a:ea typeface="+mn-ea"/>
        <a:cs typeface="+mn-cs"/>
      </a:defRPr>
    </a:lvl4pPr>
    <a:lvl5pPr marL="3703320" algn="l" defTabSz="1851660" rtl="0" eaLnBrk="1" latinLnBrk="0" hangingPunct="1">
      <a:defRPr sz="3600" kern="1200">
        <a:solidFill>
          <a:schemeClr val="tx1"/>
        </a:solidFill>
        <a:latin typeface="+mn-lt"/>
        <a:ea typeface="+mn-ea"/>
        <a:cs typeface="+mn-cs"/>
      </a:defRPr>
    </a:lvl5pPr>
    <a:lvl6pPr marL="4629150" algn="l" defTabSz="1851660" rtl="0" eaLnBrk="1" latinLnBrk="0" hangingPunct="1">
      <a:defRPr sz="3600" kern="1200">
        <a:solidFill>
          <a:schemeClr val="tx1"/>
        </a:solidFill>
        <a:latin typeface="+mn-lt"/>
        <a:ea typeface="+mn-ea"/>
        <a:cs typeface="+mn-cs"/>
      </a:defRPr>
    </a:lvl6pPr>
    <a:lvl7pPr marL="5554980" algn="l" defTabSz="1851660" rtl="0" eaLnBrk="1" latinLnBrk="0" hangingPunct="1">
      <a:defRPr sz="3600" kern="1200">
        <a:solidFill>
          <a:schemeClr val="tx1"/>
        </a:solidFill>
        <a:latin typeface="+mn-lt"/>
        <a:ea typeface="+mn-ea"/>
        <a:cs typeface="+mn-cs"/>
      </a:defRPr>
    </a:lvl7pPr>
    <a:lvl8pPr marL="6480810" algn="l" defTabSz="1851660" rtl="0" eaLnBrk="1" latinLnBrk="0" hangingPunct="1">
      <a:defRPr sz="3600" kern="1200">
        <a:solidFill>
          <a:schemeClr val="tx1"/>
        </a:solidFill>
        <a:latin typeface="+mn-lt"/>
        <a:ea typeface="+mn-ea"/>
        <a:cs typeface="+mn-cs"/>
      </a:defRPr>
    </a:lvl8pPr>
    <a:lvl9pPr marL="7406640" algn="l" defTabSz="1851660" rtl="0" eaLnBrk="1" latinLnBrk="0" hangingPunct="1">
      <a:defRPr sz="36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32" d="100"/>
          <a:sy n="32" d="100"/>
        </p:scale>
        <p:origin x="-1554" y="-90"/>
      </p:cViewPr>
      <p:guideLst>
        <p:guide orient="horz" pos="4536"/>
        <p:guide pos="567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50169" y="4473893"/>
            <a:ext cx="15301913" cy="3087053"/>
          </a:xfrm>
        </p:spPr>
        <p:txBody>
          <a:bodyPr/>
          <a:lstStyle/>
          <a:p>
            <a:r>
              <a:rPr lang="en-US" smtClean="0"/>
              <a:t>Click to edit Master title style</a:t>
            </a:r>
            <a:endParaRPr lang="en-GB"/>
          </a:p>
        </p:txBody>
      </p:sp>
      <p:sp>
        <p:nvSpPr>
          <p:cNvPr id="3" name="Subtitle 2"/>
          <p:cNvSpPr>
            <a:spLocks noGrp="1"/>
          </p:cNvSpPr>
          <p:nvPr>
            <p:ph type="subTitle" idx="1"/>
          </p:nvPr>
        </p:nvSpPr>
        <p:spPr>
          <a:xfrm>
            <a:off x="2700338" y="8161020"/>
            <a:ext cx="12601575" cy="3680460"/>
          </a:xfrm>
        </p:spPr>
        <p:txBody>
          <a:bodyPr/>
          <a:lstStyle>
            <a:lvl1pPr marL="0" indent="0" algn="ctr">
              <a:buNone/>
              <a:defRPr>
                <a:solidFill>
                  <a:schemeClr val="tx1">
                    <a:tint val="75000"/>
                  </a:schemeClr>
                </a:solidFill>
              </a:defRPr>
            </a:lvl1pPr>
            <a:lvl2pPr marL="925830" indent="0" algn="ctr">
              <a:buNone/>
              <a:defRPr>
                <a:solidFill>
                  <a:schemeClr val="tx1">
                    <a:tint val="75000"/>
                  </a:schemeClr>
                </a:solidFill>
              </a:defRPr>
            </a:lvl2pPr>
            <a:lvl3pPr marL="1851660" indent="0" algn="ctr">
              <a:buNone/>
              <a:defRPr>
                <a:solidFill>
                  <a:schemeClr val="tx1">
                    <a:tint val="75000"/>
                  </a:schemeClr>
                </a:solidFill>
              </a:defRPr>
            </a:lvl3pPr>
            <a:lvl4pPr marL="2777490" indent="0" algn="ctr">
              <a:buNone/>
              <a:defRPr>
                <a:solidFill>
                  <a:schemeClr val="tx1">
                    <a:tint val="75000"/>
                  </a:schemeClr>
                </a:solidFill>
              </a:defRPr>
            </a:lvl4pPr>
            <a:lvl5pPr marL="3703320" indent="0" algn="ctr">
              <a:buNone/>
              <a:defRPr>
                <a:solidFill>
                  <a:schemeClr val="tx1">
                    <a:tint val="75000"/>
                  </a:schemeClr>
                </a:solidFill>
              </a:defRPr>
            </a:lvl5pPr>
            <a:lvl6pPr marL="4629150" indent="0" algn="ctr">
              <a:buNone/>
              <a:defRPr>
                <a:solidFill>
                  <a:schemeClr val="tx1">
                    <a:tint val="75000"/>
                  </a:schemeClr>
                </a:solidFill>
              </a:defRPr>
            </a:lvl6pPr>
            <a:lvl7pPr marL="5554980" indent="0" algn="ctr">
              <a:buNone/>
              <a:defRPr>
                <a:solidFill>
                  <a:schemeClr val="tx1">
                    <a:tint val="75000"/>
                  </a:schemeClr>
                </a:solidFill>
              </a:defRPr>
            </a:lvl7pPr>
            <a:lvl8pPr marL="6480810" indent="0" algn="ctr">
              <a:buNone/>
              <a:defRPr>
                <a:solidFill>
                  <a:schemeClr val="tx1">
                    <a:tint val="75000"/>
                  </a:schemeClr>
                </a:solidFill>
              </a:defRPr>
            </a:lvl8pPr>
            <a:lvl9pPr marL="740664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237EDE-681C-43D3-91E2-C2777DDF0590}" type="datetimeFigureOut">
              <a:rPr lang="en-GB" smtClean="0"/>
              <a:t>11/11/2016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31419592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237EDE-681C-43D3-91E2-C2777DDF0590}" type="datetimeFigureOut">
              <a:rPr lang="en-GB" smtClean="0"/>
              <a:t>11/11/2016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5323922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053" y="9254491"/>
            <a:ext cx="15301913" cy="2860358"/>
          </a:xfrm>
        </p:spPr>
        <p:txBody>
          <a:bodyPr anchor="t"/>
          <a:lstStyle>
            <a:lvl1pPr algn="l">
              <a:defRPr sz="8100" b="1" cap="all"/>
            </a:lvl1pPr>
          </a:lstStyle>
          <a:p>
            <a:r>
              <a:rPr lang="en-US" smtClean="0"/>
              <a:t>Click to edit Master title style</a:t>
            </a:r>
            <a:endParaRPr lang="en-GB"/>
          </a:p>
        </p:txBody>
      </p:sp>
      <p:sp>
        <p:nvSpPr>
          <p:cNvPr id="3" name="Text Placeholder 2"/>
          <p:cNvSpPr>
            <a:spLocks noGrp="1"/>
          </p:cNvSpPr>
          <p:nvPr>
            <p:ph type="body" idx="1"/>
          </p:nvPr>
        </p:nvSpPr>
        <p:spPr>
          <a:xfrm>
            <a:off x="1422053" y="6104098"/>
            <a:ext cx="15301913" cy="3150393"/>
          </a:xfrm>
        </p:spPr>
        <p:txBody>
          <a:bodyPr anchor="b"/>
          <a:lstStyle>
            <a:lvl1pPr marL="0" indent="0">
              <a:buNone/>
              <a:defRPr sz="4100">
                <a:solidFill>
                  <a:schemeClr val="tx1">
                    <a:tint val="75000"/>
                  </a:schemeClr>
                </a:solidFill>
              </a:defRPr>
            </a:lvl1pPr>
            <a:lvl2pPr marL="925830" indent="0">
              <a:buNone/>
              <a:defRPr sz="3600">
                <a:solidFill>
                  <a:schemeClr val="tx1">
                    <a:tint val="75000"/>
                  </a:schemeClr>
                </a:solidFill>
              </a:defRPr>
            </a:lvl2pPr>
            <a:lvl3pPr marL="1851660" indent="0">
              <a:buNone/>
              <a:defRPr sz="3200">
                <a:solidFill>
                  <a:schemeClr val="tx1">
                    <a:tint val="75000"/>
                  </a:schemeClr>
                </a:solidFill>
              </a:defRPr>
            </a:lvl3pPr>
            <a:lvl4pPr marL="2777490" indent="0">
              <a:buNone/>
              <a:defRPr sz="2800">
                <a:solidFill>
                  <a:schemeClr val="tx1">
                    <a:tint val="75000"/>
                  </a:schemeClr>
                </a:solidFill>
              </a:defRPr>
            </a:lvl4pPr>
            <a:lvl5pPr marL="3703320" indent="0">
              <a:buNone/>
              <a:defRPr sz="2800">
                <a:solidFill>
                  <a:schemeClr val="tx1">
                    <a:tint val="75000"/>
                  </a:schemeClr>
                </a:solidFill>
              </a:defRPr>
            </a:lvl5pPr>
            <a:lvl6pPr marL="4629150" indent="0">
              <a:buNone/>
              <a:defRPr sz="2800">
                <a:solidFill>
                  <a:schemeClr val="tx1">
                    <a:tint val="75000"/>
                  </a:schemeClr>
                </a:solidFill>
              </a:defRPr>
            </a:lvl6pPr>
            <a:lvl7pPr marL="5554980" indent="0">
              <a:buNone/>
              <a:defRPr sz="2800">
                <a:solidFill>
                  <a:schemeClr val="tx1">
                    <a:tint val="75000"/>
                  </a:schemeClr>
                </a:solidFill>
              </a:defRPr>
            </a:lvl7pPr>
            <a:lvl8pPr marL="6480810" indent="0">
              <a:buNone/>
              <a:defRPr sz="2800">
                <a:solidFill>
                  <a:schemeClr val="tx1">
                    <a:tint val="75000"/>
                  </a:schemeClr>
                </a:solidFill>
              </a:defRPr>
            </a:lvl8pPr>
            <a:lvl9pPr marL="7406640" indent="0">
              <a:buNone/>
              <a:defRPr sz="28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237EDE-681C-43D3-91E2-C2777DDF0590}" type="datetimeFigureOut">
              <a:rPr lang="en-GB" smtClean="0"/>
              <a:t>11/11/2016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26590857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00112" y="3360421"/>
            <a:ext cx="7950994" cy="9504522"/>
          </a:xfrm>
        </p:spPr>
        <p:txBody>
          <a:bodyPr/>
          <a:lstStyle>
            <a:lvl1pPr>
              <a:defRPr sz="5700"/>
            </a:lvl1pPr>
            <a:lvl2pPr>
              <a:defRPr sz="4900"/>
            </a:lvl2pPr>
            <a:lvl3pPr>
              <a:defRPr sz="4100"/>
            </a:lvl3pPr>
            <a:lvl4pPr>
              <a:defRPr sz="3600"/>
            </a:lvl4pPr>
            <a:lvl5pPr>
              <a:defRPr sz="3600"/>
            </a:lvl5pPr>
            <a:lvl6pPr>
              <a:defRPr sz="3600"/>
            </a:lvl6pPr>
            <a:lvl7pPr>
              <a:defRPr sz="3600"/>
            </a:lvl7pPr>
            <a:lvl8pPr>
              <a:defRPr sz="3600"/>
            </a:lvl8pPr>
            <a:lvl9pPr>
              <a:defRPr sz="3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9151144" y="3360421"/>
            <a:ext cx="7950994" cy="9504522"/>
          </a:xfrm>
        </p:spPr>
        <p:txBody>
          <a:bodyPr/>
          <a:lstStyle>
            <a:lvl1pPr>
              <a:defRPr sz="5700"/>
            </a:lvl1pPr>
            <a:lvl2pPr>
              <a:defRPr sz="4900"/>
            </a:lvl2pPr>
            <a:lvl3pPr>
              <a:defRPr sz="4100"/>
            </a:lvl3pPr>
            <a:lvl4pPr>
              <a:defRPr sz="3600"/>
            </a:lvl4pPr>
            <a:lvl5pPr>
              <a:defRPr sz="3600"/>
            </a:lvl5pPr>
            <a:lvl6pPr>
              <a:defRPr sz="3600"/>
            </a:lvl6pPr>
            <a:lvl7pPr>
              <a:defRPr sz="3600"/>
            </a:lvl7pPr>
            <a:lvl8pPr>
              <a:defRPr sz="3600"/>
            </a:lvl8pPr>
            <a:lvl9pPr>
              <a:defRPr sz="3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D237EDE-681C-43D3-91E2-C2777DDF0590}" type="datetimeFigureOut">
              <a:rPr lang="en-GB" smtClean="0"/>
              <a:t>11/11/2016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5615507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900113" y="3223737"/>
            <a:ext cx="7954120" cy="1343500"/>
          </a:xfrm>
        </p:spPr>
        <p:txBody>
          <a:bodyPr anchor="b"/>
          <a:lstStyle>
            <a:lvl1pPr marL="0" indent="0">
              <a:buNone/>
              <a:defRPr sz="4900" b="1"/>
            </a:lvl1pPr>
            <a:lvl2pPr marL="925830" indent="0">
              <a:buNone/>
              <a:defRPr sz="4100" b="1"/>
            </a:lvl2pPr>
            <a:lvl3pPr marL="1851660" indent="0">
              <a:buNone/>
              <a:defRPr sz="3600" b="1"/>
            </a:lvl3pPr>
            <a:lvl4pPr marL="2777490" indent="0">
              <a:buNone/>
              <a:defRPr sz="3200" b="1"/>
            </a:lvl4pPr>
            <a:lvl5pPr marL="3703320" indent="0">
              <a:buNone/>
              <a:defRPr sz="3200" b="1"/>
            </a:lvl5pPr>
            <a:lvl6pPr marL="4629150" indent="0">
              <a:buNone/>
              <a:defRPr sz="3200" b="1"/>
            </a:lvl6pPr>
            <a:lvl7pPr marL="5554980" indent="0">
              <a:buNone/>
              <a:defRPr sz="3200" b="1"/>
            </a:lvl7pPr>
            <a:lvl8pPr marL="6480810" indent="0">
              <a:buNone/>
              <a:defRPr sz="3200" b="1"/>
            </a:lvl8pPr>
            <a:lvl9pPr marL="7406640" indent="0">
              <a:buNone/>
              <a:defRPr sz="3200" b="1"/>
            </a:lvl9pPr>
          </a:lstStyle>
          <a:p>
            <a:pPr lvl="0"/>
            <a:r>
              <a:rPr lang="en-US" smtClean="0"/>
              <a:t>Click to edit Master text styles</a:t>
            </a:r>
          </a:p>
        </p:txBody>
      </p:sp>
      <p:sp>
        <p:nvSpPr>
          <p:cNvPr id="4" name="Content Placeholder 3"/>
          <p:cNvSpPr>
            <a:spLocks noGrp="1"/>
          </p:cNvSpPr>
          <p:nvPr>
            <p:ph sz="half" idx="2"/>
          </p:nvPr>
        </p:nvSpPr>
        <p:spPr>
          <a:xfrm>
            <a:off x="900113" y="4567237"/>
            <a:ext cx="7954120" cy="8297705"/>
          </a:xfrm>
        </p:spPr>
        <p:txBody>
          <a:bodyPr/>
          <a:lstStyle>
            <a:lvl1pPr>
              <a:defRPr sz="4900"/>
            </a:lvl1pPr>
            <a:lvl2pPr>
              <a:defRPr sz="41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9144894" y="3223737"/>
            <a:ext cx="7957245" cy="1343500"/>
          </a:xfrm>
        </p:spPr>
        <p:txBody>
          <a:bodyPr anchor="b"/>
          <a:lstStyle>
            <a:lvl1pPr marL="0" indent="0">
              <a:buNone/>
              <a:defRPr sz="4900" b="1"/>
            </a:lvl1pPr>
            <a:lvl2pPr marL="925830" indent="0">
              <a:buNone/>
              <a:defRPr sz="4100" b="1"/>
            </a:lvl2pPr>
            <a:lvl3pPr marL="1851660" indent="0">
              <a:buNone/>
              <a:defRPr sz="3600" b="1"/>
            </a:lvl3pPr>
            <a:lvl4pPr marL="2777490" indent="0">
              <a:buNone/>
              <a:defRPr sz="3200" b="1"/>
            </a:lvl4pPr>
            <a:lvl5pPr marL="3703320" indent="0">
              <a:buNone/>
              <a:defRPr sz="3200" b="1"/>
            </a:lvl5pPr>
            <a:lvl6pPr marL="4629150" indent="0">
              <a:buNone/>
              <a:defRPr sz="3200" b="1"/>
            </a:lvl6pPr>
            <a:lvl7pPr marL="5554980" indent="0">
              <a:buNone/>
              <a:defRPr sz="3200" b="1"/>
            </a:lvl7pPr>
            <a:lvl8pPr marL="6480810" indent="0">
              <a:buNone/>
              <a:defRPr sz="3200" b="1"/>
            </a:lvl8pPr>
            <a:lvl9pPr marL="7406640" indent="0">
              <a:buNone/>
              <a:defRPr sz="3200" b="1"/>
            </a:lvl9pPr>
          </a:lstStyle>
          <a:p>
            <a:pPr lvl="0"/>
            <a:r>
              <a:rPr lang="en-US" smtClean="0"/>
              <a:t>Click to edit Master text styles</a:t>
            </a:r>
          </a:p>
        </p:txBody>
      </p:sp>
      <p:sp>
        <p:nvSpPr>
          <p:cNvPr id="6" name="Content Placeholder 5"/>
          <p:cNvSpPr>
            <a:spLocks noGrp="1"/>
          </p:cNvSpPr>
          <p:nvPr>
            <p:ph sz="quarter" idx="4"/>
          </p:nvPr>
        </p:nvSpPr>
        <p:spPr>
          <a:xfrm>
            <a:off x="9144894" y="4567237"/>
            <a:ext cx="7957245" cy="8297705"/>
          </a:xfrm>
        </p:spPr>
        <p:txBody>
          <a:bodyPr/>
          <a:lstStyle>
            <a:lvl1pPr>
              <a:defRPr sz="4900"/>
            </a:lvl1pPr>
            <a:lvl2pPr>
              <a:defRPr sz="4100"/>
            </a:lvl2pPr>
            <a:lvl3pPr>
              <a:defRPr sz="3600"/>
            </a:lvl3pPr>
            <a:lvl4pPr>
              <a:defRPr sz="3200"/>
            </a:lvl4pPr>
            <a:lvl5pPr>
              <a:defRPr sz="3200"/>
            </a:lvl5pPr>
            <a:lvl6pPr>
              <a:defRPr sz="3200"/>
            </a:lvl6pPr>
            <a:lvl7pPr>
              <a:defRPr sz="3200"/>
            </a:lvl7pPr>
            <a:lvl8pPr>
              <a:defRPr sz="3200"/>
            </a:lvl8pPr>
            <a:lvl9pPr>
              <a:defRPr sz="3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237EDE-681C-43D3-91E2-C2777DDF0590}" type="datetimeFigureOut">
              <a:rPr lang="en-GB" smtClean="0"/>
              <a:t>11/11/2016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20115415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D237EDE-681C-43D3-91E2-C2777DDF0590}" type="datetimeFigureOut">
              <a:rPr lang="en-GB" smtClean="0"/>
              <a:t>11/11/2016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366726151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237EDE-681C-43D3-91E2-C2777DDF0590}" type="datetimeFigureOut">
              <a:rPr lang="en-GB" smtClean="0"/>
              <a:t>11/11/2016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21360975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0114" y="573405"/>
            <a:ext cx="5922616" cy="2440305"/>
          </a:xfrm>
        </p:spPr>
        <p:txBody>
          <a:bodyPr anchor="b"/>
          <a:lstStyle>
            <a:lvl1pPr algn="l">
              <a:defRPr sz="4100" b="1"/>
            </a:lvl1pPr>
          </a:lstStyle>
          <a:p>
            <a:r>
              <a:rPr lang="en-US" smtClean="0"/>
              <a:t>Click to edit Master title style</a:t>
            </a:r>
            <a:endParaRPr lang="en-GB"/>
          </a:p>
        </p:txBody>
      </p:sp>
      <p:sp>
        <p:nvSpPr>
          <p:cNvPr id="3" name="Content Placeholder 2"/>
          <p:cNvSpPr>
            <a:spLocks noGrp="1"/>
          </p:cNvSpPr>
          <p:nvPr>
            <p:ph idx="1"/>
          </p:nvPr>
        </p:nvSpPr>
        <p:spPr>
          <a:xfrm>
            <a:off x="7038380" y="573406"/>
            <a:ext cx="10063758" cy="12291537"/>
          </a:xfrm>
        </p:spPr>
        <p:txBody>
          <a:bodyPr/>
          <a:lstStyle>
            <a:lvl1pPr>
              <a:defRPr sz="6500"/>
            </a:lvl1pPr>
            <a:lvl2pPr>
              <a:defRPr sz="5700"/>
            </a:lvl2pPr>
            <a:lvl3pPr>
              <a:defRPr sz="4900"/>
            </a:lvl3pPr>
            <a:lvl4pPr>
              <a:defRPr sz="4100"/>
            </a:lvl4pPr>
            <a:lvl5pPr>
              <a:defRPr sz="4100"/>
            </a:lvl5pPr>
            <a:lvl6pPr>
              <a:defRPr sz="4100"/>
            </a:lvl6pPr>
            <a:lvl7pPr>
              <a:defRPr sz="4100"/>
            </a:lvl7pPr>
            <a:lvl8pPr>
              <a:defRPr sz="4100"/>
            </a:lvl8pPr>
            <a:lvl9pPr>
              <a:defRPr sz="41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900114" y="3013711"/>
            <a:ext cx="5922616" cy="9851232"/>
          </a:xfrm>
        </p:spPr>
        <p:txBody>
          <a:bodyPr/>
          <a:lstStyle>
            <a:lvl1pPr marL="0" indent="0">
              <a:buNone/>
              <a:defRPr sz="2800"/>
            </a:lvl1pPr>
            <a:lvl2pPr marL="925830" indent="0">
              <a:buNone/>
              <a:defRPr sz="2400"/>
            </a:lvl2pPr>
            <a:lvl3pPr marL="1851660" indent="0">
              <a:buNone/>
              <a:defRPr sz="2000"/>
            </a:lvl3pPr>
            <a:lvl4pPr marL="2777490" indent="0">
              <a:buNone/>
              <a:defRPr sz="1800"/>
            </a:lvl4pPr>
            <a:lvl5pPr marL="3703320" indent="0">
              <a:buNone/>
              <a:defRPr sz="1800"/>
            </a:lvl5pPr>
            <a:lvl6pPr marL="4629150" indent="0">
              <a:buNone/>
              <a:defRPr sz="1800"/>
            </a:lvl6pPr>
            <a:lvl7pPr marL="5554980" indent="0">
              <a:buNone/>
              <a:defRPr sz="1800"/>
            </a:lvl7pPr>
            <a:lvl8pPr marL="6480810" indent="0">
              <a:buNone/>
              <a:defRPr sz="1800"/>
            </a:lvl8pPr>
            <a:lvl9pPr marL="7406640" indent="0">
              <a:buNone/>
              <a:defRPr sz="18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237EDE-681C-43D3-91E2-C2777DDF0590}" type="datetimeFigureOut">
              <a:rPr lang="en-GB" smtClean="0"/>
              <a:t>11/11/2016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43075171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8567" y="10081260"/>
            <a:ext cx="10801350" cy="1190150"/>
          </a:xfrm>
        </p:spPr>
        <p:txBody>
          <a:bodyPr anchor="b"/>
          <a:lstStyle>
            <a:lvl1pPr algn="l">
              <a:defRPr sz="4100" b="1"/>
            </a:lvl1pPr>
          </a:lstStyle>
          <a:p>
            <a:r>
              <a:rPr lang="en-US" smtClean="0"/>
              <a:t>Click to edit Master title style</a:t>
            </a:r>
            <a:endParaRPr lang="en-GB"/>
          </a:p>
        </p:txBody>
      </p:sp>
      <p:sp>
        <p:nvSpPr>
          <p:cNvPr id="3" name="Picture Placeholder 2"/>
          <p:cNvSpPr>
            <a:spLocks noGrp="1"/>
          </p:cNvSpPr>
          <p:nvPr>
            <p:ph type="pic" idx="1"/>
          </p:nvPr>
        </p:nvSpPr>
        <p:spPr>
          <a:xfrm>
            <a:off x="3528567" y="1286828"/>
            <a:ext cx="10801350" cy="8641080"/>
          </a:xfrm>
        </p:spPr>
        <p:txBody>
          <a:bodyPr/>
          <a:lstStyle>
            <a:lvl1pPr marL="0" indent="0">
              <a:buNone/>
              <a:defRPr sz="6500"/>
            </a:lvl1pPr>
            <a:lvl2pPr marL="925830" indent="0">
              <a:buNone/>
              <a:defRPr sz="5700"/>
            </a:lvl2pPr>
            <a:lvl3pPr marL="1851660" indent="0">
              <a:buNone/>
              <a:defRPr sz="4900"/>
            </a:lvl3pPr>
            <a:lvl4pPr marL="2777490" indent="0">
              <a:buNone/>
              <a:defRPr sz="4100"/>
            </a:lvl4pPr>
            <a:lvl5pPr marL="3703320" indent="0">
              <a:buNone/>
              <a:defRPr sz="4100"/>
            </a:lvl5pPr>
            <a:lvl6pPr marL="4629150" indent="0">
              <a:buNone/>
              <a:defRPr sz="4100"/>
            </a:lvl6pPr>
            <a:lvl7pPr marL="5554980" indent="0">
              <a:buNone/>
              <a:defRPr sz="4100"/>
            </a:lvl7pPr>
            <a:lvl8pPr marL="6480810" indent="0">
              <a:buNone/>
              <a:defRPr sz="4100"/>
            </a:lvl8pPr>
            <a:lvl9pPr marL="7406640" indent="0">
              <a:buNone/>
              <a:defRPr sz="4100"/>
            </a:lvl9pPr>
          </a:lstStyle>
          <a:p>
            <a:endParaRPr lang="en-GB"/>
          </a:p>
        </p:txBody>
      </p:sp>
      <p:sp>
        <p:nvSpPr>
          <p:cNvPr id="4" name="Text Placeholder 3"/>
          <p:cNvSpPr>
            <a:spLocks noGrp="1"/>
          </p:cNvSpPr>
          <p:nvPr>
            <p:ph type="body" sz="half" idx="2"/>
          </p:nvPr>
        </p:nvSpPr>
        <p:spPr>
          <a:xfrm>
            <a:off x="3528567" y="11271410"/>
            <a:ext cx="10801350" cy="1690210"/>
          </a:xfrm>
        </p:spPr>
        <p:txBody>
          <a:bodyPr/>
          <a:lstStyle>
            <a:lvl1pPr marL="0" indent="0">
              <a:buNone/>
              <a:defRPr sz="2800"/>
            </a:lvl1pPr>
            <a:lvl2pPr marL="925830" indent="0">
              <a:buNone/>
              <a:defRPr sz="2400"/>
            </a:lvl2pPr>
            <a:lvl3pPr marL="1851660" indent="0">
              <a:buNone/>
              <a:defRPr sz="2000"/>
            </a:lvl3pPr>
            <a:lvl4pPr marL="2777490" indent="0">
              <a:buNone/>
              <a:defRPr sz="1800"/>
            </a:lvl4pPr>
            <a:lvl5pPr marL="3703320" indent="0">
              <a:buNone/>
              <a:defRPr sz="1800"/>
            </a:lvl5pPr>
            <a:lvl6pPr marL="4629150" indent="0">
              <a:buNone/>
              <a:defRPr sz="1800"/>
            </a:lvl6pPr>
            <a:lvl7pPr marL="5554980" indent="0">
              <a:buNone/>
              <a:defRPr sz="1800"/>
            </a:lvl7pPr>
            <a:lvl8pPr marL="6480810" indent="0">
              <a:buNone/>
              <a:defRPr sz="1800"/>
            </a:lvl8pPr>
            <a:lvl9pPr marL="7406640" indent="0">
              <a:buNone/>
              <a:defRPr sz="18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237EDE-681C-43D3-91E2-C2777DDF0590}" type="datetimeFigureOut">
              <a:rPr lang="en-GB" smtClean="0"/>
              <a:t>11/11/2016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4718981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237EDE-681C-43D3-91E2-C2777DDF0590}" type="datetimeFigureOut">
              <a:rPr lang="en-GB" smtClean="0"/>
              <a:t>11/11/2016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37041645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51631" y="576741"/>
            <a:ext cx="4050506" cy="1228820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00113" y="576741"/>
            <a:ext cx="11851481" cy="1228820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237EDE-681C-43D3-91E2-C2777DDF0590}" type="datetimeFigureOut">
              <a:rPr lang="en-GB" smtClean="0"/>
              <a:t>11/11/2016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2127E8-13DD-490E-9828-26AB4EF9ACF5}" type="slidenum">
              <a:rPr lang="en-GB" smtClean="0"/>
              <a:t>‹#›</a:t>
            </a:fld>
            <a:endParaRPr lang="en-GB"/>
          </a:p>
        </p:txBody>
      </p:sp>
    </p:spTree>
    <p:extLst>
      <p:ext uri="{BB962C8B-B14F-4D97-AF65-F5344CB8AC3E}">
        <p14:creationId xmlns:p14="http://schemas.microsoft.com/office/powerpoint/2010/main" val="37574637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00113" y="576740"/>
            <a:ext cx="16202025" cy="2400300"/>
          </a:xfrm>
          <a:prstGeom prst="rect">
            <a:avLst/>
          </a:prstGeom>
        </p:spPr>
        <p:txBody>
          <a:bodyPr vert="horz" lIns="185166" tIns="92583" rIns="185166" bIns="92583"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900113" y="3360421"/>
            <a:ext cx="16202025" cy="9504522"/>
          </a:xfrm>
          <a:prstGeom prst="rect">
            <a:avLst/>
          </a:prstGeom>
        </p:spPr>
        <p:txBody>
          <a:bodyPr vert="horz" lIns="185166" tIns="92583" rIns="185166" bIns="9258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900113" y="13348336"/>
            <a:ext cx="4200525" cy="766763"/>
          </a:xfrm>
          <a:prstGeom prst="rect">
            <a:avLst/>
          </a:prstGeom>
        </p:spPr>
        <p:txBody>
          <a:bodyPr vert="horz" lIns="185166" tIns="92583" rIns="185166" bIns="92583" rtlCol="0" anchor="ctr"/>
          <a:lstStyle>
            <a:lvl1pPr algn="l">
              <a:defRPr sz="2400">
                <a:solidFill>
                  <a:schemeClr val="tx1">
                    <a:tint val="75000"/>
                  </a:schemeClr>
                </a:solidFill>
              </a:defRPr>
            </a:lvl1pPr>
          </a:lstStyle>
          <a:p>
            <a:fld id="{6D237EDE-681C-43D3-91E2-C2777DDF0590}" type="datetimeFigureOut">
              <a:rPr lang="en-GB" smtClean="0"/>
              <a:t>11/11/2016</a:t>
            </a:fld>
            <a:endParaRPr lang="en-GB"/>
          </a:p>
        </p:txBody>
      </p:sp>
      <p:sp>
        <p:nvSpPr>
          <p:cNvPr id="5" name="Footer Placeholder 4"/>
          <p:cNvSpPr>
            <a:spLocks noGrp="1"/>
          </p:cNvSpPr>
          <p:nvPr>
            <p:ph type="ftr" sz="quarter" idx="3"/>
          </p:nvPr>
        </p:nvSpPr>
        <p:spPr>
          <a:xfrm>
            <a:off x="6150769" y="13348336"/>
            <a:ext cx="5700713" cy="766763"/>
          </a:xfrm>
          <a:prstGeom prst="rect">
            <a:avLst/>
          </a:prstGeom>
        </p:spPr>
        <p:txBody>
          <a:bodyPr vert="horz" lIns="185166" tIns="92583" rIns="185166" bIns="92583" rtlCol="0" anchor="ctr"/>
          <a:lstStyle>
            <a:lvl1pPr algn="ctr">
              <a:defRPr sz="24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901613" y="13348336"/>
            <a:ext cx="4200525" cy="766763"/>
          </a:xfrm>
          <a:prstGeom prst="rect">
            <a:avLst/>
          </a:prstGeom>
        </p:spPr>
        <p:txBody>
          <a:bodyPr vert="horz" lIns="185166" tIns="92583" rIns="185166" bIns="92583" rtlCol="0" anchor="ctr"/>
          <a:lstStyle>
            <a:lvl1pPr algn="r">
              <a:defRPr sz="2400">
                <a:solidFill>
                  <a:schemeClr val="tx1">
                    <a:tint val="75000"/>
                  </a:schemeClr>
                </a:solidFill>
              </a:defRPr>
            </a:lvl1pPr>
          </a:lstStyle>
          <a:p>
            <a:fld id="{E32127E8-13DD-490E-9828-26AB4EF9ACF5}" type="slidenum">
              <a:rPr lang="en-GB" smtClean="0"/>
              <a:t>‹#›</a:t>
            </a:fld>
            <a:endParaRPr lang="en-GB"/>
          </a:p>
        </p:txBody>
      </p:sp>
    </p:spTree>
    <p:extLst>
      <p:ext uri="{BB962C8B-B14F-4D97-AF65-F5344CB8AC3E}">
        <p14:creationId xmlns:p14="http://schemas.microsoft.com/office/powerpoint/2010/main" val="3274699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algn="ctr" defTabSz="1851660" rtl="0" eaLnBrk="1" latinLnBrk="0" hangingPunct="1">
        <a:spcBef>
          <a:spcPct val="0"/>
        </a:spcBef>
        <a:buNone/>
        <a:defRPr sz="8900" kern="1200">
          <a:solidFill>
            <a:schemeClr val="tx1"/>
          </a:solidFill>
          <a:latin typeface="+mj-lt"/>
          <a:ea typeface="+mj-ea"/>
          <a:cs typeface="+mj-cs"/>
        </a:defRPr>
      </a:lvl1pPr>
    </p:titleStyle>
    <p:bodyStyle>
      <a:lvl1pPr marL="694373" indent="-694373" algn="l" defTabSz="1851660" rtl="0" eaLnBrk="1" latinLnBrk="0" hangingPunct="1">
        <a:spcBef>
          <a:spcPct val="20000"/>
        </a:spcBef>
        <a:buFont typeface="Arial" pitchFamily="34" charset="0"/>
        <a:buChar char="•"/>
        <a:defRPr sz="6500" kern="1200">
          <a:solidFill>
            <a:schemeClr val="tx1"/>
          </a:solidFill>
          <a:latin typeface="+mn-lt"/>
          <a:ea typeface="+mn-ea"/>
          <a:cs typeface="+mn-cs"/>
        </a:defRPr>
      </a:lvl1pPr>
      <a:lvl2pPr marL="1504474" indent="-578644" algn="l" defTabSz="1851660" rtl="0" eaLnBrk="1" latinLnBrk="0" hangingPunct="1">
        <a:spcBef>
          <a:spcPct val="20000"/>
        </a:spcBef>
        <a:buFont typeface="Arial" pitchFamily="34" charset="0"/>
        <a:buChar char="–"/>
        <a:defRPr sz="5700" kern="1200">
          <a:solidFill>
            <a:schemeClr val="tx1"/>
          </a:solidFill>
          <a:latin typeface="+mn-lt"/>
          <a:ea typeface="+mn-ea"/>
          <a:cs typeface="+mn-cs"/>
        </a:defRPr>
      </a:lvl2pPr>
      <a:lvl3pPr marL="2314575" indent="-462915" algn="l" defTabSz="1851660" rtl="0" eaLnBrk="1" latinLnBrk="0" hangingPunct="1">
        <a:spcBef>
          <a:spcPct val="20000"/>
        </a:spcBef>
        <a:buFont typeface="Arial" pitchFamily="34" charset="0"/>
        <a:buChar char="•"/>
        <a:defRPr sz="4900" kern="1200">
          <a:solidFill>
            <a:schemeClr val="tx1"/>
          </a:solidFill>
          <a:latin typeface="+mn-lt"/>
          <a:ea typeface="+mn-ea"/>
          <a:cs typeface="+mn-cs"/>
        </a:defRPr>
      </a:lvl3pPr>
      <a:lvl4pPr marL="3240405" indent="-462915" algn="l" defTabSz="1851660" rtl="0" eaLnBrk="1" latinLnBrk="0" hangingPunct="1">
        <a:spcBef>
          <a:spcPct val="20000"/>
        </a:spcBef>
        <a:buFont typeface="Arial" pitchFamily="34" charset="0"/>
        <a:buChar char="–"/>
        <a:defRPr sz="4100" kern="1200">
          <a:solidFill>
            <a:schemeClr val="tx1"/>
          </a:solidFill>
          <a:latin typeface="+mn-lt"/>
          <a:ea typeface="+mn-ea"/>
          <a:cs typeface="+mn-cs"/>
        </a:defRPr>
      </a:lvl4pPr>
      <a:lvl5pPr marL="4166235" indent="-462915" algn="l" defTabSz="1851660" rtl="0" eaLnBrk="1" latinLnBrk="0" hangingPunct="1">
        <a:spcBef>
          <a:spcPct val="20000"/>
        </a:spcBef>
        <a:buFont typeface="Arial" pitchFamily="34" charset="0"/>
        <a:buChar char="»"/>
        <a:defRPr sz="4100" kern="1200">
          <a:solidFill>
            <a:schemeClr val="tx1"/>
          </a:solidFill>
          <a:latin typeface="+mn-lt"/>
          <a:ea typeface="+mn-ea"/>
          <a:cs typeface="+mn-cs"/>
        </a:defRPr>
      </a:lvl5pPr>
      <a:lvl6pPr marL="5092065" indent="-462915" algn="l" defTabSz="1851660" rtl="0" eaLnBrk="1" latinLnBrk="0" hangingPunct="1">
        <a:spcBef>
          <a:spcPct val="20000"/>
        </a:spcBef>
        <a:buFont typeface="Arial" pitchFamily="34" charset="0"/>
        <a:buChar char="•"/>
        <a:defRPr sz="4100" kern="1200">
          <a:solidFill>
            <a:schemeClr val="tx1"/>
          </a:solidFill>
          <a:latin typeface="+mn-lt"/>
          <a:ea typeface="+mn-ea"/>
          <a:cs typeface="+mn-cs"/>
        </a:defRPr>
      </a:lvl6pPr>
      <a:lvl7pPr marL="6017895" indent="-462915" algn="l" defTabSz="1851660" rtl="0" eaLnBrk="1" latinLnBrk="0" hangingPunct="1">
        <a:spcBef>
          <a:spcPct val="20000"/>
        </a:spcBef>
        <a:buFont typeface="Arial" pitchFamily="34" charset="0"/>
        <a:buChar char="•"/>
        <a:defRPr sz="4100" kern="1200">
          <a:solidFill>
            <a:schemeClr val="tx1"/>
          </a:solidFill>
          <a:latin typeface="+mn-lt"/>
          <a:ea typeface="+mn-ea"/>
          <a:cs typeface="+mn-cs"/>
        </a:defRPr>
      </a:lvl7pPr>
      <a:lvl8pPr marL="6943725" indent="-462915" algn="l" defTabSz="1851660" rtl="0" eaLnBrk="1" latinLnBrk="0" hangingPunct="1">
        <a:spcBef>
          <a:spcPct val="20000"/>
        </a:spcBef>
        <a:buFont typeface="Arial" pitchFamily="34" charset="0"/>
        <a:buChar char="•"/>
        <a:defRPr sz="4100" kern="1200">
          <a:solidFill>
            <a:schemeClr val="tx1"/>
          </a:solidFill>
          <a:latin typeface="+mn-lt"/>
          <a:ea typeface="+mn-ea"/>
          <a:cs typeface="+mn-cs"/>
        </a:defRPr>
      </a:lvl8pPr>
      <a:lvl9pPr marL="7869555" indent="-462915" algn="l" defTabSz="1851660" rtl="0" eaLnBrk="1" latinLnBrk="0" hangingPunct="1">
        <a:spcBef>
          <a:spcPct val="20000"/>
        </a:spcBef>
        <a:buFont typeface="Arial" pitchFamily="34" charset="0"/>
        <a:buChar char="•"/>
        <a:defRPr sz="4100" kern="1200">
          <a:solidFill>
            <a:schemeClr val="tx1"/>
          </a:solidFill>
          <a:latin typeface="+mn-lt"/>
          <a:ea typeface="+mn-ea"/>
          <a:cs typeface="+mn-cs"/>
        </a:defRPr>
      </a:lvl9pPr>
    </p:bodyStyle>
    <p:otherStyle>
      <a:defPPr>
        <a:defRPr lang="en-US"/>
      </a:defPPr>
      <a:lvl1pPr marL="0" algn="l" defTabSz="1851660" rtl="0" eaLnBrk="1" latinLnBrk="0" hangingPunct="1">
        <a:defRPr sz="3600" kern="1200">
          <a:solidFill>
            <a:schemeClr val="tx1"/>
          </a:solidFill>
          <a:latin typeface="+mn-lt"/>
          <a:ea typeface="+mn-ea"/>
          <a:cs typeface="+mn-cs"/>
        </a:defRPr>
      </a:lvl1pPr>
      <a:lvl2pPr marL="925830" algn="l" defTabSz="1851660" rtl="0" eaLnBrk="1" latinLnBrk="0" hangingPunct="1">
        <a:defRPr sz="3600" kern="1200">
          <a:solidFill>
            <a:schemeClr val="tx1"/>
          </a:solidFill>
          <a:latin typeface="+mn-lt"/>
          <a:ea typeface="+mn-ea"/>
          <a:cs typeface="+mn-cs"/>
        </a:defRPr>
      </a:lvl2pPr>
      <a:lvl3pPr marL="1851660" algn="l" defTabSz="1851660" rtl="0" eaLnBrk="1" latinLnBrk="0" hangingPunct="1">
        <a:defRPr sz="3600" kern="1200">
          <a:solidFill>
            <a:schemeClr val="tx1"/>
          </a:solidFill>
          <a:latin typeface="+mn-lt"/>
          <a:ea typeface="+mn-ea"/>
          <a:cs typeface="+mn-cs"/>
        </a:defRPr>
      </a:lvl3pPr>
      <a:lvl4pPr marL="2777490" algn="l" defTabSz="1851660" rtl="0" eaLnBrk="1" latinLnBrk="0" hangingPunct="1">
        <a:defRPr sz="3600" kern="1200">
          <a:solidFill>
            <a:schemeClr val="tx1"/>
          </a:solidFill>
          <a:latin typeface="+mn-lt"/>
          <a:ea typeface="+mn-ea"/>
          <a:cs typeface="+mn-cs"/>
        </a:defRPr>
      </a:lvl4pPr>
      <a:lvl5pPr marL="3703320" algn="l" defTabSz="1851660" rtl="0" eaLnBrk="1" latinLnBrk="0" hangingPunct="1">
        <a:defRPr sz="3600" kern="1200">
          <a:solidFill>
            <a:schemeClr val="tx1"/>
          </a:solidFill>
          <a:latin typeface="+mn-lt"/>
          <a:ea typeface="+mn-ea"/>
          <a:cs typeface="+mn-cs"/>
        </a:defRPr>
      </a:lvl5pPr>
      <a:lvl6pPr marL="4629150" algn="l" defTabSz="1851660" rtl="0" eaLnBrk="1" latinLnBrk="0" hangingPunct="1">
        <a:defRPr sz="3600" kern="1200">
          <a:solidFill>
            <a:schemeClr val="tx1"/>
          </a:solidFill>
          <a:latin typeface="+mn-lt"/>
          <a:ea typeface="+mn-ea"/>
          <a:cs typeface="+mn-cs"/>
        </a:defRPr>
      </a:lvl6pPr>
      <a:lvl7pPr marL="5554980" algn="l" defTabSz="1851660" rtl="0" eaLnBrk="1" latinLnBrk="0" hangingPunct="1">
        <a:defRPr sz="3600" kern="1200">
          <a:solidFill>
            <a:schemeClr val="tx1"/>
          </a:solidFill>
          <a:latin typeface="+mn-lt"/>
          <a:ea typeface="+mn-ea"/>
          <a:cs typeface="+mn-cs"/>
        </a:defRPr>
      </a:lvl7pPr>
      <a:lvl8pPr marL="6480810" algn="l" defTabSz="1851660" rtl="0" eaLnBrk="1" latinLnBrk="0" hangingPunct="1">
        <a:defRPr sz="3600" kern="1200">
          <a:solidFill>
            <a:schemeClr val="tx1"/>
          </a:solidFill>
          <a:latin typeface="+mn-lt"/>
          <a:ea typeface="+mn-ea"/>
          <a:cs typeface="+mn-cs"/>
        </a:defRPr>
      </a:lvl8pPr>
      <a:lvl9pPr marL="7406640" algn="l" defTabSz="1851660"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audio" Target="../media/audio1.wav"/><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image" Target="../media/image8.png"/><Relationship Id="rId5" Type="http://schemas.microsoft.com/office/2007/relationships/hdphoto" Target="../media/hdphoto1.wdp"/><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dba\October term\MANAGING IN COMPLEX ENVIRONMENT\seminar\friend or enemy copy.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592429"/>
            <a:ext cx="18002250" cy="127291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4545741" y="10503044"/>
            <a:ext cx="3096344" cy="3785652"/>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w="76200">
            <a:noFill/>
          </a:ln>
          <a:scene3d>
            <a:camera prst="orthographicFront"/>
            <a:lightRig rig="threePt" dir="t"/>
          </a:scene3d>
          <a:sp3d>
            <a:bevelT w="165100" prst="coolSlant"/>
            <a:bevelB prst="relaxedInset"/>
          </a:sp3d>
        </p:spPr>
        <p:txBody>
          <a:bodyPr wrap="square" rtlCol="0">
            <a:spAutoFit/>
          </a:bodyPr>
          <a:lstStyle/>
          <a:p>
            <a:pPr algn="ctr"/>
            <a:r>
              <a:rPr lang="en-GB" sz="4800" b="1" dirty="0" smtClean="0">
                <a:solidFill>
                  <a:schemeClr val="tx2">
                    <a:lumMod val="50000"/>
                  </a:schemeClr>
                </a:solidFill>
              </a:rPr>
              <a:t>Alexis</a:t>
            </a:r>
          </a:p>
          <a:p>
            <a:pPr algn="ctr"/>
            <a:r>
              <a:rPr lang="en-GB" sz="4800" b="1" dirty="0" err="1" smtClean="0">
                <a:solidFill>
                  <a:schemeClr val="tx2">
                    <a:lumMod val="50000"/>
                  </a:schemeClr>
                </a:solidFill>
              </a:rPr>
              <a:t>Sree</a:t>
            </a:r>
            <a:endParaRPr lang="en-GB" sz="4800" b="1" dirty="0" smtClean="0">
              <a:solidFill>
                <a:schemeClr val="tx2">
                  <a:lumMod val="50000"/>
                </a:schemeClr>
              </a:solidFill>
            </a:endParaRPr>
          </a:p>
          <a:p>
            <a:pPr algn="ctr"/>
            <a:r>
              <a:rPr lang="en-GB" sz="4800" b="1" dirty="0" smtClean="0">
                <a:solidFill>
                  <a:schemeClr val="tx2">
                    <a:lumMod val="50000"/>
                  </a:schemeClr>
                </a:solidFill>
              </a:rPr>
              <a:t>Victor</a:t>
            </a:r>
          </a:p>
          <a:p>
            <a:pPr algn="ctr"/>
            <a:r>
              <a:rPr lang="en-GB" sz="4800" b="1" dirty="0" err="1" smtClean="0">
                <a:solidFill>
                  <a:schemeClr val="tx2">
                    <a:lumMod val="50000"/>
                  </a:schemeClr>
                </a:solidFill>
              </a:rPr>
              <a:t>Survana</a:t>
            </a:r>
            <a:endParaRPr lang="en-GB" sz="4800" b="1" dirty="0" smtClean="0">
              <a:solidFill>
                <a:schemeClr val="tx2">
                  <a:lumMod val="50000"/>
                </a:schemeClr>
              </a:solidFill>
            </a:endParaRPr>
          </a:p>
          <a:p>
            <a:pPr algn="ctr"/>
            <a:r>
              <a:rPr lang="en-GB" sz="4800" b="1" dirty="0" smtClean="0">
                <a:solidFill>
                  <a:schemeClr val="tx2">
                    <a:lumMod val="50000"/>
                  </a:schemeClr>
                </a:solidFill>
              </a:rPr>
              <a:t>Baffour</a:t>
            </a:r>
            <a:endParaRPr lang="en-GB" sz="4800" b="1" dirty="0">
              <a:solidFill>
                <a:schemeClr val="tx2">
                  <a:lumMod val="50000"/>
                </a:schemeClr>
              </a:solidFill>
            </a:endParaRPr>
          </a:p>
        </p:txBody>
      </p:sp>
      <p:pic>
        <p:nvPicPr>
          <p:cNvPr id="2051" name="Picture 3" descr="D:\dba\October term\MANAGING IN COMPLEX ENVIRONMENT\seminar\Untitled-1 copy.pn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0588" t="25609" r="17136" b="37196"/>
          <a:stretch/>
        </p:blipFill>
        <p:spPr bwMode="auto">
          <a:xfrm>
            <a:off x="442451" y="2448372"/>
            <a:ext cx="9409471" cy="6848418"/>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D:\dba\October term\MANAGING IN COMPLEX ENVIRONMENT\seminar\Untitled-1 copy.pn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467" t="29906" r="25432" b="30884"/>
          <a:stretch/>
        </p:blipFill>
        <p:spPr bwMode="auto">
          <a:xfrm>
            <a:off x="10729317" y="3260063"/>
            <a:ext cx="7066489" cy="724298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dba\October term\MANAGING IN COMPLEX ENVIRONMENT\seminar\Untitled-1 copy.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96469" y="9001100"/>
            <a:ext cx="8640960" cy="3884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0933032"/>
      </p:ext>
    </p:extLst>
  </p:cSld>
  <p:clrMapOvr>
    <a:masterClrMapping/>
  </p:clrMapOvr>
  <mc:AlternateContent xmlns:mc="http://schemas.openxmlformats.org/markup-compatibility/2006">
    <mc:Choice xmlns:p14="http://schemas.microsoft.com/office/powerpoint/2010/main" Requires="p14">
      <p:transition spd="slow" p14:dur="1600" advTm="13000">
        <p14:prism isInverted="1"/>
        <p:sndAc>
          <p:stSnd>
            <p:snd r:embed="rId2" name="explode.wav"/>
          </p:stSnd>
        </p:sndAc>
      </p:transition>
    </mc:Choice>
    <mc:Fallback>
      <p:transition spd="slow" advTm="13000">
        <p:fade/>
        <p:sndAc>
          <p:stSnd>
            <p:snd r:embed="rId2" name="explod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path" presetSubtype="0" accel="50000" decel="50000" fill="hold" nodeType="afterEffect">
                                  <p:stCondLst>
                                    <p:cond delay="0"/>
                                  </p:stCondLst>
                                  <p:childTnLst>
                                    <p:animMotion origin="layout" path="M -0.20196 0.22235 L -0.1169 0.07699 C -0.09899 0.04456 -0.07235 0.02625 -0.04429 0.02625 C -0.01253 0.02625 0.0128 0.04456 0.03071 0.07699 L 0.11611 0.22235 " pathEditMode="relative" rAng="0" ptsTypes="FffFF">
                                      <p:cBhvr>
                                        <p:cTn id="6" dur="2000" fill="hold"/>
                                        <p:tgtEl>
                                          <p:spTgt spid="2051"/>
                                        </p:tgtEl>
                                        <p:attrNameLst>
                                          <p:attrName>ppt_x</p:attrName>
                                          <p:attrName>ppt_y</p:attrName>
                                        </p:attrNameLst>
                                      </p:cBhvr>
                                      <p:rCtr x="15899" y="-9805"/>
                                    </p:animMotion>
                                  </p:childTnLst>
                                </p:cTn>
                              </p:par>
                            </p:childTnLst>
                          </p:cTn>
                        </p:par>
                        <p:par>
                          <p:cTn id="7" fill="hold">
                            <p:stCondLst>
                              <p:cond delay="2000"/>
                            </p:stCondLst>
                            <p:childTnLst>
                              <p:par>
                                <p:cTn id="8" presetID="26" presetClass="path" presetSubtype="0" accel="50000" decel="50000" fill="hold" nodeType="afterEffect">
                                  <p:stCondLst>
                                    <p:cond delay="0"/>
                                  </p:stCondLst>
                                  <p:childTnLst>
                                    <p:animMotion origin="layout" path="M 0 0 C 0 0.033 0.027 0.06 0.06 0.06 C 0.099 0.06 0.113 0.03 0.119 0.012 L 0.125 -0.012 C 0.131 -0.03 0.146 -0.06 0.19 -0.06 C 0.218 -0.06 0.25 -0.033 0.25 0 C 0.25 0.033 0.218 0.06 0.19 0.06 C 0.146 0.06 0.131 0.03 0.125 0.012 L 0.119 -0.012 C 0.113 -0.03 0.099 -0.06 0.06 -0.06 C 0.027 -0.06 0 -0.033 0 0 Z" pathEditMode="relative" ptsTypes="">
                                      <p:cBhvr>
                                        <p:cTn id="9" dur="2000" fill="hold"/>
                                        <p:tgtEl>
                                          <p:spTgt spid="2053"/>
                                        </p:tgtEl>
                                        <p:attrNameLst>
                                          <p:attrName>ppt_x</p:attrName>
                                          <p:attrName>ppt_y</p:attrName>
                                        </p:attrNameLst>
                                      </p:cBhvr>
                                    </p:animMotion>
                                  </p:childTnLst>
                                </p:cTn>
                              </p:par>
                            </p:childTnLst>
                          </p:cTn>
                        </p:par>
                      </p:childTnLst>
                    </p:cTn>
                  </p:par>
                  <p:par>
                    <p:cTn id="10" fill="hold">
                      <p:stCondLst>
                        <p:cond delay="indefinite"/>
                      </p:stCondLst>
                      <p:childTnLst>
                        <p:par>
                          <p:cTn id="11" fill="hold">
                            <p:stCondLst>
                              <p:cond delay="0"/>
                            </p:stCondLst>
                            <p:childTnLst>
                              <p:par>
                                <p:cTn id="12" presetID="26" presetClass="path" presetSubtype="0" accel="50000" decel="50000" fill="hold" nodeType="clickEffect">
                                  <p:stCondLst>
                                    <p:cond delay="0"/>
                                  </p:stCondLst>
                                  <p:childTnLst>
                                    <p:animMotion origin="layout" path="M 0 0 C 0 0.033 0.027 0.06 0.06 0.06 C 0.099 0.06 0.113 0.03 0.119 0.012 L 0.125 -0.012 C 0.131 -0.03 0.146 -0.06 0.19 -0.06 C 0.218 -0.06 0.25 -0.033 0.25 0 C 0.25 0.033 0.218 0.06 0.19 0.06 C 0.146 0.06 0.131 0.03 0.125 0.012 L 0.119 -0.012 C 0.113 -0.03 0.099 -0.06 0.06 -0.06 C 0.027 -0.06 0 -0.033 0 0 Z" pathEditMode="relative" ptsTypes="">
                                      <p:cBhvr>
                                        <p:cTn id="13" dur="2000" fill="hold"/>
                                        <p:tgtEl>
                                          <p:spTgt spid="2054"/>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dba\October term\MANAGING IN COMPLEX ENVIRONMENT\seminar\hr and employees cop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708" y="720180"/>
            <a:ext cx="17923417" cy="1267340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D:\dba\October term\MANAGING IN COMPLEX ENVIRONMENT\seminar\Untitled-1 copy.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8764" t="26972" r="15519" b="29917"/>
          <a:stretch/>
        </p:blipFill>
        <p:spPr bwMode="auto">
          <a:xfrm>
            <a:off x="9763431" y="742921"/>
            <a:ext cx="8238693" cy="76435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dba\October term\MANAGING IN COMPLEX ENVIRONMENT\seminar\Untitled-1 copy.pn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10000" r="90000">
                        <a14:backgroundMark x1="12792" y1="31245" x2="49925" y2="2858"/>
                        <a14:backgroundMark x1="16780" y1="87706" x2="95786" y2="33164"/>
                        <a14:backgroundMark x1="31678" y1="17306" x2="40858" y2="20282"/>
                        <a14:backgroundMark x1="40858" y1="20282" x2="40858" y2="20282"/>
                        <a14:backgroundMark x1="34199" y1="31832" x2="34199" y2="31832"/>
                      </a14:backgroundRemoval>
                    </a14:imgEffect>
                  </a14:imgLayer>
                </a14:imgProps>
              </a:ext>
              <a:ext uri="{28A0092B-C50C-407E-A947-70E740481C1C}">
                <a14:useLocalDpi xmlns:a14="http://schemas.microsoft.com/office/drawing/2010/main" val="0"/>
              </a:ext>
            </a:extLst>
          </a:blip>
          <a:srcRect/>
          <a:stretch>
            <a:fillRect/>
          </a:stretch>
        </p:blipFill>
        <p:spPr bwMode="auto">
          <a:xfrm>
            <a:off x="6408837" y="5976764"/>
            <a:ext cx="9291322" cy="892899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D:\dba\October term\MANAGING IN COMPLEX ENVIRONMENT\seminar\Untitled-1 copy.pn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18133"/>
          <a:stretch/>
        </p:blipFill>
        <p:spPr bwMode="auto">
          <a:xfrm>
            <a:off x="13393613" y="6480820"/>
            <a:ext cx="4608637" cy="7048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4073033"/>
      </p:ext>
    </p:extLst>
  </p:cSld>
  <p:clrMapOvr>
    <a:masterClrMapping/>
  </p:clrMapOvr>
  <mc:AlternateContent xmlns:mc="http://schemas.openxmlformats.org/markup-compatibility/2006">
    <mc:Choice xmlns:p14="http://schemas.microsoft.com/office/powerpoint/2010/main" Requires="p14">
      <p:transition spd="slow" p14:dur="3000" advTm="16000">
        <p14:shred/>
      </p:transition>
    </mc:Choice>
    <mc:Fallback>
      <p:transition spd="slow" advTm="16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wipe(down)">
                                      <p:cBhvr>
                                        <p:cTn id="7" dur="580">
                                          <p:stCondLst>
                                            <p:cond delay="0"/>
                                          </p:stCondLst>
                                        </p:cTn>
                                        <p:tgtEl>
                                          <p:spTgt spid="1027"/>
                                        </p:tgtEl>
                                      </p:cBhvr>
                                    </p:animEffect>
                                    <p:anim calcmode="lin" valueType="num">
                                      <p:cBhvr>
                                        <p:cTn id="8" dur="1822" tmFilter="0,0; 0.14,0.36; 0.43,0.73; 0.71,0.91; 1.0,1.0">
                                          <p:stCondLst>
                                            <p:cond delay="0"/>
                                          </p:stCondLst>
                                        </p:cTn>
                                        <p:tgtEl>
                                          <p:spTgt spid="102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7"/>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7"/>
                                        </p:tgtEl>
                                      </p:cBhvr>
                                      <p:to x="100000" y="60000"/>
                                    </p:animScale>
                                    <p:animScale>
                                      <p:cBhvr>
                                        <p:cTn id="14" dur="166" decel="50000">
                                          <p:stCondLst>
                                            <p:cond delay="676"/>
                                          </p:stCondLst>
                                        </p:cTn>
                                        <p:tgtEl>
                                          <p:spTgt spid="1027"/>
                                        </p:tgtEl>
                                      </p:cBhvr>
                                      <p:to x="100000" y="100000"/>
                                    </p:animScale>
                                    <p:animScale>
                                      <p:cBhvr>
                                        <p:cTn id="15" dur="26">
                                          <p:stCondLst>
                                            <p:cond delay="1312"/>
                                          </p:stCondLst>
                                        </p:cTn>
                                        <p:tgtEl>
                                          <p:spTgt spid="1027"/>
                                        </p:tgtEl>
                                      </p:cBhvr>
                                      <p:to x="100000" y="80000"/>
                                    </p:animScale>
                                    <p:animScale>
                                      <p:cBhvr>
                                        <p:cTn id="16" dur="166" decel="50000">
                                          <p:stCondLst>
                                            <p:cond delay="1338"/>
                                          </p:stCondLst>
                                        </p:cTn>
                                        <p:tgtEl>
                                          <p:spTgt spid="1027"/>
                                        </p:tgtEl>
                                      </p:cBhvr>
                                      <p:to x="100000" y="100000"/>
                                    </p:animScale>
                                    <p:animScale>
                                      <p:cBhvr>
                                        <p:cTn id="17" dur="26">
                                          <p:stCondLst>
                                            <p:cond delay="1642"/>
                                          </p:stCondLst>
                                        </p:cTn>
                                        <p:tgtEl>
                                          <p:spTgt spid="1027"/>
                                        </p:tgtEl>
                                      </p:cBhvr>
                                      <p:to x="100000" y="90000"/>
                                    </p:animScale>
                                    <p:animScale>
                                      <p:cBhvr>
                                        <p:cTn id="18" dur="166" decel="50000">
                                          <p:stCondLst>
                                            <p:cond delay="1668"/>
                                          </p:stCondLst>
                                        </p:cTn>
                                        <p:tgtEl>
                                          <p:spTgt spid="1027"/>
                                        </p:tgtEl>
                                      </p:cBhvr>
                                      <p:to x="100000" y="100000"/>
                                    </p:animScale>
                                    <p:animScale>
                                      <p:cBhvr>
                                        <p:cTn id="19" dur="26">
                                          <p:stCondLst>
                                            <p:cond delay="1808"/>
                                          </p:stCondLst>
                                        </p:cTn>
                                        <p:tgtEl>
                                          <p:spTgt spid="1027"/>
                                        </p:tgtEl>
                                      </p:cBhvr>
                                      <p:to x="100000" y="95000"/>
                                    </p:animScale>
                                    <p:animScale>
                                      <p:cBhvr>
                                        <p:cTn id="20" dur="166" decel="50000">
                                          <p:stCondLst>
                                            <p:cond delay="1834"/>
                                          </p:stCondLst>
                                        </p:cTn>
                                        <p:tgtEl>
                                          <p:spTgt spid="1027"/>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 presetClass="path" presetSubtype="0" accel="50000" decel="50000" fill="hold" nodeType="clickEffect">
                                  <p:stCondLst>
                                    <p:cond delay="0"/>
                                  </p:stCondLst>
                                  <p:childTnLst>
                                    <p:animMotion origin="layout" path="M 0 0 C 0.069 0 0.125 0.056 0.125 0.125 C 0.125 0.194 0.069 0.25 0 0.25 C -0.069 0.25 -0.125 0.194 -0.125 0.125 C -0.125 0.056 -0.069 0 0 0 Z" pathEditMode="relative" ptsTypes="">
                                      <p:cBhvr>
                                        <p:cTn id="24" dur="2000" fill="hold"/>
                                        <p:tgtEl>
                                          <p:spTgt spid="1029"/>
                                        </p:tgtEl>
                                        <p:attrNameLst>
                                          <p:attrName>ppt_x</p:attrName>
                                          <p:attrName>ppt_y</p:attrName>
                                        </p:attrNameLst>
                                      </p:cBhvr>
                                    </p:animMotion>
                                  </p:childTnLst>
                                </p:cTn>
                              </p:par>
                            </p:childTnLst>
                          </p:cTn>
                        </p:par>
                      </p:childTnLst>
                    </p:cTn>
                  </p:par>
                  <p:par>
                    <p:cTn id="25" fill="hold">
                      <p:stCondLst>
                        <p:cond delay="indefinite"/>
                      </p:stCondLst>
                      <p:childTnLst>
                        <p:par>
                          <p:cTn id="26" fill="hold">
                            <p:stCondLst>
                              <p:cond delay="0"/>
                            </p:stCondLst>
                            <p:childTnLst>
                              <p:par>
                                <p:cTn id="27" presetID="26" presetClass="exit" presetSubtype="0" fill="hold" nodeType="clickEffect">
                                  <p:stCondLst>
                                    <p:cond delay="0"/>
                                  </p:stCondLst>
                                  <p:childTnLst>
                                    <p:animEffect transition="out" filter="wipe(down)">
                                      <p:cBhvr>
                                        <p:cTn id="28" dur="180" accel="50000">
                                          <p:stCondLst>
                                            <p:cond delay="1820"/>
                                          </p:stCondLst>
                                        </p:cTn>
                                        <p:tgtEl>
                                          <p:spTgt spid="1028"/>
                                        </p:tgtEl>
                                      </p:cBhvr>
                                    </p:animEffect>
                                    <p:anim calcmode="lin" valueType="num">
                                      <p:cBhvr>
                                        <p:cTn id="29" dur="1822" tmFilter="0,0; 0.14,0.31; 0.43,0.73; 0.71,0.91; 1.0,1.0">
                                          <p:stCondLst>
                                            <p:cond delay="0"/>
                                          </p:stCondLst>
                                        </p:cTn>
                                        <p:tgtEl>
                                          <p:spTgt spid="1028"/>
                                        </p:tgtEl>
                                        <p:attrNameLst>
                                          <p:attrName>ppt_x</p:attrName>
                                        </p:attrNameLst>
                                      </p:cBhvr>
                                      <p:tavLst>
                                        <p:tav tm="0">
                                          <p:val>
                                            <p:strVal val="ppt_x"/>
                                          </p:val>
                                        </p:tav>
                                        <p:tav tm="100000">
                                          <p:val>
                                            <p:strVal val="#ppt_x+0.25"/>
                                          </p:val>
                                        </p:tav>
                                      </p:tavLst>
                                    </p:anim>
                                    <p:anim calcmode="lin" valueType="num">
                                      <p:cBhvr>
                                        <p:cTn id="30" dur="178">
                                          <p:stCondLst>
                                            <p:cond delay="1822"/>
                                          </p:stCondLst>
                                        </p:cTn>
                                        <p:tgtEl>
                                          <p:spTgt spid="1028"/>
                                        </p:tgtEl>
                                        <p:attrNameLst>
                                          <p:attrName>ppt_x</p:attrName>
                                        </p:attrNameLst>
                                      </p:cBhvr>
                                      <p:tavLst>
                                        <p:tav tm="0">
                                          <p:val>
                                            <p:strVal val="ppt_x"/>
                                          </p:val>
                                        </p:tav>
                                        <p:tav tm="100000">
                                          <p:val>
                                            <p:strVal val="ppt_x"/>
                                          </p:val>
                                        </p:tav>
                                      </p:tavLst>
                                    </p:anim>
                                    <p:anim calcmode="lin" valueType="num">
                                      <p:cBhvr>
                                        <p:cTn id="31" dur="664" tmFilter="0.0,0.0;0.25,0.07;0.50,0.2;0.75,0.467;1.0,1.0">
                                          <p:stCondLst>
                                            <p:cond delay="0"/>
                                          </p:stCondLst>
                                        </p:cTn>
                                        <p:tgtEl>
                                          <p:spTgt spid="102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2" dur="664" tmFilter="0, 0; 0.125,0.2665; 0.25,0.4; 0.375,0.465; 0.5,0.5;  0.625,0.535; 0.75,0.6; 0.875,0.7335; 1,1">
                                          <p:stCondLst>
                                            <p:cond delay="664"/>
                                          </p:stCondLst>
                                        </p:cTn>
                                        <p:tgtEl>
                                          <p:spTgt spid="102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3" dur="332" tmFilter="0, 0; 0.125,0.2665; 0.25,0.4; 0.375,0.465; 0.5,0.5;  0.625,0.535; 0.75,0.6; 0.875,0.7335; 1,1">
                                          <p:stCondLst>
                                            <p:cond delay="1324"/>
                                          </p:stCondLst>
                                        </p:cTn>
                                        <p:tgtEl>
                                          <p:spTgt spid="102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4" dur="164" tmFilter="0, 0; 0.125,0.2665; 0.25,0.4; 0.375,0.465; 0.5,0.5;  0.625,0.535; 0.75,0.6; 0.875,0.7335; 1,1">
                                          <p:stCondLst>
                                            <p:cond delay="1656"/>
                                          </p:stCondLst>
                                        </p:cTn>
                                        <p:tgtEl>
                                          <p:spTgt spid="102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5" dur="180" accel="50000">
                                          <p:stCondLst>
                                            <p:cond delay="1820"/>
                                          </p:stCondLst>
                                        </p:cTn>
                                        <p:tgtEl>
                                          <p:spTgt spid="1028"/>
                                        </p:tgtEl>
                                        <p:attrNameLst>
                                          <p:attrName>ppt_y</p:attrName>
                                        </p:attrNameLst>
                                      </p:cBhvr>
                                      <p:tavLst>
                                        <p:tav tm="0">
                                          <p:val>
                                            <p:strVal val="ppt_y"/>
                                          </p:val>
                                        </p:tav>
                                        <p:tav tm="100000">
                                          <p:val>
                                            <p:strVal val="ppt_y+ppt_h"/>
                                          </p:val>
                                        </p:tav>
                                      </p:tavLst>
                                    </p:anim>
                                    <p:animScale>
                                      <p:cBhvr>
                                        <p:cTn id="36" dur="26">
                                          <p:stCondLst>
                                            <p:cond delay="620"/>
                                          </p:stCondLst>
                                        </p:cTn>
                                        <p:tgtEl>
                                          <p:spTgt spid="1028"/>
                                        </p:tgtEl>
                                      </p:cBhvr>
                                      <p:to x="100000" y="60000"/>
                                    </p:animScale>
                                    <p:animScale>
                                      <p:cBhvr>
                                        <p:cTn id="37" dur="166" decel="50000">
                                          <p:stCondLst>
                                            <p:cond delay="646"/>
                                          </p:stCondLst>
                                        </p:cTn>
                                        <p:tgtEl>
                                          <p:spTgt spid="1028"/>
                                        </p:tgtEl>
                                      </p:cBhvr>
                                      <p:to x="100000" y="100000"/>
                                    </p:animScale>
                                    <p:animScale>
                                      <p:cBhvr>
                                        <p:cTn id="38" dur="26">
                                          <p:stCondLst>
                                            <p:cond delay="1312"/>
                                          </p:stCondLst>
                                        </p:cTn>
                                        <p:tgtEl>
                                          <p:spTgt spid="1028"/>
                                        </p:tgtEl>
                                      </p:cBhvr>
                                      <p:to x="100000" y="80000"/>
                                    </p:animScale>
                                    <p:animScale>
                                      <p:cBhvr>
                                        <p:cTn id="39" dur="166" decel="50000">
                                          <p:stCondLst>
                                            <p:cond delay="1338"/>
                                          </p:stCondLst>
                                        </p:cTn>
                                        <p:tgtEl>
                                          <p:spTgt spid="1028"/>
                                        </p:tgtEl>
                                      </p:cBhvr>
                                      <p:to x="100000" y="100000"/>
                                    </p:animScale>
                                    <p:animScale>
                                      <p:cBhvr>
                                        <p:cTn id="40" dur="26">
                                          <p:stCondLst>
                                            <p:cond delay="1642"/>
                                          </p:stCondLst>
                                        </p:cTn>
                                        <p:tgtEl>
                                          <p:spTgt spid="1028"/>
                                        </p:tgtEl>
                                      </p:cBhvr>
                                      <p:to x="100000" y="90000"/>
                                    </p:animScale>
                                    <p:animScale>
                                      <p:cBhvr>
                                        <p:cTn id="41" dur="166" decel="50000">
                                          <p:stCondLst>
                                            <p:cond delay="1668"/>
                                          </p:stCondLst>
                                        </p:cTn>
                                        <p:tgtEl>
                                          <p:spTgt spid="1028"/>
                                        </p:tgtEl>
                                      </p:cBhvr>
                                      <p:to x="100000" y="100000"/>
                                    </p:animScale>
                                    <p:animScale>
                                      <p:cBhvr>
                                        <p:cTn id="42" dur="26">
                                          <p:stCondLst>
                                            <p:cond delay="1808"/>
                                          </p:stCondLst>
                                        </p:cTn>
                                        <p:tgtEl>
                                          <p:spTgt spid="1028"/>
                                        </p:tgtEl>
                                      </p:cBhvr>
                                      <p:to x="100000" y="95000"/>
                                    </p:animScale>
                                    <p:animScale>
                                      <p:cBhvr>
                                        <p:cTn id="43" dur="166" decel="50000">
                                          <p:stCondLst>
                                            <p:cond delay="1834"/>
                                          </p:stCondLst>
                                        </p:cTn>
                                        <p:tgtEl>
                                          <p:spTgt spid="1028"/>
                                        </p:tgtEl>
                                      </p:cBhvr>
                                      <p:to x="100000" y="100000"/>
                                    </p:animScale>
                                    <p:set>
                                      <p:cBhvr>
                                        <p:cTn id="44" dur="1" fill="hold">
                                          <p:stCondLst>
                                            <p:cond delay="1999"/>
                                          </p:stCondLst>
                                        </p:cTn>
                                        <p:tgtEl>
                                          <p:spTgt spid="10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372" y="576740"/>
            <a:ext cx="13393489" cy="2400300"/>
          </a:xfrm>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GB" sz="9600" b="1" dirty="0" smtClean="0">
                <a:solidFill>
                  <a:srgbClr val="FF0000"/>
                </a:solidFill>
                <a:latin typeface="Albertus MT" pitchFamily="34" charset="0"/>
              </a:rPr>
              <a:t/>
            </a:r>
            <a:br>
              <a:rPr lang="en-GB" sz="9600" b="1" dirty="0" smtClean="0">
                <a:solidFill>
                  <a:srgbClr val="FF0000"/>
                </a:solidFill>
                <a:latin typeface="Albertus MT" pitchFamily="34" charset="0"/>
              </a:rPr>
            </a:br>
            <a:r>
              <a:rPr lang="en-GB" sz="9600" b="1" dirty="0" smtClean="0">
                <a:solidFill>
                  <a:srgbClr val="FF0000"/>
                </a:solidFill>
                <a:latin typeface="Albertus MT" pitchFamily="34" charset="0"/>
              </a:rPr>
              <a:t>Workforce Planning</a:t>
            </a:r>
            <a:br>
              <a:rPr lang="en-GB" sz="9600" b="1" dirty="0" smtClean="0">
                <a:solidFill>
                  <a:srgbClr val="FF0000"/>
                </a:solidFill>
                <a:latin typeface="Albertus MT" pitchFamily="34" charset="0"/>
              </a:rPr>
            </a:br>
            <a:endParaRPr lang="en-GB" sz="9600" b="1" dirty="0">
              <a:solidFill>
                <a:srgbClr val="FF0000"/>
              </a:solidFill>
              <a:latin typeface="Albertus MT" pitchFamily="34" charset="0"/>
            </a:endParaRPr>
          </a:p>
        </p:txBody>
      </p:sp>
      <p:sp>
        <p:nvSpPr>
          <p:cNvPr id="3" name="Content Placeholder 2"/>
          <p:cNvSpPr>
            <a:spLocks noGrp="1"/>
          </p:cNvSpPr>
          <p:nvPr>
            <p:ph idx="1"/>
          </p:nvPr>
        </p:nvSpPr>
        <p:spPr>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fontScale="92500" lnSpcReduction="20000"/>
          </a:bodyPr>
          <a:lstStyle/>
          <a:p>
            <a:pPr algn="just"/>
            <a:r>
              <a:rPr lang="en-GB" sz="8600" dirty="0">
                <a:solidFill>
                  <a:schemeClr val="tx2">
                    <a:lumMod val="50000"/>
                  </a:schemeClr>
                </a:solidFill>
              </a:rPr>
              <a:t>Workforce </a:t>
            </a:r>
            <a:r>
              <a:rPr lang="en-GB" sz="8600" dirty="0">
                <a:solidFill>
                  <a:schemeClr val="tx2">
                    <a:lumMod val="50000"/>
                  </a:schemeClr>
                </a:solidFill>
              </a:rPr>
              <a:t>planning is a core function of </a:t>
            </a:r>
            <a:r>
              <a:rPr lang="en-GB" sz="8600" dirty="0">
                <a:solidFill>
                  <a:schemeClr val="tx2">
                    <a:lumMod val="50000"/>
                  </a:schemeClr>
                </a:solidFill>
              </a:rPr>
              <a:t>human resource management</a:t>
            </a:r>
            <a:r>
              <a:rPr lang="en-GB" sz="8600" dirty="0">
                <a:solidFill>
                  <a:schemeClr val="tx2">
                    <a:lumMod val="50000"/>
                  </a:schemeClr>
                </a:solidFill>
              </a:rPr>
              <a:t> and it is related to the systematic identification and analysis of what an organization is going to need in terms of the size, type, experience, knowledge, and skills of its workforce to achieve its objectives.</a:t>
            </a:r>
          </a:p>
          <a:p>
            <a:pPr algn="just"/>
            <a:endParaRPr lang="en-GB" sz="8600" dirty="0">
              <a:solidFill>
                <a:schemeClr val="tx2">
                  <a:lumMod val="50000"/>
                </a:schemeClr>
              </a:solidFill>
            </a:endParaRPr>
          </a:p>
        </p:txBody>
      </p:sp>
    </p:spTree>
    <p:extLst>
      <p:ext uri="{BB962C8B-B14F-4D97-AF65-F5344CB8AC3E}">
        <p14:creationId xmlns:p14="http://schemas.microsoft.com/office/powerpoint/2010/main" val="2664512999"/>
      </p:ext>
    </p:extLst>
  </p:cSld>
  <p:clrMapOvr>
    <a:masterClrMapping/>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372" y="576740"/>
            <a:ext cx="13393489" cy="2400300"/>
          </a:xfrm>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GB" sz="8000" b="1" dirty="0" smtClean="0">
                <a:solidFill>
                  <a:srgbClr val="FF0000"/>
                </a:solidFill>
                <a:latin typeface="Albertus MT" pitchFamily="34" charset="0"/>
              </a:rPr>
              <a:t/>
            </a:r>
            <a:br>
              <a:rPr lang="en-GB" sz="8000" b="1" dirty="0" smtClean="0">
                <a:solidFill>
                  <a:srgbClr val="FF0000"/>
                </a:solidFill>
                <a:latin typeface="Albertus MT" pitchFamily="34" charset="0"/>
              </a:rPr>
            </a:br>
            <a:r>
              <a:rPr lang="en-GB" sz="8000" b="1" dirty="0" smtClean="0">
                <a:solidFill>
                  <a:srgbClr val="FF0000"/>
                </a:solidFill>
                <a:latin typeface="Albertus MT" pitchFamily="34" charset="0"/>
              </a:rPr>
              <a:t>Workforce Planning Stages</a:t>
            </a:r>
            <a:br>
              <a:rPr lang="en-GB" sz="8000" b="1" dirty="0" smtClean="0">
                <a:solidFill>
                  <a:srgbClr val="FF0000"/>
                </a:solidFill>
                <a:latin typeface="Albertus MT" pitchFamily="34" charset="0"/>
              </a:rPr>
            </a:br>
            <a:endParaRPr lang="en-GB" sz="8000" b="1" dirty="0">
              <a:solidFill>
                <a:srgbClr val="FF0000"/>
              </a:solidFill>
              <a:latin typeface="Albertus MT" pitchFamily="34" charset="0"/>
            </a:endParaRPr>
          </a:p>
        </p:txBody>
      </p:sp>
      <p:sp>
        <p:nvSpPr>
          <p:cNvPr id="3" name="Content Placeholder 2"/>
          <p:cNvSpPr>
            <a:spLocks noGrp="1"/>
          </p:cNvSpPr>
          <p:nvPr>
            <p:ph idx="1"/>
          </p:nvPr>
        </p:nvSpPr>
        <p:spPr>
          <a:xfrm>
            <a:off x="648197" y="3360420"/>
            <a:ext cx="16741972" cy="10537223"/>
          </a:xfr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fontScale="77500" lnSpcReduction="20000"/>
          </a:bodyPr>
          <a:lstStyle/>
          <a:p>
            <a:pPr lvl="0" algn="just"/>
            <a:r>
              <a:rPr lang="en-GB" sz="8000" dirty="0">
                <a:solidFill>
                  <a:schemeClr val="tx2">
                    <a:lumMod val="50000"/>
                  </a:schemeClr>
                </a:solidFill>
              </a:rPr>
              <a:t>Determine business strategy – organisational strategy, operations plan, people strategy</a:t>
            </a:r>
            <a:r>
              <a:rPr lang="en-GB" sz="8000" dirty="0" smtClean="0">
                <a:solidFill>
                  <a:schemeClr val="tx2">
                    <a:lumMod val="50000"/>
                  </a:schemeClr>
                </a:solidFill>
              </a:rPr>
              <a:t>.</a:t>
            </a:r>
            <a:endParaRPr lang="en-GB" sz="8000" dirty="0">
              <a:solidFill>
                <a:schemeClr val="tx2">
                  <a:lumMod val="50000"/>
                </a:schemeClr>
              </a:solidFill>
            </a:endParaRPr>
          </a:p>
          <a:p>
            <a:pPr lvl="0" algn="just"/>
            <a:r>
              <a:rPr lang="en-GB" sz="8000" dirty="0">
                <a:solidFill>
                  <a:schemeClr val="tx2">
                    <a:lumMod val="50000"/>
                  </a:schemeClr>
                </a:solidFill>
              </a:rPr>
              <a:t>Analyse and discuss available data – input information from data collection exercise, input resourcing information from HR business partners and business managers.</a:t>
            </a:r>
          </a:p>
          <a:p>
            <a:pPr lvl="0" algn="just"/>
            <a:r>
              <a:rPr lang="en-GB" sz="8000" dirty="0">
                <a:solidFill>
                  <a:schemeClr val="tx2">
                    <a:lumMod val="50000"/>
                  </a:schemeClr>
                </a:solidFill>
              </a:rPr>
              <a:t>Agree objectives of the plan – review labour supply data, both internal and external, review workforce capability to deliver the plan.</a:t>
            </a:r>
          </a:p>
          <a:p>
            <a:pPr lvl="0" algn="just"/>
            <a:r>
              <a:rPr lang="en-GB" sz="8000" dirty="0">
                <a:solidFill>
                  <a:schemeClr val="tx2">
                    <a:lumMod val="50000"/>
                  </a:schemeClr>
                </a:solidFill>
              </a:rPr>
              <a:t>Determine actions and implement plan – agree assessment and evaluation criteria, regularly review outcomes.</a:t>
            </a:r>
            <a:endParaRPr lang="en-GB" sz="8000" dirty="0">
              <a:solidFill>
                <a:schemeClr val="tx2">
                  <a:lumMod val="50000"/>
                </a:schemeClr>
              </a:solidFill>
            </a:endParaRPr>
          </a:p>
        </p:txBody>
      </p:sp>
    </p:spTree>
    <p:extLst>
      <p:ext uri="{BB962C8B-B14F-4D97-AF65-F5344CB8AC3E}">
        <p14:creationId xmlns:p14="http://schemas.microsoft.com/office/powerpoint/2010/main" val="2955779015"/>
      </p:ext>
    </p:extLst>
  </p:cSld>
  <p:clrMapOvr>
    <a:masterClrMapping/>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372" y="576740"/>
            <a:ext cx="13393489" cy="2400300"/>
          </a:xfrm>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GB" sz="8800" b="1" dirty="0" smtClean="0">
                <a:solidFill>
                  <a:srgbClr val="FF0000"/>
                </a:solidFill>
                <a:latin typeface="Albertus MT" pitchFamily="34" charset="0"/>
              </a:rPr>
              <a:t/>
            </a:r>
            <a:br>
              <a:rPr lang="en-GB" sz="8800" b="1" dirty="0" smtClean="0">
                <a:solidFill>
                  <a:srgbClr val="FF0000"/>
                </a:solidFill>
                <a:latin typeface="Albertus MT" pitchFamily="34" charset="0"/>
              </a:rPr>
            </a:br>
            <a:r>
              <a:rPr lang="en-GB" sz="8800" b="1" dirty="0" smtClean="0">
                <a:solidFill>
                  <a:srgbClr val="FF0000"/>
                </a:solidFill>
                <a:latin typeface="Albertus MT" pitchFamily="34" charset="0"/>
              </a:rPr>
              <a:t>Concept of Career </a:t>
            </a:r>
            <a:r>
              <a:rPr lang="en-GB" sz="8800" dirty="0" smtClean="0">
                <a:solidFill>
                  <a:srgbClr val="FF0000"/>
                </a:solidFill>
                <a:latin typeface="Albertus MT" pitchFamily="34" charset="0"/>
              </a:rPr>
              <a:t/>
            </a:r>
            <a:br>
              <a:rPr lang="en-GB" sz="8800" dirty="0" smtClean="0">
                <a:solidFill>
                  <a:srgbClr val="FF0000"/>
                </a:solidFill>
                <a:latin typeface="Albertus MT" pitchFamily="34" charset="0"/>
              </a:rPr>
            </a:br>
            <a:endParaRPr lang="en-GB" sz="8800" b="1" dirty="0">
              <a:solidFill>
                <a:srgbClr val="FF0000"/>
              </a:solidFill>
              <a:latin typeface="Albertus MT" pitchFamily="34" charset="0"/>
            </a:endParaRPr>
          </a:p>
        </p:txBody>
      </p:sp>
      <p:sp>
        <p:nvSpPr>
          <p:cNvPr id="3" name="Content Placeholder 2"/>
          <p:cNvSpPr>
            <a:spLocks noGrp="1"/>
          </p:cNvSpPr>
          <p:nvPr>
            <p:ph idx="1"/>
          </p:nvPr>
        </p:nvSpPr>
        <p:spPr>
          <a:xfrm>
            <a:off x="648197" y="3360420"/>
            <a:ext cx="16741972" cy="10537223"/>
          </a:xfr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a:bodyPr>
          <a:lstStyle/>
          <a:p>
            <a:pPr algn="just"/>
            <a:endParaRPr lang="en-GB" sz="8000" dirty="0" smtClean="0">
              <a:solidFill>
                <a:schemeClr val="tx2">
                  <a:lumMod val="50000"/>
                </a:schemeClr>
              </a:solidFill>
            </a:endParaRPr>
          </a:p>
          <a:p>
            <a:pPr algn="just"/>
            <a:r>
              <a:rPr lang="en-GB" sz="8000" dirty="0" smtClean="0">
                <a:solidFill>
                  <a:schemeClr val="tx2">
                    <a:lumMod val="50000"/>
                  </a:schemeClr>
                </a:solidFill>
              </a:rPr>
              <a:t>Career </a:t>
            </a:r>
            <a:r>
              <a:rPr lang="en-GB" sz="8000" dirty="0">
                <a:solidFill>
                  <a:schemeClr val="tx2">
                    <a:lumMod val="50000"/>
                  </a:schemeClr>
                </a:solidFill>
              </a:rPr>
              <a:t>is a sequence of job and work related activities over a person’s life time. Career may be individual centred or organizational centred.</a:t>
            </a:r>
            <a:endParaRPr lang="en-GB" sz="8000" dirty="0">
              <a:solidFill>
                <a:schemeClr val="tx2">
                  <a:lumMod val="50000"/>
                </a:schemeClr>
              </a:solidFill>
            </a:endParaRPr>
          </a:p>
        </p:txBody>
      </p:sp>
    </p:spTree>
    <p:extLst>
      <p:ext uri="{BB962C8B-B14F-4D97-AF65-F5344CB8AC3E}">
        <p14:creationId xmlns:p14="http://schemas.microsoft.com/office/powerpoint/2010/main" val="3476416207"/>
      </p:ext>
    </p:extLst>
  </p:cSld>
  <p:clrMapOvr>
    <a:masterClrMapping/>
  </p:clrMapOvr>
  <mc:AlternateContent xmlns:mc="http://schemas.openxmlformats.org/markup-compatibility/2006">
    <mc:Choice xmlns:p14="http://schemas.microsoft.com/office/powerpoint/2010/main" Requires="p14">
      <p:transition spd="slow" p14:dur="3900" advTm="12000">
        <p14:glitter pattern="hexagon"/>
      </p:transition>
    </mc:Choice>
    <mc:Fallback>
      <p:transition spd="slow" advTm="12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372" y="576740"/>
            <a:ext cx="13393489" cy="2400300"/>
          </a:xfrm>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r>
              <a:rPr lang="en-GB" sz="8800" b="1" dirty="0" smtClean="0">
                <a:solidFill>
                  <a:srgbClr val="FF0000"/>
                </a:solidFill>
                <a:latin typeface="Albertus MT" pitchFamily="34" charset="0"/>
              </a:rPr>
              <a:t/>
            </a:r>
            <a:br>
              <a:rPr lang="en-GB" sz="8800" b="1" dirty="0" smtClean="0">
                <a:solidFill>
                  <a:srgbClr val="FF0000"/>
                </a:solidFill>
                <a:latin typeface="Albertus MT" pitchFamily="34" charset="0"/>
              </a:rPr>
            </a:br>
            <a:r>
              <a:rPr lang="en-GB" sz="8800" b="1" dirty="0" smtClean="0">
                <a:solidFill>
                  <a:srgbClr val="FF0000"/>
                </a:solidFill>
                <a:latin typeface="Albertus MT" pitchFamily="34" charset="0"/>
              </a:rPr>
              <a:t>What </a:t>
            </a:r>
            <a:r>
              <a:rPr lang="en-GB" sz="8800" b="1" dirty="0">
                <a:solidFill>
                  <a:srgbClr val="FF0000"/>
                </a:solidFill>
                <a:latin typeface="Albertus MT" pitchFamily="34" charset="0"/>
              </a:rPr>
              <a:t>Is Career Planning? </a:t>
            </a:r>
            <a:r>
              <a:rPr lang="en-GB" sz="8800" dirty="0">
                <a:solidFill>
                  <a:srgbClr val="FF0000"/>
                </a:solidFill>
                <a:latin typeface="Albertus MT" pitchFamily="34" charset="0"/>
              </a:rPr>
              <a:t/>
            </a:r>
            <a:br>
              <a:rPr lang="en-GB" sz="8800" dirty="0">
                <a:solidFill>
                  <a:srgbClr val="FF0000"/>
                </a:solidFill>
                <a:latin typeface="Albertus MT" pitchFamily="34" charset="0"/>
              </a:rPr>
            </a:br>
            <a:endParaRPr lang="en-GB" sz="8800" b="1" dirty="0">
              <a:solidFill>
                <a:srgbClr val="FF0000"/>
              </a:solidFill>
              <a:latin typeface="Albertus MT" pitchFamily="34" charset="0"/>
            </a:endParaRPr>
          </a:p>
        </p:txBody>
      </p:sp>
      <p:sp>
        <p:nvSpPr>
          <p:cNvPr id="3" name="Content Placeholder 2"/>
          <p:cNvSpPr>
            <a:spLocks noGrp="1"/>
          </p:cNvSpPr>
          <p:nvPr>
            <p:ph idx="1"/>
          </p:nvPr>
        </p:nvSpPr>
        <p:spPr>
          <a:xfrm>
            <a:off x="648197" y="3360420"/>
            <a:ext cx="16741972" cy="10537223"/>
          </a:xfr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lnSpcReduction="10000"/>
          </a:bodyPr>
          <a:lstStyle/>
          <a:p>
            <a:pPr algn="just"/>
            <a:r>
              <a:rPr lang="en-GB" sz="8000" dirty="0">
                <a:solidFill>
                  <a:schemeClr val="tx2">
                    <a:lumMod val="50000"/>
                  </a:schemeClr>
                </a:solidFill>
              </a:rPr>
              <a:t>Career planning is the personal process of planning one's life work. The process results in decisions to enter a certain occupation, join a particular company, accept or decline job opportunities (relocations, promotions or transfers, etc.) and ultimately leave a company for another job or for retirement. </a:t>
            </a:r>
          </a:p>
          <a:p>
            <a:pPr algn="just"/>
            <a:endParaRPr lang="en-GB" sz="8000" dirty="0">
              <a:solidFill>
                <a:schemeClr val="tx2">
                  <a:lumMod val="50000"/>
                </a:schemeClr>
              </a:solidFill>
            </a:endParaRPr>
          </a:p>
        </p:txBody>
      </p:sp>
    </p:spTree>
    <p:extLst>
      <p:ext uri="{BB962C8B-B14F-4D97-AF65-F5344CB8AC3E}">
        <p14:creationId xmlns:p14="http://schemas.microsoft.com/office/powerpoint/2010/main" val="4031072555"/>
      </p:ext>
    </p:extLst>
  </p:cSld>
  <p:clrMapOvr>
    <a:masterClrMapping/>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5166" tIns="92583" rIns="185166" bIns="92583" rtlCol="0" anchor="ctr">
            <a:noAutofit/>
          </a:bodyPr>
          <a:lstStyle/>
          <a:p>
            <a:r>
              <a:rPr lang="en-GB" sz="8000" b="1" dirty="0" smtClean="0">
                <a:solidFill>
                  <a:srgbClr val="FF0000"/>
                </a:solidFill>
                <a:latin typeface="Albertus MT" pitchFamily="34" charset="0"/>
              </a:rPr>
              <a:t/>
            </a:r>
            <a:br>
              <a:rPr lang="en-GB" sz="8000" b="1" dirty="0" smtClean="0">
                <a:solidFill>
                  <a:srgbClr val="FF0000"/>
                </a:solidFill>
                <a:latin typeface="Albertus MT" pitchFamily="34" charset="0"/>
              </a:rPr>
            </a:br>
            <a:r>
              <a:rPr lang="en-GB" sz="8000" b="1" dirty="0" smtClean="0">
                <a:solidFill>
                  <a:srgbClr val="FF0000"/>
                </a:solidFill>
                <a:latin typeface="Albertus MT" pitchFamily="34" charset="0"/>
              </a:rPr>
              <a:t>CONT</a:t>
            </a:r>
            <a:r>
              <a:rPr lang="en-GB" sz="8000" b="1" dirty="0">
                <a:solidFill>
                  <a:srgbClr val="FF0000"/>
                </a:solidFill>
                <a:latin typeface="Albertus MT" pitchFamily="34" charset="0"/>
              </a:rPr>
              <a:t>. </a:t>
            </a:r>
            <a:r>
              <a:rPr lang="en-GB" sz="8000" b="1" dirty="0">
                <a:solidFill>
                  <a:srgbClr val="FF0000"/>
                </a:solidFill>
                <a:latin typeface="Albertus MT" pitchFamily="34" charset="0"/>
              </a:rPr>
              <a:t>What </a:t>
            </a:r>
            <a:r>
              <a:rPr lang="en-GB" sz="8000" b="1" dirty="0">
                <a:solidFill>
                  <a:srgbClr val="FF0000"/>
                </a:solidFill>
                <a:latin typeface="Albertus MT" pitchFamily="34" charset="0"/>
              </a:rPr>
              <a:t>Is Career Planning? </a:t>
            </a:r>
            <a:br>
              <a:rPr lang="en-GB" sz="8000" b="1" dirty="0">
                <a:solidFill>
                  <a:srgbClr val="FF0000"/>
                </a:solidFill>
                <a:latin typeface="Albertus MT" pitchFamily="34" charset="0"/>
              </a:rPr>
            </a:br>
            <a:endParaRPr lang="en-GB" sz="8000" b="1" dirty="0">
              <a:solidFill>
                <a:srgbClr val="FF0000"/>
              </a:solidFill>
              <a:latin typeface="Albertus MT" pitchFamily="34" charset="0"/>
            </a:endParaRPr>
          </a:p>
        </p:txBody>
      </p:sp>
      <p:sp>
        <p:nvSpPr>
          <p:cNvPr id="3" name="Content Placeholder 2"/>
          <p:cNvSpPr>
            <a:spLocks noGrp="1"/>
          </p:cNvSpPr>
          <p:nvPr>
            <p:ph idx="1"/>
          </p:nvPr>
        </p:nvSpPr>
        <p:spPr>
          <a:xfrm>
            <a:off x="900113" y="3360420"/>
            <a:ext cx="16202025" cy="10321199"/>
          </a:xfr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Autofit/>
          </a:bodyPr>
          <a:lstStyle/>
          <a:p>
            <a:pPr algn="just"/>
            <a:r>
              <a:rPr lang="en-GB" sz="5600" dirty="0">
                <a:solidFill>
                  <a:schemeClr val="tx2">
                    <a:lumMod val="50000"/>
                  </a:schemeClr>
                </a:solidFill>
              </a:rPr>
              <a:t>Some companies have responded to employee desires for assistance in career planning by introducing formal programs. These programs typically include: — career counselling by personnel staff or by supervisors — group workshops to help employees evaluate their skills, abilities and interests and to formulate development plans — self-directed workbooks aimed at guiding career planning and analysis by the individual — communication of job opportunities through job posting, videotapes, reading materials, publications, etc.</a:t>
            </a:r>
          </a:p>
          <a:p>
            <a:pPr algn="just"/>
            <a:endParaRPr lang="en-GB" sz="5600" dirty="0">
              <a:solidFill>
                <a:schemeClr val="tx2">
                  <a:lumMod val="50000"/>
                </a:schemeClr>
              </a:solidFill>
            </a:endParaRPr>
          </a:p>
        </p:txBody>
      </p:sp>
    </p:spTree>
    <p:extLst>
      <p:ext uri="{BB962C8B-B14F-4D97-AF65-F5344CB8AC3E}">
        <p14:creationId xmlns:p14="http://schemas.microsoft.com/office/powerpoint/2010/main" val="11832353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5166" tIns="92583" rIns="185166" bIns="92583" rtlCol="0" anchor="ctr">
            <a:noAutofit/>
          </a:bodyPr>
          <a:lstStyle/>
          <a:p>
            <a:r>
              <a:rPr lang="en-GB" sz="6600" b="1" dirty="0" smtClean="0">
                <a:solidFill>
                  <a:srgbClr val="FF0000"/>
                </a:solidFill>
                <a:latin typeface="Albertus MT" pitchFamily="34" charset="0"/>
              </a:rPr>
              <a:t/>
            </a:r>
            <a:br>
              <a:rPr lang="en-GB" sz="6600" b="1" dirty="0" smtClean="0">
                <a:solidFill>
                  <a:srgbClr val="FF0000"/>
                </a:solidFill>
                <a:latin typeface="Albertus MT" pitchFamily="34" charset="0"/>
              </a:rPr>
            </a:br>
            <a:r>
              <a:rPr lang="en-GB" sz="6600" b="1" dirty="0" smtClean="0">
                <a:solidFill>
                  <a:srgbClr val="FF0000"/>
                </a:solidFill>
                <a:latin typeface="Albertus MT" pitchFamily="34" charset="0"/>
              </a:rPr>
              <a:t>Advantages of Career Planning in Organisations</a:t>
            </a:r>
            <a:br>
              <a:rPr lang="en-GB" sz="6600" b="1" dirty="0" smtClean="0">
                <a:solidFill>
                  <a:srgbClr val="FF0000"/>
                </a:solidFill>
                <a:latin typeface="Albertus MT" pitchFamily="34" charset="0"/>
              </a:rPr>
            </a:br>
            <a:endParaRPr lang="en-GB" sz="6600" b="1" dirty="0">
              <a:solidFill>
                <a:srgbClr val="FF0000"/>
              </a:solidFill>
              <a:latin typeface="Albertus MT" pitchFamily="34" charset="0"/>
            </a:endParaRPr>
          </a:p>
        </p:txBody>
      </p:sp>
      <p:sp>
        <p:nvSpPr>
          <p:cNvPr id="3" name="Content Placeholder 2"/>
          <p:cNvSpPr>
            <a:spLocks noGrp="1"/>
          </p:cNvSpPr>
          <p:nvPr>
            <p:ph idx="1"/>
          </p:nvPr>
        </p:nvSpPr>
        <p:spPr>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fontScale="70000" lnSpcReduction="20000"/>
          </a:bodyPr>
          <a:lstStyle/>
          <a:p>
            <a:pPr algn="just"/>
            <a:r>
              <a:rPr lang="en-GB" sz="8000" dirty="0">
                <a:solidFill>
                  <a:schemeClr val="tx2">
                    <a:lumMod val="50000"/>
                  </a:schemeClr>
                </a:solidFill>
              </a:rPr>
              <a:t>Help employees conduct their own career planning by raising questions that need to be answered and providing information on available opportunities and resources </a:t>
            </a:r>
          </a:p>
          <a:p>
            <a:pPr algn="just"/>
            <a:r>
              <a:rPr lang="en-GB" sz="8000" dirty="0">
                <a:solidFill>
                  <a:schemeClr val="tx2">
                    <a:lumMod val="50000"/>
                  </a:schemeClr>
                </a:solidFill>
              </a:rPr>
              <a:t>Guide employees in taking advantage of systems available for career development, such as job posting, performance reviews, training and educational assistance programs </a:t>
            </a:r>
          </a:p>
          <a:p>
            <a:pPr algn="just"/>
            <a:r>
              <a:rPr lang="en-GB" sz="8000" dirty="0">
                <a:solidFill>
                  <a:schemeClr val="tx2">
                    <a:lumMod val="50000"/>
                  </a:schemeClr>
                </a:solidFill>
              </a:rPr>
              <a:t>Increase employee confidence in the company's career management and demonstrate to outside parties that the company is concerned with career development particularly for minorities and females.</a:t>
            </a:r>
          </a:p>
          <a:p>
            <a:pPr algn="just"/>
            <a:endParaRPr lang="en-GB" sz="8000" dirty="0">
              <a:solidFill>
                <a:schemeClr val="tx2">
                  <a:lumMod val="50000"/>
                </a:schemeClr>
              </a:solidFill>
            </a:endParaRPr>
          </a:p>
        </p:txBody>
      </p:sp>
    </p:spTree>
    <p:extLst>
      <p:ext uri="{BB962C8B-B14F-4D97-AF65-F5344CB8AC3E}">
        <p14:creationId xmlns:p14="http://schemas.microsoft.com/office/powerpoint/2010/main" val="38647881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4000" advTm="20000">
        <p14:vortex dir="r"/>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5166" tIns="92583" rIns="185166" bIns="92583" rtlCol="0" anchor="ctr">
            <a:noAutofit/>
          </a:bodyPr>
          <a:lstStyle/>
          <a:p>
            <a:r>
              <a:rPr lang="en-GB" sz="11500" b="1" dirty="0" smtClean="0">
                <a:solidFill>
                  <a:srgbClr val="FF0000"/>
                </a:solidFill>
                <a:latin typeface="Albertus MT" pitchFamily="34" charset="0"/>
              </a:rPr>
              <a:t/>
            </a:r>
            <a:br>
              <a:rPr lang="en-GB" sz="11500" b="1" dirty="0" smtClean="0">
                <a:solidFill>
                  <a:srgbClr val="FF0000"/>
                </a:solidFill>
                <a:latin typeface="Albertus MT" pitchFamily="34" charset="0"/>
              </a:rPr>
            </a:br>
            <a:r>
              <a:rPr lang="en-GB" sz="11500" b="1" dirty="0" smtClean="0">
                <a:solidFill>
                  <a:srgbClr val="FF0000"/>
                </a:solidFill>
                <a:latin typeface="Albertus MT" pitchFamily="34" charset="0"/>
              </a:rPr>
              <a:t>Risks</a:t>
            </a:r>
            <a:r>
              <a:rPr lang="en-GB" sz="11500" b="1" dirty="0">
                <a:solidFill>
                  <a:srgbClr val="FF0000"/>
                </a:solidFill>
                <a:latin typeface="Albertus MT" pitchFamily="34" charset="0"/>
              </a:rPr>
              <a:t/>
            </a:r>
            <a:br>
              <a:rPr lang="en-GB" sz="11500" b="1" dirty="0">
                <a:solidFill>
                  <a:srgbClr val="FF0000"/>
                </a:solidFill>
                <a:latin typeface="Albertus MT" pitchFamily="34" charset="0"/>
              </a:rPr>
            </a:br>
            <a:endParaRPr lang="en-GB" sz="11500" b="1" dirty="0">
              <a:solidFill>
                <a:srgbClr val="FF0000"/>
              </a:solidFill>
              <a:latin typeface="Albertus MT" pitchFamily="34" charset="0"/>
            </a:endParaRPr>
          </a:p>
        </p:txBody>
      </p:sp>
      <p:sp>
        <p:nvSpPr>
          <p:cNvPr id="3" name="Content Placeholder 2"/>
          <p:cNvSpPr>
            <a:spLocks noGrp="1"/>
          </p:cNvSpPr>
          <p:nvPr>
            <p:ph idx="1"/>
          </p:nvPr>
        </p:nvSpPr>
        <p:spPr>
          <a:xfrm>
            <a:off x="900113" y="3360420"/>
            <a:ext cx="16202025" cy="10681239"/>
          </a:xfr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Autofit/>
          </a:bodyPr>
          <a:lstStyle/>
          <a:p>
            <a:pPr algn="just"/>
            <a:r>
              <a:rPr lang="en-GB" sz="4000" dirty="0">
                <a:solidFill>
                  <a:schemeClr val="tx2">
                    <a:lumMod val="50000"/>
                  </a:schemeClr>
                </a:solidFill>
              </a:rPr>
              <a:t>Some of the employers feel that career planning raises individual expectations and puts additional strains on personnel systems such as training, educational assistance, internal placement and job posting, and increases employee anxiety about future work in relation to personal interests, abilities and goals.</a:t>
            </a:r>
          </a:p>
          <a:p>
            <a:pPr algn="just"/>
            <a:r>
              <a:rPr lang="en-GB" sz="4000" dirty="0">
                <a:solidFill>
                  <a:schemeClr val="tx2">
                    <a:lumMod val="50000"/>
                  </a:schemeClr>
                </a:solidFill>
              </a:rPr>
              <a:t>Some are concerned that career planning will increase their workloads by requiring them to provide counselling and on-the job development. Many already feel burdened by other personnel programs (appraisals, employee interviewing and selection procedures, job descriptions, etc.) and other administrative demands (budgeting, salary administration, etc.)</a:t>
            </a:r>
          </a:p>
          <a:p>
            <a:pPr algn="just"/>
            <a:r>
              <a:rPr lang="en-GB" sz="4000" dirty="0">
                <a:solidFill>
                  <a:schemeClr val="tx2">
                    <a:lumMod val="50000"/>
                  </a:schemeClr>
                </a:solidFill>
              </a:rPr>
              <a:t>It is also feared that raised expectations may increase employee anxiety. Fundamental questions regarding individual strengths, weaknesses and goals sometimes are raised for the first time. Group workshops, workbooks and counselling rarely equip an individual to deal adequately with these issues. </a:t>
            </a:r>
          </a:p>
          <a:p>
            <a:pPr algn="just"/>
            <a:endParaRPr lang="en-GB" sz="4000" dirty="0">
              <a:solidFill>
                <a:schemeClr val="tx2">
                  <a:lumMod val="50000"/>
                </a:schemeClr>
              </a:solidFill>
            </a:endParaRPr>
          </a:p>
        </p:txBody>
      </p:sp>
    </p:spTree>
    <p:extLst>
      <p:ext uri="{BB962C8B-B14F-4D97-AF65-F5344CB8AC3E}">
        <p14:creationId xmlns:p14="http://schemas.microsoft.com/office/powerpoint/2010/main" val="11958231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5166" tIns="92583" rIns="185166" bIns="92583" rtlCol="0" anchor="ctr">
            <a:noAutofit/>
          </a:bodyPr>
          <a:lstStyle/>
          <a:p>
            <a:r>
              <a:rPr lang="en-GB" sz="8800" b="1" dirty="0" smtClean="0">
                <a:solidFill>
                  <a:srgbClr val="FF0000"/>
                </a:solidFill>
                <a:latin typeface="Albertus MT" pitchFamily="34" charset="0"/>
              </a:rPr>
              <a:t/>
            </a:r>
            <a:br>
              <a:rPr lang="en-GB" sz="8800" b="1" dirty="0" smtClean="0">
                <a:solidFill>
                  <a:srgbClr val="FF0000"/>
                </a:solidFill>
                <a:latin typeface="Albertus MT" pitchFamily="34" charset="0"/>
              </a:rPr>
            </a:br>
            <a:r>
              <a:rPr lang="en-GB" sz="8800" b="1" dirty="0" smtClean="0">
                <a:solidFill>
                  <a:srgbClr val="FF0000"/>
                </a:solidFill>
                <a:latin typeface="Albertus MT" pitchFamily="34" charset="0"/>
              </a:rPr>
              <a:t>Why </a:t>
            </a:r>
            <a:r>
              <a:rPr lang="en-GB" sz="8800" b="1" dirty="0">
                <a:solidFill>
                  <a:srgbClr val="FF0000"/>
                </a:solidFill>
                <a:latin typeface="Albertus MT" pitchFamily="34" charset="0"/>
              </a:rPr>
              <a:t>Get Involved?</a:t>
            </a:r>
            <a:br>
              <a:rPr lang="en-GB" sz="8800" b="1" dirty="0">
                <a:solidFill>
                  <a:srgbClr val="FF0000"/>
                </a:solidFill>
                <a:latin typeface="Albertus MT" pitchFamily="34" charset="0"/>
              </a:rPr>
            </a:br>
            <a:endParaRPr lang="en-GB" sz="8800" b="1" dirty="0">
              <a:solidFill>
                <a:srgbClr val="FF0000"/>
              </a:solidFill>
              <a:latin typeface="Albertus MT" pitchFamily="34" charset="0"/>
            </a:endParaRPr>
          </a:p>
        </p:txBody>
      </p:sp>
      <p:sp>
        <p:nvSpPr>
          <p:cNvPr id="3" name="Content Placeholder 2"/>
          <p:cNvSpPr>
            <a:spLocks noGrp="1"/>
          </p:cNvSpPr>
          <p:nvPr>
            <p:ph idx="1"/>
          </p:nvPr>
        </p:nvSpPr>
        <p:spPr>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fontScale="70000" lnSpcReduction="20000"/>
          </a:bodyPr>
          <a:lstStyle/>
          <a:p>
            <a:pPr algn="just"/>
            <a:r>
              <a:rPr lang="en-GB" sz="8000" dirty="0" smtClean="0">
                <a:solidFill>
                  <a:schemeClr val="tx2">
                    <a:lumMod val="50000"/>
                  </a:schemeClr>
                </a:solidFill>
              </a:rPr>
              <a:t>High-talent </a:t>
            </a:r>
            <a:r>
              <a:rPr lang="en-GB" sz="8000" dirty="0">
                <a:solidFill>
                  <a:schemeClr val="tx2">
                    <a:lumMod val="50000"/>
                  </a:schemeClr>
                </a:solidFill>
              </a:rPr>
              <a:t>candidates often give preference to employers who can demonstrate that career advancement opportunities do exist.</a:t>
            </a:r>
          </a:p>
          <a:p>
            <a:pPr algn="just"/>
            <a:r>
              <a:rPr lang="en-GB" sz="8000" dirty="0">
                <a:solidFill>
                  <a:schemeClr val="tx2">
                    <a:lumMod val="50000"/>
                  </a:schemeClr>
                </a:solidFill>
              </a:rPr>
              <a:t>Women, employees in mid-career and college recruits in particular are asking for career planning assistance. Popular publications have raised employee awareness of the need for career planning.</a:t>
            </a:r>
          </a:p>
          <a:p>
            <a:pPr algn="just"/>
            <a:r>
              <a:rPr lang="en-GB" sz="8000" dirty="0">
                <a:solidFill>
                  <a:schemeClr val="tx2">
                    <a:lumMod val="50000"/>
                  </a:schemeClr>
                </a:solidFill>
              </a:rPr>
              <a:t>Company growth and changing staffing requirements necessitate individual career development to help assure that needed talent will be available.</a:t>
            </a:r>
          </a:p>
          <a:p>
            <a:pPr algn="just"/>
            <a:endParaRPr lang="en-GB" sz="8000" dirty="0">
              <a:solidFill>
                <a:schemeClr val="tx2">
                  <a:lumMod val="50000"/>
                </a:schemeClr>
              </a:solidFill>
            </a:endParaRPr>
          </a:p>
        </p:txBody>
      </p:sp>
    </p:spTree>
    <p:extLst>
      <p:ext uri="{BB962C8B-B14F-4D97-AF65-F5344CB8AC3E}">
        <p14:creationId xmlns:p14="http://schemas.microsoft.com/office/powerpoint/2010/main" val="23056707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64221" y="2448372"/>
            <a:ext cx="16202025" cy="9504522"/>
          </a:xfr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fontScale="92500" lnSpcReduction="10000"/>
          </a:bodyPr>
          <a:lstStyle/>
          <a:p>
            <a:pPr algn="just"/>
            <a:r>
              <a:rPr lang="en-GB" sz="8000" dirty="0">
                <a:solidFill>
                  <a:schemeClr val="tx2">
                    <a:lumMod val="50000"/>
                  </a:schemeClr>
                </a:solidFill>
              </a:rPr>
              <a:t>Career planning can be useful, yet at the same time risky, as shown in Figure One. Companies that have pioneered in introducing career planning, including such major corporations as IBM, General Electric, Xerox, TRW and General Motors, have sought to minimize the risks of "rocking the boat" while obtaining the desired benefits.</a:t>
            </a:r>
          </a:p>
          <a:p>
            <a:pPr algn="just"/>
            <a:endParaRPr lang="en-GB" sz="8000" dirty="0">
              <a:solidFill>
                <a:schemeClr val="tx2">
                  <a:lumMod val="50000"/>
                </a:schemeClr>
              </a:solidFill>
            </a:endParaRPr>
          </a:p>
        </p:txBody>
      </p:sp>
    </p:spTree>
    <p:extLst>
      <p:ext uri="{BB962C8B-B14F-4D97-AF65-F5344CB8AC3E}">
        <p14:creationId xmlns:p14="http://schemas.microsoft.com/office/powerpoint/2010/main" val="375766298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4400" advTm="20000">
        <p14:honeycomb/>
      </p:transition>
    </mc:Choice>
    <mc:Fallback>
      <p:transition spd="slow" advTm="20000">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5166" tIns="92583" rIns="185166" bIns="92583" rtlCol="0" anchor="ctr">
            <a:noAutofit/>
          </a:bodyPr>
          <a:lstStyle/>
          <a:p>
            <a:r>
              <a:rPr lang="en-GB" sz="8800" b="1" dirty="0">
                <a:solidFill>
                  <a:srgbClr val="FF0000"/>
                </a:solidFill>
                <a:latin typeface="Albertus MT" pitchFamily="34" charset="0"/>
              </a:rPr>
              <a:t>Figure 1</a:t>
            </a:r>
          </a:p>
        </p:txBody>
      </p:sp>
      <p:pic>
        <p:nvPicPr>
          <p:cNvPr id="4" name="Content Placeholder 3" descr="C:\Users\user\Documents\MANAGING IN COMPLEX ENVIRONMENTS\MARCH\Capture.PNG"/>
          <p:cNvPicPr>
            <a:picLocks noGrp="1"/>
          </p:cNvPicPr>
          <p:nvPr>
            <p:ph idx="1"/>
          </p:nvPr>
        </p:nvPicPr>
        <p:blipFill rotWithShape="1">
          <a:blip r:embed="rId3">
            <a:extLst>
              <a:ext uri="{28A0092B-C50C-407E-A947-70E740481C1C}">
                <a14:useLocalDpi xmlns:a14="http://schemas.microsoft.com/office/drawing/2010/main" val="0"/>
              </a:ext>
            </a:extLst>
          </a:blip>
          <a:srcRect l="8972"/>
          <a:stretch/>
        </p:blipFill>
        <p:spPr bwMode="auto">
          <a:xfrm>
            <a:off x="265471" y="2574052"/>
            <a:ext cx="17304606" cy="11395600"/>
          </a:xfrm>
          <a:prstGeom prst="rect">
            <a:avLst/>
          </a:prstGeo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8699241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5166" tIns="92583" rIns="185166" bIns="92583" rtlCol="0" anchor="ctr">
            <a:noAutofit/>
          </a:bodyPr>
          <a:lstStyle/>
          <a:p>
            <a:r>
              <a:rPr lang="en-GB" sz="5400" b="1" dirty="0" smtClean="0">
                <a:solidFill>
                  <a:srgbClr val="FF0000"/>
                </a:solidFill>
                <a:latin typeface="Albertus MT" pitchFamily="34" charset="0"/>
              </a:rPr>
              <a:t/>
            </a:r>
            <a:br>
              <a:rPr lang="en-GB" sz="5400" b="1" dirty="0" smtClean="0">
                <a:solidFill>
                  <a:srgbClr val="FF0000"/>
                </a:solidFill>
                <a:latin typeface="Albertus MT" pitchFamily="34" charset="0"/>
              </a:rPr>
            </a:br>
            <a:r>
              <a:rPr lang="en-GB" sz="5400" b="1" dirty="0" smtClean="0">
                <a:solidFill>
                  <a:srgbClr val="FF0000"/>
                </a:solidFill>
                <a:latin typeface="Albertus MT" pitchFamily="34" charset="0"/>
              </a:rPr>
              <a:t>A Suggested </a:t>
            </a:r>
            <a:r>
              <a:rPr lang="en-GB" sz="5400" b="1" dirty="0">
                <a:solidFill>
                  <a:srgbClr val="FF0000"/>
                </a:solidFill>
                <a:latin typeface="Albertus MT" pitchFamily="34" charset="0"/>
              </a:rPr>
              <a:t>S</a:t>
            </a:r>
            <a:r>
              <a:rPr lang="en-GB" sz="5400" b="1" dirty="0" smtClean="0">
                <a:solidFill>
                  <a:srgbClr val="FF0000"/>
                </a:solidFill>
                <a:latin typeface="Albertus MT" pitchFamily="34" charset="0"/>
              </a:rPr>
              <a:t>trategy for Implementing </a:t>
            </a:r>
            <a:r>
              <a:rPr lang="en-GB" sz="5400" b="1" dirty="0">
                <a:solidFill>
                  <a:srgbClr val="FF0000"/>
                </a:solidFill>
                <a:latin typeface="Albertus MT" pitchFamily="34" charset="0"/>
              </a:rPr>
              <a:t>C</a:t>
            </a:r>
            <a:r>
              <a:rPr lang="en-GB" sz="5400" b="1" dirty="0" smtClean="0">
                <a:solidFill>
                  <a:srgbClr val="FF0000"/>
                </a:solidFill>
                <a:latin typeface="Albertus MT" pitchFamily="34" charset="0"/>
              </a:rPr>
              <a:t>areer </a:t>
            </a:r>
            <a:r>
              <a:rPr lang="en-GB" sz="5400" b="1" dirty="0">
                <a:solidFill>
                  <a:srgbClr val="FF0000"/>
                </a:solidFill>
                <a:latin typeface="Albertus MT" pitchFamily="34" charset="0"/>
              </a:rPr>
              <a:t>P</a:t>
            </a:r>
            <a:r>
              <a:rPr lang="en-GB" sz="5400" b="1" dirty="0" smtClean="0">
                <a:solidFill>
                  <a:srgbClr val="FF0000"/>
                </a:solidFill>
                <a:latin typeface="Albertus MT" pitchFamily="34" charset="0"/>
              </a:rPr>
              <a:t>lanning </a:t>
            </a:r>
            <a:r>
              <a:rPr lang="en-GB" sz="5400" b="1" dirty="0">
                <a:solidFill>
                  <a:srgbClr val="FF0000"/>
                </a:solidFill>
                <a:latin typeface="Albertus MT" pitchFamily="34" charset="0"/>
              </a:rPr>
              <a:t>P</a:t>
            </a:r>
            <a:r>
              <a:rPr lang="en-GB" sz="5400" b="1" dirty="0" smtClean="0">
                <a:solidFill>
                  <a:srgbClr val="FF0000"/>
                </a:solidFill>
                <a:latin typeface="Albertus MT" pitchFamily="34" charset="0"/>
              </a:rPr>
              <a:t>rogram</a:t>
            </a:r>
            <a:br>
              <a:rPr lang="en-GB" sz="5400" b="1" dirty="0" smtClean="0">
                <a:solidFill>
                  <a:srgbClr val="FF0000"/>
                </a:solidFill>
                <a:latin typeface="Albertus MT" pitchFamily="34" charset="0"/>
              </a:rPr>
            </a:br>
            <a:endParaRPr lang="en-GB" sz="5400" b="1" dirty="0">
              <a:solidFill>
                <a:srgbClr val="FF0000"/>
              </a:solidFill>
              <a:latin typeface="Albertus MT" pitchFamily="34" charset="0"/>
            </a:endParaRPr>
          </a:p>
        </p:txBody>
      </p:sp>
      <p:pic>
        <p:nvPicPr>
          <p:cNvPr id="4" name="Content Placeholder 3" descr="C:\Users\user\Documents\MANAGING IN COMPLEX ENVIRONMENTS\MARCH\Capture 1.PNG"/>
          <p:cNvPicPr>
            <a:picLocks noGrp="1"/>
          </p:cNvPicPr>
          <p:nvPr>
            <p:ph idx="1"/>
          </p:nvPr>
        </p:nvPicPr>
        <p:blipFill rotWithShape="1">
          <a:blip r:embed="rId3">
            <a:extLst>
              <a:ext uri="{28A0092B-C50C-407E-A947-70E740481C1C}">
                <a14:useLocalDpi xmlns:a14="http://schemas.microsoft.com/office/drawing/2010/main" val="0"/>
              </a:ext>
            </a:extLst>
          </a:blip>
          <a:srcRect t="8647"/>
          <a:stretch/>
        </p:blipFill>
        <p:spPr bwMode="auto">
          <a:xfrm>
            <a:off x="3240486" y="3384476"/>
            <a:ext cx="11233247" cy="10472015"/>
          </a:xfrm>
          <a:prstGeom prst="rect">
            <a:avLst/>
          </a:prstGeo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559353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advTm="20000">
        <p14:ripple/>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38000">
              <a:srgbClr val="EBF0F9">
                <a:alpha val="0"/>
                <a:lumMod val="0"/>
                <a:lumOff val="100000"/>
              </a:srgbClr>
            </a:gs>
            <a:gs pos="0">
              <a:schemeClr val="accent5">
                <a:lumMod val="0"/>
                <a:lumOff val="100000"/>
                <a:alpha val="0"/>
              </a:schemeClr>
            </a:gs>
            <a:gs pos="100000">
              <a:srgbClr val="D6E0F2"/>
            </a:gs>
            <a:gs pos="100000">
              <a:srgbClr val="CAD7EF"/>
            </a:gs>
            <a:gs pos="100000">
              <a:schemeClr val="accent1">
                <a:tint val="44500"/>
                <a:satMod val="160000"/>
              </a:schemeClr>
            </a:gs>
            <a:gs pos="100000">
              <a:schemeClr val="accent1">
                <a:tint val="23500"/>
                <a:satMod val="16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185166" tIns="92583" rIns="185166" bIns="92583" rtlCol="0" anchor="ctr">
            <a:noAutofit/>
          </a:bodyPr>
          <a:lstStyle/>
          <a:p>
            <a:r>
              <a:rPr lang="en-GB" sz="8800" b="1" dirty="0" smtClean="0">
                <a:solidFill>
                  <a:srgbClr val="FF0000"/>
                </a:solidFill>
                <a:latin typeface="Albertus MT" pitchFamily="34" charset="0"/>
              </a:rPr>
              <a:t/>
            </a:r>
            <a:br>
              <a:rPr lang="en-GB" sz="8800" b="1" dirty="0" smtClean="0">
                <a:solidFill>
                  <a:srgbClr val="FF0000"/>
                </a:solidFill>
                <a:latin typeface="Albertus MT" pitchFamily="34" charset="0"/>
              </a:rPr>
            </a:br>
            <a:r>
              <a:rPr lang="en-GB" sz="8800" b="1" dirty="0" smtClean="0">
                <a:solidFill>
                  <a:srgbClr val="FF0000"/>
                </a:solidFill>
                <a:latin typeface="Albertus MT" pitchFamily="34" charset="0"/>
              </a:rPr>
              <a:t>Conclusion </a:t>
            </a:r>
            <a:br>
              <a:rPr lang="en-GB" sz="8800" b="1" dirty="0" smtClean="0">
                <a:solidFill>
                  <a:srgbClr val="FF0000"/>
                </a:solidFill>
                <a:latin typeface="Albertus MT" pitchFamily="34" charset="0"/>
              </a:rPr>
            </a:br>
            <a:endParaRPr lang="en-GB" sz="8800" b="1" dirty="0">
              <a:solidFill>
                <a:srgbClr val="FF0000"/>
              </a:solidFill>
              <a:latin typeface="Albertus MT" pitchFamily="34" charset="0"/>
            </a:endParaRPr>
          </a:p>
        </p:txBody>
      </p:sp>
      <p:sp>
        <p:nvSpPr>
          <p:cNvPr id="3" name="Content Placeholder 2"/>
          <p:cNvSpPr>
            <a:spLocks noGrp="1"/>
          </p:cNvSpPr>
          <p:nvPr>
            <p:ph idx="1"/>
          </p:nvPr>
        </p:nvSpPr>
        <p:spPr>
          <a:xfrm>
            <a:off x="900113" y="3360420"/>
            <a:ext cx="16202025" cy="10105175"/>
          </a:xfrm>
          <a:gradFill flip="none" rotWithShape="1">
            <a:gsLst>
              <a:gs pos="92000">
                <a:schemeClr val="accent5">
                  <a:lumMod val="20000"/>
                  <a:lumOff val="80000"/>
                </a:schemeClr>
              </a:gs>
              <a:gs pos="48000">
                <a:schemeClr val="accent5">
                  <a:lumMod val="0"/>
                  <a:lumOff val="100000"/>
                  <a:alpha val="0"/>
                </a:schemeClr>
              </a:gs>
              <a:gs pos="100000">
                <a:srgbClr val="D6E0F2"/>
              </a:gs>
              <a:gs pos="100000">
                <a:srgbClr val="CAD7EF"/>
              </a:gs>
              <a:gs pos="100000">
                <a:schemeClr val="accent1">
                  <a:tint val="44500"/>
                  <a:satMod val="160000"/>
                </a:schemeClr>
              </a:gs>
              <a:gs pos="76000">
                <a:schemeClr val="bg1"/>
              </a:gs>
            </a:gsLst>
            <a:path path="rect">
              <a:fillToRect l="50000" t="50000" r="50000" b="50000"/>
            </a:path>
            <a:tileRect/>
          </a:gra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185166" tIns="92583" rIns="185166" bIns="92583" rtlCol="0">
            <a:normAutofit fontScale="70000" lnSpcReduction="20000"/>
          </a:bodyPr>
          <a:lstStyle/>
          <a:p>
            <a:pPr algn="just"/>
            <a:r>
              <a:rPr lang="en-GB" sz="8000" dirty="0">
                <a:solidFill>
                  <a:schemeClr val="tx2">
                    <a:lumMod val="50000"/>
                  </a:schemeClr>
                </a:solidFill>
              </a:rPr>
              <a:t>Effective career planning should help employees come to grips with what they want out of their working lives and translate their wants into realistic action plans that get results with the support of company resources. At the same time, career planning should not disrupt the functioning of the organization. It is one thing to force employees to analyse personal needs and set personal goals. It is another to make personal career plans fit into the company's organization plans, needs and ways of doing business. To avoid rocking the boat and at the same time fully achieve its objective—increasing employee confidence in the company—career planning needs to be a broadly based program.</a:t>
            </a:r>
          </a:p>
          <a:p>
            <a:pPr algn="just"/>
            <a:endParaRPr lang="en-GB" sz="8000" dirty="0">
              <a:solidFill>
                <a:schemeClr val="tx2">
                  <a:lumMod val="50000"/>
                </a:schemeClr>
              </a:solidFill>
            </a:endParaRPr>
          </a:p>
        </p:txBody>
      </p:sp>
    </p:spTree>
    <p:extLst>
      <p:ext uri="{BB962C8B-B14F-4D97-AF65-F5344CB8AC3E}">
        <p14:creationId xmlns:p14="http://schemas.microsoft.com/office/powerpoint/2010/main" val="31341166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4400" advTm="20000">
        <p14:honeycomb/>
      </p:transition>
    </mc:Choice>
    <mc:Fallback>
      <p:transition spd="slow" advTm="2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2836</TotalTime>
  <Words>648</Words>
  <Application>Microsoft Office PowerPoint</Application>
  <PresentationFormat>Custom</PresentationFormat>
  <Paragraphs>36</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 Workforce Planning </vt:lpstr>
      <vt:lpstr> Workforce Planning Stages </vt:lpstr>
      <vt:lpstr> Concept of Career  </vt:lpstr>
      <vt:lpstr> What Is Career Planning?  </vt:lpstr>
      <vt:lpstr> CONT. What Is Career Planning?  </vt:lpstr>
      <vt:lpstr> Advantages of Career Planning in Organisations </vt:lpstr>
      <vt:lpstr> Risks </vt:lpstr>
      <vt:lpstr> Why Get Involved? </vt:lpstr>
      <vt:lpstr>PowerPoint Presentation</vt:lpstr>
      <vt:lpstr>Figure 1</vt:lpstr>
      <vt:lpstr> A Suggested Strategy for Implementing Career Planning Program </vt:lpstr>
      <vt:lpstr> Conclusion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Acer</dc:creator>
  <cp:lastModifiedBy>Acer</cp:lastModifiedBy>
  <cp:revision>31</cp:revision>
  <dcterms:created xsi:type="dcterms:W3CDTF">2016-11-08T11:42:18Z</dcterms:created>
  <dcterms:modified xsi:type="dcterms:W3CDTF">2016-11-13T19:13:01Z</dcterms:modified>
</cp:coreProperties>
</file>