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9" r:id="rId4"/>
  </p:sldMasterIdLst>
  <p:notesMasterIdLst>
    <p:notesMasterId r:id="rId15"/>
  </p:notesMasterIdLst>
  <p:handoutMasterIdLst>
    <p:handoutMasterId r:id="rId16"/>
  </p:handoutMasterIdLst>
  <p:sldIdLst>
    <p:sldId id="288" r:id="rId5"/>
    <p:sldId id="260" r:id="rId6"/>
    <p:sldId id="257" r:id="rId7"/>
    <p:sldId id="297" r:id="rId8"/>
    <p:sldId id="298" r:id="rId9"/>
    <p:sldId id="299" r:id="rId10"/>
    <p:sldId id="292" r:id="rId11"/>
    <p:sldId id="300" r:id="rId12"/>
    <p:sldId id="301" r:id="rId13"/>
    <p:sldId id="29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92C48"/>
    <a:srgbClr val="2C2D39"/>
    <a:srgbClr val="242630"/>
    <a:srgbClr val="2A1F43"/>
    <a:srgbClr val="0C1B43"/>
    <a:srgbClr val="000000"/>
    <a:srgbClr val="1D2225"/>
    <a:srgbClr val="F8F8F8"/>
    <a:srgbClr val="363C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BABD87-5502-4707-BE4F-9D605920B281}" v="15" dt="2026-07-11T11:50:45.794"/>
  </p1510:revLst>
</p1510:revInfo>
</file>

<file path=ppt/tableStyles.xml><?xml version="1.0" encoding="utf-8"?>
<a:tblStyleLst xmlns:a="http://schemas.openxmlformats.org/drawingml/2006/main" def="{0E3FDE45-AF77-4B5C-9715-49D594BDF05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3" autoAdjust="0"/>
    <p:restoredTop sz="94474" autoAdjust="0"/>
  </p:normalViewPr>
  <p:slideViewPr>
    <p:cSldViewPr snapToGrid="0" snapToObjects="1">
      <p:cViewPr>
        <p:scale>
          <a:sx n="75" d="100"/>
          <a:sy n="75" d="100"/>
        </p:scale>
        <p:origin x="974" y="115"/>
      </p:cViewPr>
      <p:guideLst/>
    </p:cSldViewPr>
  </p:slideViewPr>
  <p:notesTextViewPr>
    <p:cViewPr>
      <p:scale>
        <a:sx n="1" d="1"/>
        <a:sy n="1" d="1"/>
      </p:scale>
      <p:origin x="0" y="0"/>
    </p:cViewPr>
  </p:notesTextViewPr>
  <p:notesViewPr>
    <p:cSldViewPr snapToGrid="0" snapToObjects="1">
      <p:cViewPr varScale="1">
        <p:scale>
          <a:sx n="60" d="100"/>
          <a:sy n="60" d="100"/>
        </p:scale>
        <p:origin x="2424" y="3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D5A2E05-2C6E-484E-9BB1-366C90717B9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2043844-B7FE-EC43-89AA-8831B859F94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FB138B2-18CD-1D41-89B0-ADB5F3BA92A3}" type="datetimeFigureOut">
              <a:rPr lang="en-US" smtClean="0"/>
              <a:t>7/6/2026</a:t>
            </a:fld>
            <a:endParaRPr lang="en-US" dirty="0"/>
          </a:p>
        </p:txBody>
      </p:sp>
      <p:sp>
        <p:nvSpPr>
          <p:cNvPr id="4" name="Footer Placeholder 3">
            <a:extLst>
              <a:ext uri="{FF2B5EF4-FFF2-40B4-BE49-F238E27FC236}">
                <a16:creationId xmlns:a16="http://schemas.microsoft.com/office/drawing/2014/main" id="{BFAC2EDC-03FB-D147-9BAA-37FCFF988C7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98E195D-E935-D746-A5D1-61E2EBF7EF6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F57D167-9BB5-2048-9DDA-7DF8E5D94DC9}" type="slidenum">
              <a:rPr lang="en-US" smtClean="0"/>
              <a:t>‹#›</a:t>
            </a:fld>
            <a:endParaRPr lang="en-US" dirty="0"/>
          </a:p>
        </p:txBody>
      </p:sp>
    </p:spTree>
    <p:extLst>
      <p:ext uri="{BB962C8B-B14F-4D97-AF65-F5344CB8AC3E}">
        <p14:creationId xmlns:p14="http://schemas.microsoft.com/office/powerpoint/2010/main" val="29775121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E7A355-8776-CB43-838E-ED9EE2F8390B}" type="datetimeFigureOut">
              <a:rPr lang="en-US" smtClean="0"/>
              <a:t>7/6/2026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303FA8-A3F3-7640-B13D-36C73B3E5587}" type="slidenum">
              <a:rPr lang="en-US" smtClean="0"/>
              <a:t>‹#›</a:t>
            </a:fld>
            <a:endParaRPr lang="en-US" dirty="0"/>
          </a:p>
        </p:txBody>
      </p:sp>
    </p:spTree>
    <p:extLst>
      <p:ext uri="{BB962C8B-B14F-4D97-AF65-F5344CB8AC3E}">
        <p14:creationId xmlns:p14="http://schemas.microsoft.com/office/powerpoint/2010/main" val="3220178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4">
            <a:alpha val="40000"/>
          </a:schemeClr>
        </a:solidFill>
        <a:effectLst/>
      </p:bgPr>
    </p:bg>
    <p:spTree>
      <p:nvGrpSpPr>
        <p:cNvPr id="1" name=""/>
        <p:cNvGrpSpPr/>
        <p:nvPr/>
      </p:nvGrpSpPr>
      <p:grpSpPr>
        <a:xfrm>
          <a:off x="0" y="0"/>
          <a:ext cx="0" cy="0"/>
          <a:chOff x="0" y="0"/>
          <a:chExt cx="0" cy="0"/>
        </a:xfrm>
      </p:grpSpPr>
      <p:sp>
        <p:nvSpPr>
          <p:cNvPr id="10" name="Rounded Rectangle 9">
            <a:extLst>
              <a:ext uri="{FF2B5EF4-FFF2-40B4-BE49-F238E27FC236}">
                <a16:creationId xmlns:a16="http://schemas.microsoft.com/office/drawing/2014/main" id="{0FA637AC-751E-9E9D-7175-A0FADF858F5A}"/>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042BB51D-E7C1-3746-85E9-889CCB24F741}"/>
              </a:ext>
            </a:extLst>
          </p:cNvPr>
          <p:cNvSpPr>
            <a:spLocks noGrp="1"/>
          </p:cNvSpPr>
          <p:nvPr>
            <p:ph type="ctrTitle"/>
          </p:nvPr>
        </p:nvSpPr>
        <p:spPr>
          <a:xfrm>
            <a:off x="731520" y="1645920"/>
            <a:ext cx="7772400" cy="4572000"/>
          </a:xfrm>
        </p:spPr>
        <p:txBody>
          <a:bodyPr anchor="b">
            <a:normAutofit/>
          </a:bodyPr>
          <a:lstStyle>
            <a:lvl1pPr marL="0" marR="0" indent="0" algn="l" defTabSz="914400" rtl="0" eaLnBrk="1" fontAlgn="auto" latinLnBrk="0" hangingPunct="1">
              <a:lnSpc>
                <a:spcPct val="90000"/>
              </a:lnSpc>
              <a:spcBef>
                <a:spcPct val="0"/>
              </a:spcBef>
              <a:spcAft>
                <a:spcPts val="0"/>
              </a:spcAft>
              <a:buClrTx/>
              <a:buSzTx/>
              <a:buFontTx/>
              <a:buNone/>
              <a:tabLst/>
              <a:defRPr sz="4800" b="0" i="0" baseline="0">
                <a:solidFill>
                  <a:schemeClr val="tx1"/>
                </a:solidFill>
                <a:latin typeface="+mj-lt"/>
                <a:ea typeface="Meiryo UI" panose="020B0604030504040204" pitchFamily="34" charset="-128"/>
              </a:defRPr>
            </a:lvl1pPr>
          </a:lstStyle>
          <a:p>
            <a:r>
              <a:rPr lang="en-US" noProof="0"/>
              <a:t>Click to edit Master title style</a:t>
            </a:r>
            <a:endParaRPr lang="en-US" noProof="0" dirty="0"/>
          </a:p>
        </p:txBody>
      </p:sp>
      <p:sp>
        <p:nvSpPr>
          <p:cNvPr id="7" name="Subtitle 2">
            <a:extLst>
              <a:ext uri="{FF2B5EF4-FFF2-40B4-BE49-F238E27FC236}">
                <a16:creationId xmlns:a16="http://schemas.microsoft.com/office/drawing/2014/main" id="{7E016467-0564-6D4C-BF17-F4FA3991C1FD}"/>
              </a:ext>
            </a:extLst>
          </p:cNvPr>
          <p:cNvSpPr>
            <a:spLocks noGrp="1"/>
          </p:cNvSpPr>
          <p:nvPr>
            <p:ph type="subTitle" idx="1"/>
          </p:nvPr>
        </p:nvSpPr>
        <p:spPr>
          <a:xfrm>
            <a:off x="731520" y="731520"/>
            <a:ext cx="6858000" cy="731520"/>
          </a:xfrm>
        </p:spPr>
        <p:txBody>
          <a:bodyPr anchor="t">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2400" b="0" i="0">
                <a:solidFill>
                  <a:schemeClr val="tx1"/>
                </a:solidFill>
                <a:latin typeface="+mn-lt"/>
                <a:ea typeface="Meiryo UI" panose="020B0604030504040204" pitchFamily="34" charset="-128"/>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ltLang="ja-JP" noProof="0"/>
              <a:t>Click to edit Master subtitle style</a:t>
            </a:r>
            <a:endParaRPr lang="en-US" altLang="ja-JP" noProof="0" dirty="0"/>
          </a:p>
        </p:txBody>
      </p:sp>
      <p:grpSp>
        <p:nvGrpSpPr>
          <p:cNvPr id="2" name="Group 1">
            <a:extLst>
              <a:ext uri="{FF2B5EF4-FFF2-40B4-BE49-F238E27FC236}">
                <a16:creationId xmlns:a16="http://schemas.microsoft.com/office/drawing/2014/main" id="{C31E1467-7F21-7E40-BF7A-27FECC27EFB8}"/>
              </a:ext>
            </a:extLst>
          </p:cNvPr>
          <p:cNvGrpSpPr/>
          <p:nvPr userDrawn="1"/>
        </p:nvGrpSpPr>
        <p:grpSpPr>
          <a:xfrm>
            <a:off x="8208409" y="591476"/>
            <a:ext cx="3257061" cy="3329423"/>
            <a:chOff x="8490839" y="413500"/>
            <a:chExt cx="3257061" cy="3329423"/>
          </a:xfrm>
        </p:grpSpPr>
        <p:pic>
          <p:nvPicPr>
            <p:cNvPr id="3" name="Graphic 2">
              <a:extLst>
                <a:ext uri="{FF2B5EF4-FFF2-40B4-BE49-F238E27FC236}">
                  <a16:creationId xmlns:a16="http://schemas.microsoft.com/office/drawing/2014/main" id="{7D81FEF9-779F-20FF-5FC1-5D766A293532}"/>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8341911">
              <a:off x="9344585" y="677068"/>
              <a:ext cx="2057606" cy="2724154"/>
            </a:xfrm>
            <a:prstGeom prst="rect">
              <a:avLst/>
            </a:prstGeom>
          </p:spPr>
        </p:pic>
        <p:pic>
          <p:nvPicPr>
            <p:cNvPr id="4" name="Graphic 3">
              <a:extLst>
                <a:ext uri="{FF2B5EF4-FFF2-40B4-BE49-F238E27FC236}">
                  <a16:creationId xmlns:a16="http://schemas.microsoft.com/office/drawing/2014/main" id="{9CCC497C-E1BC-E9FA-71FF-2422756A4A8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11767570">
              <a:off x="10241214" y="491479"/>
              <a:ext cx="529789" cy="550166"/>
            </a:xfrm>
            <a:prstGeom prst="rect">
              <a:avLst/>
            </a:prstGeom>
          </p:spPr>
        </p:pic>
        <p:pic>
          <p:nvPicPr>
            <p:cNvPr id="5" name="Graphic 4">
              <a:extLst>
                <a:ext uri="{FF2B5EF4-FFF2-40B4-BE49-F238E27FC236}">
                  <a16:creationId xmlns:a16="http://schemas.microsoft.com/office/drawing/2014/main" id="{C3B983FC-FFFB-72DC-76ED-D5B4822D91D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965259" y="450169"/>
              <a:ext cx="782641" cy="812743"/>
            </a:xfrm>
            <a:prstGeom prst="rect">
              <a:avLst/>
            </a:prstGeom>
          </p:spPr>
        </p:pic>
        <p:pic>
          <p:nvPicPr>
            <p:cNvPr id="8" name="Graphic 7">
              <a:extLst>
                <a:ext uri="{FF2B5EF4-FFF2-40B4-BE49-F238E27FC236}">
                  <a16:creationId xmlns:a16="http://schemas.microsoft.com/office/drawing/2014/main" id="{314DFC72-C039-4990-8FBE-CD9655DD6B5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13252117" flipH="1">
              <a:off x="8490839" y="413500"/>
              <a:ext cx="782641" cy="812743"/>
            </a:xfrm>
            <a:prstGeom prst="rect">
              <a:avLst/>
            </a:prstGeom>
          </p:spPr>
        </p:pic>
        <p:pic>
          <p:nvPicPr>
            <p:cNvPr id="9" name="Graphic 8">
              <a:extLst>
                <a:ext uri="{FF2B5EF4-FFF2-40B4-BE49-F238E27FC236}">
                  <a16:creationId xmlns:a16="http://schemas.microsoft.com/office/drawing/2014/main" id="{4C9D146A-74DD-B2C2-3952-AFC3A7AE5A8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13566579">
              <a:off x="11156191" y="3188887"/>
              <a:ext cx="543582" cy="564489"/>
            </a:xfrm>
            <a:prstGeom prst="rect">
              <a:avLst/>
            </a:prstGeom>
          </p:spPr>
        </p:pic>
      </p:grpSp>
    </p:spTree>
    <p:extLst>
      <p:ext uri="{BB962C8B-B14F-4D97-AF65-F5344CB8AC3E}">
        <p14:creationId xmlns:p14="http://schemas.microsoft.com/office/powerpoint/2010/main" val="187689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01">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01692597-FFF9-444F-8F77-6E784B94A346}"/>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731520" y="731520"/>
            <a:ext cx="4937760" cy="4023360"/>
          </a:xfrm>
        </p:spPr>
        <p:txBody>
          <a:bodyPr lIns="0" tIns="0" rIns="0" bIns="0">
            <a:normAutofit/>
          </a:bodyPr>
          <a:lstStyle>
            <a:lvl1pPr algn="ct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6099048" y="731520"/>
            <a:ext cx="5303520" cy="4023360"/>
          </a:xfrm>
        </p:spPr>
        <p:txBody>
          <a:bodyPr anchor="ctr"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D6D8061D-18C3-4F4F-85EF-561633F58754}" type="datetimeFigureOut">
              <a:rPr lang="en-US" smtClean="0"/>
              <a:t>7/6/2026</a:t>
            </a:fld>
            <a:endParaRPr lang="en-US" dirty="0"/>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pic>
        <p:nvPicPr>
          <p:cNvPr id="8" name="Graphic 7">
            <a:extLst>
              <a:ext uri="{FF2B5EF4-FFF2-40B4-BE49-F238E27FC236}">
                <a16:creationId xmlns:a16="http://schemas.microsoft.com/office/drawing/2014/main" id="{14A4B7E5-B9DF-4656-97A9-2E604E49E20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39420" y="4920978"/>
            <a:ext cx="10913161" cy="1371600"/>
          </a:xfrm>
          <a:prstGeom prst="rect">
            <a:avLst/>
          </a:prstGeom>
        </p:spPr>
      </p:pic>
    </p:spTree>
    <p:extLst>
      <p:ext uri="{BB962C8B-B14F-4D97-AF65-F5344CB8AC3E}">
        <p14:creationId xmlns:p14="http://schemas.microsoft.com/office/powerpoint/2010/main" val="1771216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subtitle">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F60195EE-CFED-7B58-C5A5-E6E1E87B304A}"/>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5029200" y="1737360"/>
            <a:ext cx="6400800" cy="3383280"/>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5029200" y="5394960"/>
            <a:ext cx="6400800" cy="914400"/>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16" name="Group 15">
            <a:extLst>
              <a:ext uri="{FF2B5EF4-FFF2-40B4-BE49-F238E27FC236}">
                <a16:creationId xmlns:a16="http://schemas.microsoft.com/office/drawing/2014/main" id="{33E18BAB-7B25-780A-BE65-350200AA4D7A}"/>
              </a:ext>
            </a:extLst>
          </p:cNvPr>
          <p:cNvGrpSpPr/>
          <p:nvPr userDrawn="1"/>
        </p:nvGrpSpPr>
        <p:grpSpPr>
          <a:xfrm>
            <a:off x="577213" y="507265"/>
            <a:ext cx="3844662" cy="3928902"/>
            <a:chOff x="797347" y="638844"/>
            <a:chExt cx="3729519" cy="3811236"/>
          </a:xfrm>
        </p:grpSpPr>
        <p:sp>
          <p:nvSpPr>
            <p:cNvPr id="13" name="Oval 12">
              <a:extLst>
                <a:ext uri="{FF2B5EF4-FFF2-40B4-BE49-F238E27FC236}">
                  <a16:creationId xmlns:a16="http://schemas.microsoft.com/office/drawing/2014/main" id="{8D24158F-3B6B-E5FD-893D-E161110F443C}"/>
                </a:ext>
              </a:extLst>
            </p:cNvPr>
            <p:cNvSpPr/>
            <p:nvPr/>
          </p:nvSpPr>
          <p:spPr>
            <a:xfrm>
              <a:off x="1285729" y="1158795"/>
              <a:ext cx="2771335" cy="2771335"/>
            </a:xfrm>
            <a:prstGeom prst="ellipse">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Graphic 14">
              <a:extLst>
                <a:ext uri="{FF2B5EF4-FFF2-40B4-BE49-F238E27FC236}">
                  <a16:creationId xmlns:a16="http://schemas.microsoft.com/office/drawing/2014/main" id="{55E909EE-5132-14BC-E20E-412B591A616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396138">
              <a:off x="797347" y="2793821"/>
              <a:ext cx="2505773" cy="1422196"/>
            </a:xfrm>
            <a:prstGeom prst="rect">
              <a:avLst/>
            </a:prstGeom>
          </p:spPr>
        </p:pic>
        <p:pic>
          <p:nvPicPr>
            <p:cNvPr id="12" name="Graphic 11">
              <a:extLst>
                <a:ext uri="{FF2B5EF4-FFF2-40B4-BE49-F238E27FC236}">
                  <a16:creationId xmlns:a16="http://schemas.microsoft.com/office/drawing/2014/main" id="{B6888180-4AC6-A959-2940-10BF0CA4042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15926" y="638844"/>
              <a:ext cx="3710940" cy="3811236"/>
            </a:xfrm>
            <a:prstGeom prst="rect">
              <a:avLst/>
            </a:prstGeom>
          </p:spPr>
        </p:pic>
      </p:grpSp>
    </p:spTree>
    <p:extLst>
      <p:ext uri="{BB962C8B-B14F-4D97-AF65-F5344CB8AC3E}">
        <p14:creationId xmlns:p14="http://schemas.microsoft.com/office/powerpoint/2010/main" val="15282216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02">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01692597-FFF9-444F-8F77-6E784B94A346}"/>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7FE40C8E-7A79-6285-A56D-54B714BE5625}"/>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flipV="1">
            <a:off x="639420" y="731520"/>
            <a:ext cx="10913161" cy="1371600"/>
          </a:xfrm>
          <a:prstGeom prst="rect">
            <a:avLst/>
          </a:prstGeom>
        </p:spPr>
      </p:pic>
      <p:sp>
        <p:nvSpPr>
          <p:cNvPr id="9" name="Title 1">
            <a:extLst>
              <a:ext uri="{FF2B5EF4-FFF2-40B4-BE49-F238E27FC236}">
                <a16:creationId xmlns:a16="http://schemas.microsoft.com/office/drawing/2014/main" id="{3258B21D-A539-48D1-461B-7C16E045AD38}"/>
              </a:ext>
            </a:extLst>
          </p:cNvPr>
          <p:cNvSpPr>
            <a:spLocks noGrp="1"/>
          </p:cNvSpPr>
          <p:nvPr>
            <p:ph type="title"/>
          </p:nvPr>
        </p:nvSpPr>
        <p:spPr>
          <a:xfrm>
            <a:off x="731520" y="2203704"/>
            <a:ext cx="4937760" cy="4023360"/>
          </a:xfrm>
        </p:spPr>
        <p:txBody>
          <a:bodyPr lIns="0" tIns="0" rIns="0" bIns="0">
            <a:normAutofit/>
          </a:bodyPr>
          <a:lstStyle>
            <a:lvl1pPr algn="ctr">
              <a:defRPr sz="3600"/>
            </a:lvl1pPr>
          </a:lstStyle>
          <a:p>
            <a:r>
              <a:rPr lang="en-US"/>
              <a:t>Click to edit Master title style</a:t>
            </a:r>
            <a:endParaRPr lang="en-US" dirty="0"/>
          </a:p>
        </p:txBody>
      </p:sp>
      <p:sp>
        <p:nvSpPr>
          <p:cNvPr id="10" name="Content Placeholder 2">
            <a:extLst>
              <a:ext uri="{FF2B5EF4-FFF2-40B4-BE49-F238E27FC236}">
                <a16:creationId xmlns:a16="http://schemas.microsoft.com/office/drawing/2014/main" id="{81D1FCDB-AFA4-5977-8DBB-07E6F6BDDFC6}"/>
              </a:ext>
            </a:extLst>
          </p:cNvPr>
          <p:cNvSpPr>
            <a:spLocks noGrp="1"/>
          </p:cNvSpPr>
          <p:nvPr>
            <p:ph idx="1"/>
          </p:nvPr>
        </p:nvSpPr>
        <p:spPr>
          <a:xfrm>
            <a:off x="6099048" y="2203704"/>
            <a:ext cx="5303520" cy="4023360"/>
          </a:xfrm>
        </p:spPr>
        <p:txBody>
          <a:bodyPr anchor="ctr"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52452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subtitle + picture">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174DF79A-DA68-AFDD-C02D-2450DEA0DA9D}"/>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5029200" y="1737360"/>
            <a:ext cx="6400800" cy="3383280"/>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5029200" y="5394960"/>
            <a:ext cx="6400800" cy="731520"/>
          </a:xfrm>
        </p:spPr>
        <p:txBody>
          <a:bodyPr>
            <a:normAutofit/>
          </a:bodyPr>
          <a:lstStyle>
            <a:lvl1pPr marL="0" indent="0" algn="l">
              <a:spcBef>
                <a:spcPts val="0"/>
              </a:spcBef>
              <a:buNone/>
              <a:defRPr sz="2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Picture Placeholder 9">
            <a:extLst>
              <a:ext uri="{FF2B5EF4-FFF2-40B4-BE49-F238E27FC236}">
                <a16:creationId xmlns:a16="http://schemas.microsoft.com/office/drawing/2014/main" id="{E805F030-D6EA-F6A3-3B68-7FD969DD8F65}"/>
              </a:ext>
            </a:extLst>
          </p:cNvPr>
          <p:cNvSpPr>
            <a:spLocks noGrp="1"/>
          </p:cNvSpPr>
          <p:nvPr>
            <p:ph type="pic" sz="quarter" idx="13"/>
          </p:nvPr>
        </p:nvSpPr>
        <p:spPr>
          <a:xfrm>
            <a:off x="731520" y="685800"/>
            <a:ext cx="3840480" cy="5486400"/>
          </a:xfrm>
          <a:custGeom>
            <a:avLst/>
            <a:gdLst>
              <a:gd name="connsiteX0" fmla="*/ 328822 w 3840480"/>
              <a:gd name="connsiteY0" fmla="*/ 0 h 5486400"/>
              <a:gd name="connsiteX1" fmla="*/ 3511658 w 3840480"/>
              <a:gd name="connsiteY1" fmla="*/ 0 h 5486400"/>
              <a:gd name="connsiteX2" fmla="*/ 3840480 w 3840480"/>
              <a:gd name="connsiteY2" fmla="*/ 328822 h 5486400"/>
              <a:gd name="connsiteX3" fmla="*/ 3840480 w 3840480"/>
              <a:gd name="connsiteY3" fmla="*/ 5157578 h 5486400"/>
              <a:gd name="connsiteX4" fmla="*/ 3511658 w 3840480"/>
              <a:gd name="connsiteY4" fmla="*/ 5486400 h 5486400"/>
              <a:gd name="connsiteX5" fmla="*/ 328822 w 3840480"/>
              <a:gd name="connsiteY5" fmla="*/ 5486400 h 5486400"/>
              <a:gd name="connsiteX6" fmla="*/ 0 w 3840480"/>
              <a:gd name="connsiteY6" fmla="*/ 5157578 h 5486400"/>
              <a:gd name="connsiteX7" fmla="*/ 0 w 3840480"/>
              <a:gd name="connsiteY7" fmla="*/ 328822 h 5486400"/>
              <a:gd name="connsiteX8" fmla="*/ 328822 w 3840480"/>
              <a:gd name="connsiteY8"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0480" h="5486400">
                <a:moveTo>
                  <a:pt x="328822" y="0"/>
                </a:moveTo>
                <a:lnTo>
                  <a:pt x="3511658" y="0"/>
                </a:lnTo>
                <a:cubicBezTo>
                  <a:pt x="3693261" y="0"/>
                  <a:pt x="3840480" y="147219"/>
                  <a:pt x="3840480" y="328822"/>
                </a:cubicBezTo>
                <a:lnTo>
                  <a:pt x="3840480" y="5157578"/>
                </a:lnTo>
                <a:cubicBezTo>
                  <a:pt x="3840480" y="5339181"/>
                  <a:pt x="3693261" y="5486400"/>
                  <a:pt x="3511658" y="5486400"/>
                </a:cubicBezTo>
                <a:lnTo>
                  <a:pt x="328822" y="5486400"/>
                </a:lnTo>
                <a:cubicBezTo>
                  <a:pt x="147219" y="5486400"/>
                  <a:pt x="0" y="5339181"/>
                  <a:pt x="0" y="5157578"/>
                </a:cubicBezTo>
                <a:lnTo>
                  <a:pt x="0" y="328822"/>
                </a:lnTo>
                <a:cubicBezTo>
                  <a:pt x="0" y="147219"/>
                  <a:pt x="147219" y="0"/>
                  <a:pt x="328822" y="0"/>
                </a:cubicBezTo>
                <a:close/>
              </a:path>
            </a:pathLst>
          </a:custGeom>
        </p:spPr>
        <p:txBody>
          <a:bodyPr wrap="square">
            <a:noAutofit/>
          </a:bodyPr>
          <a:lstStyle>
            <a:lvl1pPr marL="0" indent="0">
              <a:buNone/>
              <a:defRPr/>
            </a:lvl1pPr>
          </a:lstStyle>
          <a:p>
            <a:r>
              <a:rPr lang="en-US"/>
              <a:t>Click icon to add picture</a:t>
            </a:r>
            <a:endParaRPr lang="en-US" dirty="0"/>
          </a:p>
        </p:txBody>
      </p:sp>
      <p:grpSp>
        <p:nvGrpSpPr>
          <p:cNvPr id="12" name="Group 11">
            <a:extLst>
              <a:ext uri="{FF2B5EF4-FFF2-40B4-BE49-F238E27FC236}">
                <a16:creationId xmlns:a16="http://schemas.microsoft.com/office/drawing/2014/main" id="{C9159AF6-DC73-3F3B-4DE1-FF96E102AD91}"/>
              </a:ext>
            </a:extLst>
          </p:cNvPr>
          <p:cNvGrpSpPr/>
          <p:nvPr userDrawn="1"/>
        </p:nvGrpSpPr>
        <p:grpSpPr>
          <a:xfrm>
            <a:off x="5151782" y="718837"/>
            <a:ext cx="6448714" cy="1109963"/>
            <a:chOff x="5151782" y="718837"/>
            <a:chExt cx="6448714" cy="1109963"/>
          </a:xfrm>
        </p:grpSpPr>
        <p:pic>
          <p:nvPicPr>
            <p:cNvPr id="11" name="Graphic 10">
              <a:extLst>
                <a:ext uri="{FF2B5EF4-FFF2-40B4-BE49-F238E27FC236}">
                  <a16:creationId xmlns:a16="http://schemas.microsoft.com/office/drawing/2014/main" id="{FF27E39F-E57E-E1BA-1D9F-200F07AF3DF9}"/>
                </a:ext>
              </a:extLst>
            </p:cNvPr>
            <p:cNvPicPr>
              <a:picLocks noChangeAspect="1"/>
            </p:cNvPicPr>
            <p:nvPr/>
          </p:nvPicPr>
          <p:blipFill rotWithShape="1">
            <a:blip>
              <a:extLst>
                <a:ext uri="{96DAC541-7B7A-43D3-8B79-37D633B846F1}">
                  <asvg:svgBlip xmlns:asvg="http://schemas.microsoft.com/office/drawing/2016/SVG/main" r:embed="rId2"/>
                </a:ext>
              </a:extLst>
            </a:blip>
            <a:srcRect l="33966" r="30980"/>
            <a:stretch/>
          </p:blipFill>
          <p:spPr>
            <a:xfrm flipV="1">
              <a:off x="5151782" y="731520"/>
              <a:ext cx="3060401" cy="1097280"/>
            </a:xfrm>
            <a:prstGeom prst="rect">
              <a:avLst/>
            </a:prstGeom>
          </p:spPr>
        </p:pic>
        <p:pic>
          <p:nvPicPr>
            <p:cNvPr id="13" name="Graphic 12">
              <a:extLst>
                <a:ext uri="{FF2B5EF4-FFF2-40B4-BE49-F238E27FC236}">
                  <a16:creationId xmlns:a16="http://schemas.microsoft.com/office/drawing/2014/main" id="{AE6E711D-4BC1-A8B6-96F6-4D100948DDC5}"/>
                </a:ext>
              </a:extLst>
            </p:cNvPr>
            <p:cNvPicPr>
              <a:picLocks noChangeAspect="1"/>
            </p:cNvPicPr>
            <p:nvPr/>
          </p:nvPicPr>
          <p:blipFill rotWithShape="1">
            <a:blip>
              <a:extLst>
                <a:ext uri="{96DAC541-7B7A-43D3-8B79-37D633B846F1}">
                  <asvg:svgBlip xmlns:asvg="http://schemas.microsoft.com/office/drawing/2016/SVG/main" r:embed="rId2"/>
                </a:ext>
              </a:extLst>
            </a:blip>
            <a:srcRect l="67374"/>
            <a:stretch/>
          </p:blipFill>
          <p:spPr>
            <a:xfrm flipV="1">
              <a:off x="8752114" y="731520"/>
              <a:ext cx="2848382" cy="1097280"/>
            </a:xfrm>
            <a:prstGeom prst="rect">
              <a:avLst/>
            </a:prstGeom>
          </p:spPr>
        </p:pic>
        <p:pic>
          <p:nvPicPr>
            <p:cNvPr id="14" name="Graphic 13">
              <a:extLst>
                <a:ext uri="{FF2B5EF4-FFF2-40B4-BE49-F238E27FC236}">
                  <a16:creationId xmlns:a16="http://schemas.microsoft.com/office/drawing/2014/main" id="{2966DB51-3326-B7CD-79CC-419B0BAA4EC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21001933">
              <a:off x="8148575" y="718837"/>
              <a:ext cx="716638" cy="744201"/>
            </a:xfrm>
            <a:prstGeom prst="rect">
              <a:avLst/>
            </a:prstGeom>
          </p:spPr>
        </p:pic>
      </p:grpSp>
    </p:spTree>
    <p:extLst>
      <p:ext uri="{BB962C8B-B14F-4D97-AF65-F5344CB8AC3E}">
        <p14:creationId xmlns:p14="http://schemas.microsoft.com/office/powerpoint/2010/main" val="1976097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01">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50AA9A03-5219-5FDB-8F76-14B9889332A1}"/>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731520" y="731520"/>
            <a:ext cx="10698480" cy="1097280"/>
          </a:xfrm>
        </p:spPr>
        <p:txBody>
          <a:bodyPr anchor="b" anchorCtr="0">
            <a:normAutofit/>
          </a:bodyPr>
          <a:lstStyle>
            <a:lvl1pPr algn="ctr">
              <a:defRPr sz="3600"/>
            </a:lvl1pPr>
          </a:lstStyle>
          <a:p>
            <a:r>
              <a:rPr lang="en-US"/>
              <a:t>Click to edit Master title style</a:t>
            </a:r>
            <a:endParaRPr lang="en-US" dirty="0"/>
          </a:p>
        </p:txBody>
      </p:sp>
      <p:sp>
        <p:nvSpPr>
          <p:cNvPr id="10" name="Content Placeholder 2">
            <a:extLst>
              <a:ext uri="{FF2B5EF4-FFF2-40B4-BE49-F238E27FC236}">
                <a16:creationId xmlns:a16="http://schemas.microsoft.com/office/drawing/2014/main" id="{CBBE321C-2EF3-1AF9-6D78-453D4F3CC11E}"/>
              </a:ext>
            </a:extLst>
          </p:cNvPr>
          <p:cNvSpPr>
            <a:spLocks noGrp="1"/>
          </p:cNvSpPr>
          <p:nvPr>
            <p:ph idx="1"/>
          </p:nvPr>
        </p:nvSpPr>
        <p:spPr>
          <a:xfrm>
            <a:off x="749808" y="2340864"/>
            <a:ext cx="3849624" cy="3840480"/>
          </a:xfrm>
        </p:spPr>
        <p:txBody>
          <a:bodyPr lIns="0" tIns="0" rIns="0" bIns="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ext Placeholder 13">
            <a:extLst>
              <a:ext uri="{FF2B5EF4-FFF2-40B4-BE49-F238E27FC236}">
                <a16:creationId xmlns:a16="http://schemas.microsoft.com/office/drawing/2014/main" id="{C7F250DD-8A39-BA2C-52AA-D45675F76B14}"/>
              </a:ext>
            </a:extLst>
          </p:cNvPr>
          <p:cNvSpPr>
            <a:spLocks noGrp="1"/>
          </p:cNvSpPr>
          <p:nvPr>
            <p:ph type="body" sz="quarter" idx="14"/>
          </p:nvPr>
        </p:nvSpPr>
        <p:spPr>
          <a:xfrm>
            <a:off x="5549900" y="2341563"/>
            <a:ext cx="5815584" cy="452437"/>
          </a:xfrm>
        </p:spPr>
        <p:txBody>
          <a:bodyPr lIns="0" tIns="0" rIns="0" bIns="0">
            <a:noAutofit/>
          </a:bodyPr>
          <a:lstStyle>
            <a:lvl1pPr marL="0" indent="0">
              <a:spcBef>
                <a:spcPts val="0"/>
              </a:spcBef>
              <a:buNone/>
              <a:defRPr sz="1800"/>
            </a:lvl1pPr>
          </a:lstStyle>
          <a:p>
            <a:pPr lvl="0"/>
            <a:r>
              <a:rPr lang="en-US"/>
              <a:t>Click to edit Master text styles</a:t>
            </a:r>
          </a:p>
        </p:txBody>
      </p:sp>
      <p:sp>
        <p:nvSpPr>
          <p:cNvPr id="12" name="Content Placeholder 2">
            <a:extLst>
              <a:ext uri="{FF2B5EF4-FFF2-40B4-BE49-F238E27FC236}">
                <a16:creationId xmlns:a16="http://schemas.microsoft.com/office/drawing/2014/main" id="{D7967943-29F6-8B4F-D85A-3E3BC79F55C3}"/>
              </a:ext>
            </a:extLst>
          </p:cNvPr>
          <p:cNvSpPr>
            <a:spLocks noGrp="1"/>
          </p:cNvSpPr>
          <p:nvPr>
            <p:ph idx="13"/>
          </p:nvPr>
        </p:nvSpPr>
        <p:spPr>
          <a:xfrm>
            <a:off x="5550408" y="2794683"/>
            <a:ext cx="5696712" cy="3532965"/>
          </a:xfrm>
        </p:spPr>
        <p:txBody>
          <a:bodyPr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7/6/2026</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cxnSp>
        <p:nvCxnSpPr>
          <p:cNvPr id="9" name="Straight Connector 8">
            <a:extLst>
              <a:ext uri="{FF2B5EF4-FFF2-40B4-BE49-F238E27FC236}">
                <a16:creationId xmlns:a16="http://schemas.microsoft.com/office/drawing/2014/main" id="{E8FA209F-9796-B2AD-2E33-AE47DA0240A3}"/>
              </a:ext>
            </a:extLst>
          </p:cNvPr>
          <p:cNvCxnSpPr/>
          <p:nvPr userDrawn="1"/>
        </p:nvCxnSpPr>
        <p:spPr>
          <a:xfrm>
            <a:off x="5043951" y="2342232"/>
            <a:ext cx="0" cy="3843128"/>
          </a:xfrm>
          <a:prstGeom prst="line">
            <a:avLst/>
          </a:prstGeom>
          <a:ln w="38100" cap="rnd">
            <a:solidFill>
              <a:schemeClr val="accent2">
                <a:lumMod val="20000"/>
                <a:lumOff val="80000"/>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4037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t + picture ">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21498A30-8462-D4F7-33E4-52016881ECBA}"/>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a:extLst>
              <a:ext uri="{FF2B5EF4-FFF2-40B4-BE49-F238E27FC236}">
                <a16:creationId xmlns:a16="http://schemas.microsoft.com/office/drawing/2014/main" id="{ED119E5E-F8F1-0767-C2E4-4F21FEBDAAFC}"/>
              </a:ext>
            </a:extLst>
          </p:cNvPr>
          <p:cNvSpPr>
            <a:spLocks noGrp="1"/>
          </p:cNvSpPr>
          <p:nvPr>
            <p:ph type="ctrTitle"/>
          </p:nvPr>
        </p:nvSpPr>
        <p:spPr>
          <a:xfrm>
            <a:off x="731520" y="1554480"/>
            <a:ext cx="6400800" cy="2103120"/>
          </a:xfrm>
        </p:spPr>
        <p:txBody>
          <a:bodyPr anchor="ctr">
            <a:normAutofit/>
          </a:bodyPr>
          <a:lstStyle>
            <a:lvl1pPr algn="ctr">
              <a:defRPr sz="3600"/>
            </a:lvl1pPr>
          </a:lstStyle>
          <a:p>
            <a:r>
              <a:rPr lang="en-US"/>
              <a:t>Click to edit Master title style</a:t>
            </a:r>
            <a:endParaRPr lang="en-US" dirty="0"/>
          </a:p>
        </p:txBody>
      </p:sp>
      <p:sp>
        <p:nvSpPr>
          <p:cNvPr id="11" name="Content Placeholder 2">
            <a:extLst>
              <a:ext uri="{FF2B5EF4-FFF2-40B4-BE49-F238E27FC236}">
                <a16:creationId xmlns:a16="http://schemas.microsoft.com/office/drawing/2014/main" id="{F48D61E1-F43F-7EC3-A01D-52F8769F1003}"/>
              </a:ext>
            </a:extLst>
          </p:cNvPr>
          <p:cNvSpPr>
            <a:spLocks noGrp="1"/>
          </p:cNvSpPr>
          <p:nvPr>
            <p:ph idx="1"/>
          </p:nvPr>
        </p:nvSpPr>
        <p:spPr>
          <a:xfrm>
            <a:off x="731520" y="3840480"/>
            <a:ext cx="6400800" cy="2286000"/>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22423177-D8B7-2418-2C26-96BD628397A9}"/>
              </a:ext>
            </a:extLst>
          </p:cNvPr>
          <p:cNvSpPr>
            <a:spLocks noGrp="1"/>
          </p:cNvSpPr>
          <p:nvPr>
            <p:ph type="pic" sz="quarter" idx="13"/>
          </p:nvPr>
        </p:nvSpPr>
        <p:spPr>
          <a:xfrm>
            <a:off x="7580376" y="685800"/>
            <a:ext cx="3840480" cy="5486400"/>
          </a:xfrm>
          <a:custGeom>
            <a:avLst/>
            <a:gdLst>
              <a:gd name="connsiteX0" fmla="*/ 328822 w 3840480"/>
              <a:gd name="connsiteY0" fmla="*/ 0 h 5486400"/>
              <a:gd name="connsiteX1" fmla="*/ 3511658 w 3840480"/>
              <a:gd name="connsiteY1" fmla="*/ 0 h 5486400"/>
              <a:gd name="connsiteX2" fmla="*/ 3840480 w 3840480"/>
              <a:gd name="connsiteY2" fmla="*/ 328822 h 5486400"/>
              <a:gd name="connsiteX3" fmla="*/ 3840480 w 3840480"/>
              <a:gd name="connsiteY3" fmla="*/ 5157578 h 5486400"/>
              <a:gd name="connsiteX4" fmla="*/ 3511658 w 3840480"/>
              <a:gd name="connsiteY4" fmla="*/ 5486400 h 5486400"/>
              <a:gd name="connsiteX5" fmla="*/ 328822 w 3840480"/>
              <a:gd name="connsiteY5" fmla="*/ 5486400 h 5486400"/>
              <a:gd name="connsiteX6" fmla="*/ 0 w 3840480"/>
              <a:gd name="connsiteY6" fmla="*/ 5157578 h 5486400"/>
              <a:gd name="connsiteX7" fmla="*/ 0 w 3840480"/>
              <a:gd name="connsiteY7" fmla="*/ 328822 h 5486400"/>
              <a:gd name="connsiteX8" fmla="*/ 328822 w 3840480"/>
              <a:gd name="connsiteY8"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0480" h="5486400">
                <a:moveTo>
                  <a:pt x="328822" y="0"/>
                </a:moveTo>
                <a:lnTo>
                  <a:pt x="3511658" y="0"/>
                </a:lnTo>
                <a:cubicBezTo>
                  <a:pt x="3693261" y="0"/>
                  <a:pt x="3840480" y="147219"/>
                  <a:pt x="3840480" y="328822"/>
                </a:cubicBezTo>
                <a:lnTo>
                  <a:pt x="3840480" y="5157578"/>
                </a:lnTo>
                <a:cubicBezTo>
                  <a:pt x="3840480" y="5339181"/>
                  <a:pt x="3693261" y="5486400"/>
                  <a:pt x="3511658" y="5486400"/>
                </a:cubicBezTo>
                <a:lnTo>
                  <a:pt x="328822" y="5486400"/>
                </a:lnTo>
                <a:cubicBezTo>
                  <a:pt x="147219" y="5486400"/>
                  <a:pt x="0" y="5339181"/>
                  <a:pt x="0" y="5157578"/>
                </a:cubicBezTo>
                <a:lnTo>
                  <a:pt x="0" y="328822"/>
                </a:lnTo>
                <a:cubicBezTo>
                  <a:pt x="0" y="147219"/>
                  <a:pt x="147219" y="0"/>
                  <a:pt x="328822" y="0"/>
                </a:cubicBezTo>
                <a:close/>
              </a:path>
            </a:pathLst>
          </a:custGeom>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7/6/2026</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pic>
        <p:nvPicPr>
          <p:cNvPr id="12" name="Graphic 11">
            <a:extLst>
              <a:ext uri="{FF2B5EF4-FFF2-40B4-BE49-F238E27FC236}">
                <a16:creationId xmlns:a16="http://schemas.microsoft.com/office/drawing/2014/main" id="{58A9C5B8-2990-93CB-7146-611D366766F5}"/>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32738" r="35243"/>
          <a:stretch/>
        </p:blipFill>
        <p:spPr>
          <a:xfrm>
            <a:off x="740233" y="470266"/>
            <a:ext cx="2562499" cy="1005840"/>
          </a:xfrm>
          <a:prstGeom prst="rect">
            <a:avLst/>
          </a:prstGeom>
        </p:spPr>
      </p:pic>
    </p:spTree>
    <p:extLst>
      <p:ext uri="{BB962C8B-B14F-4D97-AF65-F5344CB8AC3E}">
        <p14:creationId xmlns:p14="http://schemas.microsoft.com/office/powerpoint/2010/main" val="13813920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2">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50AA9A03-5219-5FDB-8F76-14B9889332A1}"/>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1">
            <a:extLst>
              <a:ext uri="{FF2B5EF4-FFF2-40B4-BE49-F238E27FC236}">
                <a16:creationId xmlns:a16="http://schemas.microsoft.com/office/drawing/2014/main" id="{35CB646E-623F-ACC0-0BCC-D09DB046C073}"/>
              </a:ext>
            </a:extLst>
          </p:cNvPr>
          <p:cNvSpPr>
            <a:spLocks noGrp="1"/>
          </p:cNvSpPr>
          <p:nvPr>
            <p:ph type="title"/>
          </p:nvPr>
        </p:nvSpPr>
        <p:spPr>
          <a:xfrm>
            <a:off x="731520" y="731520"/>
            <a:ext cx="10698480" cy="1097280"/>
          </a:xfrm>
        </p:spPr>
        <p:txBody>
          <a:bodyPr anchor="b" anchorCtr="0">
            <a:normAutofit/>
          </a:bodyPr>
          <a:lstStyle>
            <a:lvl1pPr algn="l">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p:nvPr>
        </p:nvSpPr>
        <p:spPr>
          <a:xfrm>
            <a:off x="731520" y="2377440"/>
            <a:ext cx="4846320" cy="2011680"/>
          </a:xfrm>
        </p:spPr>
        <p:txBody>
          <a:bodyPr/>
          <a:lstStyle>
            <a:lvl1pPr marL="0" indent="0">
              <a:buNone/>
              <a:defRPr sz="1800"/>
            </a:lvl1pPr>
            <a:lvl2pPr>
              <a:buClr>
                <a:schemeClr val="accent1"/>
              </a:buClr>
              <a:buSzPct val="90000"/>
              <a:defRPr/>
            </a:lvl2pPr>
            <a:lvl3pPr>
              <a:buClr>
                <a:schemeClr val="accent1"/>
              </a:buClr>
              <a:buSzPct val="90000"/>
              <a:defRPr/>
            </a:lvl3pPr>
            <a:lvl4pPr>
              <a:buClr>
                <a:schemeClr val="accent1"/>
              </a:buClr>
              <a:buSzPct val="90000"/>
              <a:defRPr/>
            </a:lvl4pPr>
            <a:lvl5pPr>
              <a:buClr>
                <a:schemeClr val="accent1"/>
              </a:buClr>
              <a:buSzPct val="9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DFB03A-367B-9ADA-8071-E22871EC115F}"/>
              </a:ext>
            </a:extLst>
          </p:cNvPr>
          <p:cNvSpPr>
            <a:spLocks noGrp="1"/>
          </p:cNvSpPr>
          <p:nvPr>
            <p:ph sz="half" idx="2"/>
          </p:nvPr>
        </p:nvSpPr>
        <p:spPr>
          <a:xfrm>
            <a:off x="6492240" y="2377440"/>
            <a:ext cx="4846320" cy="2011680"/>
          </a:xfrm>
        </p:spPr>
        <p:txBody>
          <a:bodyPr/>
          <a:lstStyle>
            <a:lvl1pPr marL="0" indent="0">
              <a:buNone/>
              <a:defRPr sz="1800"/>
            </a:lvl1pPr>
            <a:lvl2pPr>
              <a:buClr>
                <a:schemeClr val="accent1"/>
              </a:buClr>
              <a:buSzPct val="90000"/>
              <a:defRPr/>
            </a:lvl2pPr>
            <a:lvl3pPr>
              <a:buClr>
                <a:schemeClr val="accent1"/>
              </a:buClr>
              <a:buSzPct val="90000"/>
              <a:defRPr/>
            </a:lvl3pPr>
            <a:lvl4pPr>
              <a:buClr>
                <a:schemeClr val="accent1"/>
              </a:buClr>
              <a:buSzPct val="90000"/>
              <a:defRPr/>
            </a:lvl4pPr>
            <a:lvl5pPr>
              <a:buClr>
                <a:schemeClr val="accent1"/>
              </a:buClr>
              <a:buSzPct val="9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7/6/2026</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pic>
        <p:nvPicPr>
          <p:cNvPr id="9" name="Graphic 8">
            <a:extLst>
              <a:ext uri="{FF2B5EF4-FFF2-40B4-BE49-F238E27FC236}">
                <a16:creationId xmlns:a16="http://schemas.microsoft.com/office/drawing/2014/main" id="{AAE407CB-377A-BED8-EF6C-5B5B9D236E9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39420" y="4920978"/>
            <a:ext cx="10913161" cy="1371600"/>
          </a:xfrm>
          <a:prstGeom prst="rect">
            <a:avLst/>
          </a:prstGeom>
        </p:spPr>
      </p:pic>
    </p:spTree>
    <p:extLst>
      <p:ext uri="{BB962C8B-B14F-4D97-AF65-F5344CB8AC3E}">
        <p14:creationId xmlns:p14="http://schemas.microsoft.com/office/powerpoint/2010/main" val="5164684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03">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21498A30-8462-D4F7-33E4-52016881ECBA}"/>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42D7A8-90D7-EAD8-D5B0-6375EB3F43F2}"/>
              </a:ext>
            </a:extLst>
          </p:cNvPr>
          <p:cNvSpPr>
            <a:spLocks noGrp="1"/>
          </p:cNvSpPr>
          <p:nvPr>
            <p:ph type="title"/>
          </p:nvPr>
        </p:nvSpPr>
        <p:spPr>
          <a:xfrm>
            <a:off x="731520" y="731520"/>
            <a:ext cx="10698480" cy="1097280"/>
          </a:xfrm>
        </p:spPr>
        <p:txBody>
          <a:bodyPr anchor="b" anchorCtr="0">
            <a:normAutofit/>
          </a:bodyPr>
          <a:lstStyle>
            <a:lvl1pPr algn="l">
              <a:defRPr sz="3600"/>
            </a:lvl1pPr>
          </a:lstStyle>
          <a:p>
            <a:r>
              <a:rPr lang="en-US"/>
              <a:t>Click to edit Master title style</a:t>
            </a:r>
            <a:endParaRPr lang="en-US" dirty="0"/>
          </a:p>
        </p:txBody>
      </p:sp>
      <p:sp>
        <p:nvSpPr>
          <p:cNvPr id="11" name="Content Placeholder 2">
            <a:extLst>
              <a:ext uri="{FF2B5EF4-FFF2-40B4-BE49-F238E27FC236}">
                <a16:creationId xmlns:a16="http://schemas.microsoft.com/office/drawing/2014/main" id="{F48D61E1-F43F-7EC3-A01D-52F8769F1003}"/>
              </a:ext>
            </a:extLst>
          </p:cNvPr>
          <p:cNvSpPr>
            <a:spLocks noGrp="1"/>
          </p:cNvSpPr>
          <p:nvPr>
            <p:ph idx="1"/>
          </p:nvPr>
        </p:nvSpPr>
        <p:spPr>
          <a:xfrm>
            <a:off x="841248" y="2377439"/>
            <a:ext cx="2834640" cy="3657599"/>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Content Placeholder 2">
            <a:extLst>
              <a:ext uri="{FF2B5EF4-FFF2-40B4-BE49-F238E27FC236}">
                <a16:creationId xmlns:a16="http://schemas.microsoft.com/office/drawing/2014/main" id="{4F14DA03-155B-0EEF-AE9A-B3002ECE64CB}"/>
              </a:ext>
            </a:extLst>
          </p:cNvPr>
          <p:cNvSpPr>
            <a:spLocks noGrp="1"/>
          </p:cNvSpPr>
          <p:nvPr>
            <p:ph idx="14"/>
          </p:nvPr>
        </p:nvSpPr>
        <p:spPr>
          <a:xfrm>
            <a:off x="4361688" y="2377440"/>
            <a:ext cx="6986016" cy="3657600"/>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7/6/2026</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3306987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03">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21498A30-8462-D4F7-33E4-52016881ECBA}"/>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42D7A8-90D7-EAD8-D5B0-6375EB3F43F2}"/>
              </a:ext>
            </a:extLst>
          </p:cNvPr>
          <p:cNvSpPr>
            <a:spLocks noGrp="1"/>
          </p:cNvSpPr>
          <p:nvPr>
            <p:ph type="title"/>
          </p:nvPr>
        </p:nvSpPr>
        <p:spPr>
          <a:xfrm>
            <a:off x="731520" y="731520"/>
            <a:ext cx="10698480" cy="1097280"/>
          </a:xfrm>
        </p:spPr>
        <p:txBody>
          <a:bodyPr anchor="b" anchorCtr="0">
            <a:normAutofit/>
          </a:bodyPr>
          <a:lstStyle>
            <a:lvl1pPr algn="ct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F14DA03-155B-0EEF-AE9A-B3002ECE64CB}"/>
              </a:ext>
            </a:extLst>
          </p:cNvPr>
          <p:cNvSpPr>
            <a:spLocks noGrp="1"/>
          </p:cNvSpPr>
          <p:nvPr>
            <p:ph idx="14"/>
          </p:nvPr>
        </p:nvSpPr>
        <p:spPr>
          <a:xfrm>
            <a:off x="841248" y="2377440"/>
            <a:ext cx="10515600" cy="3657600"/>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7/6/2026</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3105547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 picture">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174DF79A-DA68-AFDD-C02D-2450DEA0DA9D}"/>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731520" y="2560320"/>
            <a:ext cx="6400800" cy="3657600"/>
          </a:xfrm>
        </p:spPr>
        <p:txBody>
          <a:bodyPr anchor="b">
            <a:normAutofit/>
          </a:bodyPr>
          <a:lstStyle>
            <a:lvl1pPr algn="l">
              <a:defRPr sz="4800"/>
            </a:lvl1pPr>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E805F030-D6EA-F6A3-3B68-7FD969DD8F65}"/>
              </a:ext>
            </a:extLst>
          </p:cNvPr>
          <p:cNvSpPr>
            <a:spLocks noGrp="1"/>
          </p:cNvSpPr>
          <p:nvPr>
            <p:ph type="pic" sz="quarter" idx="13"/>
          </p:nvPr>
        </p:nvSpPr>
        <p:spPr>
          <a:xfrm>
            <a:off x="7415784" y="685800"/>
            <a:ext cx="3840480" cy="5486400"/>
          </a:xfrm>
          <a:custGeom>
            <a:avLst/>
            <a:gdLst>
              <a:gd name="connsiteX0" fmla="*/ 328822 w 3840480"/>
              <a:gd name="connsiteY0" fmla="*/ 0 h 5486400"/>
              <a:gd name="connsiteX1" fmla="*/ 3511658 w 3840480"/>
              <a:gd name="connsiteY1" fmla="*/ 0 h 5486400"/>
              <a:gd name="connsiteX2" fmla="*/ 3840480 w 3840480"/>
              <a:gd name="connsiteY2" fmla="*/ 328822 h 5486400"/>
              <a:gd name="connsiteX3" fmla="*/ 3840480 w 3840480"/>
              <a:gd name="connsiteY3" fmla="*/ 5157578 h 5486400"/>
              <a:gd name="connsiteX4" fmla="*/ 3511658 w 3840480"/>
              <a:gd name="connsiteY4" fmla="*/ 5486400 h 5486400"/>
              <a:gd name="connsiteX5" fmla="*/ 328822 w 3840480"/>
              <a:gd name="connsiteY5" fmla="*/ 5486400 h 5486400"/>
              <a:gd name="connsiteX6" fmla="*/ 0 w 3840480"/>
              <a:gd name="connsiteY6" fmla="*/ 5157578 h 5486400"/>
              <a:gd name="connsiteX7" fmla="*/ 0 w 3840480"/>
              <a:gd name="connsiteY7" fmla="*/ 328822 h 5486400"/>
              <a:gd name="connsiteX8" fmla="*/ 328822 w 3840480"/>
              <a:gd name="connsiteY8"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0480" h="5486400">
                <a:moveTo>
                  <a:pt x="328822" y="0"/>
                </a:moveTo>
                <a:lnTo>
                  <a:pt x="3511658" y="0"/>
                </a:lnTo>
                <a:cubicBezTo>
                  <a:pt x="3693261" y="0"/>
                  <a:pt x="3840480" y="147219"/>
                  <a:pt x="3840480" y="328822"/>
                </a:cubicBezTo>
                <a:lnTo>
                  <a:pt x="3840480" y="5157578"/>
                </a:lnTo>
                <a:cubicBezTo>
                  <a:pt x="3840480" y="5339181"/>
                  <a:pt x="3693261" y="5486400"/>
                  <a:pt x="3511658" y="5486400"/>
                </a:cubicBezTo>
                <a:lnTo>
                  <a:pt x="328822" y="5486400"/>
                </a:lnTo>
                <a:cubicBezTo>
                  <a:pt x="147219" y="5486400"/>
                  <a:pt x="0" y="5339181"/>
                  <a:pt x="0" y="5157578"/>
                </a:cubicBezTo>
                <a:lnTo>
                  <a:pt x="0" y="328822"/>
                </a:lnTo>
                <a:cubicBezTo>
                  <a:pt x="0" y="147219"/>
                  <a:pt x="147219" y="0"/>
                  <a:pt x="328822" y="0"/>
                </a:cubicBezTo>
                <a:close/>
              </a:path>
            </a:pathLst>
          </a:custGeom>
        </p:spPr>
        <p:txBody>
          <a:bodyPr wrap="square">
            <a:noAutofit/>
          </a:bodyPr>
          <a:lstStyle>
            <a:lvl1pPr marL="0" indent="0">
              <a:buNone/>
              <a:defRPr/>
            </a:lvl1pPr>
          </a:lstStyle>
          <a:p>
            <a:r>
              <a:rPr lang="en-US"/>
              <a:t>Click icon to add picture</a:t>
            </a:r>
            <a:endParaRPr lang="en-US" dirty="0"/>
          </a:p>
        </p:txBody>
      </p:sp>
      <p:grpSp>
        <p:nvGrpSpPr>
          <p:cNvPr id="4" name="Group 3">
            <a:extLst>
              <a:ext uri="{FF2B5EF4-FFF2-40B4-BE49-F238E27FC236}">
                <a16:creationId xmlns:a16="http://schemas.microsoft.com/office/drawing/2014/main" id="{D2EFE84E-0920-FAF1-6CA8-DC5A96D2F870}"/>
              </a:ext>
            </a:extLst>
          </p:cNvPr>
          <p:cNvGrpSpPr/>
          <p:nvPr userDrawn="1"/>
        </p:nvGrpSpPr>
        <p:grpSpPr>
          <a:xfrm rot="15816438">
            <a:off x="615660" y="629558"/>
            <a:ext cx="1484669" cy="1452524"/>
            <a:chOff x="5437042" y="654465"/>
            <a:chExt cx="1484669" cy="1452524"/>
          </a:xfrm>
        </p:grpSpPr>
        <p:pic>
          <p:nvPicPr>
            <p:cNvPr id="19" name="Graphic 18">
              <a:extLst>
                <a:ext uri="{FF2B5EF4-FFF2-40B4-BE49-F238E27FC236}">
                  <a16:creationId xmlns:a16="http://schemas.microsoft.com/office/drawing/2014/main" id="{E01DCE20-09C5-0306-8775-265D4CF977D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4939004">
              <a:off x="5444492" y="657537"/>
              <a:ext cx="387385" cy="402285"/>
            </a:xfrm>
            <a:prstGeom prst="rect">
              <a:avLst/>
            </a:prstGeom>
          </p:spPr>
        </p:pic>
        <p:pic>
          <p:nvPicPr>
            <p:cNvPr id="20" name="Graphic 19">
              <a:extLst>
                <a:ext uri="{FF2B5EF4-FFF2-40B4-BE49-F238E27FC236}">
                  <a16:creationId xmlns:a16="http://schemas.microsoft.com/office/drawing/2014/main" id="{92584158-AAE2-FED3-948E-78EE07EE2C9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9194546">
              <a:off x="6479159" y="654465"/>
              <a:ext cx="442552" cy="459573"/>
            </a:xfrm>
            <a:prstGeom prst="rect">
              <a:avLst/>
            </a:prstGeom>
          </p:spPr>
        </p:pic>
        <p:pic>
          <p:nvPicPr>
            <p:cNvPr id="21" name="Graphic 20">
              <a:extLst>
                <a:ext uri="{FF2B5EF4-FFF2-40B4-BE49-F238E27FC236}">
                  <a16:creationId xmlns:a16="http://schemas.microsoft.com/office/drawing/2014/main" id="{722E4E58-0AB1-23E3-BD3F-B997103B9D9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715989">
              <a:off x="5893647" y="1267000"/>
              <a:ext cx="808878" cy="839989"/>
            </a:xfrm>
            <a:prstGeom prst="rect">
              <a:avLst/>
            </a:prstGeom>
          </p:spPr>
        </p:pic>
      </p:grpSp>
    </p:spTree>
    <p:extLst>
      <p:ext uri="{BB962C8B-B14F-4D97-AF65-F5344CB8AC3E}">
        <p14:creationId xmlns:p14="http://schemas.microsoft.com/office/powerpoint/2010/main" val="11017156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04">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50AA9A03-5219-5FDB-8F76-14B9889332A1}"/>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731520" y="731520"/>
            <a:ext cx="10698480" cy="1097280"/>
          </a:xfrm>
        </p:spPr>
        <p:txBody>
          <a:bodyPr anchor="b" anchorCtr="0">
            <a:normAutofit/>
          </a:bodyPr>
          <a:lstStyle>
            <a:lvl1pPr algn="l">
              <a:defRPr sz="3600"/>
            </a:lvl1pPr>
          </a:lstStyle>
          <a:p>
            <a:r>
              <a:rPr lang="en-US"/>
              <a:t>Click to edit Master title style</a:t>
            </a:r>
            <a:endParaRPr lang="en-US" dirty="0"/>
          </a:p>
        </p:txBody>
      </p:sp>
      <p:sp>
        <p:nvSpPr>
          <p:cNvPr id="10" name="Content Placeholder 2">
            <a:extLst>
              <a:ext uri="{FF2B5EF4-FFF2-40B4-BE49-F238E27FC236}">
                <a16:creationId xmlns:a16="http://schemas.microsoft.com/office/drawing/2014/main" id="{CBBE321C-2EF3-1AF9-6D78-453D4F3CC11E}"/>
              </a:ext>
            </a:extLst>
          </p:cNvPr>
          <p:cNvSpPr>
            <a:spLocks noGrp="1"/>
          </p:cNvSpPr>
          <p:nvPr>
            <p:ph idx="1"/>
          </p:nvPr>
        </p:nvSpPr>
        <p:spPr>
          <a:xfrm>
            <a:off x="731520" y="2340864"/>
            <a:ext cx="5486400" cy="3749040"/>
          </a:xfrm>
        </p:spPr>
        <p:txBody>
          <a:bodyPr lIns="91440" tIns="45720" rIns="91440" bIns="45720" anchor="t" anchorCtr="0"/>
          <a:lstStyle>
            <a:lvl1pPr marL="512064" indent="-512064">
              <a:buClr>
                <a:schemeClr val="tx1"/>
              </a:buClr>
              <a:buSzPct val="100000"/>
              <a:buFont typeface="+mj-lt"/>
              <a:buAutoNum type="arabicPeriod"/>
              <a:defRPr sz="1800"/>
            </a:lvl1pPr>
            <a:lvl2pPr marL="1028700" indent="-342900">
              <a:buClr>
                <a:schemeClr val="tx1"/>
              </a:buClr>
              <a:buSzPct val="100000"/>
              <a:buFont typeface="+mj-lt"/>
              <a:buAutoNum type="alphaLcPeriod"/>
              <a:defRPr sz="1600"/>
            </a:lvl2pPr>
            <a:lvl3pPr marL="1543050" indent="-400050">
              <a:buClr>
                <a:schemeClr val="tx1"/>
              </a:buClr>
              <a:buSzPct val="100000"/>
              <a:buFont typeface="+mj-lt"/>
              <a:buAutoNum type="romanLcPeriod"/>
              <a:defRPr sz="1600"/>
            </a:lvl3pPr>
            <a:lvl4pPr marL="1943100" indent="-342900">
              <a:buClr>
                <a:schemeClr val="tx1"/>
              </a:buClr>
              <a:buSzPct val="100000"/>
              <a:buFont typeface="+mj-lt"/>
              <a:buAutoNum type="arabicParenR"/>
              <a:defRPr sz="1600"/>
            </a:lvl4pPr>
            <a:lvl5pPr marL="2400300" indent="-342900">
              <a:buClr>
                <a:schemeClr val="tx1"/>
              </a:buClr>
              <a:buSzPct val="100000"/>
              <a:buFont typeface="+mj-lt"/>
              <a:buAutoNum type="alphaLcParen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2">
            <a:extLst>
              <a:ext uri="{FF2B5EF4-FFF2-40B4-BE49-F238E27FC236}">
                <a16:creationId xmlns:a16="http://schemas.microsoft.com/office/drawing/2014/main" id="{D7967943-29F6-8B4F-D85A-3E3BC79F55C3}"/>
              </a:ext>
            </a:extLst>
          </p:cNvPr>
          <p:cNvSpPr>
            <a:spLocks noGrp="1"/>
          </p:cNvSpPr>
          <p:nvPr>
            <p:ph idx="13"/>
          </p:nvPr>
        </p:nvSpPr>
        <p:spPr>
          <a:xfrm>
            <a:off x="6885432" y="2340864"/>
            <a:ext cx="2834640" cy="3840480"/>
          </a:xfrm>
        </p:spPr>
        <p:txBody>
          <a:bodyPr anchor="t" anchorCtr="0"/>
          <a:lstStyle>
            <a:lvl1pPr marL="0" indent="0">
              <a:buClr>
                <a:schemeClr val="accent1"/>
              </a:buClr>
              <a:buSzPct val="90000"/>
              <a:buNone/>
              <a:defRPr sz="1800"/>
            </a:lvl1pPr>
            <a:lvl2pPr marL="457200" indent="-228600">
              <a:buClr>
                <a:schemeClr val="accent1"/>
              </a:buClr>
              <a:buSzPct val="90000"/>
              <a:defRPr sz="1600"/>
            </a:lvl2pPr>
            <a:lvl3pPr marL="914400" indent="-228600">
              <a:buClr>
                <a:schemeClr val="accent1"/>
              </a:buClr>
              <a:buSzPct val="90000"/>
              <a:defRPr sz="1600"/>
            </a:lvl3pPr>
            <a:lvl4pPr marL="13716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7/6/2026</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cxnSp>
        <p:nvCxnSpPr>
          <p:cNvPr id="3" name="Straight Connector 2">
            <a:extLst>
              <a:ext uri="{FF2B5EF4-FFF2-40B4-BE49-F238E27FC236}">
                <a16:creationId xmlns:a16="http://schemas.microsoft.com/office/drawing/2014/main" id="{7ED4B7AC-0A74-D081-4126-7D5BB0DF978A}"/>
              </a:ext>
            </a:extLst>
          </p:cNvPr>
          <p:cNvCxnSpPr/>
          <p:nvPr userDrawn="1"/>
        </p:nvCxnSpPr>
        <p:spPr>
          <a:xfrm>
            <a:off x="6478854" y="2342232"/>
            <a:ext cx="0" cy="3843128"/>
          </a:xfrm>
          <a:prstGeom prst="line">
            <a:avLst/>
          </a:prstGeom>
          <a:ln w="38100" cap="rnd">
            <a:solidFill>
              <a:schemeClr val="accent2">
                <a:lumMod val="20000"/>
                <a:lumOff val="80000"/>
                <a:alpha val="50000"/>
              </a:schemeClr>
            </a:solidFill>
          </a:ln>
        </p:spPr>
        <p:style>
          <a:lnRef idx="1">
            <a:schemeClr val="accent1"/>
          </a:lnRef>
          <a:fillRef idx="0">
            <a:schemeClr val="accent1"/>
          </a:fillRef>
          <a:effectRef idx="0">
            <a:schemeClr val="accent1"/>
          </a:effectRef>
          <a:fontRef idx="minor">
            <a:schemeClr val="tx1"/>
          </a:fontRef>
        </p:style>
      </p:cxnSp>
      <p:pic>
        <p:nvPicPr>
          <p:cNvPr id="4" name="Graphic 3">
            <a:extLst>
              <a:ext uri="{FF2B5EF4-FFF2-40B4-BE49-F238E27FC236}">
                <a16:creationId xmlns:a16="http://schemas.microsoft.com/office/drawing/2014/main" id="{B193C94A-0AB2-B395-E722-487D1EB8AC54}"/>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69293"/>
          <a:stretch/>
        </p:blipFill>
        <p:spPr>
          <a:xfrm rot="16200000">
            <a:off x="9209319" y="2954216"/>
            <a:ext cx="3351115" cy="1371600"/>
          </a:xfrm>
          <a:prstGeom prst="rect">
            <a:avLst/>
          </a:prstGeom>
        </p:spPr>
      </p:pic>
      <p:pic>
        <p:nvPicPr>
          <p:cNvPr id="11" name="Graphic 10">
            <a:extLst>
              <a:ext uri="{FF2B5EF4-FFF2-40B4-BE49-F238E27FC236}">
                <a16:creationId xmlns:a16="http://schemas.microsoft.com/office/drawing/2014/main" id="{B79E72A1-BF08-EE06-7D8C-4AA04F7849E3}"/>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15533699" flipH="1">
            <a:off x="10582146" y="593463"/>
            <a:ext cx="831783" cy="863775"/>
          </a:xfrm>
          <a:prstGeom prst="rect">
            <a:avLst/>
          </a:prstGeom>
        </p:spPr>
      </p:pic>
      <p:pic>
        <p:nvPicPr>
          <p:cNvPr id="13" name="Graphic 12">
            <a:extLst>
              <a:ext uri="{FF2B5EF4-FFF2-40B4-BE49-F238E27FC236}">
                <a16:creationId xmlns:a16="http://schemas.microsoft.com/office/drawing/2014/main" id="{73A906E1-E32B-5A1F-2D56-B49187E0F22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6066301" flipH="1" flipV="1">
            <a:off x="10582146" y="5416335"/>
            <a:ext cx="831783" cy="863775"/>
          </a:xfrm>
          <a:prstGeom prst="rect">
            <a:avLst/>
          </a:prstGeom>
        </p:spPr>
      </p:pic>
    </p:spTree>
    <p:extLst>
      <p:ext uri="{BB962C8B-B14F-4D97-AF65-F5344CB8AC3E}">
        <p14:creationId xmlns:p14="http://schemas.microsoft.com/office/powerpoint/2010/main" val="24157891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04">
    <p:bg>
      <p:bgPr>
        <a:solidFill>
          <a:schemeClr val="accent4">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B4A504C4-F594-8A14-20FD-71ABDA846B4B}"/>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731520" y="731520"/>
            <a:ext cx="5303520" cy="4023360"/>
          </a:xfrm>
        </p:spPr>
        <p:txBody>
          <a:bodyPr lIns="0" rIns="0">
            <a:normAutofit/>
          </a:bodyPr>
          <a:lstStyle>
            <a:lvl1pPr algn="ctr">
              <a:defRPr sz="4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6099048" y="731520"/>
            <a:ext cx="5303520" cy="4023360"/>
          </a:xfrm>
        </p:spPr>
        <p:txBody>
          <a:bodyPr anchor="ctr" anchorCtr="0"/>
          <a:lstStyle>
            <a:lvl1pPr marL="0" indent="0">
              <a:buNone/>
              <a:defRPr sz="2000"/>
            </a:lvl1pPr>
            <a:lvl2pPr>
              <a:buClr>
                <a:schemeClr val="accent1"/>
              </a:buClr>
              <a:buSzPct val="90000"/>
              <a:defRPr/>
            </a:lvl2pPr>
            <a:lvl3pPr>
              <a:buClr>
                <a:schemeClr val="accent1"/>
              </a:buClr>
              <a:buSzPct val="90000"/>
              <a:defRPr/>
            </a:lvl3pPr>
            <a:lvl4pPr>
              <a:buClr>
                <a:schemeClr val="accent1"/>
              </a:buClr>
              <a:buSzPct val="90000"/>
              <a:defRPr/>
            </a:lvl4pPr>
            <a:lvl5pPr>
              <a:buClr>
                <a:schemeClr val="accent1"/>
              </a:buClr>
              <a:buSzPct val="9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7" name="Graphic 6">
            <a:extLst>
              <a:ext uri="{FF2B5EF4-FFF2-40B4-BE49-F238E27FC236}">
                <a16:creationId xmlns:a16="http://schemas.microsoft.com/office/drawing/2014/main" id="{4EECEFCD-B1A9-DF64-DD0A-FB2E7AE952DD}"/>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39420" y="4920978"/>
            <a:ext cx="10913161" cy="1371600"/>
          </a:xfrm>
          <a:prstGeom prst="rect">
            <a:avLst/>
          </a:prstGeom>
        </p:spPr>
      </p:pic>
    </p:spTree>
    <p:extLst>
      <p:ext uri="{BB962C8B-B14F-4D97-AF65-F5344CB8AC3E}">
        <p14:creationId xmlns:p14="http://schemas.microsoft.com/office/powerpoint/2010/main" val="985737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4">
            <a:alpha val="4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9B7248-6025-0744-9C6E-BC6F9FDBD5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84367D3-6495-C045-872D-F4C6CB656C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5CC2195-E771-AB42-B5A7-7832D8F418C4}"/>
              </a:ext>
            </a:extLst>
          </p:cNvPr>
          <p:cNvSpPr>
            <a:spLocks noGrp="1"/>
          </p:cNvSpPr>
          <p:nvPr>
            <p:ph type="dt" sz="half" idx="2"/>
          </p:nvPr>
        </p:nvSpPr>
        <p:spPr>
          <a:xfrm>
            <a:off x="838200" y="6254339"/>
            <a:ext cx="2743200" cy="228600"/>
          </a:xfrm>
          <a:prstGeom prst="rect">
            <a:avLst/>
          </a:prstGeom>
        </p:spPr>
        <p:txBody>
          <a:bodyPr vert="horz" lIns="91440" tIns="45720" rIns="91440" bIns="45720" rtlCol="0" anchor="ctr"/>
          <a:lstStyle>
            <a:lvl1pPr algn="l">
              <a:defRPr sz="800">
                <a:solidFill>
                  <a:schemeClr val="tx1">
                    <a:tint val="75000"/>
                  </a:schemeClr>
                </a:solidFill>
                <a:latin typeface="+mn-lt"/>
              </a:defRPr>
            </a:lvl1pPr>
          </a:lstStyle>
          <a:p>
            <a:fld id="{906A8E3A-8DBF-0542-BC99-444DCA0CC2C2}" type="datetimeFigureOut">
              <a:rPr lang="en-US" smtClean="0"/>
              <a:pPr/>
              <a:t>7/6/2026</a:t>
            </a:fld>
            <a:endParaRPr lang="en-US" dirty="0"/>
          </a:p>
        </p:txBody>
      </p:sp>
      <p:sp>
        <p:nvSpPr>
          <p:cNvPr id="5" name="Footer Placeholder 4">
            <a:extLst>
              <a:ext uri="{FF2B5EF4-FFF2-40B4-BE49-F238E27FC236}">
                <a16:creationId xmlns:a16="http://schemas.microsoft.com/office/drawing/2014/main" id="{737F28BA-DFC0-3946-9FE9-DE388CB020C0}"/>
              </a:ext>
            </a:extLst>
          </p:cNvPr>
          <p:cNvSpPr>
            <a:spLocks noGrp="1"/>
          </p:cNvSpPr>
          <p:nvPr>
            <p:ph type="ftr" sz="quarter" idx="3"/>
          </p:nvPr>
        </p:nvSpPr>
        <p:spPr>
          <a:xfrm>
            <a:off x="4038600" y="6254339"/>
            <a:ext cx="4114800" cy="228600"/>
          </a:xfrm>
          <a:prstGeom prst="rect">
            <a:avLst/>
          </a:prstGeom>
        </p:spPr>
        <p:txBody>
          <a:bodyPr vert="horz" lIns="91440" tIns="45720" rIns="91440" bIns="45720" rtlCol="0" anchor="ctr"/>
          <a:lstStyle>
            <a:lvl1pPr algn="ctr">
              <a:defRPr sz="80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BDDF77CB-EF35-DF4C-95FE-31419B6CA9E6}"/>
              </a:ext>
            </a:extLst>
          </p:cNvPr>
          <p:cNvSpPr>
            <a:spLocks noGrp="1"/>
          </p:cNvSpPr>
          <p:nvPr>
            <p:ph type="sldNum" sz="quarter" idx="4"/>
          </p:nvPr>
        </p:nvSpPr>
        <p:spPr>
          <a:xfrm>
            <a:off x="10936940" y="6254339"/>
            <a:ext cx="416859" cy="228600"/>
          </a:xfrm>
          <a:prstGeom prst="rect">
            <a:avLst/>
          </a:prstGeom>
        </p:spPr>
        <p:txBody>
          <a:bodyPr vert="horz" lIns="91440" tIns="45720" rIns="91440" bIns="45720" rtlCol="0" anchor="ctr"/>
          <a:lstStyle>
            <a:lvl1pPr algn="r">
              <a:defRPr sz="800">
                <a:solidFill>
                  <a:schemeClr val="tx1">
                    <a:tint val="75000"/>
                  </a:schemeClr>
                </a:solidFill>
                <a:latin typeface="+mn-lt"/>
              </a:defRPr>
            </a:lvl1pPr>
          </a:lstStyle>
          <a:p>
            <a:fld id="{A693002F-D6EA-CF48-8F44-2316036B2B87}" type="slidenum">
              <a:rPr lang="en-US" smtClean="0"/>
              <a:pPr/>
              <a:t>‹#›</a:t>
            </a:fld>
            <a:endParaRPr lang="en-US" dirty="0"/>
          </a:p>
        </p:txBody>
      </p:sp>
    </p:spTree>
    <p:extLst>
      <p:ext uri="{BB962C8B-B14F-4D97-AF65-F5344CB8AC3E}">
        <p14:creationId xmlns:p14="http://schemas.microsoft.com/office/powerpoint/2010/main" val="206674529"/>
      </p:ext>
    </p:extLst>
  </p:cSld>
  <p:clrMap bg1="lt1" tx1="dk1" bg2="lt2" tx2="dk2" accent1="accent1" accent2="accent2" accent3="accent3" accent4="accent4" accent5="accent5" accent6="accent6" hlink="hlink" folHlink="folHlink"/>
  <p:sldLayoutIdLst>
    <p:sldLayoutId id="2147483681" r:id="rId1"/>
    <p:sldLayoutId id="2147483703" r:id="rId2"/>
    <p:sldLayoutId id="2147483695" r:id="rId3"/>
    <p:sldLayoutId id="2147483694" r:id="rId4"/>
    <p:sldLayoutId id="2147483696" r:id="rId5"/>
    <p:sldLayoutId id="2147483704" r:id="rId6"/>
    <p:sldLayoutId id="2147483698" r:id="rId7"/>
    <p:sldLayoutId id="2147483705" r:id="rId8"/>
    <p:sldLayoutId id="2147483706" r:id="rId9"/>
    <p:sldLayoutId id="2147483707" r:id="rId10"/>
    <p:sldLayoutId id="2147483708" r:id="rId11"/>
    <p:sldLayoutId id="2147483709" r:id="rId12"/>
    <p:sldLayoutId id="2147483702" r:id="rId13"/>
  </p:sldLayoutIdLst>
  <p:txStyles>
    <p:titleStyle>
      <a:lvl1pPr algn="l" defTabSz="914400" rtl="0" eaLnBrk="1" latinLnBrk="0" hangingPunct="1">
        <a:lnSpc>
          <a:spcPct val="90000"/>
        </a:lnSpc>
        <a:spcBef>
          <a:spcPct val="0"/>
        </a:spcBef>
        <a:buNone/>
        <a:defRPr sz="2400" b="0" kern="1200" spc="150" baseline="0">
          <a:solidFill>
            <a:schemeClr val="tx1"/>
          </a:solidFill>
          <a:latin typeface="+mj-lt"/>
          <a:ea typeface="Meiryo UI" panose="020B0604030504040204" pitchFamily="34" charset="-128"/>
          <a:cs typeface="+mj-cs"/>
        </a:defRPr>
      </a:lvl1pPr>
    </p:titleStyle>
    <p:bodyStyle>
      <a:lvl1pPr marL="228600" indent="-228600" algn="l" defTabSz="914400" rtl="0" eaLnBrk="1" latinLnBrk="0" hangingPunct="1">
        <a:lnSpc>
          <a:spcPct val="100000"/>
        </a:lnSpc>
        <a:spcBef>
          <a:spcPts val="1500"/>
        </a:spcBef>
        <a:buFont typeface="Arial" panose="020B0604020202020204" pitchFamily="34" charset="0"/>
        <a:buChar char="•"/>
        <a:defRPr sz="1500" kern="1200" spc="0" baseline="0">
          <a:solidFill>
            <a:schemeClr val="tx1"/>
          </a:solidFill>
          <a:latin typeface="+mn-lt"/>
          <a:ea typeface="Meiryo UI" panose="020B0604030504040204" pitchFamily="34" charset="-128"/>
          <a:cs typeface="+mn-cs"/>
        </a:defRPr>
      </a:lvl1pPr>
      <a:lvl2pPr marL="685800" indent="-228600" algn="l" defTabSz="914400" rtl="0" eaLnBrk="1" latinLnBrk="0" hangingPunct="1">
        <a:lnSpc>
          <a:spcPct val="100000"/>
        </a:lnSpc>
        <a:spcBef>
          <a:spcPts val="1500"/>
        </a:spcBef>
        <a:buFont typeface="Arial" panose="020B0604020202020204" pitchFamily="34" charset="0"/>
        <a:buChar char="•"/>
        <a:defRPr sz="1500" kern="1200" spc="0" baseline="0">
          <a:solidFill>
            <a:schemeClr val="tx1"/>
          </a:solidFill>
          <a:latin typeface="+mn-lt"/>
          <a:ea typeface="Meiryo UI" panose="020B0604030504040204" pitchFamily="34" charset="-128"/>
          <a:cs typeface="+mn-cs"/>
        </a:defRPr>
      </a:lvl2pPr>
      <a:lvl3pPr marL="11430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3pPr>
      <a:lvl4pPr marL="16002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4pPr>
      <a:lvl5pPr marL="20574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www.qaac.ac.uk/publications/employability-guidance-2024" TargetMode="Externa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alpha val="40000"/>
          </a:schemeClr>
        </a:solidFill>
        <a:effectLst/>
      </p:bgPr>
    </p:bg>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3D0CB20F-6AE1-1AD7-2AA5-50FACF083EFD}"/>
              </a:ext>
            </a:extLst>
          </p:cNvPr>
          <p:cNvSpPr>
            <a:spLocks noGrp="1"/>
          </p:cNvSpPr>
          <p:nvPr>
            <p:ph type="ctrTitle"/>
          </p:nvPr>
        </p:nvSpPr>
        <p:spPr>
          <a:xfrm>
            <a:off x="587560" y="2566712"/>
            <a:ext cx="9562854" cy="4005861"/>
          </a:xfrm>
        </p:spPr>
        <p:txBody>
          <a:bodyPr lIns="0" tIns="0" rIns="0" bIns="0">
            <a:normAutofit fontScale="90000"/>
          </a:bodyPr>
          <a:lstStyle/>
          <a:p>
            <a:r>
              <a:rPr lang="en-GB" sz="2000" b="1" dirty="0"/>
              <a:t>Student name</a:t>
            </a:r>
            <a:r>
              <a:rPr lang="en-GB" sz="2000" dirty="0"/>
              <a:t>: Mackla vales</a:t>
            </a:r>
            <a:br>
              <a:rPr lang="en-US" sz="2000" dirty="0"/>
            </a:br>
            <a:r>
              <a:rPr lang="nl-NL" sz="2000" b="1" dirty="0"/>
              <a:t>Student ID</a:t>
            </a:r>
            <a:r>
              <a:rPr lang="nl-NL" sz="2000" dirty="0"/>
              <a:t>:2513646</a:t>
            </a:r>
            <a:br>
              <a:rPr lang="en-US" sz="2000" dirty="0"/>
            </a:br>
            <a:r>
              <a:rPr lang="nl-NL" sz="2000" dirty="0"/>
              <a:t> </a:t>
            </a:r>
            <a:br>
              <a:rPr lang="en-US" sz="2000" dirty="0"/>
            </a:br>
            <a:r>
              <a:rPr lang="nl-NL" sz="2000" b="1" dirty="0"/>
              <a:t>Module name</a:t>
            </a:r>
            <a:r>
              <a:rPr lang="nl-NL" sz="2000" dirty="0"/>
              <a:t>:Psychology in health and social care</a:t>
            </a:r>
            <a:br>
              <a:rPr lang="en-US" sz="2000" dirty="0"/>
            </a:br>
            <a:br>
              <a:rPr lang="en-US" sz="2000" dirty="0"/>
            </a:br>
            <a:r>
              <a:rPr lang="en-GB" sz="2000" b="1" dirty="0"/>
              <a:t>Module code</a:t>
            </a:r>
            <a:r>
              <a:rPr lang="en-GB" sz="2000" dirty="0"/>
              <a:t>: LCHS4010</a:t>
            </a:r>
            <a:br>
              <a:rPr lang="en-US" sz="2000" dirty="0"/>
            </a:br>
            <a:br>
              <a:rPr lang="en-US" sz="2000" dirty="0"/>
            </a:br>
            <a:r>
              <a:rPr lang="en-GB" sz="2000" b="1" dirty="0"/>
              <a:t>Lecturer name:</a:t>
            </a:r>
            <a:r>
              <a:rPr lang="en-GB" sz="2000" dirty="0"/>
              <a:t> Odette Jack </a:t>
            </a:r>
            <a:r>
              <a:rPr lang="en-GB" sz="2000" b="1" dirty="0"/>
              <a:t> </a:t>
            </a:r>
            <a:br>
              <a:rPr lang="en-GB" sz="2000" b="1" dirty="0"/>
            </a:br>
            <a:br>
              <a:rPr lang="en-GB" sz="2000" b="1" dirty="0"/>
            </a:br>
            <a:br>
              <a:rPr lang="en-GB" sz="2000" b="1" dirty="0"/>
            </a:br>
            <a:r>
              <a:rPr lang="en-GB" sz="2700" b="1" dirty="0"/>
              <a:t>Isaac’s case – Bowlby’s attachment theory</a:t>
            </a:r>
            <a:br>
              <a:rPr lang="en-US" sz="2000" dirty="0"/>
            </a:br>
            <a:br>
              <a:rPr lang="en-GB" b="1" dirty="0"/>
            </a:br>
            <a:endParaRPr lang="en-US" dirty="0"/>
          </a:p>
        </p:txBody>
      </p:sp>
      <p:sp>
        <p:nvSpPr>
          <p:cNvPr id="21" name="Subtitle 20">
            <a:extLst>
              <a:ext uri="{FF2B5EF4-FFF2-40B4-BE49-F238E27FC236}">
                <a16:creationId xmlns:a16="http://schemas.microsoft.com/office/drawing/2014/main" id="{6736B65B-9159-75EE-D968-9BF18FF2DDF0}"/>
              </a:ext>
            </a:extLst>
          </p:cNvPr>
          <p:cNvSpPr>
            <a:spLocks noGrp="1"/>
          </p:cNvSpPr>
          <p:nvPr>
            <p:ph type="subTitle" idx="1"/>
          </p:nvPr>
        </p:nvSpPr>
        <p:spPr>
          <a:xfrm>
            <a:off x="731520" y="845574"/>
            <a:ext cx="2031345" cy="617466"/>
          </a:xfrm>
        </p:spPr>
        <p:txBody>
          <a:bodyPr lIns="0" tIns="0" rIns="0" bIns="0"/>
          <a:lstStyle/>
          <a:p>
            <a:endParaRPr lang="en-US" altLang="ja-JP" dirty="0"/>
          </a:p>
        </p:txBody>
      </p:sp>
      <p:pic>
        <p:nvPicPr>
          <p:cNvPr id="3" name="Picture 2" descr="A close-up of a logo&#10;&#10;AI-generated content may be incorrect.">
            <a:extLst>
              <a:ext uri="{FF2B5EF4-FFF2-40B4-BE49-F238E27FC236}">
                <a16:creationId xmlns:a16="http://schemas.microsoft.com/office/drawing/2014/main" id="{B8FBA8B7-2BE1-CED8-DE09-57F03DECCB13}"/>
              </a:ext>
            </a:extLst>
          </p:cNvPr>
          <p:cNvPicPr>
            <a:picLocks noChangeAspect="1"/>
          </p:cNvPicPr>
          <p:nvPr/>
        </p:nvPicPr>
        <p:blipFill>
          <a:blip r:embed="rId2"/>
          <a:stretch>
            <a:fillRect/>
          </a:stretch>
        </p:blipFill>
        <p:spPr>
          <a:xfrm>
            <a:off x="587560" y="491518"/>
            <a:ext cx="4350610" cy="1721138"/>
          </a:xfrm>
          <a:prstGeom prst="rect">
            <a:avLst/>
          </a:prstGeom>
        </p:spPr>
      </p:pic>
    </p:spTree>
    <p:extLst>
      <p:ext uri="{BB962C8B-B14F-4D97-AF65-F5344CB8AC3E}">
        <p14:creationId xmlns:p14="http://schemas.microsoft.com/office/powerpoint/2010/main" val="25823196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2181D-911C-1343-7267-E35AC86CCA0E}"/>
              </a:ext>
            </a:extLst>
          </p:cNvPr>
          <p:cNvSpPr>
            <a:spLocks noGrp="1"/>
          </p:cNvSpPr>
          <p:nvPr>
            <p:ph type="title"/>
          </p:nvPr>
        </p:nvSpPr>
        <p:spPr>
          <a:xfrm>
            <a:off x="623365" y="689733"/>
            <a:ext cx="4459912" cy="1383889"/>
          </a:xfrm>
          <a:noFill/>
        </p:spPr>
        <p:txBody>
          <a:bodyPr lIns="0" tIns="0" rIns="0" bIns="0" anchor="ctr" anchorCtr="0">
            <a:noAutofit/>
          </a:bodyPr>
          <a:lstStyle/>
          <a:p>
            <a:r>
              <a:rPr lang="en-US" dirty="0"/>
              <a:t>Introduction </a:t>
            </a:r>
          </a:p>
        </p:txBody>
      </p:sp>
      <p:sp>
        <p:nvSpPr>
          <p:cNvPr id="3" name="Content Placeholder 2">
            <a:extLst>
              <a:ext uri="{FF2B5EF4-FFF2-40B4-BE49-F238E27FC236}">
                <a16:creationId xmlns:a16="http://schemas.microsoft.com/office/drawing/2014/main" id="{9BEA8735-F1DC-1DE6-0A38-429B2F660F8A}"/>
              </a:ext>
            </a:extLst>
          </p:cNvPr>
          <p:cNvSpPr>
            <a:spLocks noGrp="1"/>
          </p:cNvSpPr>
          <p:nvPr>
            <p:ph idx="1"/>
          </p:nvPr>
        </p:nvSpPr>
        <p:spPr>
          <a:xfrm>
            <a:off x="5538608" y="348062"/>
            <a:ext cx="5469587" cy="4971190"/>
          </a:xfrm>
          <a:noFill/>
        </p:spPr>
        <p:txBody>
          <a:bodyPr lIns="0" tIns="0" rIns="0" bIns="0" anchor="ctr" anchorCtr="0">
            <a:normAutofit fontScale="92500"/>
          </a:bodyPr>
          <a:lstStyle/>
          <a:p>
            <a:pPr marL="0" indent="0">
              <a:buNone/>
            </a:pPr>
            <a:r>
              <a:rPr lang="en-US" b="1" dirty="0"/>
              <a:t>Who’s Isaac?</a:t>
            </a:r>
          </a:p>
          <a:p>
            <a:r>
              <a:rPr lang="en-US" dirty="0"/>
              <a:t> 4-year-old boy </a:t>
            </a:r>
          </a:p>
          <a:p>
            <a:r>
              <a:rPr lang="en-US" dirty="0"/>
              <a:t>lives with his single mother </a:t>
            </a:r>
          </a:p>
          <a:p>
            <a:r>
              <a:rPr lang="en-US" dirty="0"/>
              <a:t>Mother has post Natal depression low confidence not much support </a:t>
            </a:r>
          </a:p>
          <a:p>
            <a:r>
              <a:rPr lang="en-US" dirty="0"/>
              <a:t>Just moved to London had lots of changes to childcare recently </a:t>
            </a:r>
          </a:p>
          <a:p>
            <a:r>
              <a:rPr lang="en-US" dirty="0"/>
              <a:t>Struggles: shy and withdrawn upset when away from mother’s, speech delay, hard to join in, clingy at home</a:t>
            </a:r>
          </a:p>
          <a:p>
            <a:pPr marL="0" indent="0">
              <a:buNone/>
            </a:pPr>
            <a:r>
              <a:rPr lang="en-US" dirty="0"/>
              <a:t> </a:t>
            </a:r>
            <a:r>
              <a:rPr lang="en-US" b="1" dirty="0"/>
              <a:t>My chosen theory: Bowlby’s attachment theory</a:t>
            </a:r>
          </a:p>
          <a:p>
            <a:pPr marL="0" indent="0">
              <a:buNone/>
            </a:pPr>
            <a:r>
              <a:rPr lang="en-US" dirty="0"/>
              <a:t> I picked this because Isaac's behavior fits exactly what this theory talks about how close bonds with caregiver's shape how kids grow and feel</a:t>
            </a:r>
            <a:r>
              <a:rPr lang="en-US" b="1" dirty="0"/>
              <a:t> (Bowlby, 1969).</a:t>
            </a:r>
            <a:r>
              <a:rPr lang="en-US" dirty="0"/>
              <a:t> it makes the most sense for what he is going through.</a:t>
            </a:r>
          </a:p>
        </p:txBody>
      </p:sp>
      <p:pic>
        <p:nvPicPr>
          <p:cNvPr id="4" name="Picture 3" descr="Depressed Single Mother Holding Twins Babies in a Sad Moment | Premium ...">
            <a:extLst>
              <a:ext uri="{FF2B5EF4-FFF2-40B4-BE49-F238E27FC236}">
                <a16:creationId xmlns:a16="http://schemas.microsoft.com/office/drawing/2014/main" id="{98496A96-C9A4-9628-E1C5-3814F951AD2A}"/>
              </a:ext>
            </a:extLst>
          </p:cNvPr>
          <p:cNvPicPr>
            <a:picLocks noChangeAspect="1"/>
          </p:cNvPicPr>
          <p:nvPr/>
        </p:nvPicPr>
        <p:blipFill>
          <a:blip r:embed="rId2"/>
          <a:srcRect l="9904" t="14459" r="9679" b="15239"/>
          <a:stretch>
            <a:fillRect/>
          </a:stretch>
        </p:blipFill>
        <p:spPr>
          <a:xfrm>
            <a:off x="1288026" y="2182761"/>
            <a:ext cx="2625213" cy="2601618"/>
          </a:xfrm>
          <a:prstGeom prst="rect">
            <a:avLst/>
          </a:prstGeom>
        </p:spPr>
      </p:pic>
    </p:spTree>
    <p:extLst>
      <p:ext uri="{BB962C8B-B14F-4D97-AF65-F5344CB8AC3E}">
        <p14:creationId xmlns:p14="http://schemas.microsoft.com/office/powerpoint/2010/main" val="4169552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63CB3-2956-E8D2-C23D-A3BAA7295DEC}"/>
              </a:ext>
            </a:extLst>
          </p:cNvPr>
          <p:cNvSpPr>
            <a:spLocks noGrp="1"/>
          </p:cNvSpPr>
          <p:nvPr>
            <p:ph type="ctrTitle"/>
          </p:nvPr>
        </p:nvSpPr>
        <p:spPr>
          <a:xfrm>
            <a:off x="3539613" y="273337"/>
            <a:ext cx="8416413" cy="1427644"/>
          </a:xfrm>
          <a:noFill/>
        </p:spPr>
        <p:txBody>
          <a:bodyPr lIns="0" tIns="0" rIns="0" bIns="0">
            <a:noAutofit/>
          </a:bodyPr>
          <a:lstStyle/>
          <a:p>
            <a:r>
              <a:rPr lang="en-US" dirty="0"/>
              <a:t>What is Bowlby’s attachment theory</a:t>
            </a:r>
          </a:p>
        </p:txBody>
      </p:sp>
      <p:sp>
        <p:nvSpPr>
          <p:cNvPr id="3" name="Subtitle 2">
            <a:extLst>
              <a:ext uri="{FF2B5EF4-FFF2-40B4-BE49-F238E27FC236}">
                <a16:creationId xmlns:a16="http://schemas.microsoft.com/office/drawing/2014/main" id="{FEECEBD4-35BF-26BB-D438-DA43EBD5EE89}"/>
              </a:ext>
            </a:extLst>
          </p:cNvPr>
          <p:cNvSpPr>
            <a:spLocks noGrp="1"/>
          </p:cNvSpPr>
          <p:nvPr>
            <p:ph type="subTitle" idx="1"/>
          </p:nvPr>
        </p:nvSpPr>
        <p:spPr>
          <a:xfrm>
            <a:off x="4094481" y="1700981"/>
            <a:ext cx="7861546" cy="4608379"/>
          </a:xfrm>
          <a:noFill/>
        </p:spPr>
        <p:txBody>
          <a:bodyPr lIns="0" tIns="0" rIns="0" bIns="0">
            <a:noAutofit/>
          </a:bodyPr>
          <a:lstStyle/>
          <a:p>
            <a:r>
              <a:rPr lang="en-US" sz="2000" b="1" dirty="0"/>
              <a:t>Who made it? </a:t>
            </a:r>
            <a:r>
              <a:rPr lang="en-US" sz="2000" dirty="0"/>
              <a:t>John Bowlby A psychologist who studied how early relationships affect kids.</a:t>
            </a:r>
          </a:p>
          <a:p>
            <a:r>
              <a:rPr lang="en-US" sz="2000" dirty="0"/>
              <a:t>Key ideas</a:t>
            </a:r>
            <a:r>
              <a:rPr lang="en-US" sz="2000" b="1" dirty="0"/>
              <a:t>: (Bowlby, 1969)</a:t>
            </a:r>
          </a:p>
          <a:p>
            <a:pPr marL="342900" indent="-342900">
              <a:buFont typeface="Arial" panose="020B0604020202020204" pitchFamily="34" charset="0"/>
              <a:buChar char="•"/>
            </a:pPr>
            <a:r>
              <a:rPr lang="en-US" sz="2000" dirty="0"/>
              <a:t> Attachment: we are born needing a special steady, bond with a main caregiver this is biological not just being nice.</a:t>
            </a:r>
          </a:p>
          <a:p>
            <a:pPr marL="342900" indent="-342900">
              <a:buFont typeface="Arial" panose="020B0604020202020204" pitchFamily="34" charset="0"/>
              <a:buChar char="•"/>
            </a:pPr>
            <a:r>
              <a:rPr lang="en-US" sz="2000" dirty="0"/>
              <a:t> Secure base:  trusted adult lets kids feel safe to explore the world.</a:t>
            </a:r>
          </a:p>
          <a:p>
            <a:pPr marL="342900" indent="-342900">
              <a:buFont typeface="Arial" panose="020B0604020202020204" pitchFamily="34" charset="0"/>
              <a:buChar char="•"/>
            </a:pPr>
            <a:r>
              <a:rPr lang="en-US" sz="2000" dirty="0"/>
              <a:t>Internal working model: early bonds create a rulebook in our heads about it people are safe, if we are worthy of care.</a:t>
            </a:r>
          </a:p>
          <a:p>
            <a:pPr marL="342900" indent="-342900">
              <a:buFont typeface="Arial" panose="020B0604020202020204" pitchFamily="34" charset="0"/>
              <a:buChar char="•"/>
            </a:pPr>
            <a:r>
              <a:rPr lang="en-US" sz="2000" dirty="0"/>
              <a:t>Sensitive period: first 3-5 years are super important for building this bond disruptions here have big effects. </a:t>
            </a:r>
          </a:p>
          <a:p>
            <a:pPr marL="342900" indent="-342900">
              <a:buFont typeface="Arial" panose="020B0604020202020204" pitchFamily="34" charset="0"/>
              <a:buChar char="•"/>
            </a:pPr>
            <a:r>
              <a:rPr lang="en-US" sz="2000" dirty="0"/>
              <a:t>Monotropy: kids focus mostly on one main attachment figure, usually mom or dad first.</a:t>
            </a:r>
          </a:p>
        </p:txBody>
      </p:sp>
    </p:spTree>
    <p:extLst>
      <p:ext uri="{BB962C8B-B14F-4D97-AF65-F5344CB8AC3E}">
        <p14:creationId xmlns:p14="http://schemas.microsoft.com/office/powerpoint/2010/main" val="4351953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46A51-20F2-2FA4-09C8-019247DACF4C}"/>
              </a:ext>
            </a:extLst>
          </p:cNvPr>
          <p:cNvSpPr>
            <a:spLocks noGrp="1"/>
          </p:cNvSpPr>
          <p:nvPr>
            <p:ph type="title"/>
          </p:nvPr>
        </p:nvSpPr>
        <p:spPr>
          <a:xfrm>
            <a:off x="594360" y="495546"/>
            <a:ext cx="10698480" cy="713822"/>
          </a:xfrm>
        </p:spPr>
        <p:txBody>
          <a:bodyPr/>
          <a:lstStyle/>
          <a:p>
            <a:r>
              <a:rPr lang="en-US" dirty="0"/>
              <a:t>How this theory explains Isaac</a:t>
            </a:r>
          </a:p>
        </p:txBody>
      </p:sp>
      <p:sp>
        <p:nvSpPr>
          <p:cNvPr id="3" name="Content Placeholder 2">
            <a:extLst>
              <a:ext uri="{FF2B5EF4-FFF2-40B4-BE49-F238E27FC236}">
                <a16:creationId xmlns:a16="http://schemas.microsoft.com/office/drawing/2014/main" id="{64667B13-F06F-7E42-B772-00E9417669AD}"/>
              </a:ext>
            </a:extLst>
          </p:cNvPr>
          <p:cNvSpPr>
            <a:spLocks noGrp="1"/>
          </p:cNvSpPr>
          <p:nvPr>
            <p:ph idx="1"/>
          </p:nvPr>
        </p:nvSpPr>
        <p:spPr>
          <a:xfrm>
            <a:off x="731520" y="1514168"/>
            <a:ext cx="5486400" cy="4575736"/>
          </a:xfrm>
        </p:spPr>
        <p:txBody>
          <a:bodyPr/>
          <a:lstStyle/>
          <a:p>
            <a:pPr marL="0" indent="0">
              <a:buNone/>
            </a:pPr>
            <a:r>
              <a:rPr lang="en-US" b="1" dirty="0"/>
              <a:t>Why he is clingy and hates being separated :</a:t>
            </a:r>
          </a:p>
          <a:p>
            <a:pPr marL="0" indent="0">
              <a:buNone/>
            </a:pPr>
            <a:r>
              <a:rPr lang="en-US" dirty="0"/>
              <a:t>Bowlby says separation from a main caregiver is scary for little kids </a:t>
            </a:r>
            <a:r>
              <a:rPr lang="en-US" b="1" dirty="0"/>
              <a:t>(Bowlby, 1969)</a:t>
            </a:r>
            <a:r>
              <a:rPr lang="en-US" dirty="0"/>
              <a:t>. Isaac’s had lots of changes moving, new childcare so his safe face feels unstable. He doesn't know if his mother will come back so he sticks close.</a:t>
            </a:r>
          </a:p>
          <a:p>
            <a:pPr marL="0" indent="0">
              <a:buNone/>
            </a:pPr>
            <a:r>
              <a:rPr lang="en-US" b="1" dirty="0"/>
              <a:t>Why his language is delayed:</a:t>
            </a:r>
          </a:p>
          <a:p>
            <a:pPr marL="0" indent="0">
              <a:buNone/>
            </a:pPr>
            <a:r>
              <a:rPr lang="en-US" dirty="0"/>
              <a:t>kids learn to talk by chatting and copying their main caregiver. If his mother struggling with depression, she might not have the energy to talk and play with him as much, so he misses out on that support </a:t>
            </a:r>
            <a:r>
              <a:rPr lang="en-US" b="1" dirty="0"/>
              <a:t>(UWTSD, 2024)</a:t>
            </a:r>
            <a:r>
              <a:rPr lang="en-US" dirty="0"/>
              <a:t>.</a:t>
            </a:r>
          </a:p>
        </p:txBody>
      </p:sp>
      <p:sp>
        <p:nvSpPr>
          <p:cNvPr id="4" name="Content Placeholder 3">
            <a:extLst>
              <a:ext uri="{FF2B5EF4-FFF2-40B4-BE49-F238E27FC236}">
                <a16:creationId xmlns:a16="http://schemas.microsoft.com/office/drawing/2014/main" id="{4CEAA04E-FF64-37F2-BB5D-8B293B933E7B}"/>
              </a:ext>
            </a:extLst>
          </p:cNvPr>
          <p:cNvSpPr>
            <a:spLocks noGrp="1"/>
          </p:cNvSpPr>
          <p:nvPr>
            <p:ph idx="13"/>
          </p:nvPr>
        </p:nvSpPr>
        <p:spPr>
          <a:xfrm>
            <a:off x="6636773" y="1514168"/>
            <a:ext cx="3687097" cy="4667176"/>
          </a:xfrm>
        </p:spPr>
        <p:txBody>
          <a:bodyPr/>
          <a:lstStyle/>
          <a:p>
            <a:r>
              <a:rPr lang="en-US" b="1" dirty="0"/>
              <a:t>Why he is withdrawn and won’t join groups:</a:t>
            </a:r>
          </a:p>
          <a:p>
            <a:r>
              <a:rPr lang="en-US" dirty="0"/>
              <a:t>Without a secure bond kids don’t feel brave enough to try new things </a:t>
            </a:r>
            <a:r>
              <a:rPr lang="en-US" b="1" dirty="0"/>
              <a:t>(Ainsworth et al., 1978)</a:t>
            </a:r>
            <a:r>
              <a:rPr lang="en-US" dirty="0"/>
              <a:t>.</a:t>
            </a:r>
            <a:r>
              <a:rPr lang="en-US" b="1" dirty="0"/>
              <a:t> </a:t>
            </a:r>
            <a:r>
              <a:rPr lang="en-US" dirty="0"/>
              <a:t>Isaac’s internal working model might be telling him things might go wrong so he stays quiet instead of joining in.</a:t>
            </a:r>
          </a:p>
          <a:p>
            <a:r>
              <a:rPr lang="en-US" b="1" dirty="0"/>
              <a:t>Why he struggles to play alone:</a:t>
            </a:r>
          </a:p>
          <a:p>
            <a:r>
              <a:rPr lang="en-US" dirty="0"/>
              <a:t>he has not built up the trust that he’s okay on his own, yet he needs that secure bond first </a:t>
            </a:r>
            <a:r>
              <a:rPr lang="en-US" b="1" dirty="0"/>
              <a:t>(Bowlby, 1969)</a:t>
            </a:r>
            <a:r>
              <a:rPr lang="en-US" dirty="0"/>
              <a:t>.</a:t>
            </a:r>
          </a:p>
        </p:txBody>
      </p:sp>
    </p:spTree>
    <p:extLst>
      <p:ext uri="{BB962C8B-B14F-4D97-AF65-F5344CB8AC3E}">
        <p14:creationId xmlns:p14="http://schemas.microsoft.com/office/powerpoint/2010/main" val="7896179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A9886-60D5-8DEA-3AC1-4B0521CC241D}"/>
              </a:ext>
            </a:extLst>
          </p:cNvPr>
          <p:cNvSpPr>
            <a:spLocks noGrp="1"/>
          </p:cNvSpPr>
          <p:nvPr>
            <p:ph type="ctrTitle"/>
          </p:nvPr>
        </p:nvSpPr>
        <p:spPr>
          <a:xfrm>
            <a:off x="338229" y="570271"/>
            <a:ext cx="8491139" cy="1317522"/>
          </a:xfrm>
        </p:spPr>
        <p:txBody>
          <a:bodyPr>
            <a:normAutofit fontScale="90000"/>
          </a:bodyPr>
          <a:lstStyle/>
          <a:p>
            <a:r>
              <a:rPr lang="en-US" sz="4400" b="1" dirty="0"/>
              <a:t>Support ideas - tied to the theory</a:t>
            </a:r>
            <a:br>
              <a:rPr lang="en-US" sz="2800" dirty="0"/>
            </a:br>
            <a:endParaRPr lang="en-US" sz="2800" dirty="0"/>
          </a:p>
        </p:txBody>
      </p:sp>
      <p:sp>
        <p:nvSpPr>
          <p:cNvPr id="3" name="Subtitle 2">
            <a:extLst>
              <a:ext uri="{FF2B5EF4-FFF2-40B4-BE49-F238E27FC236}">
                <a16:creationId xmlns:a16="http://schemas.microsoft.com/office/drawing/2014/main" id="{51DB81CE-0349-9700-79D9-D2DA32306988}"/>
              </a:ext>
            </a:extLst>
          </p:cNvPr>
          <p:cNvSpPr>
            <a:spLocks noGrp="1"/>
          </p:cNvSpPr>
          <p:nvPr>
            <p:ph type="subTitle" idx="1"/>
          </p:nvPr>
        </p:nvSpPr>
        <p:spPr>
          <a:xfrm>
            <a:off x="338230" y="1789472"/>
            <a:ext cx="11716118" cy="4542502"/>
          </a:xfrm>
        </p:spPr>
        <p:txBody>
          <a:bodyPr>
            <a:noAutofit/>
          </a:bodyPr>
          <a:lstStyle/>
          <a:p>
            <a:pPr marL="457200" indent="-457200">
              <a:buFont typeface="+mj-lt"/>
              <a:buAutoNum type="arabicPeriod"/>
            </a:pPr>
            <a:r>
              <a:rPr lang="en-US" sz="2000" b="1" dirty="0"/>
              <a:t>Consistent key worker: </a:t>
            </a:r>
            <a:r>
              <a:rPr lang="en-US" sz="2000" dirty="0"/>
              <a:t>give him one trusted staff member at the Centre Bowlby says steady relationships fix disrupted bonds first </a:t>
            </a:r>
            <a:r>
              <a:rPr lang="en-US" sz="2000" b="1" dirty="0"/>
              <a:t>(Bowlby, 1969)</a:t>
            </a:r>
            <a:r>
              <a:rPr lang="en-US" sz="2000" dirty="0"/>
              <a:t>.</a:t>
            </a:r>
          </a:p>
          <a:p>
            <a:pPr marL="457200" indent="-457200">
              <a:buFont typeface="+mj-lt"/>
              <a:buAutoNum type="arabicPeriod"/>
            </a:pPr>
            <a:r>
              <a:rPr lang="en-US" sz="2000" b="1" dirty="0"/>
              <a:t>Responsive care:</a:t>
            </a:r>
            <a:r>
              <a:rPr lang="en-US" sz="2000" dirty="0"/>
              <a:t> when he's upset or talks reply straight away this teaches him people will meet his needs </a:t>
            </a:r>
            <a:r>
              <a:rPr lang="en-US" sz="2000" b="1" dirty="0"/>
              <a:t>(Ainsworth et al., 1978).</a:t>
            </a:r>
            <a:r>
              <a:rPr lang="en-US" sz="2000" dirty="0"/>
              <a:t> </a:t>
            </a:r>
          </a:p>
          <a:p>
            <a:pPr marL="457200" indent="-457200">
              <a:buFont typeface="+mj-lt"/>
              <a:buAutoNum type="arabicPeriod"/>
            </a:pPr>
            <a:r>
              <a:rPr lang="en-US" sz="2000" b="1" dirty="0"/>
              <a:t>slow transitions:</a:t>
            </a:r>
            <a:r>
              <a:rPr lang="en-US" sz="2000" dirty="0"/>
              <a:t> short visits first, then longer stays, this stops him feeling abandoned during separation.</a:t>
            </a:r>
          </a:p>
          <a:p>
            <a:pPr marL="457200" indent="-457200">
              <a:buFont typeface="+mj-lt"/>
              <a:buAutoNum type="arabicPeriod"/>
            </a:pPr>
            <a:r>
              <a:rPr lang="en-US" sz="2000" b="1" dirty="0"/>
              <a:t>help his mother too: </a:t>
            </a:r>
            <a:r>
              <a:rPr lang="en-US" sz="2000" dirty="0"/>
              <a:t>teach her simple games and chatting tricks, if she feels more confident, she can give Isaac netter attachment support. </a:t>
            </a:r>
          </a:p>
          <a:p>
            <a:pPr marL="457200" indent="-457200">
              <a:buFont typeface="+mj-lt"/>
              <a:buAutoNum type="arabicPeriod"/>
            </a:pPr>
            <a:r>
              <a:rPr lang="en-US" sz="2000" b="1" dirty="0"/>
              <a:t>Small groups activities: </a:t>
            </a:r>
            <a:r>
              <a:rPr lang="en-US" sz="2000" dirty="0"/>
              <a:t>start with just 1 or 2 other kids + his key worker, less scary, builds trust step by step.</a:t>
            </a:r>
          </a:p>
          <a:p>
            <a:pPr marL="457200" indent="-457200">
              <a:buFont typeface="+mj-lt"/>
              <a:buAutoNum type="arabicPeriod"/>
            </a:pPr>
            <a:r>
              <a:rPr lang="en-US" sz="2000" b="1" dirty="0"/>
              <a:t>Stick to routines:</a:t>
            </a:r>
            <a:r>
              <a:rPr lang="en-US" sz="2000" dirty="0"/>
              <a:t> same drop off, play, snack time Bowlby says predictability makes kids feel safe first </a:t>
            </a:r>
            <a:r>
              <a:rPr lang="en-US" sz="2000" b="1" dirty="0"/>
              <a:t>(Bowlby, 1969)</a:t>
            </a:r>
            <a:r>
              <a:rPr lang="en-US" sz="2000" dirty="0"/>
              <a:t>.</a:t>
            </a:r>
          </a:p>
          <a:p>
            <a:pPr marL="457200" indent="-457200">
              <a:buFont typeface="+mj-lt"/>
              <a:buAutoNum type="arabicPeriod"/>
            </a:pPr>
            <a:endParaRPr lang="en-US" sz="2000" b="1" dirty="0"/>
          </a:p>
          <a:p>
            <a:endParaRPr lang="en-US" sz="2000" b="1" dirty="0"/>
          </a:p>
        </p:txBody>
      </p:sp>
    </p:spTree>
    <p:extLst>
      <p:ext uri="{BB962C8B-B14F-4D97-AF65-F5344CB8AC3E}">
        <p14:creationId xmlns:p14="http://schemas.microsoft.com/office/powerpoint/2010/main" val="3088083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B42DE-8B52-3705-DA31-2D0EDEF45EAB}"/>
              </a:ext>
            </a:extLst>
          </p:cNvPr>
          <p:cNvSpPr>
            <a:spLocks noGrp="1"/>
          </p:cNvSpPr>
          <p:nvPr>
            <p:ph type="title"/>
          </p:nvPr>
        </p:nvSpPr>
        <p:spPr>
          <a:xfrm>
            <a:off x="749808" y="534284"/>
            <a:ext cx="10698480" cy="1097280"/>
          </a:xfrm>
        </p:spPr>
        <p:txBody>
          <a:bodyPr>
            <a:normAutofit/>
          </a:bodyPr>
          <a:lstStyle/>
          <a:p>
            <a:r>
              <a:rPr lang="en-GB" sz="2800" b="1" dirty="0"/>
              <a:t>Biological </a:t>
            </a:r>
            <a:r>
              <a:rPr lang="en-US" sz="2800" b="1" dirty="0"/>
              <a:t>vs </a:t>
            </a:r>
            <a:r>
              <a:rPr lang="en-GB" sz="2800" b="1" dirty="0"/>
              <a:t>environmental </a:t>
            </a:r>
            <a:br>
              <a:rPr lang="en-US" sz="2800" b="1" dirty="0"/>
            </a:br>
            <a:r>
              <a:rPr lang="en-US" sz="2800" b="1" dirty="0"/>
              <a:t>what shapes Isaac?</a:t>
            </a:r>
          </a:p>
        </p:txBody>
      </p:sp>
      <p:sp>
        <p:nvSpPr>
          <p:cNvPr id="3" name="Content Placeholder 2">
            <a:extLst>
              <a:ext uri="{FF2B5EF4-FFF2-40B4-BE49-F238E27FC236}">
                <a16:creationId xmlns:a16="http://schemas.microsoft.com/office/drawing/2014/main" id="{82393A82-8D7B-8C99-DAFD-EA1AB5974C2C}"/>
              </a:ext>
            </a:extLst>
          </p:cNvPr>
          <p:cNvSpPr>
            <a:spLocks noGrp="1"/>
          </p:cNvSpPr>
          <p:nvPr>
            <p:ph idx="1"/>
          </p:nvPr>
        </p:nvSpPr>
        <p:spPr/>
        <p:txBody>
          <a:bodyPr/>
          <a:lstStyle/>
          <a:p>
            <a:pPr marL="0" indent="0">
              <a:buNone/>
            </a:pPr>
            <a:r>
              <a:rPr lang="en-GB" b="1" dirty="0"/>
              <a:t>Biological </a:t>
            </a:r>
            <a:endParaRPr lang="en-US" b="1" dirty="0"/>
          </a:p>
          <a:p>
            <a:r>
              <a:rPr lang="en-US" dirty="0"/>
              <a:t>Isaacs born with a natural need to attach to someone that's just how humans work first </a:t>
            </a:r>
            <a:r>
              <a:rPr lang="en-US" b="1" dirty="0"/>
              <a:t>(Bowlby, 1969)</a:t>
            </a:r>
            <a:r>
              <a:rPr lang="en-US" dirty="0"/>
              <a:t>. </a:t>
            </a:r>
          </a:p>
          <a:p>
            <a:r>
              <a:rPr lang="en-US" dirty="0"/>
              <a:t>his personality might make big changes harder for him. </a:t>
            </a:r>
          </a:p>
          <a:p>
            <a:r>
              <a:rPr lang="en-US" dirty="0"/>
              <a:t>his brain is still developing stress from uncertainty can affect how his brain handles feelings and talking </a:t>
            </a:r>
            <a:r>
              <a:rPr lang="en-US" b="1" dirty="0"/>
              <a:t>(UWTSD, 2024).</a:t>
            </a:r>
            <a:endParaRPr lang="en-US" dirty="0"/>
          </a:p>
        </p:txBody>
      </p:sp>
      <p:sp>
        <p:nvSpPr>
          <p:cNvPr id="5" name="Content Placeholder 4">
            <a:extLst>
              <a:ext uri="{FF2B5EF4-FFF2-40B4-BE49-F238E27FC236}">
                <a16:creationId xmlns:a16="http://schemas.microsoft.com/office/drawing/2014/main" id="{BB559C1C-8000-89A8-B9DF-3B39CD74415C}"/>
              </a:ext>
            </a:extLst>
          </p:cNvPr>
          <p:cNvSpPr>
            <a:spLocks noGrp="1"/>
          </p:cNvSpPr>
          <p:nvPr>
            <p:ph idx="13"/>
          </p:nvPr>
        </p:nvSpPr>
        <p:spPr>
          <a:xfrm>
            <a:off x="5338916" y="2340865"/>
            <a:ext cx="5908204" cy="3986784"/>
          </a:xfrm>
        </p:spPr>
        <p:txBody>
          <a:bodyPr>
            <a:normAutofit/>
          </a:bodyPr>
          <a:lstStyle/>
          <a:p>
            <a:pPr marL="0" indent="0">
              <a:buNone/>
            </a:pPr>
            <a:r>
              <a:rPr lang="en-GB" b="1" dirty="0"/>
              <a:t>Environmental </a:t>
            </a:r>
            <a:endParaRPr lang="en-US" b="1" dirty="0"/>
          </a:p>
          <a:p>
            <a:r>
              <a:rPr lang="en-US" dirty="0"/>
              <a:t>His mother's depression means less consistent care.</a:t>
            </a:r>
          </a:p>
          <a:p>
            <a:r>
              <a:rPr lang="en-US" dirty="0"/>
              <a:t>moving to a new house and changing childcare broke his old attachments. </a:t>
            </a:r>
          </a:p>
          <a:p>
            <a:r>
              <a:rPr lang="en-US" dirty="0"/>
              <a:t>not much chance to mix with other kids slows his social </a:t>
            </a:r>
            <a:r>
              <a:rPr lang="en-US" b="1" dirty="0"/>
              <a:t>skills (Bound and </a:t>
            </a:r>
            <a:r>
              <a:rPr lang="en-US" b="1" dirty="0" err="1"/>
              <a:t>Falchikov</a:t>
            </a:r>
            <a:r>
              <a:rPr lang="en-US" b="1" dirty="0"/>
              <a:t>, 2021; Quality assurance agency for higher education, 2024)</a:t>
            </a:r>
            <a:r>
              <a:rPr lang="en-US" dirty="0"/>
              <a:t>.</a:t>
            </a:r>
            <a:endParaRPr lang="en-US" b="1" dirty="0"/>
          </a:p>
          <a:p>
            <a:pPr marL="0" indent="0">
              <a:buNone/>
            </a:pPr>
            <a:endParaRPr lang="en-US" dirty="0"/>
          </a:p>
          <a:p>
            <a:pPr marL="0" indent="0">
              <a:buNone/>
            </a:pPr>
            <a:r>
              <a:rPr lang="en-US" dirty="0"/>
              <a:t>both matter his biology makes him need safety, but his environment hasn’t given him that yet.</a:t>
            </a:r>
          </a:p>
          <a:p>
            <a:pPr marL="0" indent="0">
              <a:buNone/>
            </a:pPr>
            <a:endParaRPr lang="en-US" dirty="0"/>
          </a:p>
        </p:txBody>
      </p:sp>
      <p:pic>
        <p:nvPicPr>
          <p:cNvPr id="6" name="Picture 5" descr="The Nature vs. Nurture Debate - Morgan Sims">
            <a:extLst>
              <a:ext uri="{FF2B5EF4-FFF2-40B4-BE49-F238E27FC236}">
                <a16:creationId xmlns:a16="http://schemas.microsoft.com/office/drawing/2014/main" id="{90711A6E-3F0B-4F32-7B48-14AAFF5B78F1}"/>
              </a:ext>
            </a:extLst>
          </p:cNvPr>
          <p:cNvPicPr>
            <a:picLocks noChangeAspect="1"/>
          </p:cNvPicPr>
          <p:nvPr/>
        </p:nvPicPr>
        <p:blipFill>
          <a:blip r:embed="rId2"/>
          <a:srcRect r="58276"/>
          <a:stretch>
            <a:fillRect/>
          </a:stretch>
        </p:blipFill>
        <p:spPr>
          <a:xfrm>
            <a:off x="668298" y="414480"/>
            <a:ext cx="2006322" cy="1748026"/>
          </a:xfrm>
          <a:prstGeom prst="rect">
            <a:avLst/>
          </a:prstGeom>
        </p:spPr>
      </p:pic>
      <p:pic>
        <p:nvPicPr>
          <p:cNvPr id="7" name="Picture 6" descr="The Nature vs. Nurture Debate - Morgan Sims">
            <a:extLst>
              <a:ext uri="{FF2B5EF4-FFF2-40B4-BE49-F238E27FC236}">
                <a16:creationId xmlns:a16="http://schemas.microsoft.com/office/drawing/2014/main" id="{EBF1F2B8-DACA-3A39-522F-FB574603621E}"/>
              </a:ext>
            </a:extLst>
          </p:cNvPr>
          <p:cNvPicPr>
            <a:picLocks noChangeAspect="1"/>
          </p:cNvPicPr>
          <p:nvPr/>
        </p:nvPicPr>
        <p:blipFill>
          <a:blip r:embed="rId2"/>
          <a:srcRect l="53947"/>
          <a:stretch>
            <a:fillRect/>
          </a:stretch>
        </p:blipFill>
        <p:spPr>
          <a:xfrm>
            <a:off x="9526476" y="468899"/>
            <a:ext cx="1915716" cy="1693607"/>
          </a:xfrm>
          <a:prstGeom prst="rect">
            <a:avLst/>
          </a:prstGeom>
        </p:spPr>
      </p:pic>
    </p:spTree>
    <p:extLst>
      <p:ext uri="{BB962C8B-B14F-4D97-AF65-F5344CB8AC3E}">
        <p14:creationId xmlns:p14="http://schemas.microsoft.com/office/powerpoint/2010/main" val="41747383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A70C680-8776-F905-DFEB-02C324C97CA5}"/>
              </a:ext>
            </a:extLst>
          </p:cNvPr>
          <p:cNvSpPr>
            <a:spLocks noGrp="1"/>
          </p:cNvSpPr>
          <p:nvPr>
            <p:ph type="title"/>
          </p:nvPr>
        </p:nvSpPr>
        <p:spPr>
          <a:xfrm>
            <a:off x="731520" y="731520"/>
            <a:ext cx="10698480" cy="1097280"/>
          </a:xfrm>
        </p:spPr>
        <p:txBody>
          <a:bodyPr/>
          <a:lstStyle/>
          <a:p>
            <a:r>
              <a:rPr lang="en-US" dirty="0"/>
              <a:t>Strengths of this theory</a:t>
            </a:r>
          </a:p>
        </p:txBody>
      </p:sp>
      <p:sp>
        <p:nvSpPr>
          <p:cNvPr id="2" name="Content Placeholder 1">
            <a:extLst>
              <a:ext uri="{FF2B5EF4-FFF2-40B4-BE49-F238E27FC236}">
                <a16:creationId xmlns:a16="http://schemas.microsoft.com/office/drawing/2014/main" id="{31DAE621-45F5-27DA-0E0F-3961355B2454}"/>
              </a:ext>
            </a:extLst>
          </p:cNvPr>
          <p:cNvSpPr>
            <a:spLocks noGrp="1"/>
          </p:cNvSpPr>
          <p:nvPr>
            <p:ph sz="half" idx="1"/>
          </p:nvPr>
        </p:nvSpPr>
        <p:spPr>
          <a:xfrm>
            <a:off x="731520" y="2377440"/>
            <a:ext cx="4846320" cy="2011680"/>
          </a:xfrm>
        </p:spPr>
        <p:txBody>
          <a:bodyPr/>
          <a:lstStyle/>
          <a:p>
            <a:pPr marL="285750" indent="-285750">
              <a:buFont typeface="Arial" panose="020B0604020202020204" pitchFamily="34" charset="0"/>
              <a:buChar char="•"/>
            </a:pPr>
            <a:r>
              <a:rPr lang="en-US" b="1" dirty="0"/>
              <a:t>Really useful for Isaac: </a:t>
            </a:r>
            <a:r>
              <a:rPr lang="en-US" dirty="0"/>
              <a:t>it explains exactly why he is acting like this way, not just saying he is shy.</a:t>
            </a:r>
          </a:p>
          <a:p>
            <a:pPr marL="285750" indent="-285750">
              <a:buFont typeface="Arial" panose="020B0604020202020204" pitchFamily="34" charset="0"/>
              <a:buChar char="•"/>
            </a:pPr>
            <a:r>
              <a:rPr lang="en-US" b="1" dirty="0"/>
              <a:t>Proven by research: </a:t>
            </a:r>
            <a:r>
              <a:rPr lang="en-US" dirty="0"/>
              <a:t>loads of studies back up that early bonds affect later life </a:t>
            </a:r>
            <a:r>
              <a:rPr lang="en-US" b="1" dirty="0"/>
              <a:t>(Ainsworth et al., 1978)</a:t>
            </a:r>
            <a:r>
              <a:rPr lang="en-US" dirty="0"/>
              <a:t>.</a:t>
            </a:r>
            <a:endParaRPr lang="en-US" b="1" dirty="0"/>
          </a:p>
          <a:p>
            <a:endParaRPr lang="en-US" dirty="0"/>
          </a:p>
        </p:txBody>
      </p:sp>
      <p:sp>
        <p:nvSpPr>
          <p:cNvPr id="3" name="Content Placeholder 2">
            <a:extLst>
              <a:ext uri="{FF2B5EF4-FFF2-40B4-BE49-F238E27FC236}">
                <a16:creationId xmlns:a16="http://schemas.microsoft.com/office/drawing/2014/main" id="{A72603A6-84E3-3AAA-F04B-23ADA996BAD8}"/>
              </a:ext>
            </a:extLst>
          </p:cNvPr>
          <p:cNvSpPr>
            <a:spLocks noGrp="1"/>
          </p:cNvSpPr>
          <p:nvPr>
            <p:ph sz="half" idx="2"/>
          </p:nvPr>
        </p:nvSpPr>
        <p:spPr>
          <a:xfrm>
            <a:off x="6492240" y="2377440"/>
            <a:ext cx="4846320" cy="2011680"/>
          </a:xfrm>
        </p:spPr>
        <p:txBody>
          <a:bodyPr/>
          <a:lstStyle/>
          <a:p>
            <a:pPr marL="285750" indent="-285750">
              <a:buFont typeface="Arial" panose="020B0604020202020204" pitchFamily="34" charset="0"/>
              <a:buChar char="•"/>
            </a:pPr>
            <a:r>
              <a:rPr lang="en-US" b="1" dirty="0"/>
              <a:t>Works in early years settings: </a:t>
            </a:r>
            <a:r>
              <a:rPr lang="en-US" dirty="0"/>
              <a:t>it gives clear things we can do, like key workers and routines </a:t>
            </a:r>
            <a:r>
              <a:rPr lang="en-US" b="1" dirty="0"/>
              <a:t>(Department of education, 2021)</a:t>
            </a:r>
            <a:r>
              <a:rPr lang="en-US" dirty="0"/>
              <a:t>.</a:t>
            </a:r>
            <a:endParaRPr lang="en-US" b="1" dirty="0"/>
          </a:p>
          <a:p>
            <a:pPr marL="285750" indent="-285750">
              <a:buFont typeface="Arial" panose="020B0604020202020204" pitchFamily="34" charset="0"/>
              <a:buChar char="•"/>
            </a:pPr>
            <a:r>
              <a:rPr lang="en-US" b="1" dirty="0"/>
              <a:t>Used in UK childcare: </a:t>
            </a:r>
            <a:r>
              <a:rPr lang="en-US" dirty="0"/>
              <a:t>it is part of the EYFS framework, so it is trusted by professionals </a:t>
            </a:r>
            <a:r>
              <a:rPr lang="en-US" b="1" dirty="0"/>
              <a:t>(Department of education, 2021)</a:t>
            </a:r>
            <a:r>
              <a:rPr lang="en-US" dirty="0"/>
              <a:t>.</a:t>
            </a:r>
            <a:endParaRPr lang="en-US" b="1" dirty="0"/>
          </a:p>
          <a:p>
            <a:endParaRPr lang="en-US" dirty="0"/>
          </a:p>
        </p:txBody>
      </p:sp>
    </p:spTree>
    <p:extLst>
      <p:ext uri="{BB962C8B-B14F-4D97-AF65-F5344CB8AC3E}">
        <p14:creationId xmlns:p14="http://schemas.microsoft.com/office/powerpoint/2010/main" val="325687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14B86-140C-4ED6-2B2C-F0849998437B}"/>
              </a:ext>
            </a:extLst>
          </p:cNvPr>
          <p:cNvSpPr>
            <a:spLocks noGrp="1"/>
          </p:cNvSpPr>
          <p:nvPr>
            <p:ph type="ctrTitle"/>
          </p:nvPr>
        </p:nvSpPr>
        <p:spPr>
          <a:xfrm>
            <a:off x="331347" y="211885"/>
            <a:ext cx="9189228" cy="1390281"/>
          </a:xfrm>
        </p:spPr>
        <p:txBody>
          <a:bodyPr>
            <a:normAutofit fontScale="90000"/>
          </a:bodyPr>
          <a:lstStyle/>
          <a:p>
            <a:r>
              <a:rPr lang="en-US" b="1" dirty="0"/>
              <a:t>Limitations of the theory</a:t>
            </a:r>
          </a:p>
        </p:txBody>
      </p:sp>
      <p:sp>
        <p:nvSpPr>
          <p:cNvPr id="3" name="Subtitle 2">
            <a:extLst>
              <a:ext uri="{FF2B5EF4-FFF2-40B4-BE49-F238E27FC236}">
                <a16:creationId xmlns:a16="http://schemas.microsoft.com/office/drawing/2014/main" id="{C5DD24FF-A8B5-0F13-5E7E-AAA26BB19238}"/>
              </a:ext>
            </a:extLst>
          </p:cNvPr>
          <p:cNvSpPr>
            <a:spLocks noGrp="1"/>
          </p:cNvSpPr>
          <p:nvPr>
            <p:ph type="subTitle" idx="1"/>
          </p:nvPr>
        </p:nvSpPr>
        <p:spPr>
          <a:xfrm>
            <a:off x="436880" y="1602166"/>
            <a:ext cx="8757920" cy="4707194"/>
          </a:xfrm>
        </p:spPr>
        <p:txBody>
          <a:bodyPr>
            <a:normAutofit fontScale="92500" lnSpcReduction="10000"/>
          </a:bodyPr>
          <a:lstStyle/>
          <a:p>
            <a:pPr marL="342900" indent="-342900">
              <a:buFont typeface="Arial" panose="020B0604020202020204" pitchFamily="34" charset="0"/>
              <a:buChar char="•"/>
            </a:pPr>
            <a:r>
              <a:rPr lang="en-US" b="1" dirty="0"/>
              <a:t>Focuses too much on mothers: </a:t>
            </a:r>
            <a:r>
              <a:rPr lang="en-US" dirty="0"/>
              <a:t>Bowlby mostly talked about mothers, but Isaac’s dad or grandparents matter too </a:t>
            </a:r>
            <a:r>
              <a:rPr lang="en-US" b="1" dirty="0"/>
              <a:t>(UWTSD, 2024)</a:t>
            </a:r>
            <a:r>
              <a:rPr lang="en-US" dirty="0"/>
              <a:t>.</a:t>
            </a:r>
          </a:p>
          <a:p>
            <a:endParaRPr lang="en-US" dirty="0"/>
          </a:p>
          <a:p>
            <a:pPr marL="342900" indent="-342900">
              <a:buFont typeface="Arial" panose="020B0604020202020204" pitchFamily="34" charset="0"/>
              <a:buChar char="•"/>
            </a:pPr>
            <a:r>
              <a:rPr lang="en-US" b="1" dirty="0"/>
              <a:t>Cultural differences:</a:t>
            </a:r>
            <a:r>
              <a:rPr lang="en-US" dirty="0"/>
              <a:t> some cultures raise kids with lots of caregivers; this theory does not fit those as well.</a:t>
            </a:r>
          </a:p>
          <a:p>
            <a:endParaRPr lang="en-US" dirty="0"/>
          </a:p>
          <a:p>
            <a:pPr marL="342900" indent="-342900">
              <a:buFont typeface="Arial" panose="020B0604020202020204" pitchFamily="34" charset="0"/>
              <a:buChar char="•"/>
            </a:pPr>
            <a:r>
              <a:rPr lang="en-US" b="1" dirty="0"/>
              <a:t>Not just about attachment:</a:t>
            </a:r>
            <a:r>
              <a:rPr lang="en-US" dirty="0"/>
              <a:t> Piaget might say his speech delay is also about how he learns to think, not just bonds.</a:t>
            </a:r>
          </a:p>
          <a:p>
            <a:endParaRPr lang="en-US" dirty="0"/>
          </a:p>
          <a:p>
            <a:pPr marL="342900" indent="-342900">
              <a:buFont typeface="Arial" panose="020B0604020202020204" pitchFamily="34" charset="0"/>
              <a:buChar char="•"/>
            </a:pPr>
            <a:r>
              <a:rPr lang="en-US" b="1" dirty="0"/>
              <a:t>Too simple sometimes: </a:t>
            </a:r>
            <a:r>
              <a:rPr lang="en-US" dirty="0"/>
              <a:t>it does not look enough at things like how much money the family has or how moving houses is stressful for everyone in the family (</a:t>
            </a:r>
            <a:r>
              <a:rPr lang="en-US" b="1" dirty="0"/>
              <a:t>Quality assurance agency for higher education, 2024)</a:t>
            </a:r>
            <a:r>
              <a:rPr lang="en-US" dirty="0"/>
              <a:t>.</a:t>
            </a:r>
          </a:p>
        </p:txBody>
      </p:sp>
    </p:spTree>
    <p:extLst>
      <p:ext uri="{BB962C8B-B14F-4D97-AF65-F5344CB8AC3E}">
        <p14:creationId xmlns:p14="http://schemas.microsoft.com/office/powerpoint/2010/main" val="7515137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229CB-F6EF-A02E-852D-4F061253F052}"/>
              </a:ext>
            </a:extLst>
          </p:cNvPr>
          <p:cNvSpPr>
            <a:spLocks noGrp="1"/>
          </p:cNvSpPr>
          <p:nvPr>
            <p:ph type="ctrTitle"/>
          </p:nvPr>
        </p:nvSpPr>
        <p:spPr>
          <a:xfrm>
            <a:off x="2895600" y="142240"/>
            <a:ext cx="6400800" cy="1341120"/>
          </a:xfrm>
        </p:spPr>
        <p:txBody>
          <a:bodyPr/>
          <a:lstStyle/>
          <a:p>
            <a:r>
              <a:rPr lang="en-US" dirty="0"/>
              <a:t>conclusion</a:t>
            </a:r>
          </a:p>
        </p:txBody>
      </p:sp>
      <p:sp>
        <p:nvSpPr>
          <p:cNvPr id="3" name="Content Placeholder 2">
            <a:extLst>
              <a:ext uri="{FF2B5EF4-FFF2-40B4-BE49-F238E27FC236}">
                <a16:creationId xmlns:a16="http://schemas.microsoft.com/office/drawing/2014/main" id="{C34E6F4D-03AB-1AC2-80BC-554441CEDF4F}"/>
              </a:ext>
            </a:extLst>
          </p:cNvPr>
          <p:cNvSpPr>
            <a:spLocks noGrp="1"/>
          </p:cNvSpPr>
          <p:nvPr>
            <p:ph idx="1"/>
          </p:nvPr>
        </p:nvSpPr>
        <p:spPr>
          <a:xfrm>
            <a:off x="1046480" y="1483360"/>
            <a:ext cx="10078720" cy="4643120"/>
          </a:xfrm>
        </p:spPr>
        <p:txBody>
          <a:bodyPr>
            <a:normAutofit/>
          </a:bodyPr>
          <a:lstStyle/>
          <a:p>
            <a:r>
              <a:rPr lang="en-US" sz="2400" dirty="0"/>
              <a:t>Bowlby’s attachment theory is the best way to understand Isaac; this early disruptions have broken his sense of safety </a:t>
            </a:r>
            <a:r>
              <a:rPr lang="en-US" sz="2400" b="1" dirty="0"/>
              <a:t>(Bowlby, 1969)</a:t>
            </a:r>
            <a:r>
              <a:rPr lang="en-US" sz="2400" dirty="0"/>
              <a:t>.</a:t>
            </a:r>
          </a:p>
          <a:p>
            <a:r>
              <a:rPr lang="en-US" sz="2400" dirty="0"/>
              <a:t>We need to focus on building a steady, trusting bond with him first, then help him with speech and social stuff </a:t>
            </a:r>
            <a:r>
              <a:rPr lang="en-US" sz="2400" b="1" dirty="0"/>
              <a:t>(Ainsworth et al., 1978)</a:t>
            </a:r>
            <a:r>
              <a:rPr lang="en-US" sz="2400" dirty="0"/>
              <a:t>.</a:t>
            </a:r>
          </a:p>
          <a:p>
            <a:r>
              <a:rPr lang="en-US" sz="2400" dirty="0"/>
              <a:t>Helping his mother will help Isaac most of all; she is his most important person </a:t>
            </a:r>
            <a:r>
              <a:rPr lang="en-US" sz="2400" b="1" dirty="0"/>
              <a:t>(Department of education, 2021)</a:t>
            </a:r>
            <a:r>
              <a:rPr lang="en-US" sz="2400" dirty="0"/>
              <a:t>.</a:t>
            </a:r>
          </a:p>
          <a:p>
            <a:r>
              <a:rPr lang="en-US" sz="2400" dirty="0"/>
              <a:t>This theory is not perfect, but it gives us the clearest plan to support Isaac right now </a:t>
            </a:r>
            <a:r>
              <a:rPr lang="en-US" sz="2400" b="1" dirty="0"/>
              <a:t>(Bound and </a:t>
            </a:r>
            <a:r>
              <a:rPr lang="en-US" sz="2400" b="1" dirty="0" err="1"/>
              <a:t>Falchikov</a:t>
            </a:r>
            <a:r>
              <a:rPr lang="en-US" sz="2400" b="1" dirty="0"/>
              <a:t>, 2021)</a:t>
            </a:r>
            <a:r>
              <a:rPr lang="en-US" sz="2400" dirty="0"/>
              <a:t>.</a:t>
            </a:r>
          </a:p>
        </p:txBody>
      </p:sp>
    </p:spTree>
    <p:extLst>
      <p:ext uri="{BB962C8B-B14F-4D97-AF65-F5344CB8AC3E}">
        <p14:creationId xmlns:p14="http://schemas.microsoft.com/office/powerpoint/2010/main" val="3216325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A5E84-FE50-97B8-7A8D-1BEE505C9078}"/>
              </a:ext>
            </a:extLst>
          </p:cNvPr>
          <p:cNvSpPr>
            <a:spLocks noGrp="1"/>
          </p:cNvSpPr>
          <p:nvPr>
            <p:ph type="ctrTitle"/>
          </p:nvPr>
        </p:nvSpPr>
        <p:spPr>
          <a:xfrm>
            <a:off x="2672080" y="193040"/>
            <a:ext cx="4592320" cy="1127760"/>
          </a:xfrm>
        </p:spPr>
        <p:txBody>
          <a:bodyPr/>
          <a:lstStyle/>
          <a:p>
            <a:r>
              <a:rPr lang="en-US" dirty="0"/>
              <a:t>References</a:t>
            </a:r>
          </a:p>
        </p:txBody>
      </p:sp>
      <p:sp>
        <p:nvSpPr>
          <p:cNvPr id="5" name="Picture Placeholder 4">
            <a:extLst>
              <a:ext uri="{FF2B5EF4-FFF2-40B4-BE49-F238E27FC236}">
                <a16:creationId xmlns:a16="http://schemas.microsoft.com/office/drawing/2014/main" id="{DA684128-9C65-31E3-06BF-67D53C9EA047}"/>
              </a:ext>
            </a:extLst>
          </p:cNvPr>
          <p:cNvSpPr>
            <a:spLocks noGrp="1"/>
          </p:cNvSpPr>
          <p:nvPr>
            <p:ph type="pic" sz="quarter" idx="13"/>
          </p:nvPr>
        </p:nvSpPr>
        <p:spPr>
          <a:xfrm>
            <a:off x="1209040" y="1564640"/>
            <a:ext cx="10047224" cy="4241800"/>
          </a:xfrm>
        </p:spPr>
        <p:txBody>
          <a:bodyPr/>
          <a:lstStyle/>
          <a:p>
            <a:r>
              <a:rPr lang="en-US" sz="2000" dirty="0"/>
              <a:t>• Bowlby, J. (1969) Attachment and Loss: Volume 1 – Attachment. London: Hogarth Press. </a:t>
            </a:r>
          </a:p>
          <a:p>
            <a:r>
              <a:rPr lang="en-US" sz="2000" dirty="0"/>
              <a:t>• Department for Education (2021) Statutory Framework for the Early Years Foundation Stage. London: DfE. </a:t>
            </a:r>
          </a:p>
          <a:p>
            <a:r>
              <a:rPr lang="en-US" sz="2000" dirty="0"/>
              <a:t>• Ainsworth, M. et al. (1978) Patterns of Attachment. Hillsdale: Erlbaum. </a:t>
            </a:r>
          </a:p>
          <a:p>
            <a:r>
              <a:rPr lang="en-US" sz="2000" dirty="0"/>
              <a:t>• UWTSD (2024) Lifespan Development Module Handbook. Carmarthen: University of Wales Trinity Saint David.</a:t>
            </a:r>
          </a:p>
          <a:p>
            <a:r>
              <a:rPr lang="en-US" sz="2000" dirty="0"/>
              <a:t>• Boud, D. and </a:t>
            </a:r>
            <a:r>
              <a:rPr lang="en-US" sz="2000" dirty="0" err="1"/>
              <a:t>Falchikov</a:t>
            </a:r>
            <a:r>
              <a:rPr lang="en-US" sz="2000" dirty="0"/>
              <a:t>, N. (2021) Developing Assessment for Employability. 2nd </a:t>
            </a:r>
            <a:r>
              <a:rPr lang="en-US" sz="2000" dirty="0" err="1"/>
              <a:t>edn</a:t>
            </a:r>
            <a:r>
              <a:rPr lang="en-US" sz="2000" dirty="0"/>
              <a:t>. Abingdon: Routledge. </a:t>
            </a:r>
          </a:p>
          <a:p>
            <a:r>
              <a:rPr lang="en-US" sz="2000" dirty="0"/>
              <a:t>• Quality Assurance Agency for Higher Education (2024) Employability Skills in Higher Education: Guidance for Providers. Gloucester: QAA. Available at: </a:t>
            </a:r>
            <a:r>
              <a:rPr lang="en-US" sz="2000" b="1" dirty="0">
                <a:hlinkClick r:id="rId2"/>
              </a:rPr>
              <a:t>https://www.qaac.ac.uk/publications/employability-guidance-2024</a:t>
            </a:r>
            <a:r>
              <a:rPr lang="en-US" sz="2000" dirty="0"/>
              <a:t> (Accessed: 7 July 2026)</a:t>
            </a:r>
          </a:p>
        </p:txBody>
      </p:sp>
    </p:spTree>
    <p:extLst>
      <p:ext uri="{BB962C8B-B14F-4D97-AF65-F5344CB8AC3E}">
        <p14:creationId xmlns:p14="http://schemas.microsoft.com/office/powerpoint/2010/main" val="1869408792"/>
      </p:ext>
    </p:extLst>
  </p:cSld>
  <p:clrMapOvr>
    <a:masterClrMapping/>
  </p:clrMapOvr>
</p:sld>
</file>

<file path=ppt/theme/theme1.xml><?xml version="1.0" encoding="utf-8"?>
<a:theme xmlns:a="http://schemas.openxmlformats.org/drawingml/2006/main" name="Creative Gradient ">
  <a:themeElements>
    <a:clrScheme name="Cherry Blossoms">
      <a:dk1>
        <a:srgbClr val="000000"/>
      </a:dk1>
      <a:lt1>
        <a:srgbClr val="FFFFFF"/>
      </a:lt1>
      <a:dk2>
        <a:srgbClr val="073A4B"/>
      </a:dk2>
      <a:lt2>
        <a:srgbClr val="E7E6E6"/>
      </a:lt2>
      <a:accent1>
        <a:srgbClr val="CC3059"/>
      </a:accent1>
      <a:accent2>
        <a:srgbClr val="839985"/>
      </a:accent2>
      <a:accent3>
        <a:srgbClr val="FC9FAD"/>
      </a:accent3>
      <a:accent4>
        <a:srgbClr val="EED6AA"/>
      </a:accent4>
      <a:accent5>
        <a:srgbClr val="191C30"/>
      </a:accent5>
      <a:accent6>
        <a:srgbClr val="6E774E"/>
      </a:accent6>
      <a:hlink>
        <a:srgbClr val="E7456B"/>
      </a:hlink>
      <a:folHlink>
        <a:srgbClr val="F0C55F"/>
      </a:folHlink>
    </a:clrScheme>
    <a:fontScheme name="Custom 33">
      <a:majorFont>
        <a:latin typeface="Perpetua Titling MT"/>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176810_win32_EF_v3" id="{23AE6A88-72AF-46C7-89B7-449EB9FADA56}" vid="{778CED17-04A8-4798-A8A2-38679DD162A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36753877bb58e92e3aae448a8cdf4f17">
  <xsd:schema xmlns:xsd="http://www.w3.org/2001/XMLSchema" xmlns:xs="http://www.w3.org/2001/XMLSchema" xmlns:p="http://schemas.microsoft.com/office/2006/metadata/properties" xmlns:ns3="b4f9f7ee-5770-4a14-8925-17f3d16e50b7" targetNamespace="http://schemas.microsoft.com/office/2006/metadata/properties" ma:root="true" ma:fieldsID="50fd7f5774115bfeb3fc71a5ef01cdcc"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9A2D85B-06BE-42C0-9F9D-010F2E25A61A}">
  <ds:schemaRefs>
    <ds:schemaRef ds:uri="http://schemas.microsoft.com/sharepoint/v3/contenttype/forms"/>
  </ds:schemaRefs>
</ds:datastoreItem>
</file>

<file path=customXml/itemProps2.xml><?xml version="1.0" encoding="utf-8"?>
<ds:datastoreItem xmlns:ds="http://schemas.openxmlformats.org/officeDocument/2006/customXml" ds:itemID="{F06D6625-0C6A-47B9-9FF8-70FAB9A23EEE}">
  <ds:schemaRefs>
    <ds:schemaRef ds:uri="http://schemas.microsoft.com/office/2006/documentManagement/types"/>
    <ds:schemaRef ds:uri="http://schemas.openxmlformats.org/package/2006/metadata/core-properties"/>
    <ds:schemaRef ds:uri="http://purl.org/dc/terms/"/>
    <ds:schemaRef ds:uri="b4f9f7ee-5770-4a14-8925-17f3d16e50b7"/>
    <ds:schemaRef ds:uri="http://purl.org/dc/elements/1.1/"/>
    <ds:schemaRef ds:uri="http://www.w3.org/XML/1998/namespace"/>
    <ds:schemaRef ds:uri="http://schemas.microsoft.com/office/2006/metadata/properties"/>
    <ds:schemaRef ds:uri="http://schemas.microsoft.com/office/infopath/2007/PartnerControls"/>
    <ds:schemaRef ds:uri="http://purl.org/dc/dcmitype/"/>
  </ds:schemaRefs>
</ds:datastoreItem>
</file>

<file path=customXml/itemProps3.xml><?xml version="1.0" encoding="utf-8"?>
<ds:datastoreItem xmlns:ds="http://schemas.openxmlformats.org/officeDocument/2006/customXml" ds:itemID="{3F051B36-F2FE-4D89-9BF8-0937F5A358A3}">
  <ds:schemaRefs>
    <ds:schemaRef ds:uri="http://schemas.microsoft.com/office/2006/metadata/contentType"/>
    <ds:schemaRef ds:uri="http://schemas.microsoft.com/office/2006/metadata/properties/metaAttributes"/>
    <ds:schemaRef ds:uri="http://www.w3.org/2000/xmlns/"/>
    <ds:schemaRef ds:uri="http://www.w3.org/2001/XMLSchema"/>
    <ds:schemaRef ds:uri="b4f9f7ee-5770-4a14-8925-17f3d16e50b7"/>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{7C6CDAA6-F83C-4DE0-9E8D-3E3B1C93B65D}TF58dbd5ac-e030-4a6c-aa5c-b7bec167a205d1d5c9bc_win32-806cda859c51</Template>
  <TotalTime>2392</TotalTime>
  <Words>1233</Words>
  <Application>Microsoft Office PowerPoint</Application>
  <PresentationFormat>Widescreen</PresentationFormat>
  <Paragraphs>70</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Calibri</vt:lpstr>
      <vt:lpstr>Perpetua Titling MT</vt:lpstr>
      <vt:lpstr>Creative Gradient </vt:lpstr>
      <vt:lpstr>Student name: Mackla vales Student ID:2513646   Module name:Psychology in health and social care  Module code: LCHS4010  Lecturer name: Odette Jack     Isaac’s case – Bowlby’s attachment theory  </vt:lpstr>
      <vt:lpstr>Introduction </vt:lpstr>
      <vt:lpstr>What is Bowlby’s attachment theory</vt:lpstr>
      <vt:lpstr>How this theory explains Isaac</vt:lpstr>
      <vt:lpstr>Support ideas - tied to the theory </vt:lpstr>
      <vt:lpstr>Biological vs environmental  what shapes Isaac?</vt:lpstr>
      <vt:lpstr>Strengths of this theory</vt:lpstr>
      <vt:lpstr>Limitations of the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Mackla vales Student ID:2513646   Module name:Psychology in health and social care  Module code: LCHS4010  Lecturer name:      Isaac’s case – Bowlby’s attachment theory</dc:title>
  <dc:creator>Mackla Maria Vales (2513646)</dc:creator>
  <cp:lastModifiedBy>Mackla Maria Vales (2513646)</cp:lastModifiedBy>
  <cp:revision>2</cp:revision>
  <dcterms:created xsi:type="dcterms:W3CDTF">2026-07-06T12:54:20Z</dcterms:created>
  <dcterms:modified xsi:type="dcterms:W3CDTF">2026-07-11T11:50:52Z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y fmtid="{D5CDD505-2E9C-101B-9397-08002B2CF9AE}" pid="3" name="MediaServiceImageTags">
    <vt:lpwstr/>
  </property>
</Properties>
</file>