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24"/>
  </p:notesMasterIdLst>
  <p:handoutMasterIdLst>
    <p:handoutMasterId r:id="rId25"/>
  </p:handoutMasterIdLst>
  <p:sldIdLst>
    <p:sldId id="297" r:id="rId2"/>
    <p:sldId id="282" r:id="rId3"/>
    <p:sldId id="283" r:id="rId4"/>
    <p:sldId id="327" r:id="rId5"/>
    <p:sldId id="284" r:id="rId6"/>
    <p:sldId id="333" r:id="rId7"/>
    <p:sldId id="334" r:id="rId8"/>
    <p:sldId id="335" r:id="rId9"/>
    <p:sldId id="336" r:id="rId10"/>
    <p:sldId id="298" r:id="rId11"/>
    <p:sldId id="299" r:id="rId12"/>
    <p:sldId id="300" r:id="rId13"/>
    <p:sldId id="301" r:id="rId14"/>
    <p:sldId id="337" r:id="rId15"/>
    <p:sldId id="302" r:id="rId16"/>
    <p:sldId id="303" r:id="rId17"/>
    <p:sldId id="338" r:id="rId18"/>
    <p:sldId id="304" r:id="rId19"/>
    <p:sldId id="305" r:id="rId20"/>
    <p:sldId id="319" r:id="rId21"/>
    <p:sldId id="339" r:id="rId22"/>
    <p:sldId id="332" r:id="rId23"/>
  </p:sldIdLst>
  <p:sldSz cx="9906000" cy="6858000" type="A4"/>
  <p:notesSz cx="6735763" cy="9869488"/>
  <p:kinsoku lang="ja-JP" invalStChars="、。，．・：；？！゛゜ヽヾゝゞ々ー’”）〕］｝〉》」』】°‰′″℃￠％ぁぃぅぇぉっゃゅょゎァィゥェォッャュョヮヵヶ!%),.:;?]}｡｣､･ｧｨｩｪｫｬｭｮｯｰﾞﾟ" invalEndChars="‘“（〔［｛〈《「『【￥＄$([\{｢￡"/>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109">
          <p15:clr>
            <a:srgbClr val="A4A3A4"/>
          </p15:clr>
        </p15:guide>
        <p15:guide id="2" pos="212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95" autoAdjust="0"/>
    <p:restoredTop sz="90929"/>
  </p:normalViewPr>
  <p:slideViewPr>
    <p:cSldViewPr>
      <p:cViewPr varScale="1">
        <p:scale>
          <a:sx n="79" d="100"/>
          <a:sy n="79" d="100"/>
        </p:scale>
        <p:origin x="1170" y="9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520"/>
    </p:cViewPr>
  </p:sorterViewPr>
  <p:notesViewPr>
    <p:cSldViewPr>
      <p:cViewPr varScale="1">
        <p:scale>
          <a:sx n="37" d="100"/>
          <a:sy n="37" d="100"/>
        </p:scale>
        <p:origin x="-1578" y="-96"/>
      </p:cViewPr>
      <p:guideLst>
        <p:guide orient="horz" pos="3109"/>
        <p:guide pos="212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3075" name="Rectangle 3"/>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4913E6D5-27DB-4EDF-986C-6EC4574B15C1}"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4077278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00113" y="4691063"/>
            <a:ext cx="4935537" cy="4154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121" tIns="44761" rIns="91121" bIns="44761" numCol="1" anchor="t" anchorCtr="0" compatLnSpc="1">
            <a:prstTxWarp prst="textNoShape">
              <a:avLst/>
            </a:prstTxWarp>
          </a:bodyPr>
          <a:lstStyle/>
          <a:p>
            <a:pPr lvl="0"/>
            <a:r>
              <a:rPr lang="en-GB" altLang="en-US"/>
              <a:t>Click to edit Master notes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1" name="Rectangle 3"/>
          <p:cNvSpPr>
            <a:spLocks noGrp="1" noRot="1" noChangeAspect="1" noChangeArrowheads="1" noTextEdit="1"/>
          </p:cNvSpPr>
          <p:nvPr>
            <p:ph type="sldImg" idx="2"/>
          </p:nvPr>
        </p:nvSpPr>
        <p:spPr bwMode="auto">
          <a:xfrm>
            <a:off x="696913" y="741363"/>
            <a:ext cx="5343525" cy="3698875"/>
          </a:xfrm>
          <a:prstGeom prst="rect">
            <a:avLst/>
          </a:prstGeom>
          <a:noFill/>
          <a:ln w="12700">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52" name="Rectangle 4"/>
          <p:cNvSpPr>
            <a:spLocks noChangeArrowheads="1"/>
          </p:cNvSpPr>
          <p:nvPr/>
        </p:nvSpPr>
        <p:spPr bwMode="auto">
          <a:xfrm>
            <a:off x="61913" y="100013"/>
            <a:ext cx="869950"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latin typeface="Book Antiqua" panose="02040602050305030304" pitchFamily="18" charset="0"/>
              </a:rPr>
              <a:t>Sue Maw</a:t>
            </a:r>
          </a:p>
        </p:txBody>
      </p:sp>
      <p:sp>
        <p:nvSpPr>
          <p:cNvPr id="2053" name="Rectangle 5"/>
          <p:cNvSpPr>
            <a:spLocks noChangeArrowheads="1"/>
          </p:cNvSpPr>
          <p:nvPr/>
        </p:nvSpPr>
        <p:spPr bwMode="auto">
          <a:xfrm>
            <a:off x="6281738" y="9466263"/>
            <a:ext cx="392112" cy="30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121" tIns="44761" rIns="91121" bIns="44761" anchor="ctr">
            <a:spAutoFit/>
          </a:bodyPr>
          <a:lstStyle>
            <a:lvl1pPr defTabSz="920750" eaLnBrk="0" hangingPunct="0">
              <a:defRPr sz="2400">
                <a:solidFill>
                  <a:schemeClr val="tx1"/>
                </a:solidFill>
                <a:latin typeface="Times New Roman" panose="02020603050405020304" pitchFamily="18" charset="0"/>
              </a:defRPr>
            </a:lvl1pPr>
            <a:lvl2pPr marL="460375" defTabSz="920750" eaLnBrk="0" hangingPunct="0">
              <a:defRPr sz="2400">
                <a:solidFill>
                  <a:schemeClr val="tx1"/>
                </a:solidFill>
                <a:latin typeface="Times New Roman" panose="02020603050405020304" pitchFamily="18" charset="0"/>
              </a:defRPr>
            </a:lvl2pPr>
            <a:lvl3pPr marL="920750" defTabSz="920750" eaLnBrk="0" hangingPunct="0">
              <a:defRPr sz="2400">
                <a:solidFill>
                  <a:schemeClr val="tx1"/>
                </a:solidFill>
                <a:latin typeface="Times New Roman" panose="02020603050405020304" pitchFamily="18" charset="0"/>
              </a:defRPr>
            </a:lvl3pPr>
            <a:lvl4pPr marL="1381125" defTabSz="920750" eaLnBrk="0" hangingPunct="0">
              <a:defRPr sz="2400">
                <a:solidFill>
                  <a:schemeClr val="tx1"/>
                </a:solidFill>
                <a:latin typeface="Times New Roman" panose="02020603050405020304" pitchFamily="18" charset="0"/>
              </a:defRPr>
            </a:lvl4pPr>
            <a:lvl5pPr marL="1841500" defTabSz="920750" eaLnBrk="0" hangingPunct="0">
              <a:defRPr sz="2400">
                <a:solidFill>
                  <a:schemeClr val="tx1"/>
                </a:solidFill>
                <a:latin typeface="Times New Roman" panose="02020603050405020304" pitchFamily="18" charset="0"/>
              </a:defRPr>
            </a:lvl5pPr>
            <a:lvl6pPr marL="2298700" defTabSz="920750" eaLnBrk="0" fontAlgn="base" hangingPunct="0">
              <a:spcBef>
                <a:spcPct val="0"/>
              </a:spcBef>
              <a:spcAft>
                <a:spcPct val="0"/>
              </a:spcAft>
              <a:defRPr sz="2400">
                <a:solidFill>
                  <a:schemeClr val="tx1"/>
                </a:solidFill>
                <a:latin typeface="Times New Roman" panose="02020603050405020304" pitchFamily="18" charset="0"/>
              </a:defRPr>
            </a:lvl6pPr>
            <a:lvl7pPr marL="2755900" defTabSz="920750" eaLnBrk="0" fontAlgn="base" hangingPunct="0">
              <a:spcBef>
                <a:spcPct val="0"/>
              </a:spcBef>
              <a:spcAft>
                <a:spcPct val="0"/>
              </a:spcAft>
              <a:defRPr sz="2400">
                <a:solidFill>
                  <a:schemeClr val="tx1"/>
                </a:solidFill>
                <a:latin typeface="Times New Roman" panose="02020603050405020304" pitchFamily="18" charset="0"/>
              </a:defRPr>
            </a:lvl7pPr>
            <a:lvl8pPr marL="3213100" defTabSz="920750" eaLnBrk="0" fontAlgn="base" hangingPunct="0">
              <a:spcBef>
                <a:spcPct val="0"/>
              </a:spcBef>
              <a:spcAft>
                <a:spcPct val="0"/>
              </a:spcAft>
              <a:defRPr sz="2400">
                <a:solidFill>
                  <a:schemeClr val="tx1"/>
                </a:solidFill>
                <a:latin typeface="Times New Roman" panose="02020603050405020304" pitchFamily="18" charset="0"/>
              </a:defRPr>
            </a:lvl8pPr>
            <a:lvl9pPr marL="3670300" defTabSz="920750" eaLnBrk="0" fontAlgn="base" hangingPunct="0">
              <a:spcBef>
                <a:spcPct val="0"/>
              </a:spcBef>
              <a:spcAft>
                <a:spcPct val="0"/>
              </a:spcAft>
              <a:defRPr sz="2400">
                <a:solidFill>
                  <a:schemeClr val="tx1"/>
                </a:solidFill>
                <a:latin typeface="Times New Roman" panose="02020603050405020304" pitchFamily="18" charset="0"/>
              </a:defRPr>
            </a:lvl9pPr>
          </a:lstStyle>
          <a:p>
            <a:pPr algn="r"/>
            <a:fld id="{7E6BC948-71C3-4849-B41F-196E354A2306}" type="slidenum">
              <a:rPr lang="en-GB" altLang="en-US" sz="1400">
                <a:latin typeface="Book Antiqua" panose="02040602050305030304" pitchFamily="18" charset="0"/>
              </a:rPr>
              <a:pPr algn="r"/>
              <a:t>‹#›</a:t>
            </a:fld>
            <a:endParaRPr lang="en-GB" altLang="en-US" sz="1400">
              <a:latin typeface="Book Antiqua" panose="02040602050305030304" pitchFamily="18" charset="0"/>
            </a:endParaRPr>
          </a:p>
        </p:txBody>
      </p:sp>
    </p:spTree>
    <p:extLst>
      <p:ext uri="{BB962C8B-B14F-4D97-AF65-F5344CB8AC3E}">
        <p14:creationId xmlns:p14="http://schemas.microsoft.com/office/powerpoint/2010/main" val="117715616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hdr" sz="quarter"/>
          </p:nvPr>
        </p:nvSpPr>
        <p:spPr>
          <a:noFill/>
        </p:spPr>
        <p:txBody>
          <a:bodyPr/>
          <a:lstStyle/>
          <a:p>
            <a:r>
              <a:rPr lang="en-GB"/>
              <a:t>HCI0183 Human-Computer Interaction</a:t>
            </a:r>
          </a:p>
        </p:txBody>
      </p:sp>
      <p:sp>
        <p:nvSpPr>
          <p:cNvPr id="86019" name="Rectangle 6"/>
          <p:cNvSpPr>
            <a:spLocks noGrp="1" noChangeArrowheads="1"/>
          </p:cNvSpPr>
          <p:nvPr>
            <p:ph type="ftr" sz="quarter" idx="4"/>
          </p:nvPr>
        </p:nvSpPr>
        <p:spPr>
          <a:noFill/>
        </p:spPr>
        <p:txBody>
          <a:bodyPr/>
          <a:lstStyle/>
          <a:p>
            <a:r>
              <a:rPr lang="en-GB"/>
              <a:t>Dr Nik Whitehead</a:t>
            </a:r>
          </a:p>
        </p:txBody>
      </p:sp>
      <p:sp>
        <p:nvSpPr>
          <p:cNvPr id="86020" name="Rectangle 7"/>
          <p:cNvSpPr>
            <a:spLocks noGrp="1" noChangeArrowheads="1"/>
          </p:cNvSpPr>
          <p:nvPr>
            <p:ph type="sldNum" sz="quarter" idx="5"/>
          </p:nvPr>
        </p:nvSpPr>
        <p:spPr>
          <a:noFill/>
        </p:spPr>
        <p:txBody>
          <a:bodyPr/>
          <a:lstStyle/>
          <a:p>
            <a:fld id="{E13EFD81-0ED7-4C87-81FA-BAE2E5C0E94F}" type="slidenum">
              <a:rPr lang="en-GB" smtClean="0"/>
              <a:pPr/>
              <a:t>2</a:t>
            </a:fld>
            <a:endParaRPr lang="en-GB"/>
          </a:p>
        </p:txBody>
      </p:sp>
      <p:sp>
        <p:nvSpPr>
          <p:cNvPr id="86021" name="Rectangle 2"/>
          <p:cNvSpPr>
            <a:spLocks noGrp="1" noRot="1" noChangeAspect="1" noChangeArrowheads="1" noTextEdit="1"/>
          </p:cNvSpPr>
          <p:nvPr>
            <p:ph type="sldImg"/>
          </p:nvPr>
        </p:nvSpPr>
        <p:spPr>
          <a:ln/>
        </p:spPr>
      </p:sp>
      <p:sp>
        <p:nvSpPr>
          <p:cNvPr id="86022" name="Rectangle 3"/>
          <p:cNvSpPr>
            <a:spLocks noGrp="1" noChangeArrowheads="1"/>
          </p:cNvSpPr>
          <p:nvPr>
            <p:ph type="body" idx="1"/>
          </p:nvPr>
        </p:nvSpPr>
        <p:spPr>
          <a:noFill/>
          <a:ln/>
        </p:spPr>
        <p:txBody>
          <a:bodyPr/>
          <a:lstStyle/>
          <a:p>
            <a:pPr eaLnBrk="1" hangingPunct="1"/>
            <a:r>
              <a:rPr lang="en-GB"/>
              <a:t>Although we think of memory as being the second part of input processing, in fact it is associated with every stage of input. </a:t>
            </a:r>
          </a:p>
          <a:p>
            <a:pPr eaLnBrk="1" hangingPunct="1"/>
            <a:r>
              <a:rPr lang="en-GB"/>
              <a:t>We move signals from sensory memory to short-term memory by paying attention to a stimulus, then from short-term memory to long-term memory by rehearsal or repetition.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a:noFill/>
        </p:spPr>
        <p:txBody>
          <a:bodyPr/>
          <a:lstStyle/>
          <a:p>
            <a:r>
              <a:rPr lang="en-GB"/>
              <a:t>HCI0183 Human-Computer Interaction</a:t>
            </a:r>
          </a:p>
        </p:txBody>
      </p:sp>
      <p:sp>
        <p:nvSpPr>
          <p:cNvPr id="87043" name="Rectangle 6"/>
          <p:cNvSpPr>
            <a:spLocks noGrp="1" noChangeArrowheads="1"/>
          </p:cNvSpPr>
          <p:nvPr>
            <p:ph type="ftr" sz="quarter" idx="4"/>
          </p:nvPr>
        </p:nvSpPr>
        <p:spPr>
          <a:noFill/>
        </p:spPr>
        <p:txBody>
          <a:bodyPr/>
          <a:lstStyle/>
          <a:p>
            <a:r>
              <a:rPr lang="en-GB"/>
              <a:t>Dr Nik Whitehead</a:t>
            </a:r>
          </a:p>
        </p:txBody>
      </p:sp>
      <p:sp>
        <p:nvSpPr>
          <p:cNvPr id="87044" name="Rectangle 7"/>
          <p:cNvSpPr>
            <a:spLocks noGrp="1" noChangeArrowheads="1"/>
          </p:cNvSpPr>
          <p:nvPr>
            <p:ph type="sldNum" sz="quarter" idx="5"/>
          </p:nvPr>
        </p:nvSpPr>
        <p:spPr>
          <a:noFill/>
        </p:spPr>
        <p:txBody>
          <a:bodyPr/>
          <a:lstStyle/>
          <a:p>
            <a:fld id="{1EEAB29D-49C4-443A-87FD-8657C9A46C85}" type="slidenum">
              <a:rPr lang="en-GB" smtClean="0"/>
              <a:pPr/>
              <a:t>3</a:t>
            </a:fld>
            <a:endParaRPr lang="en-GB"/>
          </a:p>
        </p:txBody>
      </p:sp>
      <p:sp>
        <p:nvSpPr>
          <p:cNvPr id="87045" name="Rectangle 2"/>
          <p:cNvSpPr>
            <a:spLocks noGrp="1" noRot="1" noChangeAspect="1" noChangeArrowheads="1" noTextEdit="1"/>
          </p:cNvSpPr>
          <p:nvPr>
            <p:ph type="sldImg"/>
          </p:nvPr>
        </p:nvSpPr>
        <p:spPr>
          <a:ln/>
        </p:spPr>
      </p:sp>
      <p:sp>
        <p:nvSpPr>
          <p:cNvPr id="87046" name="Rectangle 3"/>
          <p:cNvSpPr>
            <a:spLocks noGrp="1" noChangeArrowheads="1"/>
          </p:cNvSpPr>
          <p:nvPr>
            <p:ph type="body" idx="1"/>
          </p:nvPr>
        </p:nvSpPr>
        <p:spPr>
          <a:noFill/>
          <a:ln/>
        </p:spPr>
        <p:txBody>
          <a:bodyPr/>
          <a:lstStyle/>
          <a:p>
            <a:pPr eaLnBrk="1" hangingPunct="1"/>
            <a:r>
              <a:rPr lang="en-GB"/>
              <a:t>There are also sensory memories for smell and taste.</a:t>
            </a:r>
          </a:p>
          <a:p>
            <a:pPr eaLnBrk="1" hangingPunct="1"/>
            <a:r>
              <a:rPr lang="en-GB"/>
              <a:t>Sensory overload occurs if too much information is being presented through too many channels at once. We can move our point of focus or attention at will depending upon our level of interest in a stimulus.</a:t>
            </a:r>
          </a:p>
          <a:p>
            <a:pPr eaLnBrk="1" hangingPunct="1"/>
            <a:r>
              <a:rPr lang="en-GB"/>
              <a:t>Sensory memory is either written rapidly to short-term memory or is over-written.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hdr" sz="quarter"/>
          </p:nvPr>
        </p:nvSpPr>
        <p:spPr>
          <a:noFill/>
        </p:spPr>
        <p:txBody>
          <a:bodyPr/>
          <a:lstStyle/>
          <a:p>
            <a:r>
              <a:rPr lang="en-GB"/>
              <a:t>HCI0183 Human-Computer Interaction</a:t>
            </a:r>
          </a:p>
        </p:txBody>
      </p:sp>
      <p:sp>
        <p:nvSpPr>
          <p:cNvPr id="88067" name="Rectangle 6"/>
          <p:cNvSpPr>
            <a:spLocks noGrp="1" noChangeArrowheads="1"/>
          </p:cNvSpPr>
          <p:nvPr>
            <p:ph type="ftr" sz="quarter" idx="4"/>
          </p:nvPr>
        </p:nvSpPr>
        <p:spPr>
          <a:noFill/>
        </p:spPr>
        <p:txBody>
          <a:bodyPr/>
          <a:lstStyle/>
          <a:p>
            <a:r>
              <a:rPr lang="en-GB"/>
              <a:t>Dr Nik Whitehead</a:t>
            </a:r>
          </a:p>
        </p:txBody>
      </p:sp>
      <p:sp>
        <p:nvSpPr>
          <p:cNvPr id="88068" name="Rectangle 7"/>
          <p:cNvSpPr>
            <a:spLocks noGrp="1" noChangeArrowheads="1"/>
          </p:cNvSpPr>
          <p:nvPr>
            <p:ph type="sldNum" sz="quarter" idx="5"/>
          </p:nvPr>
        </p:nvSpPr>
        <p:spPr>
          <a:noFill/>
        </p:spPr>
        <p:txBody>
          <a:bodyPr/>
          <a:lstStyle/>
          <a:p>
            <a:fld id="{5409D35F-B7A1-4502-9440-12A1893977BB}" type="slidenum">
              <a:rPr lang="en-GB" smtClean="0"/>
              <a:pPr/>
              <a:t>4</a:t>
            </a:fld>
            <a:endParaRPr lang="en-GB"/>
          </a:p>
        </p:txBody>
      </p:sp>
      <p:sp>
        <p:nvSpPr>
          <p:cNvPr id="88069" name="Rectangle 2"/>
          <p:cNvSpPr>
            <a:spLocks noGrp="1" noRot="1" noChangeAspect="1" noChangeArrowheads="1" noTextEdit="1"/>
          </p:cNvSpPr>
          <p:nvPr>
            <p:ph type="sldImg"/>
          </p:nvPr>
        </p:nvSpPr>
        <p:spPr>
          <a:ln/>
        </p:spPr>
      </p:sp>
      <p:sp>
        <p:nvSpPr>
          <p:cNvPr id="88070" name="Rectangle 3"/>
          <p:cNvSpPr>
            <a:spLocks noGrp="1" noChangeArrowheads="1"/>
          </p:cNvSpPr>
          <p:nvPr>
            <p:ph type="body" idx="1"/>
          </p:nvPr>
        </p:nvSpPr>
        <p:spPr>
          <a:noFill/>
          <a:ln/>
        </p:spPr>
        <p:txBody>
          <a:bodyPr/>
          <a:lstStyle/>
          <a:p>
            <a:pPr eaLnBrk="1" hangingPunct="1"/>
            <a:r>
              <a:rPr lang="en-GB"/>
              <a:t>There are also sensory memories for smell and taste.</a:t>
            </a:r>
          </a:p>
          <a:p>
            <a:pPr eaLnBrk="1" hangingPunct="1"/>
            <a:r>
              <a:rPr lang="en-GB"/>
              <a:t>Sensory overload occurs if too much information is being presented through too many channels at once. We can move our point of focus or attention at will depending upon our level of interest in a stimulus.</a:t>
            </a:r>
          </a:p>
          <a:p>
            <a:pPr eaLnBrk="1" hangingPunct="1"/>
            <a:r>
              <a:rPr lang="en-GB"/>
              <a:t>Sensory memory is either written rapidly to short-term memory or is over-written.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hdr" sz="quarter"/>
          </p:nvPr>
        </p:nvSpPr>
        <p:spPr>
          <a:noFill/>
        </p:spPr>
        <p:txBody>
          <a:bodyPr/>
          <a:lstStyle/>
          <a:p>
            <a:r>
              <a:rPr lang="en-GB"/>
              <a:t>HCI0183 Human-Computer Interaction</a:t>
            </a:r>
          </a:p>
        </p:txBody>
      </p:sp>
      <p:sp>
        <p:nvSpPr>
          <p:cNvPr id="89091" name="Rectangle 6"/>
          <p:cNvSpPr>
            <a:spLocks noGrp="1" noChangeArrowheads="1"/>
          </p:cNvSpPr>
          <p:nvPr>
            <p:ph type="ftr" sz="quarter" idx="4"/>
          </p:nvPr>
        </p:nvSpPr>
        <p:spPr>
          <a:noFill/>
        </p:spPr>
        <p:txBody>
          <a:bodyPr/>
          <a:lstStyle/>
          <a:p>
            <a:r>
              <a:rPr lang="en-GB"/>
              <a:t>Dr Nik Whitehead</a:t>
            </a:r>
          </a:p>
        </p:txBody>
      </p:sp>
      <p:sp>
        <p:nvSpPr>
          <p:cNvPr id="89092" name="Rectangle 7"/>
          <p:cNvSpPr>
            <a:spLocks noGrp="1" noChangeArrowheads="1"/>
          </p:cNvSpPr>
          <p:nvPr>
            <p:ph type="sldNum" sz="quarter" idx="5"/>
          </p:nvPr>
        </p:nvSpPr>
        <p:spPr>
          <a:noFill/>
        </p:spPr>
        <p:txBody>
          <a:bodyPr/>
          <a:lstStyle/>
          <a:p>
            <a:fld id="{ACF5DA86-7D99-466E-B9C8-80E27ABD1B6E}" type="slidenum">
              <a:rPr lang="en-GB" smtClean="0"/>
              <a:pPr/>
              <a:t>5</a:t>
            </a:fld>
            <a:endParaRPr lang="en-GB"/>
          </a:p>
        </p:txBody>
      </p:sp>
      <p:sp>
        <p:nvSpPr>
          <p:cNvPr id="89093" name="Rectangle 2"/>
          <p:cNvSpPr>
            <a:spLocks noGrp="1" noRot="1" noChangeAspect="1" noChangeArrowheads="1" noTextEdit="1"/>
          </p:cNvSpPr>
          <p:nvPr>
            <p:ph type="sldImg"/>
          </p:nvPr>
        </p:nvSpPr>
        <p:spPr>
          <a:ln/>
        </p:spPr>
      </p:sp>
      <p:sp>
        <p:nvSpPr>
          <p:cNvPr id="89094" name="Rectangle 3"/>
          <p:cNvSpPr>
            <a:spLocks noGrp="1" noChangeArrowheads="1"/>
          </p:cNvSpPr>
          <p:nvPr>
            <p:ph type="body" idx="1"/>
          </p:nvPr>
        </p:nvSpPr>
        <p:spPr>
          <a:noFill/>
          <a:ln/>
        </p:spPr>
        <p:txBody>
          <a:bodyPr/>
          <a:lstStyle/>
          <a:p>
            <a:pPr eaLnBrk="1" hangingPunct="1"/>
            <a:r>
              <a:rPr lang="en-GB"/>
              <a:t>To multiply 35x6 you can multiply either 3x6 and 30x7 or 35x2 and 70x3. The first step is held in short-term memory while the next step is performed.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hdr" sz="quarter"/>
          </p:nvPr>
        </p:nvSpPr>
        <p:spPr>
          <a:noFill/>
        </p:spPr>
        <p:txBody>
          <a:bodyPr/>
          <a:lstStyle/>
          <a:p>
            <a:r>
              <a:rPr lang="en-GB"/>
              <a:t>HCI0183 Human-Computer Interaction</a:t>
            </a:r>
          </a:p>
        </p:txBody>
      </p:sp>
      <p:sp>
        <p:nvSpPr>
          <p:cNvPr id="90115" name="Rectangle 6"/>
          <p:cNvSpPr>
            <a:spLocks noGrp="1" noChangeArrowheads="1"/>
          </p:cNvSpPr>
          <p:nvPr>
            <p:ph type="ftr" sz="quarter" idx="4"/>
          </p:nvPr>
        </p:nvSpPr>
        <p:spPr>
          <a:noFill/>
        </p:spPr>
        <p:txBody>
          <a:bodyPr/>
          <a:lstStyle/>
          <a:p>
            <a:r>
              <a:rPr lang="en-GB"/>
              <a:t>Dr Nik Whitehead</a:t>
            </a:r>
          </a:p>
        </p:txBody>
      </p:sp>
      <p:sp>
        <p:nvSpPr>
          <p:cNvPr id="90116" name="Rectangle 7"/>
          <p:cNvSpPr>
            <a:spLocks noGrp="1" noChangeArrowheads="1"/>
          </p:cNvSpPr>
          <p:nvPr>
            <p:ph type="sldNum" sz="quarter" idx="5"/>
          </p:nvPr>
        </p:nvSpPr>
        <p:spPr>
          <a:noFill/>
        </p:spPr>
        <p:txBody>
          <a:bodyPr/>
          <a:lstStyle/>
          <a:p>
            <a:fld id="{3303D354-33C6-4D5A-AC9B-EA2F85065C71}" type="slidenum">
              <a:rPr lang="en-GB" smtClean="0"/>
              <a:pPr/>
              <a:t>6</a:t>
            </a:fld>
            <a:endParaRPr lang="en-GB"/>
          </a:p>
        </p:txBody>
      </p:sp>
      <p:sp>
        <p:nvSpPr>
          <p:cNvPr id="90117" name="Rectangle 2"/>
          <p:cNvSpPr>
            <a:spLocks noGrp="1" noRot="1" noChangeAspect="1" noChangeArrowheads="1" noTextEdit="1"/>
          </p:cNvSpPr>
          <p:nvPr>
            <p:ph type="sldImg"/>
          </p:nvPr>
        </p:nvSpPr>
        <p:spPr>
          <a:ln/>
        </p:spPr>
      </p:sp>
      <p:sp>
        <p:nvSpPr>
          <p:cNvPr id="9011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hdr" sz="quarter"/>
          </p:nvPr>
        </p:nvSpPr>
        <p:spPr>
          <a:noFill/>
        </p:spPr>
        <p:txBody>
          <a:bodyPr/>
          <a:lstStyle/>
          <a:p>
            <a:r>
              <a:rPr lang="en-GB"/>
              <a:t>HCI0183 Human-Computer Interaction</a:t>
            </a:r>
          </a:p>
        </p:txBody>
      </p:sp>
      <p:sp>
        <p:nvSpPr>
          <p:cNvPr id="91139" name="Rectangle 6"/>
          <p:cNvSpPr>
            <a:spLocks noGrp="1" noChangeArrowheads="1"/>
          </p:cNvSpPr>
          <p:nvPr>
            <p:ph type="ftr" sz="quarter" idx="4"/>
          </p:nvPr>
        </p:nvSpPr>
        <p:spPr>
          <a:noFill/>
        </p:spPr>
        <p:txBody>
          <a:bodyPr/>
          <a:lstStyle/>
          <a:p>
            <a:r>
              <a:rPr lang="en-GB"/>
              <a:t>Dr Nik Whitehead</a:t>
            </a:r>
          </a:p>
        </p:txBody>
      </p:sp>
      <p:sp>
        <p:nvSpPr>
          <p:cNvPr id="91140" name="Rectangle 7"/>
          <p:cNvSpPr>
            <a:spLocks noGrp="1" noChangeArrowheads="1"/>
          </p:cNvSpPr>
          <p:nvPr>
            <p:ph type="sldNum" sz="quarter" idx="5"/>
          </p:nvPr>
        </p:nvSpPr>
        <p:spPr>
          <a:noFill/>
        </p:spPr>
        <p:txBody>
          <a:bodyPr/>
          <a:lstStyle/>
          <a:p>
            <a:fld id="{FC40BD6A-6561-4945-BD6F-5C0DF9BA4AF7}" type="slidenum">
              <a:rPr lang="en-GB" smtClean="0"/>
              <a:pPr/>
              <a:t>7</a:t>
            </a:fld>
            <a:endParaRPr lang="en-GB"/>
          </a:p>
        </p:txBody>
      </p:sp>
      <p:sp>
        <p:nvSpPr>
          <p:cNvPr id="91141" name="Rectangle 2"/>
          <p:cNvSpPr>
            <a:spLocks noGrp="1" noRot="1" noChangeAspect="1" noChangeArrowheads="1" noTextEdit="1"/>
          </p:cNvSpPr>
          <p:nvPr>
            <p:ph type="sldImg"/>
          </p:nvPr>
        </p:nvSpPr>
        <p:spPr>
          <a:ln/>
        </p:spPr>
      </p:sp>
      <p:sp>
        <p:nvSpPr>
          <p:cNvPr id="9114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hdr" sz="quarter"/>
          </p:nvPr>
        </p:nvSpPr>
        <p:spPr>
          <a:noFill/>
        </p:spPr>
        <p:txBody>
          <a:bodyPr/>
          <a:lstStyle/>
          <a:p>
            <a:r>
              <a:rPr lang="en-GB"/>
              <a:t>HCI0183 Human-Computer Interaction</a:t>
            </a:r>
          </a:p>
        </p:txBody>
      </p:sp>
      <p:sp>
        <p:nvSpPr>
          <p:cNvPr id="92163" name="Rectangle 6"/>
          <p:cNvSpPr>
            <a:spLocks noGrp="1" noChangeArrowheads="1"/>
          </p:cNvSpPr>
          <p:nvPr>
            <p:ph type="ftr" sz="quarter" idx="4"/>
          </p:nvPr>
        </p:nvSpPr>
        <p:spPr>
          <a:noFill/>
        </p:spPr>
        <p:txBody>
          <a:bodyPr/>
          <a:lstStyle/>
          <a:p>
            <a:r>
              <a:rPr lang="en-GB"/>
              <a:t>Dr Nik Whitehead</a:t>
            </a:r>
          </a:p>
        </p:txBody>
      </p:sp>
      <p:sp>
        <p:nvSpPr>
          <p:cNvPr id="92164" name="Rectangle 7"/>
          <p:cNvSpPr>
            <a:spLocks noGrp="1" noChangeArrowheads="1"/>
          </p:cNvSpPr>
          <p:nvPr>
            <p:ph type="sldNum" sz="quarter" idx="5"/>
          </p:nvPr>
        </p:nvSpPr>
        <p:spPr>
          <a:noFill/>
        </p:spPr>
        <p:txBody>
          <a:bodyPr/>
          <a:lstStyle/>
          <a:p>
            <a:fld id="{E01BED30-10F7-4E8E-80F3-162BEB16C5CE}" type="slidenum">
              <a:rPr lang="en-GB" smtClean="0"/>
              <a:pPr/>
              <a:t>8</a:t>
            </a:fld>
            <a:endParaRPr lang="en-GB"/>
          </a:p>
        </p:txBody>
      </p:sp>
      <p:sp>
        <p:nvSpPr>
          <p:cNvPr id="92165" name="Rectangle 2"/>
          <p:cNvSpPr>
            <a:spLocks noGrp="1" noRot="1" noChangeAspect="1" noChangeArrowheads="1" noTextEdit="1"/>
          </p:cNvSpPr>
          <p:nvPr>
            <p:ph type="sldImg"/>
          </p:nvPr>
        </p:nvSpPr>
        <p:spPr>
          <a:ln/>
        </p:spPr>
      </p:sp>
      <p:sp>
        <p:nvSpPr>
          <p:cNvPr id="9216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a:noFill/>
        </p:spPr>
        <p:txBody>
          <a:bodyPr/>
          <a:lstStyle/>
          <a:p>
            <a:r>
              <a:rPr lang="en-GB"/>
              <a:t>HCI0183 Human-Computer Interaction</a:t>
            </a:r>
          </a:p>
        </p:txBody>
      </p:sp>
      <p:sp>
        <p:nvSpPr>
          <p:cNvPr id="93187" name="Rectangle 6"/>
          <p:cNvSpPr>
            <a:spLocks noGrp="1" noChangeArrowheads="1"/>
          </p:cNvSpPr>
          <p:nvPr>
            <p:ph type="ftr" sz="quarter" idx="4"/>
          </p:nvPr>
        </p:nvSpPr>
        <p:spPr>
          <a:noFill/>
        </p:spPr>
        <p:txBody>
          <a:bodyPr/>
          <a:lstStyle/>
          <a:p>
            <a:r>
              <a:rPr lang="en-GB"/>
              <a:t>Dr Nik Whitehead</a:t>
            </a:r>
          </a:p>
        </p:txBody>
      </p:sp>
      <p:sp>
        <p:nvSpPr>
          <p:cNvPr id="93188" name="Rectangle 7"/>
          <p:cNvSpPr>
            <a:spLocks noGrp="1" noChangeArrowheads="1"/>
          </p:cNvSpPr>
          <p:nvPr>
            <p:ph type="sldNum" sz="quarter" idx="5"/>
          </p:nvPr>
        </p:nvSpPr>
        <p:spPr>
          <a:noFill/>
        </p:spPr>
        <p:txBody>
          <a:bodyPr/>
          <a:lstStyle/>
          <a:p>
            <a:fld id="{857076A7-C206-4A34-89D7-70ACAB021417}" type="slidenum">
              <a:rPr lang="en-GB" smtClean="0"/>
              <a:pPr/>
              <a:t>9</a:t>
            </a:fld>
            <a:endParaRPr lang="en-GB"/>
          </a:p>
        </p:txBody>
      </p:sp>
      <p:sp>
        <p:nvSpPr>
          <p:cNvPr id="93189" name="Rectangle 2"/>
          <p:cNvSpPr>
            <a:spLocks noGrp="1" noRot="1" noChangeAspect="1" noChangeArrowheads="1" noTextEdit="1"/>
          </p:cNvSpPr>
          <p:nvPr>
            <p:ph type="sldImg"/>
          </p:nvPr>
        </p:nvSpPr>
        <p:spPr>
          <a:ln/>
        </p:spPr>
      </p:sp>
      <p:sp>
        <p:nvSpPr>
          <p:cNvPr id="9319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hdr" sz="quarter"/>
          </p:nvPr>
        </p:nvSpPr>
        <p:spPr>
          <a:noFill/>
        </p:spPr>
        <p:txBody>
          <a:bodyPr/>
          <a:lstStyle/>
          <a:p>
            <a:r>
              <a:rPr lang="en-GB"/>
              <a:t>HCI0183 Human-Computer Interaction</a:t>
            </a:r>
          </a:p>
        </p:txBody>
      </p:sp>
      <p:sp>
        <p:nvSpPr>
          <p:cNvPr id="94211" name="Rectangle 6"/>
          <p:cNvSpPr>
            <a:spLocks noGrp="1" noChangeArrowheads="1"/>
          </p:cNvSpPr>
          <p:nvPr>
            <p:ph type="ftr" sz="quarter" idx="4"/>
          </p:nvPr>
        </p:nvSpPr>
        <p:spPr>
          <a:noFill/>
        </p:spPr>
        <p:txBody>
          <a:bodyPr/>
          <a:lstStyle/>
          <a:p>
            <a:r>
              <a:rPr lang="en-GB"/>
              <a:t>Dr Nik Whitehead</a:t>
            </a:r>
          </a:p>
        </p:txBody>
      </p:sp>
      <p:sp>
        <p:nvSpPr>
          <p:cNvPr id="94212" name="Rectangle 7"/>
          <p:cNvSpPr>
            <a:spLocks noGrp="1" noChangeArrowheads="1"/>
          </p:cNvSpPr>
          <p:nvPr>
            <p:ph type="sldNum" sz="quarter" idx="5"/>
          </p:nvPr>
        </p:nvSpPr>
        <p:spPr>
          <a:noFill/>
        </p:spPr>
        <p:txBody>
          <a:bodyPr/>
          <a:lstStyle/>
          <a:p>
            <a:fld id="{684B4E17-ACBC-4E54-A010-CCC902F95298}" type="slidenum">
              <a:rPr lang="en-GB" smtClean="0"/>
              <a:pPr/>
              <a:t>10</a:t>
            </a:fld>
            <a:endParaRPr lang="en-GB"/>
          </a:p>
        </p:txBody>
      </p:sp>
      <p:sp>
        <p:nvSpPr>
          <p:cNvPr id="94213" name="Rectangle 2"/>
          <p:cNvSpPr>
            <a:spLocks noGrp="1" noRot="1" noChangeAspect="1" noChangeArrowheads="1" noTextEdit="1"/>
          </p:cNvSpPr>
          <p:nvPr>
            <p:ph type="sldImg"/>
          </p:nvPr>
        </p:nvSpPr>
        <p:spPr>
          <a:ln/>
        </p:spPr>
      </p:sp>
      <p:sp>
        <p:nvSpPr>
          <p:cNvPr id="94214" name="Rectangle 3"/>
          <p:cNvSpPr>
            <a:spLocks noGrp="1" noChangeArrowheads="1"/>
          </p:cNvSpPr>
          <p:nvPr>
            <p:ph type="body" idx="1"/>
          </p:nvPr>
        </p:nvSpPr>
        <p:spPr>
          <a:noFill/>
          <a:ln/>
        </p:spPr>
        <p:txBody>
          <a:bodyPr/>
          <a:lstStyle/>
          <a:p>
            <a:pPr eaLnBrk="1" hangingPunct="1"/>
            <a:r>
              <a:rPr lang="en-GB"/>
              <a:t>This is an example of storing chunks of memory for long-term storage. Each event can be considered as a chunk, and the order of the chunks is memorised as well as their content.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hdr" sz="quarter"/>
          </p:nvPr>
        </p:nvSpPr>
        <p:spPr>
          <a:noFill/>
        </p:spPr>
        <p:txBody>
          <a:bodyPr/>
          <a:lstStyle/>
          <a:p>
            <a:r>
              <a:rPr lang="en-GB"/>
              <a:t>HCI0183 Human-Computer Interaction</a:t>
            </a:r>
          </a:p>
        </p:txBody>
      </p:sp>
      <p:sp>
        <p:nvSpPr>
          <p:cNvPr id="95235" name="Rectangle 6"/>
          <p:cNvSpPr>
            <a:spLocks noGrp="1" noChangeArrowheads="1"/>
          </p:cNvSpPr>
          <p:nvPr>
            <p:ph type="ftr" sz="quarter" idx="4"/>
          </p:nvPr>
        </p:nvSpPr>
        <p:spPr>
          <a:noFill/>
        </p:spPr>
        <p:txBody>
          <a:bodyPr/>
          <a:lstStyle/>
          <a:p>
            <a:r>
              <a:rPr lang="en-GB"/>
              <a:t>Dr Nik Whitehead</a:t>
            </a:r>
          </a:p>
        </p:txBody>
      </p:sp>
      <p:sp>
        <p:nvSpPr>
          <p:cNvPr id="95236" name="Rectangle 7"/>
          <p:cNvSpPr>
            <a:spLocks noGrp="1" noChangeArrowheads="1"/>
          </p:cNvSpPr>
          <p:nvPr>
            <p:ph type="sldNum" sz="quarter" idx="5"/>
          </p:nvPr>
        </p:nvSpPr>
        <p:spPr>
          <a:noFill/>
        </p:spPr>
        <p:txBody>
          <a:bodyPr/>
          <a:lstStyle/>
          <a:p>
            <a:fld id="{C699C3D2-DA78-406D-B77C-1D52789F71E9}" type="slidenum">
              <a:rPr lang="en-GB" smtClean="0"/>
              <a:pPr/>
              <a:t>11</a:t>
            </a:fld>
            <a:endParaRPr lang="en-GB"/>
          </a:p>
        </p:txBody>
      </p:sp>
      <p:sp>
        <p:nvSpPr>
          <p:cNvPr id="95237" name="Rectangle 2"/>
          <p:cNvSpPr>
            <a:spLocks noGrp="1" noRot="1" noChangeAspect="1" noChangeArrowheads="1" noTextEdit="1"/>
          </p:cNvSpPr>
          <p:nvPr>
            <p:ph type="sldImg"/>
          </p:nvPr>
        </p:nvSpPr>
        <p:spPr>
          <a:ln/>
        </p:spPr>
      </p:sp>
      <p:sp>
        <p:nvSpPr>
          <p:cNvPr id="9523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hdr" sz="quarter"/>
          </p:nvPr>
        </p:nvSpPr>
        <p:spPr>
          <a:noFill/>
        </p:spPr>
        <p:txBody>
          <a:bodyPr/>
          <a:lstStyle/>
          <a:p>
            <a:r>
              <a:rPr lang="en-GB"/>
              <a:t>HCI0183 Human-Computer Interaction</a:t>
            </a:r>
          </a:p>
        </p:txBody>
      </p:sp>
      <p:sp>
        <p:nvSpPr>
          <p:cNvPr id="96259" name="Rectangle 6"/>
          <p:cNvSpPr>
            <a:spLocks noGrp="1" noChangeArrowheads="1"/>
          </p:cNvSpPr>
          <p:nvPr>
            <p:ph type="ftr" sz="quarter" idx="4"/>
          </p:nvPr>
        </p:nvSpPr>
        <p:spPr>
          <a:noFill/>
        </p:spPr>
        <p:txBody>
          <a:bodyPr/>
          <a:lstStyle/>
          <a:p>
            <a:r>
              <a:rPr lang="en-GB"/>
              <a:t>Dr Nik Whitehead</a:t>
            </a:r>
          </a:p>
        </p:txBody>
      </p:sp>
      <p:sp>
        <p:nvSpPr>
          <p:cNvPr id="96260" name="Rectangle 7"/>
          <p:cNvSpPr>
            <a:spLocks noGrp="1" noChangeArrowheads="1"/>
          </p:cNvSpPr>
          <p:nvPr>
            <p:ph type="sldNum" sz="quarter" idx="5"/>
          </p:nvPr>
        </p:nvSpPr>
        <p:spPr>
          <a:noFill/>
        </p:spPr>
        <p:txBody>
          <a:bodyPr/>
          <a:lstStyle/>
          <a:p>
            <a:fld id="{31DD6C48-D5AC-4B88-952D-72C07A4002BD}" type="slidenum">
              <a:rPr lang="en-GB" smtClean="0"/>
              <a:pPr/>
              <a:t>12</a:t>
            </a:fld>
            <a:endParaRPr lang="en-GB"/>
          </a:p>
        </p:txBody>
      </p:sp>
      <p:sp>
        <p:nvSpPr>
          <p:cNvPr id="96261" name="Rectangle 2"/>
          <p:cNvSpPr>
            <a:spLocks noGrp="1" noRot="1" noChangeAspect="1" noChangeArrowheads="1" noTextEdit="1"/>
          </p:cNvSpPr>
          <p:nvPr>
            <p:ph type="sldImg"/>
          </p:nvPr>
        </p:nvSpPr>
        <p:spPr>
          <a:ln/>
        </p:spPr>
      </p:sp>
      <p:sp>
        <p:nvSpPr>
          <p:cNvPr id="96262" name="Rectangle 3"/>
          <p:cNvSpPr>
            <a:spLocks noGrp="1" noChangeArrowheads="1"/>
          </p:cNvSpPr>
          <p:nvPr>
            <p:ph type="body" idx="1"/>
          </p:nvPr>
        </p:nvSpPr>
        <p:spPr>
          <a:noFill/>
          <a:ln/>
        </p:spPr>
        <p:txBody>
          <a:bodyPr/>
          <a:lstStyle/>
          <a:p>
            <a:pPr eaLnBrk="1" hangingPunct="1"/>
            <a:r>
              <a:rPr lang="en-GB"/>
              <a:t>Think of semantic memory as object-oriented memory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hdr" sz="quarter"/>
          </p:nvPr>
        </p:nvSpPr>
        <p:spPr>
          <a:noFill/>
        </p:spPr>
        <p:txBody>
          <a:bodyPr/>
          <a:lstStyle/>
          <a:p>
            <a:r>
              <a:rPr lang="en-GB"/>
              <a:t>HCI0183 Human-Computer Interaction</a:t>
            </a:r>
          </a:p>
        </p:txBody>
      </p:sp>
      <p:sp>
        <p:nvSpPr>
          <p:cNvPr id="97283" name="Rectangle 6"/>
          <p:cNvSpPr>
            <a:spLocks noGrp="1" noChangeArrowheads="1"/>
          </p:cNvSpPr>
          <p:nvPr>
            <p:ph type="ftr" sz="quarter" idx="4"/>
          </p:nvPr>
        </p:nvSpPr>
        <p:spPr>
          <a:noFill/>
        </p:spPr>
        <p:txBody>
          <a:bodyPr/>
          <a:lstStyle/>
          <a:p>
            <a:r>
              <a:rPr lang="en-GB"/>
              <a:t>Dr Nik Whitehead</a:t>
            </a:r>
          </a:p>
        </p:txBody>
      </p:sp>
      <p:sp>
        <p:nvSpPr>
          <p:cNvPr id="97284" name="Rectangle 7"/>
          <p:cNvSpPr>
            <a:spLocks noGrp="1" noChangeArrowheads="1"/>
          </p:cNvSpPr>
          <p:nvPr>
            <p:ph type="sldNum" sz="quarter" idx="5"/>
          </p:nvPr>
        </p:nvSpPr>
        <p:spPr>
          <a:noFill/>
        </p:spPr>
        <p:txBody>
          <a:bodyPr/>
          <a:lstStyle/>
          <a:p>
            <a:fld id="{5DD9F0CC-6BB2-4B60-8623-20A69C34432B}" type="slidenum">
              <a:rPr lang="en-GB" smtClean="0"/>
              <a:pPr/>
              <a:t>13</a:t>
            </a:fld>
            <a:endParaRPr lang="en-GB"/>
          </a:p>
        </p:txBody>
      </p:sp>
      <p:sp>
        <p:nvSpPr>
          <p:cNvPr id="97285" name="Rectangle 2"/>
          <p:cNvSpPr>
            <a:spLocks noGrp="1" noRot="1" noChangeAspect="1" noChangeArrowheads="1" noTextEdit="1"/>
          </p:cNvSpPr>
          <p:nvPr>
            <p:ph type="sldImg"/>
          </p:nvPr>
        </p:nvSpPr>
        <p:spPr>
          <a:ln/>
        </p:spPr>
      </p:sp>
      <p:sp>
        <p:nvSpPr>
          <p:cNvPr id="97286" name="Rectangle 3"/>
          <p:cNvSpPr>
            <a:spLocks noGrp="1" noChangeArrowheads="1"/>
          </p:cNvSpPr>
          <p:nvPr>
            <p:ph type="body" idx="1"/>
          </p:nvPr>
        </p:nvSpPr>
        <p:spPr>
          <a:noFill/>
          <a:ln/>
        </p:spPr>
        <p:txBody>
          <a:bodyPr/>
          <a:lstStyle/>
          <a:p>
            <a:pPr eaLnBrk="1" hangingPunct="1"/>
            <a:r>
              <a:rPr lang="en-GB"/>
              <a:t>Clearly related to object-oriented classes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hdr" sz="quarter"/>
          </p:nvPr>
        </p:nvSpPr>
        <p:spPr>
          <a:noFill/>
        </p:spPr>
        <p:txBody>
          <a:bodyPr/>
          <a:lstStyle/>
          <a:p>
            <a:r>
              <a:rPr lang="en-GB"/>
              <a:t>HCI0183 Human-Computer Interaction</a:t>
            </a:r>
          </a:p>
        </p:txBody>
      </p:sp>
      <p:sp>
        <p:nvSpPr>
          <p:cNvPr id="98307" name="Rectangle 6"/>
          <p:cNvSpPr>
            <a:spLocks noGrp="1" noChangeArrowheads="1"/>
          </p:cNvSpPr>
          <p:nvPr>
            <p:ph type="ftr" sz="quarter" idx="4"/>
          </p:nvPr>
        </p:nvSpPr>
        <p:spPr>
          <a:noFill/>
        </p:spPr>
        <p:txBody>
          <a:bodyPr/>
          <a:lstStyle/>
          <a:p>
            <a:r>
              <a:rPr lang="en-GB"/>
              <a:t>Dr Nik Whitehead</a:t>
            </a:r>
          </a:p>
        </p:txBody>
      </p:sp>
      <p:sp>
        <p:nvSpPr>
          <p:cNvPr id="98308" name="Rectangle 7"/>
          <p:cNvSpPr>
            <a:spLocks noGrp="1" noChangeArrowheads="1"/>
          </p:cNvSpPr>
          <p:nvPr>
            <p:ph type="sldNum" sz="quarter" idx="5"/>
          </p:nvPr>
        </p:nvSpPr>
        <p:spPr>
          <a:noFill/>
        </p:spPr>
        <p:txBody>
          <a:bodyPr/>
          <a:lstStyle/>
          <a:p>
            <a:fld id="{B7BFAAE2-810E-48D5-AB91-E12F4A1DEC41}" type="slidenum">
              <a:rPr lang="en-GB" smtClean="0"/>
              <a:pPr/>
              <a:t>15</a:t>
            </a:fld>
            <a:endParaRPr lang="en-GB"/>
          </a:p>
        </p:txBody>
      </p:sp>
      <p:sp>
        <p:nvSpPr>
          <p:cNvPr id="98309" name="Rectangle 2"/>
          <p:cNvSpPr>
            <a:spLocks noGrp="1" noRot="1" noChangeAspect="1" noChangeArrowheads="1" noTextEdit="1"/>
          </p:cNvSpPr>
          <p:nvPr>
            <p:ph type="sldImg"/>
          </p:nvPr>
        </p:nvSpPr>
        <p:spPr>
          <a:ln/>
        </p:spPr>
      </p:sp>
      <p:sp>
        <p:nvSpPr>
          <p:cNvPr id="98310" name="Rectangle 3"/>
          <p:cNvSpPr>
            <a:spLocks noGrp="1" noChangeArrowheads="1"/>
          </p:cNvSpPr>
          <p:nvPr>
            <p:ph type="body" idx="1"/>
          </p:nvPr>
        </p:nvSpPr>
        <p:spPr>
          <a:noFill/>
          <a:ln/>
        </p:spPr>
        <p:txBody>
          <a:bodyPr/>
          <a:lstStyle/>
          <a:p>
            <a:pPr eaLnBrk="1" hangingPunct="1"/>
            <a:r>
              <a:rPr lang="en-GB"/>
              <a:t>This is clearly similar to the documentation of a use-case description.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a:noFill/>
        </p:spPr>
        <p:txBody>
          <a:bodyPr/>
          <a:lstStyle/>
          <a:p>
            <a:r>
              <a:rPr lang="en-GB"/>
              <a:t>HCI0183 Human-Computer Interaction</a:t>
            </a:r>
          </a:p>
        </p:txBody>
      </p:sp>
      <p:sp>
        <p:nvSpPr>
          <p:cNvPr id="99331" name="Rectangle 6"/>
          <p:cNvSpPr>
            <a:spLocks noGrp="1" noChangeArrowheads="1"/>
          </p:cNvSpPr>
          <p:nvPr>
            <p:ph type="ftr" sz="quarter" idx="4"/>
          </p:nvPr>
        </p:nvSpPr>
        <p:spPr>
          <a:noFill/>
        </p:spPr>
        <p:txBody>
          <a:bodyPr/>
          <a:lstStyle/>
          <a:p>
            <a:r>
              <a:rPr lang="en-GB"/>
              <a:t>Dr Nik Whitehead</a:t>
            </a:r>
          </a:p>
        </p:txBody>
      </p:sp>
      <p:sp>
        <p:nvSpPr>
          <p:cNvPr id="99332" name="Rectangle 7"/>
          <p:cNvSpPr>
            <a:spLocks noGrp="1" noChangeArrowheads="1"/>
          </p:cNvSpPr>
          <p:nvPr>
            <p:ph type="sldNum" sz="quarter" idx="5"/>
          </p:nvPr>
        </p:nvSpPr>
        <p:spPr>
          <a:noFill/>
        </p:spPr>
        <p:txBody>
          <a:bodyPr/>
          <a:lstStyle/>
          <a:p>
            <a:fld id="{BFF5D536-2EE3-4BAC-944E-CEB3E4211C28}" type="slidenum">
              <a:rPr lang="en-GB" smtClean="0"/>
              <a:pPr/>
              <a:t>16</a:t>
            </a:fld>
            <a:endParaRPr lang="en-GB"/>
          </a:p>
        </p:txBody>
      </p:sp>
      <p:sp>
        <p:nvSpPr>
          <p:cNvPr id="99333" name="Rectangle 2"/>
          <p:cNvSpPr>
            <a:spLocks noGrp="1" noRot="1" noChangeAspect="1" noChangeArrowheads="1" noTextEdit="1"/>
          </p:cNvSpPr>
          <p:nvPr>
            <p:ph type="sldImg"/>
          </p:nvPr>
        </p:nvSpPr>
        <p:spPr>
          <a:ln/>
        </p:spPr>
      </p:sp>
      <p:sp>
        <p:nvSpPr>
          <p:cNvPr id="99334" name="Rectangle 3"/>
          <p:cNvSpPr>
            <a:spLocks noGrp="1" noChangeArrowheads="1"/>
          </p:cNvSpPr>
          <p:nvPr>
            <p:ph type="body" idx="1"/>
          </p:nvPr>
        </p:nvSpPr>
        <p:spPr>
          <a:noFill/>
          <a:ln/>
        </p:spPr>
        <p:txBody>
          <a:bodyPr/>
          <a:lstStyle/>
          <a:p>
            <a:pPr eaLnBrk="1" hangingPunct="1"/>
            <a:r>
              <a:rPr lang="en-GB"/>
              <a:t>A script therefore allows us to infer a great deal of information about events from a few words.</a:t>
            </a:r>
          </a:p>
          <a:p>
            <a:pPr eaLnBrk="1" hangingPunct="1"/>
            <a:r>
              <a:rPr lang="en-GB"/>
              <a:t>What other entry conditions, results, props, roles, scenes and tracks might be inferred from this script?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a:noFill/>
        </p:spPr>
        <p:txBody>
          <a:bodyPr/>
          <a:lstStyle/>
          <a:p>
            <a:r>
              <a:rPr lang="en-GB"/>
              <a:t>HCI0183 Human-Computer Interaction</a:t>
            </a:r>
          </a:p>
        </p:txBody>
      </p:sp>
      <p:sp>
        <p:nvSpPr>
          <p:cNvPr id="100355" name="Rectangle 6"/>
          <p:cNvSpPr>
            <a:spLocks noGrp="1" noChangeArrowheads="1"/>
          </p:cNvSpPr>
          <p:nvPr>
            <p:ph type="ftr" sz="quarter" idx="4"/>
          </p:nvPr>
        </p:nvSpPr>
        <p:spPr>
          <a:noFill/>
        </p:spPr>
        <p:txBody>
          <a:bodyPr/>
          <a:lstStyle/>
          <a:p>
            <a:r>
              <a:rPr lang="en-GB"/>
              <a:t>Dr Nik Whitehead</a:t>
            </a:r>
          </a:p>
        </p:txBody>
      </p:sp>
      <p:sp>
        <p:nvSpPr>
          <p:cNvPr id="100356" name="Rectangle 7"/>
          <p:cNvSpPr>
            <a:spLocks noGrp="1" noChangeArrowheads="1"/>
          </p:cNvSpPr>
          <p:nvPr>
            <p:ph type="sldNum" sz="quarter" idx="5"/>
          </p:nvPr>
        </p:nvSpPr>
        <p:spPr>
          <a:noFill/>
        </p:spPr>
        <p:txBody>
          <a:bodyPr/>
          <a:lstStyle/>
          <a:p>
            <a:fld id="{E159258C-359A-477E-A9DF-99115A86B7AB}" type="slidenum">
              <a:rPr lang="en-GB" smtClean="0"/>
              <a:pPr/>
              <a:t>18</a:t>
            </a:fld>
            <a:endParaRPr lang="en-GB"/>
          </a:p>
        </p:txBody>
      </p:sp>
      <p:sp>
        <p:nvSpPr>
          <p:cNvPr id="100357" name="Rectangle 2"/>
          <p:cNvSpPr>
            <a:spLocks noGrp="1" noRot="1" noChangeAspect="1" noChangeArrowheads="1" noTextEdit="1"/>
          </p:cNvSpPr>
          <p:nvPr>
            <p:ph type="sldImg"/>
          </p:nvPr>
        </p:nvSpPr>
        <p:spPr>
          <a:ln/>
        </p:spPr>
      </p:sp>
      <p:sp>
        <p:nvSpPr>
          <p:cNvPr id="100358" name="Rectangle 3"/>
          <p:cNvSpPr>
            <a:spLocks noGrp="1" noChangeArrowheads="1"/>
          </p:cNvSpPr>
          <p:nvPr>
            <p:ph type="body" idx="1"/>
          </p:nvPr>
        </p:nvSpPr>
        <p:spPr>
          <a:noFill/>
          <a:ln/>
        </p:spPr>
        <p:txBody>
          <a:bodyPr/>
          <a:lstStyle/>
          <a:p>
            <a:pPr eaLnBrk="1" hangingPunct="1"/>
            <a:r>
              <a:rPr lang="en-GB"/>
              <a:t>Repeated exposure - doing a task multiple times</a:t>
            </a:r>
          </a:p>
          <a:p>
            <a:pPr eaLnBrk="1" hangingPunct="1"/>
            <a:r>
              <a:rPr lang="en-GB"/>
              <a:t>Rehearsal - going over the steps of a task in your head</a:t>
            </a:r>
          </a:p>
          <a:p>
            <a:pPr eaLnBrk="1" hangingPunct="1"/>
            <a:r>
              <a:rPr lang="en-GB"/>
              <a:t>Structured tasks are easier to learn</a:t>
            </a:r>
          </a:p>
          <a:p>
            <a:pPr eaLnBrk="1" hangingPunct="1"/>
            <a:r>
              <a:rPr lang="en-GB"/>
              <a:t>Concrete objects are easier to remember than abstract ideas</a:t>
            </a:r>
          </a:p>
          <a:p>
            <a:pPr eaLnBrk="1" hangingPunct="1"/>
            <a:r>
              <a:rPr lang="en-GB"/>
              <a:t>Familiar things like words are easier to learn than random series of letters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hdr" sz="quarter"/>
          </p:nvPr>
        </p:nvSpPr>
        <p:spPr>
          <a:noFill/>
        </p:spPr>
        <p:txBody>
          <a:bodyPr/>
          <a:lstStyle/>
          <a:p>
            <a:r>
              <a:rPr lang="en-GB"/>
              <a:t>HCI0183 Human-Computer Interaction</a:t>
            </a:r>
          </a:p>
        </p:txBody>
      </p:sp>
      <p:sp>
        <p:nvSpPr>
          <p:cNvPr id="101379" name="Rectangle 6"/>
          <p:cNvSpPr>
            <a:spLocks noGrp="1" noChangeArrowheads="1"/>
          </p:cNvSpPr>
          <p:nvPr>
            <p:ph type="ftr" sz="quarter" idx="4"/>
          </p:nvPr>
        </p:nvSpPr>
        <p:spPr>
          <a:noFill/>
        </p:spPr>
        <p:txBody>
          <a:bodyPr/>
          <a:lstStyle/>
          <a:p>
            <a:r>
              <a:rPr lang="en-GB"/>
              <a:t>Dr Nik Whitehead</a:t>
            </a:r>
          </a:p>
        </p:txBody>
      </p:sp>
      <p:sp>
        <p:nvSpPr>
          <p:cNvPr id="101380" name="Rectangle 7"/>
          <p:cNvSpPr>
            <a:spLocks noGrp="1" noChangeArrowheads="1"/>
          </p:cNvSpPr>
          <p:nvPr>
            <p:ph type="sldNum" sz="quarter" idx="5"/>
          </p:nvPr>
        </p:nvSpPr>
        <p:spPr>
          <a:noFill/>
        </p:spPr>
        <p:txBody>
          <a:bodyPr/>
          <a:lstStyle/>
          <a:p>
            <a:fld id="{F5D71C9B-1A1C-4915-BABA-C12C1E9C2517}" type="slidenum">
              <a:rPr lang="en-GB" smtClean="0"/>
              <a:pPr/>
              <a:t>19</a:t>
            </a:fld>
            <a:endParaRPr lang="en-GB"/>
          </a:p>
        </p:txBody>
      </p:sp>
      <p:sp>
        <p:nvSpPr>
          <p:cNvPr id="101381" name="Rectangle 2"/>
          <p:cNvSpPr>
            <a:spLocks noGrp="1" noRot="1" noChangeAspect="1" noChangeArrowheads="1" noTextEdit="1"/>
          </p:cNvSpPr>
          <p:nvPr>
            <p:ph type="sldImg"/>
          </p:nvPr>
        </p:nvSpPr>
        <p:spPr>
          <a:ln/>
        </p:spPr>
      </p:sp>
      <p:sp>
        <p:nvSpPr>
          <p:cNvPr id="101382" name="Rectangle 3"/>
          <p:cNvSpPr>
            <a:spLocks noGrp="1" noChangeArrowheads="1"/>
          </p:cNvSpPr>
          <p:nvPr>
            <p:ph type="body" idx="1"/>
          </p:nvPr>
        </p:nvSpPr>
        <p:spPr>
          <a:noFill/>
          <a:ln/>
        </p:spPr>
        <p:txBody>
          <a:bodyPr/>
          <a:lstStyle/>
          <a:p>
            <a:pPr eaLnBrk="1" hangingPunct="1"/>
            <a:r>
              <a:rPr lang="en-GB"/>
              <a:t>Memories may decay with time. If two memories are equally strong, the older one will be more durable.</a:t>
            </a:r>
          </a:p>
          <a:p>
            <a:pPr eaLnBrk="1" hangingPunct="1"/>
            <a:r>
              <a:rPr lang="en-GB"/>
              <a:t>Newer memories may interfere with older memories - e.g. phone numbers</a:t>
            </a:r>
          </a:p>
          <a:p>
            <a:pPr eaLnBrk="1" hangingPunct="1"/>
            <a:r>
              <a:rPr lang="en-GB"/>
              <a:t>A memory with a high emotional content is generally more durable than a memory with no emotional content. E.g. you remember your first kiss but not what you had for breakfast last Friday.</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hdr" sz="quarter"/>
          </p:nvPr>
        </p:nvSpPr>
        <p:spPr>
          <a:noFill/>
        </p:spPr>
        <p:txBody>
          <a:bodyPr/>
          <a:lstStyle/>
          <a:p>
            <a:r>
              <a:rPr lang="en-GB"/>
              <a:t>HCI0183 Human-Computer Interaction</a:t>
            </a:r>
          </a:p>
        </p:txBody>
      </p:sp>
      <p:sp>
        <p:nvSpPr>
          <p:cNvPr id="102403" name="Rectangle 6"/>
          <p:cNvSpPr>
            <a:spLocks noGrp="1" noChangeArrowheads="1"/>
          </p:cNvSpPr>
          <p:nvPr>
            <p:ph type="ftr" sz="quarter" idx="4"/>
          </p:nvPr>
        </p:nvSpPr>
        <p:spPr>
          <a:noFill/>
        </p:spPr>
        <p:txBody>
          <a:bodyPr/>
          <a:lstStyle/>
          <a:p>
            <a:r>
              <a:rPr lang="en-GB"/>
              <a:t>Dr Nik Whitehead</a:t>
            </a:r>
          </a:p>
        </p:txBody>
      </p:sp>
      <p:sp>
        <p:nvSpPr>
          <p:cNvPr id="102404" name="Rectangle 7"/>
          <p:cNvSpPr>
            <a:spLocks noGrp="1" noChangeArrowheads="1"/>
          </p:cNvSpPr>
          <p:nvPr>
            <p:ph type="sldNum" sz="quarter" idx="5"/>
          </p:nvPr>
        </p:nvSpPr>
        <p:spPr>
          <a:noFill/>
        </p:spPr>
        <p:txBody>
          <a:bodyPr/>
          <a:lstStyle/>
          <a:p>
            <a:fld id="{777EFA28-964E-49BC-8BC4-4F48E179DDAA}" type="slidenum">
              <a:rPr lang="en-GB" smtClean="0"/>
              <a:pPr/>
              <a:t>20</a:t>
            </a:fld>
            <a:endParaRPr lang="en-GB"/>
          </a:p>
        </p:txBody>
      </p:sp>
      <p:sp>
        <p:nvSpPr>
          <p:cNvPr id="102405" name="Rectangle 2"/>
          <p:cNvSpPr>
            <a:spLocks noGrp="1" noRot="1" noChangeAspect="1" noChangeArrowheads="1" noTextEdit="1"/>
          </p:cNvSpPr>
          <p:nvPr>
            <p:ph type="sldImg"/>
          </p:nvPr>
        </p:nvSpPr>
        <p:spPr>
          <a:ln/>
        </p:spPr>
      </p:sp>
      <p:sp>
        <p:nvSpPr>
          <p:cNvPr id="10240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861031" y="3810001"/>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4" name="Rectangle 23"/>
          <p:cNvSpPr/>
          <p:nvPr/>
        </p:nvSpPr>
        <p:spPr>
          <a:xfrm flipV="1">
            <a:off x="5861051" y="3897010"/>
            <a:ext cx="404495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5" name="Rectangle 24"/>
          <p:cNvSpPr/>
          <p:nvPr/>
        </p:nvSpPr>
        <p:spPr>
          <a:xfrm flipV="1">
            <a:off x="5861051" y="4115167"/>
            <a:ext cx="404495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6" name="Rectangle 25"/>
          <p:cNvSpPr/>
          <p:nvPr/>
        </p:nvSpPr>
        <p:spPr>
          <a:xfrm flipV="1">
            <a:off x="5861050" y="4164403"/>
            <a:ext cx="212979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7" name="Rectangle 26"/>
          <p:cNvSpPr/>
          <p:nvPr/>
        </p:nvSpPr>
        <p:spPr>
          <a:xfrm flipV="1">
            <a:off x="5861050" y="4199572"/>
            <a:ext cx="212979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0" name="Rounded Rectangle 29"/>
          <p:cNvSpPr/>
          <p:nvPr/>
        </p:nvSpPr>
        <p:spPr bwMode="white">
          <a:xfrm>
            <a:off x="5861050" y="3962400"/>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1" name="Rounded Rectangle 30"/>
          <p:cNvSpPr/>
          <p:nvPr/>
        </p:nvSpPr>
        <p:spPr bwMode="white">
          <a:xfrm>
            <a:off x="7991216" y="406098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7" name="Rectangle 6"/>
          <p:cNvSpPr/>
          <p:nvPr/>
        </p:nvSpPr>
        <p:spPr>
          <a:xfrm>
            <a:off x="1" y="3649662"/>
            <a:ext cx="9906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0" name="Rectangle 9"/>
          <p:cNvSpPr/>
          <p:nvPr/>
        </p:nvSpPr>
        <p:spPr>
          <a:xfrm>
            <a:off x="1" y="3675528"/>
            <a:ext cx="9906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1" name="Rectangle 10"/>
          <p:cNvSpPr/>
          <p:nvPr/>
        </p:nvSpPr>
        <p:spPr>
          <a:xfrm flipV="1">
            <a:off x="6948555" y="3643090"/>
            <a:ext cx="2957446"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19" name="Rectangle 18"/>
          <p:cNvSpPr/>
          <p:nvPr/>
        </p:nvSpPr>
        <p:spPr>
          <a:xfrm>
            <a:off x="0" y="0"/>
            <a:ext cx="9906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8" name="Title 7"/>
          <p:cNvSpPr>
            <a:spLocks noGrp="1"/>
          </p:cNvSpPr>
          <p:nvPr>
            <p:ph type="ctrTitle"/>
          </p:nvPr>
        </p:nvSpPr>
        <p:spPr>
          <a:xfrm>
            <a:off x="495300" y="2401888"/>
            <a:ext cx="916305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95300" y="3899938"/>
            <a:ext cx="536575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264400" y="4206240"/>
            <a:ext cx="104013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861050" y="4205288"/>
            <a:ext cx="140335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9013429" y="1136"/>
            <a:ext cx="810021" cy="365760"/>
          </a:xfrm>
        </p:spPr>
        <p:txBody>
          <a:bodyPr/>
          <a:lstStyle>
            <a:lvl1pPr algn="r">
              <a:defRPr sz="1800">
                <a:solidFill>
                  <a:schemeClr val="bg1"/>
                </a:solidFill>
              </a:defRPr>
            </a:lvl1pPr>
          </a:lstStyle>
          <a:p>
            <a:fld id="{3C701DB3-510E-4D2C-A16D-6B5677A64150}" type="slidenum">
              <a:rPr lang="en-GB" altLang="en-US" smtClean="0"/>
              <a:pPr/>
              <a:t>‹#›</a:t>
            </a:fld>
            <a:endParaRPr lang="en-GB" altLang="en-US"/>
          </a:p>
        </p:txBody>
      </p:sp>
    </p:spTree>
    <p:extLst>
      <p:ext uri="{BB962C8B-B14F-4D97-AF65-F5344CB8AC3E}">
        <p14:creationId xmlns:p14="http://schemas.microsoft.com/office/powerpoint/2010/main" val="291274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45736"/>
            <a:ext cx="8915400" cy="534992"/>
          </a:xfrm>
        </p:spPr>
        <p:txBody>
          <a:bodyPr/>
          <a:lstStyle/>
          <a:p>
            <a:r>
              <a:rPr kumimoji="0" lang="en-US" dirty="0"/>
              <a:t>Click to edit Master title style</a:t>
            </a:r>
          </a:p>
        </p:txBody>
      </p:sp>
      <p:sp>
        <p:nvSpPr>
          <p:cNvPr id="3" name="Content Placeholder 2"/>
          <p:cNvSpPr>
            <a:spLocks noGrp="1"/>
          </p:cNvSpPr>
          <p:nvPr>
            <p:ph idx="1"/>
          </p:nvPr>
        </p:nvSpPr>
        <p:spPr>
          <a:xfrm>
            <a:off x="495300" y="1058432"/>
            <a:ext cx="8915400" cy="5322896"/>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12FD3577-F417-4526-92F5-1EAF10756361}" type="slidenum">
              <a:rPr lang="en-GB" altLang="en-US" smtClean="0"/>
              <a:pPr/>
              <a:t>‹#›</a:t>
            </a:fld>
            <a:endParaRPr lang="en-GB" altLang="en-US"/>
          </a:p>
        </p:txBody>
      </p:sp>
    </p:spTree>
    <p:extLst>
      <p:ext uri="{BB962C8B-B14F-4D97-AF65-F5344CB8AC3E}">
        <p14:creationId xmlns:p14="http://schemas.microsoft.com/office/powerpoint/2010/main" val="1838741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1981201"/>
            <a:ext cx="84201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82506" y="3367088"/>
            <a:ext cx="84201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DC3338F4-E87E-4A4A-A001-19778A6617D3}" type="slidenum">
              <a:rPr lang="en-GB" altLang="en-US" smtClean="0"/>
              <a:pPr/>
              <a:t>‹#›</a:t>
            </a:fld>
            <a:endParaRPr lang="en-GB" altLang="en-US"/>
          </a:p>
        </p:txBody>
      </p:sp>
    </p:spTree>
    <p:extLst>
      <p:ext uri="{BB962C8B-B14F-4D97-AF65-F5344CB8AC3E}">
        <p14:creationId xmlns:p14="http://schemas.microsoft.com/office/powerpoint/2010/main" val="1795437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5300" y="460909"/>
            <a:ext cx="8915400" cy="1066800"/>
          </a:xfrm>
        </p:spPr>
        <p:txBody>
          <a:bodyPr/>
          <a:lstStyle/>
          <a:p>
            <a:r>
              <a:rPr kumimoji="0" lang="en-US"/>
              <a:t>Click to edit Master title style</a:t>
            </a:r>
            <a:endParaRPr kumimoji="0" lang="en-US" dirty="0"/>
          </a:p>
        </p:txBody>
      </p:sp>
      <p:sp>
        <p:nvSpPr>
          <p:cNvPr id="3" name="Content Placeholder 2"/>
          <p:cNvSpPr>
            <a:spLocks noGrp="1"/>
          </p:cNvSpPr>
          <p:nvPr>
            <p:ph sz="half" idx="1"/>
          </p:nvPr>
        </p:nvSpPr>
        <p:spPr>
          <a:xfrm>
            <a:off x="49530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035550" y="1567333"/>
            <a:ext cx="4375150" cy="4958011"/>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5165625D-86B9-4B12-A0CB-DA8FCDD9D43B}" type="slidenum">
              <a:rPr lang="en-GB" altLang="en-US" smtClean="0"/>
              <a:pPr/>
              <a:t>‹#›</a:t>
            </a:fld>
            <a:endParaRPr lang="en-GB" altLang="en-US"/>
          </a:p>
        </p:txBody>
      </p:sp>
    </p:spTree>
    <p:extLst>
      <p:ext uri="{BB962C8B-B14F-4D97-AF65-F5344CB8AC3E}">
        <p14:creationId xmlns:p14="http://schemas.microsoft.com/office/powerpoint/2010/main" val="160998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12750" y="1143000"/>
            <a:ext cx="90805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412750" y="2244970"/>
            <a:ext cx="4378452"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114661" y="2244970"/>
            <a:ext cx="4378590"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12750" y="2708519"/>
            <a:ext cx="4378452"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111496" y="2708519"/>
            <a:ext cx="4378590"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7135414" y="612648"/>
            <a:ext cx="1037036"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E7CE630E-3403-4ED2-8DD9-9C701A6030F5}" type="slidenum">
              <a:rPr lang="en-GB" altLang="en-US" smtClean="0"/>
              <a:pPr/>
              <a:t>‹#›</a:t>
            </a:fld>
            <a:endParaRPr lang="en-GB" altLang="en-US"/>
          </a:p>
        </p:txBody>
      </p:sp>
      <p:sp>
        <p:nvSpPr>
          <p:cNvPr id="28" name="Footer Placeholder 27"/>
          <p:cNvSpPr>
            <a:spLocks noGrp="1"/>
          </p:cNvSpPr>
          <p:nvPr>
            <p:ph type="ftr" sz="quarter" idx="12"/>
          </p:nvPr>
        </p:nvSpPr>
        <p:spPr>
          <a:xfrm>
            <a:off x="5695950" y="612648"/>
            <a:ext cx="1436370" cy="457200"/>
          </a:xfrm>
          <a:prstGeom prst="rect">
            <a:avLst/>
          </a:prstGeom>
        </p:spPr>
        <p:txBody>
          <a:bodyPr rtlCol="0"/>
          <a:lstStyle/>
          <a:p>
            <a:endParaRPr lang="en-GB" altLang="en-US"/>
          </a:p>
        </p:txBody>
      </p:sp>
    </p:spTree>
    <p:extLst>
      <p:ext uri="{BB962C8B-B14F-4D97-AF65-F5344CB8AC3E}">
        <p14:creationId xmlns:p14="http://schemas.microsoft.com/office/powerpoint/2010/main" val="418025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5300" y="404664"/>
            <a:ext cx="8915400" cy="1069848"/>
          </a:xfrm>
        </p:spPr>
        <p:txBody>
          <a:bodyPr anchor="ctr"/>
          <a:lstStyle>
            <a:lvl1pPr>
              <a:defRPr sz="4000">
                <a:solidFill>
                  <a:schemeClr val="tx2"/>
                </a:solidFill>
              </a:defRPr>
            </a:lvl1pPr>
          </a:lstStyle>
          <a:p>
            <a:r>
              <a:rPr kumimoji="0" lang="en-US"/>
              <a:t>Click to edit Master title style</a:t>
            </a:r>
          </a:p>
        </p:txBody>
      </p:sp>
      <p:sp>
        <p:nvSpPr>
          <p:cNvPr id="5" name="Slide Number Placeholder 4"/>
          <p:cNvSpPr>
            <a:spLocks noGrp="1"/>
          </p:cNvSpPr>
          <p:nvPr>
            <p:ph type="sldNum" sz="quarter" idx="12"/>
          </p:nvPr>
        </p:nvSpPr>
        <p:spPr>
          <a:xfrm>
            <a:off x="8855964" y="2272"/>
            <a:ext cx="825500" cy="365760"/>
          </a:xfrm>
        </p:spPr>
        <p:txBody>
          <a:bodyPr/>
          <a:lstStyle/>
          <a:p>
            <a:fld id="{C1C50B6D-ADC8-46B1-A501-A4F1A7433647}" type="slidenum">
              <a:rPr lang="en-GB" altLang="en-US" smtClean="0"/>
              <a:pPr/>
              <a:t>‹#›</a:t>
            </a:fld>
            <a:endParaRPr lang="en-GB" altLang="en-US"/>
          </a:p>
        </p:txBody>
      </p:sp>
    </p:spTree>
    <p:extLst>
      <p:ext uri="{BB962C8B-B14F-4D97-AF65-F5344CB8AC3E}">
        <p14:creationId xmlns:p14="http://schemas.microsoft.com/office/powerpoint/2010/main" val="334682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731B6368-CB3A-4CE5-ACB3-677123CDF92E}" type="slidenum">
              <a:rPr lang="en-GB" altLang="en-US" smtClean="0"/>
              <a:pPr/>
              <a:t>‹#›</a:t>
            </a:fld>
            <a:endParaRPr lang="en-GB" altLang="en-US"/>
          </a:p>
        </p:txBody>
      </p:sp>
    </p:spTree>
    <p:extLst>
      <p:ext uri="{BB962C8B-B14F-4D97-AF65-F5344CB8AC3E}">
        <p14:creationId xmlns:p14="http://schemas.microsoft.com/office/powerpoint/2010/main" val="285417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99621" y="1101970"/>
            <a:ext cx="366522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799621" y="2010727"/>
            <a:ext cx="366522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65100" y="776287"/>
            <a:ext cx="5527548"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416C921A-28AE-436B-B7F1-F165674CD0D1}" type="slidenum">
              <a:rPr lang="en-GB" altLang="en-US" smtClean="0"/>
              <a:pPr/>
              <a:t>‹#›</a:t>
            </a:fld>
            <a:endParaRPr lang="en-GB" altLang="en-US"/>
          </a:p>
        </p:txBody>
      </p:sp>
    </p:spTree>
    <p:extLst>
      <p:ext uri="{BB962C8B-B14F-4D97-AF65-F5344CB8AC3E}">
        <p14:creationId xmlns:p14="http://schemas.microsoft.com/office/powerpoint/2010/main" val="4178076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93804" y="1109161"/>
            <a:ext cx="6357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37310" y="1143000"/>
            <a:ext cx="4953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595813" y="3274309"/>
            <a:ext cx="28067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55C170AB-CAC2-43B1-A8F7-6489C443A10C}" type="slidenum">
              <a:rPr lang="en-GB" altLang="en-US" smtClean="0"/>
              <a:pPr/>
              <a:t>‹#›</a:t>
            </a:fld>
            <a:endParaRPr lang="en-GB" altLang="en-US"/>
          </a:p>
        </p:txBody>
      </p:sp>
    </p:spTree>
    <p:extLst>
      <p:ext uri="{BB962C8B-B14F-4D97-AF65-F5344CB8AC3E}">
        <p14:creationId xmlns:p14="http://schemas.microsoft.com/office/powerpoint/2010/main" val="19925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0A781CC2-EFD4-4BD6-ACF5-8EDB8EC10F3E}" type="slidenum">
              <a:rPr lang="en-GB" altLang="en-US" smtClean="0"/>
              <a:pPr/>
              <a:t>‹#›</a:t>
            </a:fld>
            <a:endParaRPr lang="en-GB" altLang="en-US"/>
          </a:p>
        </p:txBody>
      </p:sp>
    </p:spTree>
    <p:extLst>
      <p:ext uri="{BB962C8B-B14F-4D97-AF65-F5344CB8AC3E}">
        <p14:creationId xmlns:p14="http://schemas.microsoft.com/office/powerpoint/2010/main" val="1251588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46950" y="1143000"/>
            <a:ext cx="206375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95300" y="1143000"/>
            <a:ext cx="67691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7135414" y="612648"/>
            <a:ext cx="1037036"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695950" y="612648"/>
            <a:ext cx="143637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493E7EE3-2112-457B-AE95-D14678E7CB57}" type="slidenum">
              <a:rPr lang="en-GB" altLang="en-US" smtClean="0"/>
              <a:pPr/>
              <a:t>‹#›</a:t>
            </a:fld>
            <a:endParaRPr lang="en-GB" altLang="en-US"/>
          </a:p>
        </p:txBody>
      </p:sp>
    </p:spTree>
    <p:extLst>
      <p:ext uri="{BB962C8B-B14F-4D97-AF65-F5344CB8AC3E}">
        <p14:creationId xmlns:p14="http://schemas.microsoft.com/office/powerpoint/2010/main" val="4171903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9906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29" name="Rectangle 28"/>
          <p:cNvSpPr/>
          <p:nvPr/>
        </p:nvSpPr>
        <p:spPr>
          <a:xfrm>
            <a:off x="0" y="-1"/>
            <a:ext cx="9906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0" name="Rectangle 29"/>
          <p:cNvSpPr/>
          <p:nvPr/>
        </p:nvSpPr>
        <p:spPr>
          <a:xfrm>
            <a:off x="1" y="308277"/>
            <a:ext cx="9906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1" name="Rectangle 30"/>
          <p:cNvSpPr/>
          <p:nvPr/>
        </p:nvSpPr>
        <p:spPr>
          <a:xfrm flipV="1">
            <a:off x="5861031" y="360247"/>
            <a:ext cx="4044971"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2" name="Rectangle 31"/>
          <p:cNvSpPr/>
          <p:nvPr/>
        </p:nvSpPr>
        <p:spPr>
          <a:xfrm flipV="1">
            <a:off x="5861051" y="440113"/>
            <a:ext cx="404495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3" name="Rounded Rectangle 32"/>
          <p:cNvSpPr/>
          <p:nvPr/>
        </p:nvSpPr>
        <p:spPr bwMode="white">
          <a:xfrm>
            <a:off x="5857951" y="497504"/>
            <a:ext cx="331851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useBgFill="1">
        <p:nvSpPr>
          <p:cNvPr id="34" name="Rounded Rectangle 33"/>
          <p:cNvSpPr/>
          <p:nvPr/>
        </p:nvSpPr>
        <p:spPr bwMode="white">
          <a:xfrm>
            <a:off x="7988117" y="588943"/>
            <a:ext cx="173355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5" name="Rectangle 34"/>
          <p:cNvSpPr/>
          <p:nvPr/>
        </p:nvSpPr>
        <p:spPr bwMode="invGray">
          <a:xfrm>
            <a:off x="9842047" y="-2001"/>
            <a:ext cx="6242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6" name="Rectangle 35"/>
          <p:cNvSpPr/>
          <p:nvPr/>
        </p:nvSpPr>
        <p:spPr bwMode="invGray">
          <a:xfrm>
            <a:off x="9798188" y="-2001"/>
            <a:ext cx="29718"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37" name="Rectangle 36"/>
          <p:cNvSpPr/>
          <p:nvPr/>
        </p:nvSpPr>
        <p:spPr bwMode="invGray">
          <a:xfrm>
            <a:off x="9777547" y="-2001"/>
            <a:ext cx="9906"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8" name="Rectangle 37"/>
          <p:cNvSpPr/>
          <p:nvPr/>
        </p:nvSpPr>
        <p:spPr bwMode="invGray">
          <a:xfrm>
            <a:off x="9723375" y="-2001"/>
            <a:ext cx="29718"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39" name="Rectangle 38"/>
          <p:cNvSpPr/>
          <p:nvPr/>
        </p:nvSpPr>
        <p:spPr bwMode="invGray">
          <a:xfrm>
            <a:off x="9658650" y="380"/>
            <a:ext cx="59436"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a:p>
        </p:txBody>
      </p:sp>
      <p:sp>
        <p:nvSpPr>
          <p:cNvPr id="40" name="Rectangle 39"/>
          <p:cNvSpPr/>
          <p:nvPr/>
        </p:nvSpPr>
        <p:spPr bwMode="invGray">
          <a:xfrm>
            <a:off x="9612931" y="380"/>
            <a:ext cx="9906"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2400" dirty="0"/>
          </a:p>
        </p:txBody>
      </p:sp>
      <p:sp>
        <p:nvSpPr>
          <p:cNvPr id="22" name="Title Placeholder 21"/>
          <p:cNvSpPr>
            <a:spLocks noGrp="1"/>
          </p:cNvSpPr>
          <p:nvPr>
            <p:ph type="title"/>
          </p:nvPr>
        </p:nvSpPr>
        <p:spPr>
          <a:xfrm>
            <a:off x="459736" y="430944"/>
            <a:ext cx="8915400" cy="621792"/>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495300" y="1095351"/>
            <a:ext cx="8915400" cy="5479185"/>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23" name="Slide Number Placeholder 22"/>
          <p:cNvSpPr>
            <a:spLocks noGrp="1"/>
          </p:cNvSpPr>
          <p:nvPr>
            <p:ph type="sldNum" sz="quarter" idx="4"/>
          </p:nvPr>
        </p:nvSpPr>
        <p:spPr>
          <a:xfrm>
            <a:off x="8855964" y="2272"/>
            <a:ext cx="825500" cy="365760"/>
          </a:xfrm>
          <a:prstGeom prst="rect">
            <a:avLst/>
          </a:prstGeom>
        </p:spPr>
        <p:txBody>
          <a:bodyPr vert="horz" anchor="b"/>
          <a:lstStyle>
            <a:lvl1pPr algn="r" eaLnBrk="1" latinLnBrk="0" hangingPunct="1">
              <a:defRPr kumimoji="0" sz="1800">
                <a:solidFill>
                  <a:srgbClr val="FFFFFF"/>
                </a:solidFill>
              </a:defRPr>
            </a:lvl1pPr>
          </a:lstStyle>
          <a:p>
            <a:fld id="{25801A72-7E0D-4E5E-B69C-33344BA80FB4}" type="slidenum">
              <a:rPr lang="en-GB" altLang="en-US" smtClean="0"/>
              <a:pPr/>
              <a:t>‹#›</a:t>
            </a:fld>
            <a:endParaRPr lang="en-GB" altLang="en-US"/>
          </a:p>
        </p:txBody>
      </p:sp>
    </p:spTree>
    <p:extLst>
      <p:ext uri="{BB962C8B-B14F-4D97-AF65-F5344CB8AC3E}">
        <p14:creationId xmlns:p14="http://schemas.microsoft.com/office/powerpoint/2010/main" val="31562345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Aptos" panose="020B0004020202020204" pitchFamily="34" charset="0"/>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Aptos" panose="020B0004020202020204" pitchFamily="34" charset="0"/>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Aptos" panose="020B0004020202020204" pitchFamily="34" charset="0"/>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Aptos" panose="020B0004020202020204" pitchFamily="34" charset="0"/>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Aptos" panose="020B0004020202020204" pitchFamily="34" charset="0"/>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Zombie_Di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en.wikipedia.org/wiki/Percep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p:txBody>
          <a:bodyPr/>
          <a:lstStyle/>
          <a:p>
            <a:r>
              <a:rPr lang="en-GB" dirty="0"/>
              <a:t>ACCB6017</a:t>
            </a:r>
          </a:p>
          <a:p>
            <a:endParaRPr lang="en-GB" dirty="0"/>
          </a:p>
          <a:p>
            <a:r>
              <a:rPr lang="en-GB" dirty="0"/>
              <a:t>Workshop 2 – The Human II</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pPr eaLnBrk="1" hangingPunct="1">
              <a:defRPr/>
            </a:pPr>
            <a:r>
              <a:rPr lang="en-GB"/>
              <a:t>Human memory</a:t>
            </a:r>
          </a:p>
        </p:txBody>
      </p:sp>
      <p:sp>
        <p:nvSpPr>
          <p:cNvPr id="58371" name="Rectangle 3"/>
          <p:cNvSpPr>
            <a:spLocks noGrp="1" noChangeArrowheads="1"/>
          </p:cNvSpPr>
          <p:nvPr>
            <p:ph idx="1"/>
          </p:nvPr>
        </p:nvSpPr>
        <p:spPr/>
        <p:txBody>
          <a:bodyPr/>
          <a:lstStyle/>
          <a:p>
            <a:pPr eaLnBrk="1" hangingPunct="1">
              <a:defRPr/>
            </a:pPr>
            <a:r>
              <a:rPr lang="en-GB" sz="2400"/>
              <a:t>Memory does not just store facts, it also store procedures and actions</a:t>
            </a:r>
          </a:p>
          <a:p>
            <a:pPr eaLnBrk="1" hangingPunct="1">
              <a:defRPr/>
            </a:pPr>
            <a:r>
              <a:rPr lang="en-GB" sz="2400"/>
              <a:t>Memory is divided into three types</a:t>
            </a:r>
          </a:p>
          <a:p>
            <a:pPr lvl="1" eaLnBrk="1" hangingPunct="1">
              <a:defRPr/>
            </a:pPr>
            <a:r>
              <a:rPr lang="en-GB" sz="2000"/>
              <a:t>Sensory memory</a:t>
            </a:r>
          </a:p>
          <a:p>
            <a:pPr lvl="1" eaLnBrk="1" hangingPunct="1">
              <a:defRPr/>
            </a:pPr>
            <a:r>
              <a:rPr lang="en-GB" sz="2000"/>
              <a:t>Short-term (working ) memory</a:t>
            </a:r>
          </a:p>
          <a:p>
            <a:pPr lvl="1" eaLnBrk="1" hangingPunct="1">
              <a:defRPr/>
            </a:pPr>
            <a:r>
              <a:rPr lang="en-GB" sz="2000"/>
              <a:t>Long-term memory</a:t>
            </a:r>
          </a:p>
        </p:txBody>
      </p:sp>
      <p:grpSp>
        <p:nvGrpSpPr>
          <p:cNvPr id="34821" name="Group 14"/>
          <p:cNvGrpSpPr>
            <a:grpSpLocks/>
          </p:cNvGrpSpPr>
          <p:nvPr/>
        </p:nvGrpSpPr>
        <p:grpSpPr bwMode="auto">
          <a:xfrm>
            <a:off x="1065214" y="4149726"/>
            <a:ext cx="7427913" cy="2027238"/>
            <a:chOff x="720" y="3048"/>
            <a:chExt cx="4679" cy="1277"/>
          </a:xfrm>
        </p:grpSpPr>
        <p:sp>
          <p:nvSpPr>
            <p:cNvPr id="34822" name="AutoShape 4"/>
            <p:cNvSpPr>
              <a:spLocks noChangeArrowheads="1"/>
            </p:cNvSpPr>
            <p:nvPr/>
          </p:nvSpPr>
          <p:spPr bwMode="auto">
            <a:xfrm>
              <a:off x="720"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3" name="AutoShape 5"/>
            <p:cNvSpPr>
              <a:spLocks noChangeArrowheads="1"/>
            </p:cNvSpPr>
            <p:nvPr/>
          </p:nvSpPr>
          <p:spPr bwMode="auto">
            <a:xfrm>
              <a:off x="2568"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4" name="AutoShape 6"/>
            <p:cNvSpPr>
              <a:spLocks noChangeArrowheads="1"/>
            </p:cNvSpPr>
            <p:nvPr/>
          </p:nvSpPr>
          <p:spPr bwMode="auto">
            <a:xfrm>
              <a:off x="4416"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4825" name="Line 7"/>
            <p:cNvSpPr>
              <a:spLocks noChangeShapeType="1"/>
            </p:cNvSpPr>
            <p:nvPr/>
          </p:nvSpPr>
          <p:spPr bwMode="auto">
            <a:xfrm>
              <a:off x="1632"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4826" name="Line 8"/>
            <p:cNvSpPr>
              <a:spLocks noChangeShapeType="1"/>
            </p:cNvSpPr>
            <p:nvPr/>
          </p:nvSpPr>
          <p:spPr bwMode="auto">
            <a:xfrm>
              <a:off x="3456"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4827" name="Text Box 9"/>
            <p:cNvSpPr txBox="1">
              <a:spLocks noChangeArrowheads="1"/>
            </p:cNvSpPr>
            <p:nvPr/>
          </p:nvSpPr>
          <p:spPr bwMode="auto">
            <a:xfrm>
              <a:off x="816" y="3802"/>
              <a:ext cx="784" cy="523"/>
            </a:xfrm>
            <a:prstGeom prst="rect">
              <a:avLst/>
            </a:prstGeom>
            <a:noFill/>
            <a:ln w="9525">
              <a:noFill/>
              <a:miter lim="800000"/>
              <a:headEnd/>
              <a:tailEnd/>
            </a:ln>
          </p:spPr>
          <p:txBody>
            <a:bodyPr wrap="none">
              <a:spAutoFit/>
            </a:bodyPr>
            <a:lstStyle/>
            <a:p>
              <a:pPr eaLnBrk="0" hangingPunct="0"/>
              <a:r>
                <a:rPr lang="en-GB" sz="2400">
                  <a:latin typeface="Times" charset="0"/>
                </a:rPr>
                <a:t>Sensory</a:t>
              </a:r>
            </a:p>
            <a:p>
              <a:pPr eaLnBrk="0" hangingPunct="0"/>
              <a:r>
                <a:rPr lang="en-GB" sz="2400">
                  <a:latin typeface="Times" charset="0"/>
                </a:rPr>
                <a:t>Memory</a:t>
              </a:r>
            </a:p>
          </p:txBody>
        </p:sp>
        <p:sp>
          <p:nvSpPr>
            <p:cNvPr id="34828" name="Text Box 10"/>
            <p:cNvSpPr txBox="1">
              <a:spLocks noChangeArrowheads="1"/>
            </p:cNvSpPr>
            <p:nvPr/>
          </p:nvSpPr>
          <p:spPr bwMode="auto">
            <a:xfrm>
              <a:off x="2592" y="3802"/>
              <a:ext cx="955" cy="523"/>
            </a:xfrm>
            <a:prstGeom prst="rect">
              <a:avLst/>
            </a:prstGeom>
            <a:noFill/>
            <a:ln w="9525">
              <a:noFill/>
              <a:miter lim="800000"/>
              <a:headEnd/>
              <a:tailEnd/>
            </a:ln>
          </p:spPr>
          <p:txBody>
            <a:bodyPr wrap="none">
              <a:spAutoFit/>
            </a:bodyPr>
            <a:lstStyle/>
            <a:p>
              <a:pPr eaLnBrk="0" hangingPunct="0"/>
              <a:r>
                <a:rPr lang="en-GB" sz="2400">
                  <a:latin typeface="Times" charset="0"/>
                </a:rPr>
                <a:t>Short-term</a:t>
              </a:r>
            </a:p>
            <a:p>
              <a:pPr eaLnBrk="0" hangingPunct="0"/>
              <a:r>
                <a:rPr lang="en-GB" sz="2400">
                  <a:latin typeface="Times" charset="0"/>
                </a:rPr>
                <a:t>Memory</a:t>
              </a:r>
            </a:p>
          </p:txBody>
        </p:sp>
        <p:sp>
          <p:nvSpPr>
            <p:cNvPr id="34829" name="Text Box 11"/>
            <p:cNvSpPr txBox="1">
              <a:spLocks noChangeArrowheads="1"/>
            </p:cNvSpPr>
            <p:nvPr/>
          </p:nvSpPr>
          <p:spPr bwMode="auto">
            <a:xfrm>
              <a:off x="4406" y="3782"/>
              <a:ext cx="993" cy="523"/>
            </a:xfrm>
            <a:prstGeom prst="rect">
              <a:avLst/>
            </a:prstGeom>
            <a:noFill/>
            <a:ln w="9525">
              <a:noFill/>
              <a:miter lim="800000"/>
              <a:headEnd/>
              <a:tailEnd/>
            </a:ln>
          </p:spPr>
          <p:txBody>
            <a:bodyPr wrap="none">
              <a:spAutoFit/>
            </a:bodyPr>
            <a:lstStyle/>
            <a:p>
              <a:pPr eaLnBrk="0" hangingPunct="0"/>
              <a:r>
                <a:rPr lang="en-GB" sz="2400">
                  <a:latin typeface="Times" charset="0"/>
                </a:rPr>
                <a:t>Long-term </a:t>
              </a:r>
              <a:br>
                <a:rPr lang="en-GB" sz="2400">
                  <a:latin typeface="Times" charset="0"/>
                </a:rPr>
              </a:br>
              <a:r>
                <a:rPr lang="en-GB" sz="2400">
                  <a:latin typeface="Times" charset="0"/>
                </a:rPr>
                <a:t>Memory</a:t>
              </a:r>
            </a:p>
          </p:txBody>
        </p:sp>
        <p:sp>
          <p:nvSpPr>
            <p:cNvPr id="34830" name="Text Box 12"/>
            <p:cNvSpPr txBox="1">
              <a:spLocks noChangeArrowheads="1"/>
            </p:cNvSpPr>
            <p:nvPr/>
          </p:nvSpPr>
          <p:spPr bwMode="auto">
            <a:xfrm>
              <a:off x="1670" y="3062"/>
              <a:ext cx="840" cy="288"/>
            </a:xfrm>
            <a:prstGeom prst="rect">
              <a:avLst/>
            </a:prstGeom>
            <a:noFill/>
            <a:ln w="9525">
              <a:noFill/>
              <a:miter lim="800000"/>
              <a:headEnd/>
              <a:tailEnd/>
            </a:ln>
          </p:spPr>
          <p:txBody>
            <a:bodyPr wrap="none">
              <a:spAutoFit/>
            </a:bodyPr>
            <a:lstStyle/>
            <a:p>
              <a:pPr eaLnBrk="0" hangingPunct="0"/>
              <a:r>
                <a:rPr lang="en-GB" sz="2400">
                  <a:latin typeface="Times" charset="0"/>
                </a:rPr>
                <a:t>Attention</a:t>
              </a:r>
            </a:p>
          </p:txBody>
        </p:sp>
        <p:sp>
          <p:nvSpPr>
            <p:cNvPr id="34831" name="Text Box 13"/>
            <p:cNvSpPr txBox="1">
              <a:spLocks noChangeArrowheads="1"/>
            </p:cNvSpPr>
            <p:nvPr/>
          </p:nvSpPr>
          <p:spPr bwMode="auto">
            <a:xfrm>
              <a:off x="3552" y="3072"/>
              <a:ext cx="872" cy="288"/>
            </a:xfrm>
            <a:prstGeom prst="rect">
              <a:avLst/>
            </a:prstGeom>
            <a:noFill/>
            <a:ln w="9525">
              <a:noFill/>
              <a:miter lim="800000"/>
              <a:headEnd/>
              <a:tailEnd/>
            </a:ln>
          </p:spPr>
          <p:txBody>
            <a:bodyPr wrap="none">
              <a:spAutoFit/>
            </a:bodyPr>
            <a:lstStyle/>
            <a:p>
              <a:pPr eaLnBrk="0" hangingPunct="0"/>
              <a:r>
                <a:rPr lang="en-GB" sz="2400">
                  <a:latin typeface="Times" charset="0"/>
                </a:rPr>
                <a:t>Rehearsal</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fontScale="90000"/>
          </a:bodyPr>
          <a:lstStyle/>
          <a:p>
            <a:pPr eaLnBrk="1" hangingPunct="1">
              <a:defRPr/>
            </a:pPr>
            <a:r>
              <a:rPr lang="en-GB"/>
              <a:t>Sensory memory</a:t>
            </a:r>
          </a:p>
        </p:txBody>
      </p:sp>
      <p:sp>
        <p:nvSpPr>
          <p:cNvPr id="60419" name="Rectangle 3"/>
          <p:cNvSpPr>
            <a:spLocks noGrp="1" noChangeArrowheads="1"/>
          </p:cNvSpPr>
          <p:nvPr>
            <p:ph idx="1"/>
          </p:nvPr>
        </p:nvSpPr>
        <p:spPr/>
        <p:txBody>
          <a:bodyPr/>
          <a:lstStyle/>
          <a:p>
            <a:pPr eaLnBrk="1" hangingPunct="1">
              <a:defRPr/>
            </a:pPr>
            <a:r>
              <a:rPr lang="en-GB"/>
              <a:t>Sensory memory exists for each input channel</a:t>
            </a:r>
          </a:p>
          <a:p>
            <a:pPr lvl="1" eaLnBrk="1" hangingPunct="1">
              <a:defRPr/>
            </a:pPr>
            <a:r>
              <a:rPr lang="en-GB"/>
              <a:t>Iconic memory for visual input</a:t>
            </a:r>
          </a:p>
          <a:p>
            <a:pPr lvl="1" eaLnBrk="1" hangingPunct="1">
              <a:defRPr/>
            </a:pPr>
            <a:r>
              <a:rPr lang="en-GB"/>
              <a:t>Echoic memory for auditory input</a:t>
            </a:r>
          </a:p>
          <a:p>
            <a:pPr lvl="1" eaLnBrk="1" hangingPunct="1">
              <a:defRPr/>
            </a:pPr>
            <a:r>
              <a:rPr lang="en-GB"/>
              <a:t>Haptic memory for touch input</a:t>
            </a:r>
          </a:p>
          <a:p>
            <a:pPr eaLnBrk="1" hangingPunct="1">
              <a:defRPr/>
            </a:pPr>
            <a:r>
              <a:rPr lang="en-GB"/>
              <a:t>These buffers are constantly being over-written with new information from new stimuli</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normAutofit fontScale="90000"/>
          </a:bodyPr>
          <a:lstStyle/>
          <a:p>
            <a:pPr eaLnBrk="1" hangingPunct="1">
              <a:defRPr/>
            </a:pPr>
            <a:r>
              <a:rPr lang="en-GB"/>
              <a:t>Sensory memory</a:t>
            </a:r>
          </a:p>
        </p:txBody>
      </p:sp>
      <p:sp>
        <p:nvSpPr>
          <p:cNvPr id="164867" name="Rectangle 3"/>
          <p:cNvSpPr>
            <a:spLocks noGrp="1" noChangeArrowheads="1"/>
          </p:cNvSpPr>
          <p:nvPr>
            <p:ph idx="1"/>
          </p:nvPr>
        </p:nvSpPr>
        <p:spPr/>
        <p:txBody>
          <a:bodyPr/>
          <a:lstStyle/>
          <a:p>
            <a:pPr eaLnBrk="1" hangingPunct="1">
              <a:defRPr/>
            </a:pPr>
            <a:r>
              <a:rPr lang="en-GB"/>
              <a:t>Sensory memory is passed into short-term memory by attention</a:t>
            </a:r>
          </a:p>
          <a:p>
            <a:pPr eaLnBrk="1" hangingPunct="1">
              <a:defRPr/>
            </a:pPr>
            <a:endParaRPr lang="en-GB"/>
          </a:p>
          <a:p>
            <a:pPr eaLnBrk="1" hangingPunct="1">
              <a:defRPr/>
            </a:pPr>
            <a:r>
              <a:rPr lang="en-GB"/>
              <a:t>Attention is the process of focussing on an item and filtering out all other input being received at that time</a:t>
            </a:r>
          </a:p>
          <a:p>
            <a:pPr eaLnBrk="1" hangingPunct="1">
              <a:defRPr/>
            </a:pPr>
            <a:endParaRPr lang="en-GB"/>
          </a:p>
          <a:p>
            <a:pPr eaLnBrk="1" hangingPunct="1">
              <a:defRPr/>
            </a:pPr>
            <a:r>
              <a:rPr lang="en-GB"/>
              <a:t>If we could not filter using attention we would rapidly become overloaded</a:t>
            </a:r>
            <a:endParaRPr lang="en-GB" sz="3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62467" name="Rectangle 3"/>
          <p:cNvSpPr>
            <a:spLocks noGrp="1" noChangeArrowheads="1"/>
          </p:cNvSpPr>
          <p:nvPr>
            <p:ph idx="1"/>
          </p:nvPr>
        </p:nvSpPr>
        <p:spPr/>
        <p:txBody>
          <a:bodyPr/>
          <a:lstStyle/>
          <a:p>
            <a:pPr eaLnBrk="1" hangingPunct="1">
              <a:defRPr/>
            </a:pPr>
            <a:r>
              <a:rPr lang="en-GB"/>
              <a:t>Short term memory acts as a mental scratchpad</a:t>
            </a:r>
          </a:p>
          <a:p>
            <a:pPr lvl="1" eaLnBrk="1" hangingPunct="1">
              <a:defRPr/>
            </a:pPr>
            <a:r>
              <a:rPr lang="en-GB" sz="2400"/>
              <a:t>Store the beginning of a long sentence when reading the end of the sentence</a:t>
            </a:r>
          </a:p>
          <a:p>
            <a:pPr lvl="1" eaLnBrk="1" hangingPunct="1">
              <a:defRPr/>
            </a:pPr>
            <a:r>
              <a:rPr lang="en-GB" sz="2400"/>
              <a:t>Store the first step of a calculation while doing the next steps</a:t>
            </a:r>
          </a:p>
          <a:p>
            <a:pPr eaLnBrk="1" hangingPunct="1">
              <a:defRPr/>
            </a:pPr>
            <a:r>
              <a:rPr lang="en-GB"/>
              <a:t>Used to store data temporarily</a:t>
            </a:r>
          </a:p>
          <a:p>
            <a:pPr eaLnBrk="1" hangingPunct="1">
              <a:defRPr/>
            </a:pPr>
            <a:r>
              <a:rPr lang="en-GB"/>
              <a:t>Access time approx 70ms</a:t>
            </a:r>
          </a:p>
          <a:p>
            <a:pPr eaLnBrk="1" hangingPunct="1">
              <a:defRPr/>
            </a:pPr>
            <a:r>
              <a:rPr lang="en-GB"/>
              <a:t>Information lost after 200ms</a:t>
            </a:r>
          </a:p>
          <a:p>
            <a:pPr eaLnBrk="1" hangingPunct="1">
              <a:defRPr/>
            </a:pPr>
            <a:r>
              <a:rPr lang="en-GB"/>
              <a:t>Finite capacity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30" name="Rectangle 6"/>
          <p:cNvSpPr>
            <a:spLocks noGrp="1" noChangeArrowheads="1"/>
          </p:cNvSpPr>
          <p:nvPr>
            <p:ph type="title"/>
          </p:nvPr>
        </p:nvSpPr>
        <p:spPr>
          <a:xfrm>
            <a:off x="838200" y="2646363"/>
            <a:ext cx="8229600" cy="1143000"/>
          </a:xfrm>
        </p:spPr>
        <p:txBody>
          <a:bodyPr/>
          <a:lstStyle/>
          <a:p>
            <a:pPr eaLnBrk="1" hangingPunct="1">
              <a:defRPr/>
            </a:pPr>
            <a:r>
              <a:rPr lang="en-GB"/>
              <a:t>Now to test your memory…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184323" name="Rectangle 3"/>
          <p:cNvSpPr>
            <a:spLocks noGrp="1" noChangeArrowheads="1"/>
          </p:cNvSpPr>
          <p:nvPr>
            <p:ph idx="1"/>
          </p:nvPr>
        </p:nvSpPr>
        <p:spPr/>
        <p:txBody>
          <a:bodyPr/>
          <a:lstStyle/>
          <a:p>
            <a:pPr eaLnBrk="1" hangingPunct="1">
              <a:defRPr/>
            </a:pPr>
            <a:r>
              <a:rPr lang="en-GB"/>
              <a:t>Most people can remember 7 </a:t>
            </a:r>
            <a:r>
              <a:rPr lang="en-GB">
                <a:sym typeface="Symbol" pitchFamily="18" charset="2"/>
              </a:rPr>
              <a:t> 2 items in their short-term memory</a:t>
            </a:r>
          </a:p>
          <a:p>
            <a:pPr eaLnBrk="1" hangingPunct="1">
              <a:defRPr/>
            </a:pPr>
            <a:r>
              <a:rPr lang="en-GB"/>
              <a:t>Dividing things into ‘chunks’ (e.g. words or larger numbers) allows you to remember 7 </a:t>
            </a:r>
            <a:r>
              <a:rPr lang="en-GB">
                <a:sym typeface="Symbol" pitchFamily="18" charset="2"/>
              </a:rPr>
              <a:t> 2 chunks</a:t>
            </a:r>
            <a:endParaRPr lang="en-GB"/>
          </a:p>
          <a:p>
            <a:pPr eaLnBrk="1" hangingPunct="1">
              <a:defRPr/>
            </a:pPr>
            <a:r>
              <a:rPr lang="en-GB" i="1"/>
              <a:t>Chunking</a:t>
            </a:r>
            <a:r>
              <a:rPr lang="en-GB"/>
              <a:t> allows a more efficient use of memory</a:t>
            </a:r>
          </a:p>
          <a:p>
            <a:pPr eaLnBrk="1" hangingPunct="1">
              <a:defRPr/>
            </a:pPr>
            <a:r>
              <a:rPr lang="en-GB"/>
              <a:t>Use of chunking leads to closure</a:t>
            </a:r>
          </a:p>
          <a:p>
            <a:pPr eaLnBrk="1" hangingPunct="1">
              <a:defRPr/>
            </a:pPr>
            <a:r>
              <a:rPr lang="en-GB"/>
              <a:t>A lack of closure leads to the user losing track of where he is and hence making errors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normAutofit fontScale="90000"/>
          </a:bodyPr>
          <a:lstStyle/>
          <a:p>
            <a:pPr eaLnBrk="1" hangingPunct="1">
              <a:defRPr/>
            </a:pPr>
            <a:r>
              <a:rPr lang="en-GB"/>
              <a:t>Short-term memory</a:t>
            </a:r>
          </a:p>
        </p:txBody>
      </p:sp>
      <p:sp>
        <p:nvSpPr>
          <p:cNvPr id="186371" name="Rectangle 3"/>
          <p:cNvSpPr>
            <a:spLocks noGrp="1" noChangeArrowheads="1"/>
          </p:cNvSpPr>
          <p:nvPr>
            <p:ph idx="1"/>
          </p:nvPr>
        </p:nvSpPr>
        <p:spPr/>
        <p:txBody>
          <a:bodyPr/>
          <a:lstStyle/>
          <a:p>
            <a:pPr eaLnBrk="1" hangingPunct="1">
              <a:lnSpc>
                <a:spcPct val="80000"/>
              </a:lnSpc>
              <a:defRPr/>
            </a:pPr>
            <a:r>
              <a:rPr lang="en-GB"/>
              <a:t>Random groups of objects are difficult to remember</a:t>
            </a:r>
          </a:p>
          <a:p>
            <a:pPr eaLnBrk="1" hangingPunct="1">
              <a:lnSpc>
                <a:spcPct val="80000"/>
              </a:lnSpc>
              <a:defRPr/>
            </a:pPr>
            <a:r>
              <a:rPr lang="en-GB"/>
              <a:t>Most commonly the first and last group are remembered but not the middle groups</a:t>
            </a:r>
          </a:p>
          <a:p>
            <a:pPr lvl="1" eaLnBrk="1" hangingPunct="1">
              <a:lnSpc>
                <a:spcPct val="80000"/>
              </a:lnSpc>
              <a:defRPr/>
            </a:pPr>
            <a:r>
              <a:rPr lang="en-GB" sz="2400" i="1"/>
              <a:t>Primacy</a:t>
            </a:r>
            <a:r>
              <a:rPr lang="en-GB" sz="2400"/>
              <a:t> – the first item seen is remembered</a:t>
            </a:r>
          </a:p>
          <a:p>
            <a:pPr lvl="1" eaLnBrk="1" hangingPunct="1">
              <a:lnSpc>
                <a:spcPct val="80000"/>
              </a:lnSpc>
              <a:defRPr/>
            </a:pPr>
            <a:r>
              <a:rPr lang="en-GB" sz="2400" i="1"/>
              <a:t>Recency</a:t>
            </a:r>
            <a:r>
              <a:rPr lang="en-GB" sz="2400"/>
              <a:t> – the most recent item (i.e. the last item) is remembered</a:t>
            </a:r>
          </a:p>
          <a:p>
            <a:pPr eaLnBrk="1" hangingPunct="1">
              <a:lnSpc>
                <a:spcPct val="80000"/>
              </a:lnSpc>
              <a:defRPr/>
            </a:pPr>
            <a:r>
              <a:rPr lang="en-GB"/>
              <a:t>It is much easier to remember familiar items (e.g. words) than unfamiliar items (e.g. random letters)</a:t>
            </a:r>
          </a:p>
          <a:p>
            <a:pPr eaLnBrk="1" hangingPunct="1">
              <a:lnSpc>
                <a:spcPct val="80000"/>
              </a:lnSpc>
              <a:defRPr/>
            </a:pPr>
            <a:r>
              <a:rPr lang="en-GB"/>
              <a:t>It is easier to remember words in your native language than in a second language</a:t>
            </a:r>
            <a:endParaRPr lang="en-GB" i="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fontScale="90000"/>
          </a:bodyPr>
          <a:lstStyle/>
          <a:p>
            <a:pPr eaLnBrk="1" hangingPunct="1">
              <a:defRPr/>
            </a:pPr>
            <a:r>
              <a:rPr lang="en-GB"/>
              <a:t>Long-term memory</a:t>
            </a:r>
          </a:p>
        </p:txBody>
      </p:sp>
      <p:sp>
        <p:nvSpPr>
          <p:cNvPr id="79875" name="Rectangle 3"/>
          <p:cNvSpPr>
            <a:spLocks noGrp="1" noChangeArrowheads="1"/>
          </p:cNvSpPr>
          <p:nvPr>
            <p:ph idx="1"/>
          </p:nvPr>
        </p:nvSpPr>
        <p:spPr/>
        <p:txBody>
          <a:bodyPr/>
          <a:lstStyle/>
          <a:p>
            <a:pPr eaLnBrk="1" hangingPunct="1">
              <a:defRPr/>
            </a:pPr>
            <a:r>
              <a:rPr lang="en-GB" sz="2400"/>
              <a:t>If short-term memory is the scratchpad then long-term memory is the notebook.</a:t>
            </a:r>
          </a:p>
          <a:p>
            <a:pPr eaLnBrk="1" hangingPunct="1">
              <a:defRPr/>
            </a:pPr>
            <a:r>
              <a:rPr lang="en-GB" sz="2400"/>
              <a:t>Huge, if not unlimited capacity</a:t>
            </a:r>
          </a:p>
          <a:p>
            <a:pPr eaLnBrk="1" hangingPunct="1">
              <a:defRPr/>
            </a:pPr>
            <a:r>
              <a:rPr lang="en-GB" sz="2400"/>
              <a:t>Longer access time approx 0.1 seconds</a:t>
            </a:r>
          </a:p>
          <a:p>
            <a:pPr eaLnBrk="1" hangingPunct="1">
              <a:defRPr/>
            </a:pPr>
            <a:r>
              <a:rPr lang="en-GB" sz="2400"/>
              <a:t>Very slow decay rate (years)</a:t>
            </a:r>
          </a:p>
          <a:p>
            <a:pPr eaLnBrk="1" hangingPunct="1">
              <a:defRPr/>
            </a:pPr>
            <a:r>
              <a:rPr lang="en-GB" sz="2400"/>
              <a:t>Information is moved from short-term memory after a few seconds</a:t>
            </a:r>
          </a:p>
          <a:p>
            <a:pPr eaLnBrk="1" hangingPunct="1">
              <a:defRPr/>
            </a:pPr>
            <a:r>
              <a:rPr lang="en-GB" sz="2400"/>
              <a:t>Two types</a:t>
            </a:r>
          </a:p>
          <a:p>
            <a:pPr lvl="1" eaLnBrk="1" hangingPunct="1">
              <a:defRPr/>
            </a:pPr>
            <a:r>
              <a:rPr lang="en-GB" sz="2000"/>
              <a:t>Episodic</a:t>
            </a:r>
          </a:p>
          <a:p>
            <a:pPr lvl="1" eaLnBrk="1" hangingPunct="1">
              <a:defRPr/>
            </a:pPr>
            <a:r>
              <a:rPr lang="en-GB" sz="2000"/>
              <a:t>Semantic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normAutofit fontScale="90000"/>
          </a:bodyPr>
          <a:lstStyle/>
          <a:p>
            <a:pPr eaLnBrk="1" hangingPunct="1">
              <a:defRPr/>
            </a:pPr>
            <a:r>
              <a:rPr lang="en-GB"/>
              <a:t>Episodic memory</a:t>
            </a:r>
          </a:p>
        </p:txBody>
      </p:sp>
      <p:sp>
        <p:nvSpPr>
          <p:cNvPr id="80899" name="Rectangle 3"/>
          <p:cNvSpPr>
            <a:spLocks noGrp="1" noChangeArrowheads="1"/>
          </p:cNvSpPr>
          <p:nvPr>
            <p:ph idx="1"/>
          </p:nvPr>
        </p:nvSpPr>
        <p:spPr/>
        <p:txBody>
          <a:bodyPr/>
          <a:lstStyle/>
          <a:p>
            <a:pPr eaLnBrk="1" hangingPunct="1">
              <a:defRPr/>
            </a:pPr>
            <a:r>
              <a:rPr lang="en-GB" sz="2400" dirty="0"/>
              <a:t>Used to store sequences of events - episodes</a:t>
            </a:r>
          </a:p>
          <a:p>
            <a:pPr eaLnBrk="1" hangingPunct="1">
              <a:defRPr/>
            </a:pPr>
            <a:r>
              <a:rPr lang="en-GB" sz="2400" dirty="0"/>
              <a:t>Allows us to recreate memories as a sequence of actions</a:t>
            </a:r>
          </a:p>
          <a:p>
            <a:pPr eaLnBrk="1" hangingPunct="1">
              <a:defRPr/>
            </a:pPr>
            <a:endParaRPr lang="en-GB" sz="2400" dirty="0"/>
          </a:p>
          <a:p>
            <a:pPr eaLnBrk="1" hangingPunct="1">
              <a:defRPr/>
            </a:pPr>
            <a:r>
              <a:rPr lang="en-GB" sz="2400" dirty="0"/>
              <a:t>An ancient memory technique – the</a:t>
            </a:r>
            <a:r>
              <a:rPr lang="en-GB" sz="2400" i="1" dirty="0"/>
              <a:t> Method of Loci</a:t>
            </a:r>
            <a:r>
              <a:rPr lang="en-GB" sz="2400" dirty="0"/>
              <a:t> – uses this to help you remember lists of items:</a:t>
            </a:r>
          </a:p>
          <a:p>
            <a:pPr lvl="1" eaLnBrk="1" hangingPunct="1">
              <a:defRPr/>
            </a:pPr>
            <a:r>
              <a:rPr lang="en-GB" sz="2000" dirty="0"/>
              <a:t>Imagine you are walking through your house</a:t>
            </a:r>
          </a:p>
          <a:p>
            <a:pPr lvl="1" eaLnBrk="1" hangingPunct="1">
              <a:defRPr/>
            </a:pPr>
            <a:r>
              <a:rPr lang="en-GB" sz="2000" dirty="0"/>
              <a:t>In each room place one of the objects on the list</a:t>
            </a:r>
          </a:p>
          <a:p>
            <a:pPr lvl="1" eaLnBrk="1" hangingPunct="1">
              <a:defRPr/>
            </a:pPr>
            <a:r>
              <a:rPr lang="en-GB" sz="2000" dirty="0"/>
              <a:t>When you want to remember the objects just recreate the walk around the house and ‘look’ at them</a:t>
            </a:r>
          </a:p>
          <a:p>
            <a:pPr lvl="1" eaLnBrk="1" hangingPunct="1">
              <a:defRPr/>
            </a:pPr>
            <a:endParaRPr lang="en-GB" sz="2000" dirty="0"/>
          </a:p>
          <a:p>
            <a:pPr>
              <a:defRPr/>
            </a:pPr>
            <a:r>
              <a:rPr lang="en-GB" sz="2200" dirty="0"/>
              <a:t>This is the Sherlock Holmes method of remembering things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normAutofit fontScale="90000"/>
          </a:bodyPr>
          <a:lstStyle/>
          <a:p>
            <a:pPr eaLnBrk="1" hangingPunct="1">
              <a:defRPr/>
            </a:pPr>
            <a:r>
              <a:rPr lang="en-GB"/>
              <a:t>Semantic memory</a:t>
            </a:r>
          </a:p>
        </p:txBody>
      </p:sp>
      <p:sp>
        <p:nvSpPr>
          <p:cNvPr id="82947" name="Rectangle 3"/>
          <p:cNvSpPr>
            <a:spLocks noGrp="1" noChangeArrowheads="1"/>
          </p:cNvSpPr>
          <p:nvPr>
            <p:ph idx="1"/>
          </p:nvPr>
        </p:nvSpPr>
        <p:spPr/>
        <p:txBody>
          <a:bodyPr/>
          <a:lstStyle/>
          <a:p>
            <a:pPr eaLnBrk="1" hangingPunct="1">
              <a:defRPr/>
            </a:pPr>
            <a:r>
              <a:rPr lang="en-GB" sz="2400" dirty="0"/>
              <a:t>A structured record of facts, concepts and skills</a:t>
            </a:r>
          </a:p>
          <a:p>
            <a:pPr eaLnBrk="1" hangingPunct="1">
              <a:defRPr/>
            </a:pPr>
            <a:r>
              <a:rPr lang="en-GB" sz="2400" dirty="0"/>
              <a:t>Derived from episodic memory as we learn new facts from experience</a:t>
            </a:r>
          </a:p>
          <a:p>
            <a:pPr eaLnBrk="1" hangingPunct="1">
              <a:defRPr/>
            </a:pPr>
            <a:r>
              <a:rPr lang="en-GB" sz="2400" dirty="0"/>
              <a:t>Stores simple data in a semantic network</a:t>
            </a:r>
          </a:p>
          <a:p>
            <a:pPr lvl="1" eaLnBrk="1" hangingPunct="1">
              <a:defRPr/>
            </a:pPr>
            <a:r>
              <a:rPr lang="en-GB" sz="2000" dirty="0"/>
              <a:t>Classes</a:t>
            </a:r>
          </a:p>
          <a:p>
            <a:pPr lvl="1" eaLnBrk="1" hangingPunct="1">
              <a:defRPr/>
            </a:pPr>
            <a:r>
              <a:rPr lang="en-GB" sz="2000" dirty="0"/>
              <a:t>Data items</a:t>
            </a:r>
          </a:p>
          <a:p>
            <a:pPr lvl="1" eaLnBrk="1" hangingPunct="1">
              <a:defRPr/>
            </a:pPr>
            <a:r>
              <a:rPr lang="en-GB" sz="2000" dirty="0"/>
              <a:t>Links between classes and data items</a:t>
            </a:r>
          </a:p>
          <a:p>
            <a:pPr eaLnBrk="1" hangingPunct="1">
              <a:defRPr/>
            </a:pPr>
            <a:r>
              <a:rPr lang="en-GB" sz="2400" dirty="0"/>
              <a:t>Classes and items inherit properties from parent classes</a:t>
            </a:r>
          </a:p>
          <a:p>
            <a:pPr eaLnBrk="1" hangingPunct="1">
              <a:defRPr/>
            </a:pPr>
            <a:r>
              <a:rPr lang="en-GB" sz="2400" dirty="0"/>
              <a:t>Organised by association</a:t>
            </a:r>
          </a:p>
          <a:p>
            <a:pPr eaLnBrk="1" hangingPunct="1">
              <a:defRPr/>
            </a:pPr>
            <a:r>
              <a:rPr lang="en-GB" sz="2400" dirty="0"/>
              <a:t>Stores complex data in frames and scripts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rmAutofit fontScale="90000"/>
          </a:bodyPr>
          <a:lstStyle/>
          <a:p>
            <a:pPr eaLnBrk="1" hangingPunct="1">
              <a:defRPr/>
            </a:pPr>
            <a:r>
              <a:rPr lang="en-GB"/>
              <a:t>Semantic network</a:t>
            </a:r>
          </a:p>
        </p:txBody>
      </p:sp>
      <p:sp>
        <p:nvSpPr>
          <p:cNvPr id="45060" name="Text Box 3"/>
          <p:cNvSpPr txBox="1">
            <a:spLocks noChangeArrowheads="1"/>
          </p:cNvSpPr>
          <p:nvPr/>
        </p:nvSpPr>
        <p:spPr bwMode="auto">
          <a:xfrm>
            <a:off x="2895600" y="1676400"/>
            <a:ext cx="1016000" cy="457200"/>
          </a:xfrm>
          <a:prstGeom prst="rect">
            <a:avLst/>
          </a:prstGeom>
          <a:noFill/>
          <a:ln w="9525">
            <a:noFill/>
            <a:miter lim="800000"/>
            <a:headEnd/>
            <a:tailEnd/>
          </a:ln>
        </p:spPr>
        <p:txBody>
          <a:bodyPr wrap="none">
            <a:spAutoFit/>
          </a:bodyPr>
          <a:lstStyle/>
          <a:p>
            <a:pPr eaLnBrk="0" hangingPunct="0"/>
            <a:r>
              <a:rPr lang="en-GB" sz="2400">
                <a:latin typeface="Times" charset="0"/>
              </a:rPr>
              <a:t>FOOD</a:t>
            </a:r>
          </a:p>
        </p:txBody>
      </p:sp>
      <p:sp>
        <p:nvSpPr>
          <p:cNvPr id="45061" name="Text Box 4"/>
          <p:cNvSpPr txBox="1">
            <a:spLocks noChangeArrowheads="1"/>
          </p:cNvSpPr>
          <p:nvPr/>
        </p:nvSpPr>
        <p:spPr bwMode="auto">
          <a:xfrm>
            <a:off x="1981201" y="2819400"/>
            <a:ext cx="1198563" cy="457200"/>
          </a:xfrm>
          <a:prstGeom prst="rect">
            <a:avLst/>
          </a:prstGeom>
          <a:noFill/>
          <a:ln w="9525">
            <a:noFill/>
            <a:miter lim="800000"/>
            <a:headEnd/>
            <a:tailEnd/>
          </a:ln>
        </p:spPr>
        <p:txBody>
          <a:bodyPr wrap="none">
            <a:spAutoFit/>
          </a:bodyPr>
          <a:lstStyle/>
          <a:p>
            <a:pPr eaLnBrk="0" hangingPunct="0"/>
            <a:r>
              <a:rPr lang="en-GB" sz="2400">
                <a:latin typeface="Times" charset="0"/>
              </a:rPr>
              <a:t>SWEET</a:t>
            </a:r>
          </a:p>
        </p:txBody>
      </p:sp>
      <p:sp>
        <p:nvSpPr>
          <p:cNvPr id="45062" name="Text Box 5"/>
          <p:cNvSpPr txBox="1">
            <a:spLocks noChangeArrowheads="1"/>
          </p:cNvSpPr>
          <p:nvPr/>
        </p:nvSpPr>
        <p:spPr bwMode="auto">
          <a:xfrm>
            <a:off x="4343401" y="3124200"/>
            <a:ext cx="1660525" cy="457200"/>
          </a:xfrm>
          <a:prstGeom prst="rect">
            <a:avLst/>
          </a:prstGeom>
          <a:noFill/>
          <a:ln w="9525">
            <a:noFill/>
            <a:miter lim="800000"/>
            <a:headEnd/>
            <a:tailEnd/>
          </a:ln>
        </p:spPr>
        <p:txBody>
          <a:bodyPr wrap="none">
            <a:spAutoFit/>
          </a:bodyPr>
          <a:lstStyle/>
          <a:p>
            <a:pPr eaLnBrk="0" hangingPunct="0"/>
            <a:r>
              <a:rPr lang="en-GB" sz="2400">
                <a:latin typeface="Times" charset="0"/>
              </a:rPr>
              <a:t>SAVOURY</a:t>
            </a:r>
          </a:p>
        </p:txBody>
      </p:sp>
      <p:sp>
        <p:nvSpPr>
          <p:cNvPr id="45063" name="Text Box 6"/>
          <p:cNvSpPr txBox="1">
            <a:spLocks noChangeArrowheads="1"/>
          </p:cNvSpPr>
          <p:nvPr/>
        </p:nvSpPr>
        <p:spPr bwMode="auto">
          <a:xfrm>
            <a:off x="4114800" y="4419600"/>
            <a:ext cx="1047750" cy="457200"/>
          </a:xfrm>
          <a:prstGeom prst="rect">
            <a:avLst/>
          </a:prstGeom>
          <a:noFill/>
          <a:ln w="9525">
            <a:noFill/>
            <a:miter lim="800000"/>
            <a:headEnd/>
            <a:tailEnd/>
          </a:ln>
        </p:spPr>
        <p:txBody>
          <a:bodyPr wrap="none">
            <a:spAutoFit/>
          </a:bodyPr>
          <a:lstStyle/>
          <a:p>
            <a:pPr eaLnBrk="0" hangingPunct="0"/>
            <a:r>
              <a:rPr lang="en-GB" sz="2400">
                <a:latin typeface="Times" charset="0"/>
              </a:rPr>
              <a:t>MEAT</a:t>
            </a:r>
          </a:p>
        </p:txBody>
      </p:sp>
      <p:sp>
        <p:nvSpPr>
          <p:cNvPr id="45064" name="Text Box 7"/>
          <p:cNvSpPr txBox="1">
            <a:spLocks noChangeArrowheads="1"/>
          </p:cNvSpPr>
          <p:nvPr/>
        </p:nvSpPr>
        <p:spPr bwMode="auto">
          <a:xfrm>
            <a:off x="5867401" y="4114800"/>
            <a:ext cx="1978025" cy="457200"/>
          </a:xfrm>
          <a:prstGeom prst="rect">
            <a:avLst/>
          </a:prstGeom>
          <a:noFill/>
          <a:ln w="9525">
            <a:noFill/>
            <a:miter lim="800000"/>
            <a:headEnd/>
            <a:tailEnd/>
          </a:ln>
        </p:spPr>
        <p:txBody>
          <a:bodyPr wrap="none">
            <a:spAutoFit/>
          </a:bodyPr>
          <a:lstStyle/>
          <a:p>
            <a:pPr eaLnBrk="0" hangingPunct="0"/>
            <a:r>
              <a:rPr lang="en-GB" sz="2400">
                <a:latin typeface="Times" charset="0"/>
              </a:rPr>
              <a:t>VEGETABLE</a:t>
            </a:r>
          </a:p>
        </p:txBody>
      </p:sp>
      <p:sp>
        <p:nvSpPr>
          <p:cNvPr id="45065" name="Text Box 8"/>
          <p:cNvSpPr txBox="1">
            <a:spLocks noChangeArrowheads="1"/>
          </p:cNvSpPr>
          <p:nvPr/>
        </p:nvSpPr>
        <p:spPr bwMode="auto">
          <a:xfrm>
            <a:off x="1828800" y="4419600"/>
            <a:ext cx="1835150" cy="457200"/>
          </a:xfrm>
          <a:prstGeom prst="rect">
            <a:avLst/>
          </a:prstGeom>
          <a:noFill/>
          <a:ln w="9525">
            <a:noFill/>
            <a:miter lim="800000"/>
            <a:headEnd/>
            <a:tailEnd/>
          </a:ln>
        </p:spPr>
        <p:txBody>
          <a:bodyPr wrap="none">
            <a:spAutoFit/>
          </a:bodyPr>
          <a:lstStyle/>
          <a:p>
            <a:pPr eaLnBrk="0" hangingPunct="0"/>
            <a:r>
              <a:rPr lang="en-GB" sz="2400">
                <a:latin typeface="Times" charset="0"/>
              </a:rPr>
              <a:t>ICE CREAM</a:t>
            </a:r>
          </a:p>
        </p:txBody>
      </p:sp>
      <p:sp>
        <p:nvSpPr>
          <p:cNvPr id="45066" name="Text Box 9"/>
          <p:cNvSpPr txBox="1">
            <a:spLocks noChangeArrowheads="1"/>
          </p:cNvSpPr>
          <p:nvPr/>
        </p:nvSpPr>
        <p:spPr bwMode="auto">
          <a:xfrm>
            <a:off x="1447801" y="6019800"/>
            <a:ext cx="3903663" cy="457200"/>
          </a:xfrm>
          <a:prstGeom prst="rect">
            <a:avLst/>
          </a:prstGeom>
          <a:noFill/>
          <a:ln w="9525">
            <a:noFill/>
            <a:miter lim="800000"/>
            <a:headEnd/>
            <a:tailEnd/>
          </a:ln>
        </p:spPr>
        <p:txBody>
          <a:bodyPr wrap="none">
            <a:spAutoFit/>
          </a:bodyPr>
          <a:lstStyle/>
          <a:p>
            <a:pPr eaLnBrk="0" hangingPunct="0"/>
            <a:r>
              <a:rPr lang="en-GB" sz="2400">
                <a:latin typeface="Times" charset="0"/>
              </a:rPr>
              <a:t>KNICKERBOCKER GLORY</a:t>
            </a:r>
          </a:p>
        </p:txBody>
      </p:sp>
      <p:sp>
        <p:nvSpPr>
          <p:cNvPr id="45067" name="Text Box 10"/>
          <p:cNvSpPr txBox="1">
            <a:spLocks noChangeArrowheads="1"/>
          </p:cNvSpPr>
          <p:nvPr/>
        </p:nvSpPr>
        <p:spPr bwMode="auto">
          <a:xfrm>
            <a:off x="5318126" y="1584325"/>
            <a:ext cx="1166813" cy="457200"/>
          </a:xfrm>
          <a:prstGeom prst="rect">
            <a:avLst/>
          </a:prstGeom>
          <a:noFill/>
          <a:ln w="9525">
            <a:noFill/>
            <a:miter lim="800000"/>
            <a:headEnd/>
            <a:tailEnd/>
          </a:ln>
        </p:spPr>
        <p:txBody>
          <a:bodyPr wrap="none">
            <a:spAutoFit/>
          </a:bodyPr>
          <a:lstStyle/>
          <a:p>
            <a:pPr eaLnBrk="0" hangingPunct="0"/>
            <a:r>
              <a:rPr lang="en-GB" sz="2400">
                <a:latin typeface="Times" charset="0"/>
              </a:rPr>
              <a:t>SALTY</a:t>
            </a:r>
          </a:p>
        </p:txBody>
      </p:sp>
      <p:sp>
        <p:nvSpPr>
          <p:cNvPr id="45068" name="Text Box 11"/>
          <p:cNvSpPr txBox="1">
            <a:spLocks noChangeArrowheads="1"/>
          </p:cNvSpPr>
          <p:nvPr/>
        </p:nvSpPr>
        <p:spPr bwMode="auto">
          <a:xfrm>
            <a:off x="7467600" y="838200"/>
            <a:ext cx="1557338" cy="457200"/>
          </a:xfrm>
          <a:prstGeom prst="rect">
            <a:avLst/>
          </a:prstGeom>
          <a:noFill/>
          <a:ln w="9525">
            <a:noFill/>
            <a:miter lim="800000"/>
            <a:headEnd/>
            <a:tailEnd/>
          </a:ln>
        </p:spPr>
        <p:txBody>
          <a:bodyPr wrap="none">
            <a:spAutoFit/>
          </a:bodyPr>
          <a:lstStyle/>
          <a:p>
            <a:pPr eaLnBrk="0" hangingPunct="0"/>
            <a:r>
              <a:rPr lang="en-GB" sz="2400">
                <a:latin typeface="Times" charset="0"/>
              </a:rPr>
              <a:t>PEANUTS</a:t>
            </a:r>
          </a:p>
        </p:txBody>
      </p:sp>
      <p:sp>
        <p:nvSpPr>
          <p:cNvPr id="45069" name="Text Box 12"/>
          <p:cNvSpPr txBox="1">
            <a:spLocks noChangeArrowheads="1"/>
          </p:cNvSpPr>
          <p:nvPr/>
        </p:nvSpPr>
        <p:spPr bwMode="auto">
          <a:xfrm>
            <a:off x="7223126" y="5089525"/>
            <a:ext cx="1387475" cy="457200"/>
          </a:xfrm>
          <a:prstGeom prst="rect">
            <a:avLst/>
          </a:prstGeom>
          <a:noFill/>
          <a:ln w="9525">
            <a:noFill/>
            <a:miter lim="800000"/>
            <a:headEnd/>
            <a:tailEnd/>
          </a:ln>
        </p:spPr>
        <p:txBody>
          <a:bodyPr wrap="none">
            <a:spAutoFit/>
          </a:bodyPr>
          <a:lstStyle/>
          <a:p>
            <a:pPr eaLnBrk="0" hangingPunct="0"/>
            <a:r>
              <a:rPr lang="en-GB" sz="2400">
                <a:latin typeface="Times" charset="0"/>
              </a:rPr>
              <a:t>POTATO</a:t>
            </a:r>
          </a:p>
        </p:txBody>
      </p:sp>
      <p:sp>
        <p:nvSpPr>
          <p:cNvPr id="45070" name="Text Box 13"/>
          <p:cNvSpPr txBox="1">
            <a:spLocks noChangeArrowheads="1"/>
          </p:cNvSpPr>
          <p:nvPr/>
        </p:nvSpPr>
        <p:spPr bwMode="auto">
          <a:xfrm>
            <a:off x="6689726" y="5927725"/>
            <a:ext cx="1319213" cy="457200"/>
          </a:xfrm>
          <a:prstGeom prst="rect">
            <a:avLst/>
          </a:prstGeom>
          <a:noFill/>
          <a:ln w="9525">
            <a:noFill/>
            <a:miter lim="800000"/>
            <a:headEnd/>
            <a:tailEnd/>
          </a:ln>
        </p:spPr>
        <p:txBody>
          <a:bodyPr wrap="none">
            <a:spAutoFit/>
          </a:bodyPr>
          <a:lstStyle/>
          <a:p>
            <a:pPr eaLnBrk="0" hangingPunct="0"/>
            <a:r>
              <a:rPr lang="en-GB" sz="2400">
                <a:latin typeface="Times" charset="0"/>
              </a:rPr>
              <a:t>JACKET</a:t>
            </a:r>
          </a:p>
        </p:txBody>
      </p:sp>
      <p:sp>
        <p:nvSpPr>
          <p:cNvPr id="45071" name="Text Box 14"/>
          <p:cNvSpPr txBox="1">
            <a:spLocks noChangeArrowheads="1"/>
          </p:cNvSpPr>
          <p:nvPr/>
        </p:nvSpPr>
        <p:spPr bwMode="auto">
          <a:xfrm>
            <a:off x="8289925" y="5927725"/>
            <a:ext cx="1049338" cy="457200"/>
          </a:xfrm>
          <a:prstGeom prst="rect">
            <a:avLst/>
          </a:prstGeom>
          <a:noFill/>
          <a:ln w="9525">
            <a:noFill/>
            <a:miter lim="800000"/>
            <a:headEnd/>
            <a:tailEnd/>
          </a:ln>
        </p:spPr>
        <p:txBody>
          <a:bodyPr wrap="none">
            <a:spAutoFit/>
          </a:bodyPr>
          <a:lstStyle/>
          <a:p>
            <a:pPr eaLnBrk="0" hangingPunct="0"/>
            <a:r>
              <a:rPr lang="en-GB" sz="2400">
                <a:latin typeface="Times" charset="0"/>
              </a:rPr>
              <a:t>CHIPS</a:t>
            </a:r>
          </a:p>
        </p:txBody>
      </p:sp>
      <p:sp>
        <p:nvSpPr>
          <p:cNvPr id="45072" name="Text Box 15"/>
          <p:cNvSpPr txBox="1">
            <a:spLocks noChangeArrowheads="1"/>
          </p:cNvSpPr>
          <p:nvPr/>
        </p:nvSpPr>
        <p:spPr bwMode="auto">
          <a:xfrm>
            <a:off x="4114800" y="5486400"/>
            <a:ext cx="928688" cy="457200"/>
          </a:xfrm>
          <a:prstGeom prst="rect">
            <a:avLst/>
          </a:prstGeom>
          <a:noFill/>
          <a:ln w="9525">
            <a:noFill/>
            <a:miter lim="800000"/>
            <a:headEnd/>
            <a:tailEnd/>
          </a:ln>
        </p:spPr>
        <p:txBody>
          <a:bodyPr wrap="none">
            <a:spAutoFit/>
          </a:bodyPr>
          <a:lstStyle/>
          <a:p>
            <a:pPr eaLnBrk="0" hangingPunct="0"/>
            <a:r>
              <a:rPr lang="en-GB" sz="2400">
                <a:latin typeface="Times" charset="0"/>
              </a:rPr>
              <a:t>BEEF</a:t>
            </a:r>
          </a:p>
        </p:txBody>
      </p:sp>
      <p:sp>
        <p:nvSpPr>
          <p:cNvPr id="45073" name="Line 16"/>
          <p:cNvSpPr>
            <a:spLocks noChangeShapeType="1"/>
          </p:cNvSpPr>
          <p:nvPr/>
        </p:nvSpPr>
        <p:spPr bwMode="auto">
          <a:xfrm>
            <a:off x="3505200" y="2057400"/>
            <a:ext cx="1524000" cy="1066800"/>
          </a:xfrm>
          <a:prstGeom prst="line">
            <a:avLst/>
          </a:prstGeom>
          <a:noFill/>
          <a:ln w="9525">
            <a:solidFill>
              <a:schemeClr val="tx1"/>
            </a:solidFill>
            <a:round/>
            <a:headEnd/>
            <a:tailEnd type="triangle" w="med" len="med"/>
          </a:ln>
        </p:spPr>
        <p:txBody>
          <a:bodyPr wrap="none" anchor="ctr"/>
          <a:lstStyle/>
          <a:p>
            <a:endParaRPr lang="en-GB"/>
          </a:p>
        </p:txBody>
      </p:sp>
      <p:sp>
        <p:nvSpPr>
          <p:cNvPr id="45074" name="Line 17"/>
          <p:cNvSpPr>
            <a:spLocks noChangeShapeType="1"/>
          </p:cNvSpPr>
          <p:nvPr/>
        </p:nvSpPr>
        <p:spPr bwMode="auto">
          <a:xfrm flipH="1">
            <a:off x="2514600" y="2057400"/>
            <a:ext cx="762000" cy="762000"/>
          </a:xfrm>
          <a:prstGeom prst="line">
            <a:avLst/>
          </a:prstGeom>
          <a:noFill/>
          <a:ln w="9525">
            <a:solidFill>
              <a:schemeClr val="tx1"/>
            </a:solidFill>
            <a:round/>
            <a:headEnd/>
            <a:tailEnd type="triangle" w="med" len="med"/>
          </a:ln>
        </p:spPr>
        <p:txBody>
          <a:bodyPr wrap="none" anchor="ctr"/>
          <a:lstStyle/>
          <a:p>
            <a:endParaRPr lang="en-GB"/>
          </a:p>
        </p:txBody>
      </p:sp>
      <p:sp>
        <p:nvSpPr>
          <p:cNvPr id="45075" name="Line 18"/>
          <p:cNvSpPr>
            <a:spLocks noChangeShapeType="1"/>
          </p:cNvSpPr>
          <p:nvPr/>
        </p:nvSpPr>
        <p:spPr bwMode="auto">
          <a:xfrm>
            <a:off x="2514600" y="3200400"/>
            <a:ext cx="0" cy="1295400"/>
          </a:xfrm>
          <a:prstGeom prst="line">
            <a:avLst/>
          </a:prstGeom>
          <a:noFill/>
          <a:ln w="9525">
            <a:solidFill>
              <a:schemeClr val="tx1"/>
            </a:solidFill>
            <a:round/>
            <a:headEnd/>
            <a:tailEnd type="triangle" w="med" len="med"/>
          </a:ln>
        </p:spPr>
        <p:txBody>
          <a:bodyPr wrap="none" anchor="ctr"/>
          <a:lstStyle/>
          <a:p>
            <a:endParaRPr lang="en-GB"/>
          </a:p>
        </p:txBody>
      </p:sp>
      <p:sp>
        <p:nvSpPr>
          <p:cNvPr id="45076" name="Line 19"/>
          <p:cNvSpPr>
            <a:spLocks noChangeShapeType="1"/>
          </p:cNvSpPr>
          <p:nvPr/>
        </p:nvSpPr>
        <p:spPr bwMode="auto">
          <a:xfrm>
            <a:off x="2514600" y="4800600"/>
            <a:ext cx="0" cy="1295400"/>
          </a:xfrm>
          <a:prstGeom prst="line">
            <a:avLst/>
          </a:prstGeom>
          <a:noFill/>
          <a:ln w="9525">
            <a:solidFill>
              <a:schemeClr val="tx1"/>
            </a:solidFill>
            <a:round/>
            <a:headEnd/>
            <a:tailEnd type="triangle" w="med" len="med"/>
          </a:ln>
        </p:spPr>
        <p:txBody>
          <a:bodyPr wrap="none" anchor="ctr"/>
          <a:lstStyle/>
          <a:p>
            <a:endParaRPr lang="en-GB"/>
          </a:p>
        </p:txBody>
      </p:sp>
      <p:sp>
        <p:nvSpPr>
          <p:cNvPr id="45077" name="Line 20"/>
          <p:cNvSpPr>
            <a:spLocks noChangeShapeType="1"/>
          </p:cNvSpPr>
          <p:nvPr/>
        </p:nvSpPr>
        <p:spPr bwMode="auto">
          <a:xfrm flipH="1">
            <a:off x="4648200" y="3581400"/>
            <a:ext cx="533400" cy="838200"/>
          </a:xfrm>
          <a:prstGeom prst="line">
            <a:avLst/>
          </a:prstGeom>
          <a:noFill/>
          <a:ln w="9525">
            <a:solidFill>
              <a:schemeClr val="tx1"/>
            </a:solidFill>
            <a:round/>
            <a:headEnd/>
            <a:tailEnd type="triangle" w="med" len="med"/>
          </a:ln>
        </p:spPr>
        <p:txBody>
          <a:bodyPr wrap="none" anchor="ctr"/>
          <a:lstStyle/>
          <a:p>
            <a:endParaRPr lang="en-GB"/>
          </a:p>
        </p:txBody>
      </p:sp>
      <p:sp>
        <p:nvSpPr>
          <p:cNvPr id="45078" name="Line 22"/>
          <p:cNvSpPr>
            <a:spLocks noChangeShapeType="1"/>
          </p:cNvSpPr>
          <p:nvPr/>
        </p:nvSpPr>
        <p:spPr bwMode="auto">
          <a:xfrm flipV="1">
            <a:off x="4114800" y="1752600"/>
            <a:ext cx="1143000" cy="228600"/>
          </a:xfrm>
          <a:prstGeom prst="line">
            <a:avLst/>
          </a:prstGeom>
          <a:noFill/>
          <a:ln w="9525">
            <a:solidFill>
              <a:schemeClr val="tx1"/>
            </a:solidFill>
            <a:round/>
            <a:headEnd/>
            <a:tailEnd type="triangle" w="med" len="med"/>
          </a:ln>
        </p:spPr>
        <p:txBody>
          <a:bodyPr wrap="none" anchor="ctr"/>
          <a:lstStyle/>
          <a:p>
            <a:endParaRPr lang="en-GB"/>
          </a:p>
        </p:txBody>
      </p:sp>
      <p:sp>
        <p:nvSpPr>
          <p:cNvPr id="45079" name="Line 23"/>
          <p:cNvSpPr>
            <a:spLocks noChangeShapeType="1"/>
          </p:cNvSpPr>
          <p:nvPr/>
        </p:nvSpPr>
        <p:spPr bwMode="auto">
          <a:xfrm>
            <a:off x="6477000" y="1828800"/>
            <a:ext cx="14478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0" name="Line 25"/>
          <p:cNvSpPr>
            <a:spLocks noChangeShapeType="1"/>
          </p:cNvSpPr>
          <p:nvPr/>
        </p:nvSpPr>
        <p:spPr bwMode="auto">
          <a:xfrm>
            <a:off x="6858000" y="4495800"/>
            <a:ext cx="1219200" cy="685800"/>
          </a:xfrm>
          <a:prstGeom prst="line">
            <a:avLst/>
          </a:prstGeom>
          <a:noFill/>
          <a:ln w="9525">
            <a:solidFill>
              <a:schemeClr val="tx1"/>
            </a:solidFill>
            <a:round/>
            <a:headEnd/>
            <a:tailEnd type="triangle" w="med" len="med"/>
          </a:ln>
        </p:spPr>
        <p:txBody>
          <a:bodyPr wrap="none" anchor="ctr"/>
          <a:lstStyle/>
          <a:p>
            <a:endParaRPr lang="en-GB"/>
          </a:p>
        </p:txBody>
      </p:sp>
      <p:sp>
        <p:nvSpPr>
          <p:cNvPr id="45081" name="Line 26"/>
          <p:cNvSpPr>
            <a:spLocks noChangeShapeType="1"/>
          </p:cNvSpPr>
          <p:nvPr/>
        </p:nvSpPr>
        <p:spPr bwMode="auto">
          <a:xfrm flipH="1">
            <a:off x="7162800" y="5486400"/>
            <a:ext cx="8382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2" name="Line 27"/>
          <p:cNvSpPr>
            <a:spLocks noChangeShapeType="1"/>
          </p:cNvSpPr>
          <p:nvPr/>
        </p:nvSpPr>
        <p:spPr bwMode="auto">
          <a:xfrm>
            <a:off x="8153400" y="5410200"/>
            <a:ext cx="6858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3" name="Line 29"/>
          <p:cNvSpPr>
            <a:spLocks noChangeShapeType="1"/>
          </p:cNvSpPr>
          <p:nvPr/>
        </p:nvSpPr>
        <p:spPr bwMode="auto">
          <a:xfrm flipH="1" flipV="1">
            <a:off x="8001000" y="2895600"/>
            <a:ext cx="76200" cy="2133600"/>
          </a:xfrm>
          <a:prstGeom prst="line">
            <a:avLst/>
          </a:prstGeom>
          <a:noFill/>
          <a:ln w="9525">
            <a:solidFill>
              <a:schemeClr val="tx1"/>
            </a:solidFill>
            <a:round/>
            <a:headEnd/>
            <a:tailEnd type="triangle" w="med" len="med"/>
          </a:ln>
        </p:spPr>
        <p:txBody>
          <a:bodyPr wrap="none" anchor="ctr"/>
          <a:lstStyle/>
          <a:p>
            <a:endParaRPr lang="en-GB"/>
          </a:p>
        </p:txBody>
      </p:sp>
      <p:sp>
        <p:nvSpPr>
          <p:cNvPr id="45084" name="Text Box 30"/>
          <p:cNvSpPr txBox="1">
            <a:spLocks noChangeArrowheads="1"/>
          </p:cNvSpPr>
          <p:nvPr/>
        </p:nvSpPr>
        <p:spPr bwMode="auto">
          <a:xfrm>
            <a:off x="7543800" y="2362200"/>
            <a:ext cx="1201738" cy="457200"/>
          </a:xfrm>
          <a:prstGeom prst="rect">
            <a:avLst/>
          </a:prstGeom>
          <a:noFill/>
          <a:ln w="9525">
            <a:noFill/>
            <a:miter lim="800000"/>
            <a:headEnd/>
            <a:tailEnd/>
          </a:ln>
        </p:spPr>
        <p:txBody>
          <a:bodyPr wrap="none">
            <a:spAutoFit/>
          </a:bodyPr>
          <a:lstStyle/>
          <a:p>
            <a:pPr eaLnBrk="0" hangingPunct="0"/>
            <a:r>
              <a:rPr lang="en-GB" sz="2400">
                <a:latin typeface="Times" charset="0"/>
              </a:rPr>
              <a:t>CRISPS</a:t>
            </a:r>
          </a:p>
        </p:txBody>
      </p:sp>
      <p:sp>
        <p:nvSpPr>
          <p:cNvPr id="45085" name="Line 31"/>
          <p:cNvSpPr>
            <a:spLocks noChangeShapeType="1"/>
          </p:cNvSpPr>
          <p:nvPr/>
        </p:nvSpPr>
        <p:spPr bwMode="auto">
          <a:xfrm flipV="1">
            <a:off x="6324600" y="1066800"/>
            <a:ext cx="1143000" cy="457200"/>
          </a:xfrm>
          <a:prstGeom prst="line">
            <a:avLst/>
          </a:prstGeom>
          <a:noFill/>
          <a:ln w="9525">
            <a:solidFill>
              <a:schemeClr val="tx1"/>
            </a:solidFill>
            <a:round/>
            <a:headEnd/>
            <a:tailEnd type="triangle" w="med" len="med"/>
          </a:ln>
        </p:spPr>
        <p:txBody>
          <a:bodyPr wrap="none" anchor="ctr"/>
          <a:lstStyle/>
          <a:p>
            <a:endParaRPr lang="en-GB"/>
          </a:p>
        </p:txBody>
      </p:sp>
      <p:sp>
        <p:nvSpPr>
          <p:cNvPr id="45086" name="Line 32"/>
          <p:cNvSpPr>
            <a:spLocks noChangeShapeType="1"/>
          </p:cNvSpPr>
          <p:nvPr/>
        </p:nvSpPr>
        <p:spPr bwMode="auto">
          <a:xfrm flipH="1">
            <a:off x="4495800" y="4800600"/>
            <a:ext cx="76200" cy="762000"/>
          </a:xfrm>
          <a:prstGeom prst="line">
            <a:avLst/>
          </a:prstGeom>
          <a:noFill/>
          <a:ln w="9525">
            <a:solidFill>
              <a:schemeClr val="tx1"/>
            </a:solidFill>
            <a:round/>
            <a:headEnd/>
            <a:tailEnd type="triangle" w="med" len="med"/>
          </a:ln>
        </p:spPr>
        <p:txBody>
          <a:bodyPr wrap="none" anchor="ctr"/>
          <a:lstStyle/>
          <a:p>
            <a:endParaRPr lang="en-GB"/>
          </a:p>
        </p:txBody>
      </p:sp>
      <p:sp>
        <p:nvSpPr>
          <p:cNvPr id="45087" name="Line 33"/>
          <p:cNvSpPr>
            <a:spLocks noChangeShapeType="1"/>
          </p:cNvSpPr>
          <p:nvPr/>
        </p:nvSpPr>
        <p:spPr bwMode="auto">
          <a:xfrm>
            <a:off x="5410200" y="3581400"/>
            <a:ext cx="1143000" cy="533400"/>
          </a:xfrm>
          <a:prstGeom prst="line">
            <a:avLst/>
          </a:prstGeom>
          <a:noFill/>
          <a:ln w="9525">
            <a:solidFill>
              <a:schemeClr val="tx1"/>
            </a:solidFill>
            <a:round/>
            <a:headEnd/>
            <a:tailEnd type="triangle" w="med" len="med"/>
          </a:ln>
        </p:spPr>
        <p:txBody>
          <a:bodyPr wrap="none" anchor="ct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pPr eaLnBrk="1" hangingPunct="1">
              <a:defRPr/>
            </a:pPr>
            <a:r>
              <a:rPr lang="en-GB"/>
              <a:t>Frames</a:t>
            </a:r>
          </a:p>
        </p:txBody>
      </p:sp>
      <p:sp>
        <p:nvSpPr>
          <p:cNvPr id="88067" name="Rectangle 3"/>
          <p:cNvSpPr>
            <a:spLocks noGrp="1" noChangeArrowheads="1"/>
          </p:cNvSpPr>
          <p:nvPr>
            <p:ph idx="1"/>
          </p:nvPr>
        </p:nvSpPr>
        <p:spPr/>
        <p:txBody>
          <a:bodyPr/>
          <a:lstStyle/>
          <a:p>
            <a:pPr eaLnBrk="1" hangingPunct="1">
              <a:defRPr/>
            </a:pPr>
            <a:r>
              <a:rPr lang="en-GB"/>
              <a:t>Frames extend semantic nets to include complex classes with different types of attributes</a:t>
            </a:r>
          </a:p>
          <a:p>
            <a:pPr lvl="1" eaLnBrk="1" hangingPunct="1">
              <a:defRPr/>
            </a:pPr>
            <a:r>
              <a:rPr lang="en-GB" sz="2400"/>
              <a:t>Fixed</a:t>
            </a:r>
          </a:p>
          <a:p>
            <a:pPr lvl="1" eaLnBrk="1" hangingPunct="1">
              <a:defRPr/>
            </a:pPr>
            <a:r>
              <a:rPr lang="en-GB" sz="2400"/>
              <a:t>Default</a:t>
            </a:r>
          </a:p>
          <a:p>
            <a:pPr lvl="1" eaLnBrk="1" hangingPunct="1">
              <a:defRPr/>
            </a:pPr>
            <a:r>
              <a:rPr lang="en-GB" sz="2400"/>
              <a:t>Variable</a:t>
            </a:r>
          </a:p>
          <a:p>
            <a:pPr eaLnBrk="1" hangingPunct="1">
              <a:defRPr/>
            </a:pPr>
            <a:endParaRPr lang="en-GB"/>
          </a:p>
          <a:p>
            <a:pPr eaLnBrk="1" hangingPunct="1">
              <a:defRPr/>
            </a:pPr>
            <a:r>
              <a:rPr lang="en-GB"/>
              <a:t>E.g. COW</a:t>
            </a:r>
          </a:p>
          <a:p>
            <a:pPr lvl="1" eaLnBrk="1" hangingPunct="1">
              <a:defRPr/>
            </a:pPr>
            <a:r>
              <a:rPr lang="en-GB" sz="2400"/>
              <a:t>Fixed: legs (4)</a:t>
            </a:r>
          </a:p>
          <a:p>
            <a:pPr lvl="1" eaLnBrk="1" hangingPunct="1">
              <a:defRPr/>
            </a:pPr>
            <a:r>
              <a:rPr lang="en-GB" sz="2400"/>
              <a:t>Default: diet  (vegetarian)</a:t>
            </a:r>
          </a:p>
          <a:p>
            <a:pPr lvl="1" eaLnBrk="1" hangingPunct="1">
              <a:defRPr/>
            </a:pPr>
            <a:r>
              <a:rPr lang="en-GB" sz="2400"/>
              <a:t>Variable: colour (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8A5D-196F-41C3-A39A-77D5465F09A2}"/>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634F2FB8-B3F1-4AE4-8812-ED7C9EE0F351}"/>
              </a:ext>
            </a:extLst>
          </p:cNvPr>
          <p:cNvSpPr>
            <a:spLocks noGrp="1"/>
          </p:cNvSpPr>
          <p:nvPr>
            <p:ph idx="1"/>
          </p:nvPr>
        </p:nvSpPr>
        <p:spPr/>
        <p:txBody>
          <a:bodyPr/>
          <a:lstStyle/>
          <a:p>
            <a:r>
              <a:rPr lang="en-GB" dirty="0"/>
              <a:t>In groups, create a semantic network on the topic DRINK that includes at least 25 objects</a:t>
            </a:r>
          </a:p>
          <a:p>
            <a:endParaRPr lang="en-GB" dirty="0"/>
          </a:p>
          <a:p>
            <a:r>
              <a:rPr lang="en-GB" dirty="0"/>
              <a:t>For your network, define a frame of 5 attributes including at least 1 fixed, 1 default, and 1 variable that can be used to describe the objects in your network.</a:t>
            </a:r>
          </a:p>
          <a:p>
            <a:pPr lvl="1"/>
            <a:r>
              <a:rPr lang="en-GB" dirty="0"/>
              <a:t>Apply this frame to 5 different objects in your network and look for similarities and differences between the object frames.</a:t>
            </a:r>
          </a:p>
        </p:txBody>
      </p:sp>
    </p:spTree>
    <p:extLst>
      <p:ext uri="{BB962C8B-B14F-4D97-AF65-F5344CB8AC3E}">
        <p14:creationId xmlns:p14="http://schemas.microsoft.com/office/powerpoint/2010/main" val="1782199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pPr eaLnBrk="1" hangingPunct="1">
              <a:defRPr/>
            </a:pPr>
            <a:r>
              <a:rPr lang="en-GB"/>
              <a:t>Scripts</a:t>
            </a:r>
          </a:p>
        </p:txBody>
      </p:sp>
      <p:sp>
        <p:nvSpPr>
          <p:cNvPr id="90115" name="Rectangle 3"/>
          <p:cNvSpPr>
            <a:spLocks noGrp="1" noChangeArrowheads="1"/>
          </p:cNvSpPr>
          <p:nvPr>
            <p:ph idx="1"/>
          </p:nvPr>
        </p:nvSpPr>
        <p:spPr/>
        <p:txBody>
          <a:bodyPr/>
          <a:lstStyle/>
          <a:p>
            <a:pPr eaLnBrk="1" hangingPunct="1">
              <a:defRPr/>
            </a:pPr>
            <a:r>
              <a:rPr lang="en-GB" dirty="0"/>
              <a:t>Scripts allow us to infer information when we are only presented with partial details of a situation</a:t>
            </a:r>
          </a:p>
          <a:p>
            <a:pPr eaLnBrk="1" hangingPunct="1">
              <a:defRPr/>
            </a:pPr>
            <a:r>
              <a:rPr lang="en-GB" dirty="0"/>
              <a:t>Scripts contain</a:t>
            </a:r>
          </a:p>
          <a:p>
            <a:pPr lvl="1" eaLnBrk="1" hangingPunct="1">
              <a:defRPr/>
            </a:pPr>
            <a:r>
              <a:rPr lang="en-GB" sz="2400" dirty="0"/>
              <a:t>Entry conditions</a:t>
            </a:r>
          </a:p>
          <a:p>
            <a:pPr lvl="1" eaLnBrk="1" hangingPunct="1">
              <a:defRPr/>
            </a:pPr>
            <a:r>
              <a:rPr lang="en-GB" sz="2400" dirty="0"/>
              <a:t>Results</a:t>
            </a:r>
          </a:p>
          <a:p>
            <a:pPr lvl="1" eaLnBrk="1" hangingPunct="1">
              <a:defRPr/>
            </a:pPr>
            <a:r>
              <a:rPr lang="en-GB" sz="2400" dirty="0"/>
              <a:t>Props</a:t>
            </a:r>
          </a:p>
          <a:p>
            <a:pPr lvl="1" eaLnBrk="1" hangingPunct="1">
              <a:defRPr/>
            </a:pPr>
            <a:r>
              <a:rPr lang="en-GB" sz="2400" dirty="0"/>
              <a:t>Roles</a:t>
            </a:r>
          </a:p>
          <a:p>
            <a:pPr lvl="1" eaLnBrk="1" hangingPunct="1">
              <a:defRPr/>
            </a:pPr>
            <a:r>
              <a:rPr lang="en-GB" sz="2400" dirty="0"/>
              <a:t>Scenes</a:t>
            </a:r>
          </a:p>
          <a:p>
            <a:pPr lvl="1" eaLnBrk="1" hangingPunct="1">
              <a:defRPr/>
            </a:pPr>
            <a:r>
              <a:rPr lang="en-GB" sz="2400" dirty="0"/>
              <a:t>Tracks</a:t>
            </a:r>
          </a:p>
          <a:p>
            <a:pPr eaLnBrk="1" hangingPunct="1">
              <a:defRPr/>
            </a:pPr>
            <a:r>
              <a:rPr lang="en-GB" dirty="0"/>
              <a:t>Analogous to Use-Case Descriptions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pPr eaLnBrk="1" hangingPunct="1">
              <a:defRPr/>
            </a:pPr>
            <a:r>
              <a:rPr lang="en-GB"/>
              <a:t>Inferring from a script</a:t>
            </a:r>
          </a:p>
        </p:txBody>
      </p:sp>
      <p:sp>
        <p:nvSpPr>
          <p:cNvPr id="92163" name="Rectangle 3"/>
          <p:cNvSpPr>
            <a:spLocks noGrp="1" noChangeArrowheads="1"/>
          </p:cNvSpPr>
          <p:nvPr>
            <p:ph idx="1"/>
          </p:nvPr>
        </p:nvSpPr>
        <p:spPr/>
        <p:txBody>
          <a:bodyPr/>
          <a:lstStyle/>
          <a:p>
            <a:pPr eaLnBrk="1" hangingPunct="1">
              <a:defRPr/>
            </a:pPr>
            <a:r>
              <a:rPr lang="en-GB" sz="2400"/>
              <a:t>Iain called the vet. The vet saw the cow then left.</a:t>
            </a:r>
          </a:p>
          <a:p>
            <a:pPr eaLnBrk="1" hangingPunct="1">
              <a:defRPr/>
            </a:pPr>
            <a:endParaRPr lang="en-GB" sz="2400"/>
          </a:p>
          <a:p>
            <a:pPr eaLnBrk="1" hangingPunct="1">
              <a:defRPr/>
            </a:pPr>
            <a:r>
              <a:rPr lang="en-GB" sz="2400"/>
              <a:t>We can infer</a:t>
            </a:r>
          </a:p>
          <a:p>
            <a:pPr lvl="1" eaLnBrk="1" hangingPunct="1">
              <a:defRPr/>
            </a:pPr>
            <a:r>
              <a:rPr lang="en-GB" sz="2000"/>
              <a:t>The cow was ill (entry condition)</a:t>
            </a:r>
          </a:p>
          <a:p>
            <a:pPr lvl="1" eaLnBrk="1" hangingPunct="1">
              <a:defRPr/>
            </a:pPr>
            <a:r>
              <a:rPr lang="en-GB" sz="2000"/>
              <a:t>The cow recovered (result)</a:t>
            </a:r>
          </a:p>
          <a:p>
            <a:pPr lvl="1" eaLnBrk="1" hangingPunct="1">
              <a:defRPr/>
            </a:pPr>
            <a:r>
              <a:rPr lang="en-GB" sz="2000"/>
              <a:t>Medical instruments (props)</a:t>
            </a:r>
          </a:p>
          <a:p>
            <a:pPr lvl="1" eaLnBrk="1" hangingPunct="1">
              <a:defRPr/>
            </a:pPr>
            <a:r>
              <a:rPr lang="en-GB" sz="2000"/>
              <a:t>The vet examined the cow (role)</a:t>
            </a:r>
          </a:p>
          <a:p>
            <a:pPr lvl="1" eaLnBrk="1" hangingPunct="1">
              <a:defRPr/>
            </a:pPr>
            <a:r>
              <a:rPr lang="en-GB" sz="2000"/>
              <a:t>The vet arriving (scene)</a:t>
            </a:r>
          </a:p>
          <a:p>
            <a:pPr lvl="1" eaLnBrk="1" hangingPunct="1">
              <a:defRPr/>
            </a:pPr>
            <a:r>
              <a:rPr lang="en-GB" sz="2000"/>
              <a:t>Cow needed medicine (track)</a:t>
            </a:r>
          </a:p>
          <a:p>
            <a:pPr eaLnBrk="1" hangingPunct="1">
              <a:defRPr/>
            </a:pPr>
            <a:endParaRPr lang="en-GB" sz="2400"/>
          </a:p>
          <a:p>
            <a:pPr eaLnBrk="1" hangingPunct="1">
              <a:buFont typeface="Wingdings" pitchFamily="2" charset="2"/>
              <a:buNone/>
              <a:defRPr/>
            </a:pPr>
            <a:r>
              <a:rPr lang="en-GB" sz="2400"/>
              <a:t>rather than the vet took one look at the cow and left immediately!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EB2EE-F25E-4CFB-824A-960937445105}"/>
              </a:ext>
            </a:extLst>
          </p:cNvPr>
          <p:cNvSpPr>
            <a:spLocks noGrp="1"/>
          </p:cNvSpPr>
          <p:nvPr>
            <p:ph type="title"/>
          </p:nvPr>
        </p:nvSpPr>
        <p:spPr/>
        <p:txBody>
          <a:bodyPr>
            <a:normAutofit fontScale="90000"/>
          </a:bodyPr>
          <a:lstStyle/>
          <a:p>
            <a:r>
              <a:rPr lang="en-GB" dirty="0"/>
              <a:t>Exercise</a:t>
            </a:r>
          </a:p>
        </p:txBody>
      </p:sp>
      <p:sp>
        <p:nvSpPr>
          <p:cNvPr id="3" name="Content Placeholder 2">
            <a:extLst>
              <a:ext uri="{FF2B5EF4-FFF2-40B4-BE49-F238E27FC236}">
                <a16:creationId xmlns:a16="http://schemas.microsoft.com/office/drawing/2014/main" id="{F4609E2D-7D2E-4C4A-8627-A74C15DD7DA8}"/>
              </a:ext>
            </a:extLst>
          </p:cNvPr>
          <p:cNvSpPr>
            <a:spLocks noGrp="1"/>
          </p:cNvSpPr>
          <p:nvPr>
            <p:ph idx="1"/>
          </p:nvPr>
        </p:nvSpPr>
        <p:spPr/>
        <p:txBody>
          <a:bodyPr/>
          <a:lstStyle/>
          <a:p>
            <a:r>
              <a:rPr lang="en-GB" dirty="0"/>
              <a:t>Consider the following script:</a:t>
            </a:r>
          </a:p>
          <a:p>
            <a:pPr lvl="1"/>
            <a:r>
              <a:rPr lang="en-GB" dirty="0" err="1"/>
              <a:t>Bryoni</a:t>
            </a:r>
            <a:r>
              <a:rPr lang="en-GB" dirty="0"/>
              <a:t> went into a bar, ordered a drink, then left</a:t>
            </a:r>
          </a:p>
          <a:p>
            <a:pPr lvl="1"/>
            <a:endParaRPr lang="en-GB" dirty="0"/>
          </a:p>
          <a:p>
            <a:r>
              <a:rPr lang="en-GB" dirty="0"/>
              <a:t>Identify the following:</a:t>
            </a:r>
          </a:p>
          <a:p>
            <a:pPr lvl="1" eaLnBrk="1" hangingPunct="1">
              <a:defRPr/>
            </a:pPr>
            <a:r>
              <a:rPr lang="en-GB" sz="2400" dirty="0"/>
              <a:t>Entry condition</a:t>
            </a:r>
          </a:p>
          <a:p>
            <a:pPr lvl="1" eaLnBrk="1" hangingPunct="1">
              <a:defRPr/>
            </a:pPr>
            <a:r>
              <a:rPr lang="en-GB" sz="2400" dirty="0"/>
              <a:t>Result</a:t>
            </a:r>
          </a:p>
          <a:p>
            <a:pPr lvl="1" eaLnBrk="1" hangingPunct="1">
              <a:defRPr/>
            </a:pPr>
            <a:r>
              <a:rPr lang="en-GB" sz="2400" dirty="0"/>
              <a:t>Props</a:t>
            </a:r>
          </a:p>
          <a:p>
            <a:pPr lvl="1" eaLnBrk="1" hangingPunct="1">
              <a:defRPr/>
            </a:pPr>
            <a:r>
              <a:rPr lang="en-GB" sz="2400" dirty="0"/>
              <a:t>Role</a:t>
            </a:r>
          </a:p>
          <a:p>
            <a:pPr lvl="1" eaLnBrk="1" hangingPunct="1">
              <a:defRPr/>
            </a:pPr>
            <a:r>
              <a:rPr lang="en-GB" sz="2400" dirty="0"/>
              <a:t>Scene</a:t>
            </a:r>
          </a:p>
          <a:p>
            <a:pPr lvl="1" eaLnBrk="1" hangingPunct="1">
              <a:defRPr/>
            </a:pPr>
            <a:r>
              <a:rPr lang="en-GB" sz="2400" dirty="0"/>
              <a:t>Track</a:t>
            </a:r>
          </a:p>
          <a:p>
            <a:endParaRPr lang="en-GB" dirty="0"/>
          </a:p>
        </p:txBody>
      </p:sp>
    </p:spTree>
    <p:extLst>
      <p:ext uri="{BB962C8B-B14F-4D97-AF65-F5344CB8AC3E}">
        <p14:creationId xmlns:p14="http://schemas.microsoft.com/office/powerpoint/2010/main" val="3566963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pPr eaLnBrk="1" hangingPunct="1">
              <a:defRPr/>
            </a:pPr>
            <a:r>
              <a:rPr lang="en-GB"/>
              <a:t>Long-term memory processes</a:t>
            </a:r>
          </a:p>
        </p:txBody>
      </p:sp>
      <p:sp>
        <p:nvSpPr>
          <p:cNvPr id="94211" name="Rectangle 3"/>
          <p:cNvSpPr>
            <a:spLocks noGrp="1" noChangeArrowheads="1"/>
          </p:cNvSpPr>
          <p:nvPr>
            <p:ph idx="1"/>
          </p:nvPr>
        </p:nvSpPr>
        <p:spPr/>
        <p:txBody>
          <a:bodyPr/>
          <a:lstStyle/>
          <a:p>
            <a:pPr eaLnBrk="1" hangingPunct="1">
              <a:defRPr/>
            </a:pPr>
            <a:r>
              <a:rPr lang="en-GB"/>
              <a:t>Three basic processes</a:t>
            </a:r>
          </a:p>
          <a:p>
            <a:pPr lvl="1" eaLnBrk="1" hangingPunct="1">
              <a:defRPr/>
            </a:pPr>
            <a:r>
              <a:rPr lang="en-GB" sz="2400"/>
              <a:t>Storage</a:t>
            </a:r>
          </a:p>
          <a:p>
            <a:pPr lvl="1" eaLnBrk="1" hangingPunct="1">
              <a:defRPr/>
            </a:pPr>
            <a:r>
              <a:rPr lang="en-GB" sz="2400"/>
              <a:t>Forgetting</a:t>
            </a:r>
          </a:p>
          <a:p>
            <a:pPr lvl="1" eaLnBrk="1" hangingPunct="1">
              <a:defRPr/>
            </a:pPr>
            <a:r>
              <a:rPr lang="en-GB" sz="2400"/>
              <a:t>Information retrieval</a:t>
            </a:r>
          </a:p>
          <a:p>
            <a:pPr eaLnBrk="1" hangingPunct="1">
              <a:defRPr/>
            </a:pPr>
            <a:r>
              <a:rPr lang="en-GB"/>
              <a:t>Storage improved by</a:t>
            </a:r>
          </a:p>
          <a:p>
            <a:pPr lvl="1" eaLnBrk="1" hangingPunct="1">
              <a:defRPr/>
            </a:pPr>
            <a:r>
              <a:rPr lang="en-GB" sz="2400"/>
              <a:t>Repeated exposure to a stimulus</a:t>
            </a:r>
          </a:p>
          <a:p>
            <a:pPr lvl="1" eaLnBrk="1" hangingPunct="1">
              <a:defRPr/>
            </a:pPr>
            <a:r>
              <a:rPr lang="en-GB" sz="2400"/>
              <a:t>Rehearsal of a stimulus</a:t>
            </a:r>
          </a:p>
          <a:p>
            <a:pPr lvl="1" eaLnBrk="1" hangingPunct="1">
              <a:defRPr/>
            </a:pPr>
            <a:r>
              <a:rPr lang="en-GB" sz="2400"/>
              <a:t>Structure</a:t>
            </a:r>
          </a:p>
          <a:p>
            <a:pPr lvl="1" eaLnBrk="1" hangingPunct="1">
              <a:defRPr/>
            </a:pPr>
            <a:r>
              <a:rPr lang="en-GB" sz="2400"/>
              <a:t>Concreteness</a:t>
            </a:r>
          </a:p>
          <a:p>
            <a:pPr lvl="1" eaLnBrk="1" hangingPunct="1">
              <a:defRPr/>
            </a:pPr>
            <a:r>
              <a:rPr lang="en-GB" sz="2400"/>
              <a:t>Familiarity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pPr eaLnBrk="1" hangingPunct="1">
              <a:defRPr/>
            </a:pPr>
            <a:r>
              <a:rPr lang="en-GB"/>
              <a:t>Long-term memory processes</a:t>
            </a:r>
          </a:p>
        </p:txBody>
      </p:sp>
      <p:sp>
        <p:nvSpPr>
          <p:cNvPr id="96259" name="Rectangle 3"/>
          <p:cNvSpPr>
            <a:spLocks noGrp="1" noChangeArrowheads="1"/>
          </p:cNvSpPr>
          <p:nvPr>
            <p:ph idx="1"/>
          </p:nvPr>
        </p:nvSpPr>
        <p:spPr/>
        <p:txBody>
          <a:bodyPr/>
          <a:lstStyle/>
          <a:p>
            <a:pPr eaLnBrk="1" hangingPunct="1">
              <a:defRPr/>
            </a:pPr>
            <a:r>
              <a:rPr lang="en-GB" dirty="0"/>
              <a:t>Forgetting occurs by</a:t>
            </a:r>
          </a:p>
          <a:p>
            <a:pPr lvl="1" eaLnBrk="1" hangingPunct="1">
              <a:defRPr/>
            </a:pPr>
            <a:r>
              <a:rPr lang="en-GB" sz="2400" dirty="0"/>
              <a:t>Decay over time</a:t>
            </a:r>
          </a:p>
          <a:p>
            <a:pPr lvl="1" eaLnBrk="1" hangingPunct="1">
              <a:defRPr/>
            </a:pPr>
            <a:r>
              <a:rPr lang="en-GB" sz="2400" dirty="0"/>
              <a:t>Interference from new memories</a:t>
            </a:r>
          </a:p>
          <a:p>
            <a:pPr lvl="1" eaLnBrk="1" hangingPunct="1">
              <a:defRPr/>
            </a:pPr>
            <a:r>
              <a:rPr lang="en-GB" sz="2400" dirty="0"/>
              <a:t>Emotional content of memories</a:t>
            </a:r>
          </a:p>
          <a:p>
            <a:pPr lvl="1" eaLnBrk="1" hangingPunct="1">
              <a:defRPr/>
            </a:pPr>
            <a:endParaRPr lang="en-GB" sz="2400" dirty="0"/>
          </a:p>
          <a:p>
            <a:pPr eaLnBrk="1" hangingPunct="1">
              <a:defRPr/>
            </a:pPr>
            <a:r>
              <a:rPr lang="en-GB" dirty="0"/>
              <a:t>Information retrieval</a:t>
            </a:r>
          </a:p>
          <a:p>
            <a:pPr lvl="1" eaLnBrk="1" hangingPunct="1">
              <a:defRPr/>
            </a:pPr>
            <a:r>
              <a:rPr lang="en-GB" sz="2400" dirty="0"/>
              <a:t>Recall (information is reproduced from memory)</a:t>
            </a:r>
          </a:p>
          <a:p>
            <a:pPr lvl="1" eaLnBrk="1" hangingPunct="1">
              <a:defRPr/>
            </a:pPr>
            <a:r>
              <a:rPr lang="en-GB" sz="2400" dirty="0"/>
              <a:t>Recognition (presentation of the information provides the knowledge that the information has been viewed before)</a:t>
            </a:r>
          </a:p>
          <a:p>
            <a:pPr lvl="1" eaLnBrk="1" hangingPunct="1">
              <a:defRPr/>
            </a:pPr>
            <a:r>
              <a:rPr lang="en-GB" sz="2400" dirty="0"/>
              <a:t>Recall is more complex than recognition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normAutofit fontScale="90000"/>
          </a:bodyPr>
          <a:lstStyle/>
          <a:p>
            <a:pPr eaLnBrk="1" hangingPunct="1">
              <a:defRPr/>
            </a:pPr>
            <a:r>
              <a:rPr lang="en-GB"/>
              <a:t>Looking forward…</a:t>
            </a:r>
          </a:p>
        </p:txBody>
      </p:sp>
      <p:sp>
        <p:nvSpPr>
          <p:cNvPr id="119811" name="Rectangle 3"/>
          <p:cNvSpPr>
            <a:spLocks noGrp="1" noChangeArrowheads="1"/>
          </p:cNvSpPr>
          <p:nvPr>
            <p:ph type="body" idx="1"/>
          </p:nvPr>
        </p:nvSpPr>
        <p:spPr/>
        <p:txBody>
          <a:bodyPr/>
          <a:lstStyle/>
          <a:p>
            <a:pPr eaLnBrk="1" hangingPunct="1">
              <a:defRPr/>
            </a:pPr>
            <a:r>
              <a:rPr lang="en-GB" dirty="0"/>
              <a:t>So far we have described the cognitive and psychophysical abilities of users</a:t>
            </a:r>
          </a:p>
          <a:p>
            <a:pPr eaLnBrk="1" hangingPunct="1">
              <a:defRPr/>
            </a:pPr>
            <a:r>
              <a:rPr lang="en-GB" dirty="0"/>
              <a:t>This knowledge can be used to develop guidelines for interface design and user modelling</a:t>
            </a:r>
          </a:p>
          <a:p>
            <a:pPr eaLnBrk="1" hangingPunct="1">
              <a:defRPr/>
            </a:pPr>
            <a:r>
              <a:rPr lang="en-GB" dirty="0"/>
              <a:t>Psychology also provides a set of evaluation techniques that can be used on many varied designs and systems. It also helps to decide which methods to use and when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1D9A-181C-E91C-6D53-F0BEC9B6CEC2}"/>
              </a:ext>
            </a:extLst>
          </p:cNvPr>
          <p:cNvSpPr>
            <a:spLocks noGrp="1"/>
          </p:cNvSpPr>
          <p:nvPr>
            <p:ph type="title"/>
          </p:nvPr>
        </p:nvSpPr>
        <p:spPr/>
        <p:txBody>
          <a:bodyPr>
            <a:normAutofit fontScale="90000"/>
          </a:bodyPr>
          <a:lstStyle/>
          <a:p>
            <a:r>
              <a:rPr lang="en-US" dirty="0"/>
              <a:t>Exercise</a:t>
            </a:r>
            <a:endParaRPr lang="en-GB" dirty="0"/>
          </a:p>
        </p:txBody>
      </p:sp>
      <p:sp>
        <p:nvSpPr>
          <p:cNvPr id="3" name="Content Placeholder 2">
            <a:extLst>
              <a:ext uri="{FF2B5EF4-FFF2-40B4-BE49-F238E27FC236}">
                <a16:creationId xmlns:a16="http://schemas.microsoft.com/office/drawing/2014/main" id="{2A68CE15-436A-DC01-6671-90ED60F96121}"/>
              </a:ext>
            </a:extLst>
          </p:cNvPr>
          <p:cNvSpPr>
            <a:spLocks noGrp="1"/>
          </p:cNvSpPr>
          <p:nvPr>
            <p:ph idx="1"/>
          </p:nvPr>
        </p:nvSpPr>
        <p:spPr/>
        <p:txBody>
          <a:bodyPr/>
          <a:lstStyle/>
          <a:p>
            <a:r>
              <a:rPr lang="en-US" dirty="0"/>
              <a:t>This exercise supports the coursework</a:t>
            </a:r>
          </a:p>
          <a:p>
            <a:endParaRPr lang="en-US" dirty="0"/>
          </a:p>
          <a:p>
            <a:r>
              <a:rPr lang="en-US" dirty="0"/>
              <a:t>Read the Wikipedia article on </a:t>
            </a:r>
            <a:r>
              <a:rPr lang="en-US" dirty="0">
                <a:hlinkClick r:id="rId2"/>
              </a:rPr>
              <a:t>Zombie Dice</a:t>
            </a:r>
            <a:endParaRPr lang="en-US" dirty="0"/>
          </a:p>
          <a:p>
            <a:r>
              <a:rPr lang="en-US" dirty="0"/>
              <a:t>Play at least one game of Zombie Dice</a:t>
            </a:r>
          </a:p>
          <a:p>
            <a:endParaRPr lang="en-US" dirty="0"/>
          </a:p>
          <a:p>
            <a:r>
              <a:rPr lang="en-US" dirty="0"/>
              <a:t>Things to consider:</a:t>
            </a:r>
          </a:p>
          <a:p>
            <a:pPr lvl="1"/>
            <a:r>
              <a:rPr lang="en-US" dirty="0"/>
              <a:t>What kind of person might play this game?</a:t>
            </a:r>
          </a:p>
          <a:p>
            <a:pPr lvl="1"/>
            <a:r>
              <a:rPr lang="en-US" dirty="0"/>
              <a:t>Using this game mechanic, how might you design a UWTSD theme for Zombie Dice?</a:t>
            </a:r>
          </a:p>
        </p:txBody>
      </p:sp>
    </p:spTree>
    <p:extLst>
      <p:ext uri="{BB962C8B-B14F-4D97-AF65-F5344CB8AC3E}">
        <p14:creationId xmlns:p14="http://schemas.microsoft.com/office/powerpoint/2010/main" val="28085126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57C0-CE89-4907-86CC-17670F837703}"/>
              </a:ext>
            </a:extLst>
          </p:cNvPr>
          <p:cNvSpPr>
            <a:spLocks noGrp="1"/>
          </p:cNvSpPr>
          <p:nvPr>
            <p:ph type="title"/>
          </p:nvPr>
        </p:nvSpPr>
        <p:spPr/>
        <p:txBody>
          <a:bodyPr>
            <a:normAutofit fontScale="90000"/>
          </a:bodyPr>
          <a:lstStyle/>
          <a:p>
            <a:r>
              <a:rPr lang="en-GB" dirty="0"/>
              <a:t>Coming Soon</a:t>
            </a:r>
          </a:p>
        </p:txBody>
      </p:sp>
      <p:sp>
        <p:nvSpPr>
          <p:cNvPr id="3" name="Content Placeholder 2">
            <a:extLst>
              <a:ext uri="{FF2B5EF4-FFF2-40B4-BE49-F238E27FC236}">
                <a16:creationId xmlns:a16="http://schemas.microsoft.com/office/drawing/2014/main" id="{9BCC903E-A7E5-47E1-9774-5C8E5426A0A5}"/>
              </a:ext>
            </a:extLst>
          </p:cNvPr>
          <p:cNvSpPr>
            <a:spLocks noGrp="1"/>
          </p:cNvSpPr>
          <p:nvPr>
            <p:ph idx="1"/>
          </p:nvPr>
        </p:nvSpPr>
        <p:spPr/>
        <p:txBody>
          <a:bodyPr/>
          <a:lstStyle/>
          <a:p>
            <a:r>
              <a:rPr lang="en-GB" dirty="0"/>
              <a:t>The Computer</a:t>
            </a:r>
          </a:p>
          <a:p>
            <a:endParaRPr lang="en-GB" dirty="0"/>
          </a:p>
          <a:p>
            <a:r>
              <a:rPr lang="en-GB" dirty="0"/>
              <a:t>Homework: </a:t>
            </a:r>
          </a:p>
          <a:p>
            <a:pPr lvl="1"/>
            <a:r>
              <a:rPr lang="en-GB" dirty="0"/>
              <a:t>Read the Wikipedia article on </a:t>
            </a:r>
          </a:p>
          <a:p>
            <a:pPr lvl="2"/>
            <a:r>
              <a:rPr lang="en-GB" dirty="0"/>
              <a:t>Perception (</a:t>
            </a:r>
            <a:r>
              <a:rPr lang="en-GB" dirty="0">
                <a:hlinkClick r:id="rId2"/>
              </a:rPr>
              <a:t>https://en.wikipedia.org/wiki/Perception</a:t>
            </a:r>
            <a:r>
              <a:rPr lang="en-GB" dirty="0"/>
              <a:t>)</a:t>
            </a:r>
          </a:p>
          <a:p>
            <a:pPr lvl="1"/>
            <a:endParaRPr lang="en-GB" dirty="0"/>
          </a:p>
          <a:p>
            <a:pPr lvl="1"/>
            <a:r>
              <a:rPr lang="en-GB" dirty="0"/>
              <a:t>If a link looks interesting, follow it. Try to spend an hour reading around the topic on Wikipedia.</a:t>
            </a:r>
          </a:p>
          <a:p>
            <a:pPr lvl="1"/>
            <a:endParaRPr lang="en-GB" dirty="0"/>
          </a:p>
        </p:txBody>
      </p:sp>
    </p:spTree>
    <p:extLst>
      <p:ext uri="{BB962C8B-B14F-4D97-AF65-F5344CB8AC3E}">
        <p14:creationId xmlns:p14="http://schemas.microsoft.com/office/powerpoint/2010/main" val="42698584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M (O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RM (OME)" id="{F24D4D1C-B317-4E3A-8654-5C7F6A463FEC}" vid="{74E123B6-7B12-4998-8F01-917DF20A357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RM (OME)</Template>
  <TotalTime>1396624081</TotalTime>
  <Pages>13</Pages>
  <Words>1573</Words>
  <Application>Microsoft Office PowerPoint</Application>
  <PresentationFormat>A4 Paper (210x297 mm)</PresentationFormat>
  <Paragraphs>259</Paragraphs>
  <Slides>22</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Aptos</vt:lpstr>
      <vt:lpstr>Arial</vt:lpstr>
      <vt:lpstr>Book Antiqua</vt:lpstr>
      <vt:lpstr>Georgia</vt:lpstr>
      <vt:lpstr>Symbol</vt:lpstr>
      <vt:lpstr>Times</vt:lpstr>
      <vt:lpstr>Trebuchet MS</vt:lpstr>
      <vt:lpstr>Wingdings</vt:lpstr>
      <vt:lpstr>Wingdings 2</vt:lpstr>
      <vt:lpstr>RM (OME)</vt:lpstr>
      <vt:lpstr>Usability Engineering</vt:lpstr>
      <vt:lpstr>Human memory</vt:lpstr>
      <vt:lpstr>Sensory memory</vt:lpstr>
      <vt:lpstr>Sensory memory</vt:lpstr>
      <vt:lpstr>Short-term memory</vt:lpstr>
      <vt:lpstr>Now to test your memory…</vt:lpstr>
      <vt:lpstr>Short-term memory</vt:lpstr>
      <vt:lpstr>Short-term memory</vt:lpstr>
      <vt:lpstr>Long-term memory</vt:lpstr>
      <vt:lpstr>Episodic memory</vt:lpstr>
      <vt:lpstr>Semantic memory</vt:lpstr>
      <vt:lpstr>Semantic network</vt:lpstr>
      <vt:lpstr>Frames</vt:lpstr>
      <vt:lpstr>Exercise</vt:lpstr>
      <vt:lpstr>Scripts</vt:lpstr>
      <vt:lpstr>Inferring from a script</vt:lpstr>
      <vt:lpstr>Exercise</vt:lpstr>
      <vt:lpstr>Long-term memory processes</vt:lpstr>
      <vt:lpstr>Long-term memory processes</vt:lpstr>
      <vt:lpstr>Looking forward…</vt:lpstr>
      <vt:lpstr>Exercise</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
  <dc:creator>Sue Maw</dc:creator>
  <cp:keywords/>
  <dc:description/>
  <cp:lastModifiedBy>Nik Whitehead</cp:lastModifiedBy>
  <cp:revision>37</cp:revision>
  <cp:lastPrinted>2000-09-29T15:48:22Z</cp:lastPrinted>
  <dcterms:created xsi:type="dcterms:W3CDTF">1996-02-20T11:20:32Z</dcterms:created>
  <dcterms:modified xsi:type="dcterms:W3CDTF">2024-09-30T08:58:12Z</dcterms:modified>
</cp:coreProperties>
</file>