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583" r:id="rId5"/>
    <p:sldId id="702" r:id="rId6"/>
    <p:sldId id="713" r:id="rId7"/>
    <p:sldId id="717" r:id="rId8"/>
    <p:sldId id="704" r:id="rId9"/>
    <p:sldId id="692" r:id="rId10"/>
    <p:sldId id="707" r:id="rId11"/>
    <p:sldId id="716" r:id="rId12"/>
    <p:sldId id="725" r:id="rId13"/>
    <p:sldId id="706" r:id="rId14"/>
    <p:sldId id="719" r:id="rId15"/>
    <p:sldId id="266" r:id="rId16"/>
    <p:sldId id="718" r:id="rId17"/>
    <p:sldId id="722" r:id="rId18"/>
    <p:sldId id="710" r:id="rId19"/>
    <p:sldId id="531" r:id="rId20"/>
    <p:sldId id="726" r:id="rId21"/>
    <p:sldId id="724" r:id="rId22"/>
  </p:sldIdLst>
  <p:sldSz cx="9144000" cy="6858000" type="screen4x3"/>
  <p:notesSz cx="7086600" cy="9372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52" userDrawn="1">
          <p15:clr>
            <a:srgbClr val="A4A3A4"/>
          </p15:clr>
        </p15:guide>
        <p15:guide id="2" pos="2233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525" autoAdjust="0"/>
    <p:restoredTop sz="94660"/>
  </p:normalViewPr>
  <p:slideViewPr>
    <p:cSldViewPr>
      <p:cViewPr varScale="1">
        <p:scale>
          <a:sx n="94" d="100"/>
          <a:sy n="94" d="100"/>
        </p:scale>
        <p:origin x="51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952"/>
        <p:guide pos="223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0860" cy="468630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14101" y="0"/>
            <a:ext cx="3070860" cy="468630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8902343"/>
            <a:ext cx="3070860" cy="468630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14101" y="8902343"/>
            <a:ext cx="3070860" cy="468630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3070860" cy="470257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14101" y="1"/>
            <a:ext cx="3070860" cy="470257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r">
              <a:defRPr sz="1200"/>
            </a:lvl1pPr>
          </a:lstStyle>
          <a:p>
            <a:fld id="{5364D323-399C-4AAA-BBEB-EF6019C98CFD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33513" y="1171575"/>
            <a:ext cx="4219575" cy="31638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198" tIns="45099" rIns="90198" bIns="4509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8660" y="4510564"/>
            <a:ext cx="5669280" cy="3690461"/>
          </a:xfrm>
          <a:prstGeom prst="rect">
            <a:avLst/>
          </a:prstGeom>
        </p:spPr>
        <p:txBody>
          <a:bodyPr vert="horz" lIns="90198" tIns="45099" rIns="90198" bIns="4509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8902345"/>
            <a:ext cx="3070860" cy="470256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14101" y="8902345"/>
            <a:ext cx="3070860" cy="470256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r">
              <a:defRPr sz="1200"/>
            </a:lvl1pPr>
          </a:lstStyle>
          <a:p>
            <a:fld id="{426634E9-DEFB-4C1C-AB5F-B2A042B4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3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1690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990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CBA9665A-F3E1-4E0E-B30E-D99E7776C2E0}" type="datetime1">
              <a:rPr lang="en-GB" smtClean="0"/>
              <a:t>19/10/2021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FE27-9C08-4E2E-905F-A1EF0A64C5AA}" type="datetime1">
              <a:rPr lang="en-GB" smtClean="0"/>
              <a:t>19/10/2021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A259-269F-4E5D-9566-1D70B4DD0B44}" type="datetime1">
              <a:rPr lang="en-GB" smtClean="0"/>
              <a:t>19/10/2021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B8579-2D84-460D-84BC-F3411CC6CE62}" type="datetime1">
              <a:rPr lang="en-GB" smtClean="0"/>
              <a:t>19/10/2021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FFBAC-773B-4580-9C36-ABB896EFAA72}" type="datetime1">
              <a:rPr lang="en-GB" smtClean="0"/>
              <a:t>19/10/2021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64A93-0088-4D1F-BF2F-E045CBB1E956}" type="datetime1">
              <a:rPr lang="en-GB" smtClean="0"/>
              <a:t>19/10/2021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09833-8306-4F65-8FF6-32B451B96DB7}" type="datetime1">
              <a:rPr lang="en-GB" smtClean="0"/>
              <a:t>19/10/2021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E7D7-CE00-48B8-8AB2-4B116C1F4AF2}" type="datetime1">
              <a:rPr lang="en-GB" smtClean="0"/>
              <a:t>19/10/2021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05D3E-94E2-4AB6-B70B-E048E9F4D7A9}" type="datetime1">
              <a:rPr lang="en-GB" smtClean="0"/>
              <a:t>19/10/2021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BCEE5-D377-4034-9D33-454AA72548B8}" type="datetime1">
              <a:rPr lang="en-GB" smtClean="0"/>
              <a:t>19/10/2021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17E72-0141-4E73-B9B8-6D301A2501DD}" type="datetime1">
              <a:rPr lang="en-GB" smtClean="0"/>
              <a:t>19/10/2021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4ABA-F011-4440-97EE-561DB8182814}" type="datetime1">
              <a:rPr lang="en-GB" smtClean="0"/>
              <a:t>19/10/2021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mailto:m.hall@uwtsd.ac.u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uwtsd.careercentre.me/Members" TargetMode="External"/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career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radcracker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://myriammahiques.blogspot.com/2011/04/concepts-on-great-wall-of-china.html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careers@uwtsd.ac.uk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idx="1"/>
          </p:nvPr>
        </p:nvSpPr>
        <p:spPr>
          <a:xfrm>
            <a:off x="71500" y="188640"/>
            <a:ext cx="9001000" cy="73768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Hanfodion Gyrfaoedd Prifysgol-University Careers Essentials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-3996952" y="20608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74741B5-2F4E-4F9C-B004-B0DCF9ACD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691443-4DDF-400E-B316-164BECE34890}"/>
              </a:ext>
            </a:extLst>
          </p:cNvPr>
          <p:cNvSpPr txBox="1"/>
          <p:nvPr/>
        </p:nvSpPr>
        <p:spPr>
          <a:xfrm>
            <a:off x="71500" y="404664"/>
            <a:ext cx="900100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hangingPunct="1"/>
            <a:r>
              <a:rPr lang="en-US" altLang="en-US" sz="6000" b="1" dirty="0">
                <a:solidFill>
                  <a:srgbClr val="FF0000"/>
                </a:solidFill>
              </a:rPr>
              <a:t>What do final year students need to do and when?</a:t>
            </a:r>
          </a:p>
          <a:p>
            <a:pPr algn="ctr" eaLnBrk="1" hangingPunct="1"/>
            <a:r>
              <a:rPr lang="en-US" altLang="en-US" sz="3600" b="1" dirty="0">
                <a:solidFill>
                  <a:srgbClr val="FF0000"/>
                </a:solidFill>
              </a:rPr>
              <a:t>(to get a great graduate job!)</a:t>
            </a:r>
          </a:p>
          <a:p>
            <a:pPr eaLnBrk="1" hangingPunct="1"/>
            <a:endParaRPr lang="en-US" altLang="en-US" dirty="0"/>
          </a:p>
          <a:p>
            <a:pPr algn="r" eaLnBrk="1" hangingPunct="1"/>
            <a:endParaRPr lang="en-US" altLang="en-US" sz="1800" dirty="0"/>
          </a:p>
          <a:p>
            <a:pPr algn="r" eaLnBrk="1" hangingPunct="1"/>
            <a:endParaRPr lang="en-US" altLang="en-US" sz="1800" dirty="0"/>
          </a:p>
          <a:p>
            <a:pPr algn="r" eaLnBrk="1" hangingPunct="1"/>
            <a:endParaRPr lang="en-US" altLang="en-US" dirty="0"/>
          </a:p>
          <a:p>
            <a:pPr algn="r" eaLnBrk="1" hangingPunct="1"/>
            <a:r>
              <a:rPr lang="en-US" altLang="en-US" sz="2800" b="1" dirty="0">
                <a:solidFill>
                  <a:srgbClr val="FF0000"/>
                </a:solidFill>
              </a:rPr>
              <a:t>Melanie Hall</a:t>
            </a:r>
          </a:p>
          <a:p>
            <a:pPr algn="r" eaLnBrk="1" hangingPunct="1"/>
            <a:r>
              <a:rPr lang="en-US" altLang="en-US" sz="2800" b="1" dirty="0">
                <a:solidFill>
                  <a:srgbClr val="FF0000"/>
                </a:solidFill>
              </a:rPr>
              <a:t>UWTSD Careers adviser</a:t>
            </a:r>
          </a:p>
          <a:p>
            <a:pPr algn="r" eaLnBrk="1" hangingPunct="1"/>
            <a:r>
              <a:rPr lang="en-US" altLang="en-US" sz="2800" b="1" dirty="0">
                <a:solidFill>
                  <a:srgbClr val="FF0000"/>
                </a:solidFill>
              </a:rPr>
              <a:t>Swansea Campuses </a:t>
            </a:r>
            <a:endParaRPr lang="en-GB" altLang="en-US" sz="2800" b="1" dirty="0">
              <a:solidFill>
                <a:srgbClr val="FF0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BDAF1A-0D1E-4F94-968B-7B1EB480C06E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25144"/>
            <a:ext cx="2808312" cy="13677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90378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1674F97-66C6-4C89-B4BB-BD440CB5B6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5496" y="490661"/>
            <a:ext cx="9108504" cy="1210147"/>
          </a:xfrm>
        </p:spPr>
        <p:txBody>
          <a:bodyPr>
            <a:noAutofit/>
          </a:bodyPr>
          <a:lstStyle/>
          <a:p>
            <a:pPr algn="ctr"/>
            <a:r>
              <a:rPr lang="en-US" sz="5000" dirty="0">
                <a:solidFill>
                  <a:srgbClr val="FF0000"/>
                </a:solidFill>
                <a:latin typeface="Chiller" panose="04020404031007020602" pitchFamily="82" charset="0"/>
              </a:rPr>
              <a:t>Your Final Year doesn’t have to be a nightmare!</a:t>
            </a:r>
            <a:endParaRPr lang="en-GB" sz="5000" dirty="0">
              <a:solidFill>
                <a:srgbClr val="FF0000"/>
              </a:solidFill>
              <a:latin typeface="Chiller" panose="04020404031007020602" pitchFamily="82" charset="0"/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3B48D6AA-F31E-4446-B610-3E3C91091F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1700808"/>
            <a:ext cx="4041775" cy="41764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dirty="0">
                <a:latin typeface="Cambria Math" panose="02040503050406030204" pitchFamily="18" charset="0"/>
                <a:ea typeface="Cambria Math" panose="02040503050406030204" pitchFamily="18" charset="0"/>
              </a:rPr>
              <a:t>Melanie Hall (</a:t>
            </a:r>
            <a:r>
              <a:rPr lang="en-US" sz="3800" dirty="0">
                <a:solidFill>
                  <a:srgbClr val="C00000"/>
                </a:solidFill>
                <a:latin typeface="Chiller" panose="04020404031007020602" pitchFamily="82" charset="0"/>
                <a:ea typeface="Cambria Math" panose="02040503050406030204" pitchFamily="18" charset="0"/>
              </a:rPr>
              <a:t>WHO?</a:t>
            </a:r>
            <a:r>
              <a:rPr lang="en-US" sz="3600" dirty="0">
                <a:latin typeface="Cambria Math" panose="02040503050406030204" pitchFamily="18" charset="0"/>
                <a:ea typeface="Cambria Math" panose="02040503050406030204" pitchFamily="18" charset="0"/>
              </a:rPr>
              <a:t>)</a:t>
            </a:r>
          </a:p>
          <a:p>
            <a:pPr marL="0" indent="0" algn="ctr">
              <a:buNone/>
            </a:pPr>
            <a:r>
              <a:rPr lang="en-US" sz="3600" dirty="0">
                <a:latin typeface="Cambria Math" panose="02040503050406030204" pitchFamily="18" charset="0"/>
                <a:ea typeface="Cambria Math" panose="02040503050406030204" pitchFamily="18" charset="0"/>
              </a:rPr>
              <a:t>Can help</a:t>
            </a:r>
            <a:endParaRPr lang="en-GB" sz="36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pPr marL="0" indent="0" algn="ctr">
              <a:buNone/>
            </a:pPr>
            <a:endParaRPr lang="en-US" sz="15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pPr marL="0" indent="0" algn="ctr">
              <a:buNone/>
            </a:pPr>
            <a:r>
              <a:rPr lang="en-US" sz="3600" dirty="0">
                <a:latin typeface="Cambria Math" panose="02040503050406030204" pitchFamily="18" charset="0"/>
                <a:ea typeface="Cambria Math" panose="02040503050406030204" pitchFamily="18" charset="0"/>
              </a:rPr>
              <a:t>Careers adviser for </a:t>
            </a:r>
          </a:p>
          <a:p>
            <a:pPr marL="0" indent="0" algn="ctr">
              <a:buNone/>
            </a:pPr>
            <a:r>
              <a:rPr lang="en-US" sz="3600" dirty="0">
                <a:latin typeface="Cambria Math" panose="02040503050406030204" pitchFamily="18" charset="0"/>
                <a:ea typeface="Cambria Math" panose="02040503050406030204" pitchFamily="18" charset="0"/>
              </a:rPr>
              <a:t>Computing &amp; Electronics courses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1729C1-9EF9-4BE8-A9E8-FC381E69B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pic>
        <p:nvPicPr>
          <p:cNvPr id="1026" name="Picture 2" descr="How The Scream became the ultimate image for our political age | Edvard  Munch | The Guardian">
            <a:extLst>
              <a:ext uri="{FF2B5EF4-FFF2-40B4-BE49-F238E27FC236}">
                <a16:creationId xmlns:a16="http://schemas.microsoft.com/office/drawing/2014/main" id="{DC4AA714-23ED-4C04-B5BF-E21F5AE898B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86820"/>
            <a:ext cx="4040188" cy="4190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4171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2758DE0C-2649-4003-826B-EBF839EA8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556171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7030A0"/>
                </a:solidFill>
              </a:rPr>
              <a:t>Melanie Hall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CC08501-DEB0-4A6D-A78D-0AB645E3D9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793453"/>
            <a:ext cx="8856984" cy="5659883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tx2"/>
                </a:solidFill>
              </a:rPr>
              <a:t>Who Am I?</a:t>
            </a:r>
          </a:p>
          <a:p>
            <a:r>
              <a:rPr lang="en-GB" sz="1900" dirty="0"/>
              <a:t>Experienced, Professionally qualified careers adviser and Fellow of the Institute of Career Guidance (now CDI).</a:t>
            </a:r>
          </a:p>
          <a:p>
            <a:r>
              <a:rPr lang="en-GB" sz="1900" dirty="0"/>
              <a:t>25 years in Careers - 5 university careers services.</a:t>
            </a:r>
          </a:p>
          <a:p>
            <a:r>
              <a:rPr lang="en-GB" sz="1900" dirty="0"/>
              <a:t>Last 18 months providing practical help to  UWTSD Computer students with their CVs &amp; job applications</a:t>
            </a:r>
          </a:p>
          <a:p>
            <a:endParaRPr lang="en-GB" sz="1900" dirty="0"/>
          </a:p>
          <a:p>
            <a:r>
              <a:rPr lang="en-GB" sz="1900" dirty="0"/>
              <a:t>Two careers super powers!!!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C38CE6-146B-454A-8911-4290758CD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09E5FB-3245-4539-8370-0706511F29AF}"/>
              </a:ext>
            </a:extLst>
          </p:cNvPr>
          <p:cNvSpPr txBox="1"/>
          <p:nvPr/>
        </p:nvSpPr>
        <p:spPr>
          <a:xfrm>
            <a:off x="179512" y="3834914"/>
            <a:ext cx="33843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800" dirty="0"/>
              <a:t>Helping ‘clueless’ students develop realistic career ideas</a:t>
            </a:r>
          </a:p>
          <a:p>
            <a:endParaRPr lang="en-GB" sz="1800" dirty="0"/>
          </a:p>
          <a:p>
            <a:pPr marL="285750" indent="-285750">
              <a:buFontTx/>
              <a:buChar char="-"/>
            </a:pPr>
            <a:r>
              <a:rPr lang="en-GB" sz="1800" dirty="0"/>
              <a:t>Helping students write focused, confident, elegant CVs and applications.</a:t>
            </a:r>
          </a:p>
          <a:p>
            <a:endParaRPr lang="en-GB" dirty="0"/>
          </a:p>
        </p:txBody>
      </p:sp>
      <p:pic>
        <p:nvPicPr>
          <p:cNvPr id="4098" name="Picture 2" descr="Real-Life Places Your Favorite Marvel Superheroes Are From | Far &amp; Wide">
            <a:extLst>
              <a:ext uri="{FF2B5EF4-FFF2-40B4-BE49-F238E27FC236}">
                <a16:creationId xmlns:a16="http://schemas.microsoft.com/office/drawing/2014/main" id="{C34D2D55-9DF0-458C-8D1F-CE376E7C05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284984"/>
            <a:ext cx="5184576" cy="1802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23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8A40A-690B-4890-B4F1-0935F0975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en-GB" dirty="0"/>
              <a:t>How and with what Can I help?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906057E-1110-4969-B243-06B8FD92F2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960" y="1556791"/>
            <a:ext cx="4263008" cy="4824181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Know what you want to do after your degree?</a:t>
            </a:r>
          </a:p>
          <a:p>
            <a:pPr marL="0" indent="0">
              <a:buNone/>
            </a:pPr>
            <a:endParaRPr lang="en-GB" sz="23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Job hunting support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Vacancy searching</a:t>
            </a:r>
          </a:p>
          <a:p>
            <a:pPr marL="0" indent="0">
              <a:buNone/>
            </a:pPr>
            <a:endParaRPr lang="en-US" sz="3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Application form and CVs 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I will help you write confident and elegant application forms/CVs that match job criteria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Assessment </a:t>
            </a:r>
            <a:r>
              <a:rPr lang="en-US" sz="36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Centres</a:t>
            </a:r>
            <a:r>
              <a:rPr lang="en-US" sz="3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Interviews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I can help you prepare for interviews and run practice mock interview sessions</a:t>
            </a:r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2640DA5-F4E6-47DC-BB03-0F5CBA61C2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4008" y="1556791"/>
            <a:ext cx="4392488" cy="4824181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No idea what to do after your degree?</a:t>
            </a:r>
          </a:p>
          <a:p>
            <a:pPr marL="0" indent="0">
              <a:buNone/>
            </a:pPr>
            <a:endParaRPr lang="en-US" sz="23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Guidance appointments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</a:p>
          <a:p>
            <a:pPr marL="0" indent="0">
              <a:buNone/>
            </a:pPr>
            <a:endParaRPr lang="en-US" sz="2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Explore your Skills/Interests/ Motivations and match these to jobs</a:t>
            </a:r>
          </a:p>
          <a:p>
            <a:pPr marL="0" indent="0">
              <a:buNone/>
            </a:pPr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Use personality profiles to find out what sector of work/industry SUITs you!</a:t>
            </a:r>
          </a:p>
          <a:p>
            <a:pPr marL="0" indent="0">
              <a:buNone/>
            </a:pPr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Help you generate realistic career and specific job ideas</a:t>
            </a:r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11158D-945C-4860-A3E8-EFCD5812F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039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BCECC70-1C6C-4B4A-A5AF-21E1CAC18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Appointments – HOW? </a:t>
            </a:r>
            <a:r>
              <a:rPr lang="en-US"/>
              <a:t>&amp; WHEN?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67FC9E5-16B9-4CCF-AE1C-BE50B2614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1"/>
            <a:ext cx="8712968" cy="391703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Face to face </a:t>
            </a:r>
            <a:r>
              <a:rPr lang="en-US" sz="2000" dirty="0"/>
              <a:t>(on campus IQ building every weds afternoon.)</a:t>
            </a:r>
          </a:p>
          <a:p>
            <a:pPr marL="0" indent="0">
              <a:buNone/>
            </a:pPr>
            <a:r>
              <a:rPr lang="en-US" sz="2000" dirty="0"/>
              <a:t>			</a:t>
            </a:r>
          </a:p>
          <a:p>
            <a:r>
              <a:rPr lang="en-GB" dirty="0"/>
              <a:t>Online ( via teams) email </a:t>
            </a:r>
            <a:r>
              <a:rPr lang="en-GB" dirty="0">
                <a:hlinkClick r:id="rId2"/>
              </a:rPr>
              <a:t>m.hall@uwtsd.ac.uk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Telephone and /or email queries &amp;  </a:t>
            </a:r>
            <a:r>
              <a:rPr lang="en-GB" dirty="0" err="1"/>
              <a:t>Abintegro</a:t>
            </a:r>
            <a:r>
              <a:rPr lang="en-GB" dirty="0"/>
              <a:t> – new Careers Platform </a:t>
            </a:r>
          </a:p>
          <a:p>
            <a:endParaRPr lang="en-GB" dirty="0"/>
          </a:p>
          <a:p>
            <a:r>
              <a:rPr lang="en-GB" dirty="0"/>
              <a:t>When?   </a:t>
            </a:r>
          </a:p>
          <a:p>
            <a:pPr marL="0" indent="0">
              <a:buNone/>
            </a:pPr>
            <a:r>
              <a:rPr lang="en-GB" sz="2600" dirty="0"/>
              <a:t>	</a:t>
            </a:r>
            <a:r>
              <a:rPr lang="en-US" sz="2800" dirty="0"/>
              <a:t>(I am keeping Thursdays free for computing students)</a:t>
            </a:r>
          </a:p>
          <a:p>
            <a:pPr marL="0" indent="0">
              <a:buNone/>
            </a:pPr>
            <a:r>
              <a:rPr lang="en-GB" sz="2600" dirty="0"/>
              <a:t>	Email Mel Hall above for appointment.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5C28DD-1E16-464F-A050-F9DA663E5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651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E7F7C-722E-4AD1-99F6-2F5FF95EA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848"/>
            <a:ext cx="9144000" cy="860152"/>
          </a:xfrm>
        </p:spPr>
        <p:txBody>
          <a:bodyPr>
            <a:normAutofit fontScale="90000"/>
          </a:bodyPr>
          <a:lstStyle/>
          <a:p>
            <a:pPr algn="l"/>
            <a:br>
              <a:rPr lang="en-GB" sz="3200" dirty="0"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sz="3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   </a:t>
            </a:r>
            <a:r>
              <a:rPr lang="en-GB" sz="2700" b="1" dirty="0" err="1">
                <a:solidFill>
                  <a:srgbClr val="FF33CC"/>
                </a:solidFill>
                <a:latin typeface="Amasis MT Pro Black" panose="020B0604020202020204" pitchFamily="18" charset="0"/>
                <a:cs typeface="Segoe UI Light" panose="020B0502040204020203" pitchFamily="34" charset="0"/>
              </a:rPr>
              <a:t>MyCareer</a:t>
            </a:r>
            <a:br>
              <a:rPr lang="en-GB" sz="3200" dirty="0"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endParaRPr lang="en-GB" sz="32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pic>
        <p:nvPicPr>
          <p:cNvPr id="6" name="Content Placeholder 5" descr="A picture containing indoor, sitting, table, book&#10;&#10;Description automatically generated">
            <a:extLst>
              <a:ext uri="{FF2B5EF4-FFF2-40B4-BE49-F238E27FC236}">
                <a16:creationId xmlns:a16="http://schemas.microsoft.com/office/drawing/2014/main" id="{8311AF6E-C994-4C44-8B78-6B6ED6B2C5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208" y="3861048"/>
            <a:ext cx="3000256" cy="3000256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80456A-C5F4-4F7A-9A73-783C01EE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8" name="Picture 7" descr="A computer sitting on top of a wooden table&#10;&#10;Description automatically generated">
            <a:extLst>
              <a:ext uri="{FF2B5EF4-FFF2-40B4-BE49-F238E27FC236}">
                <a16:creationId xmlns:a16="http://schemas.microsoft.com/office/drawing/2014/main" id="{0793C551-C5CB-4A58-94E5-386448613B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2046" y="3857104"/>
            <a:ext cx="3199907" cy="3000896"/>
          </a:xfrm>
          <a:prstGeom prst="rect">
            <a:avLst/>
          </a:prstGeom>
        </p:spPr>
      </p:pic>
      <p:pic>
        <p:nvPicPr>
          <p:cNvPr id="10" name="Picture 9" descr="A person holding a baby&#10;&#10;Description automatically generated">
            <a:extLst>
              <a:ext uri="{FF2B5EF4-FFF2-40B4-BE49-F238E27FC236}">
                <a16:creationId xmlns:a16="http://schemas.microsoft.com/office/drawing/2014/main" id="{F17305E9-B0EF-4D93-89C5-42BF842876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1954" y="3842896"/>
            <a:ext cx="3000256" cy="3000256"/>
          </a:xfrm>
          <a:prstGeom prst="rect">
            <a:avLst/>
          </a:prstGeom>
        </p:spPr>
      </p:pic>
      <p:pic>
        <p:nvPicPr>
          <p:cNvPr id="12" name="Picture 11" descr="A picture containing table, sitting, blue&#10;&#10;Description automatically generated">
            <a:extLst>
              <a:ext uri="{FF2B5EF4-FFF2-40B4-BE49-F238E27FC236}">
                <a16:creationId xmlns:a16="http://schemas.microsoft.com/office/drawing/2014/main" id="{2CDECD84-8990-4481-9378-0FCBF8D5E9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40224"/>
            <a:ext cx="3000896" cy="3000896"/>
          </a:xfrm>
          <a:prstGeom prst="rect">
            <a:avLst/>
          </a:prstGeom>
        </p:spPr>
      </p:pic>
      <p:pic>
        <p:nvPicPr>
          <p:cNvPr id="14" name="Picture 13" descr="A picture containing table, indoor, sitting, green&#10;&#10;Description automatically generated">
            <a:extLst>
              <a:ext uri="{FF2B5EF4-FFF2-40B4-BE49-F238E27FC236}">
                <a16:creationId xmlns:a16="http://schemas.microsoft.com/office/drawing/2014/main" id="{D0F10E39-31C7-4BF1-803F-B6187419396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896" y="840864"/>
            <a:ext cx="3142210" cy="3000256"/>
          </a:xfrm>
          <a:prstGeom prst="rect">
            <a:avLst/>
          </a:prstGeom>
        </p:spPr>
      </p:pic>
      <p:pic>
        <p:nvPicPr>
          <p:cNvPr id="16" name="Picture 15" descr="A picture containing indoor, water, sitting, small&#10;&#10;Description automatically generated">
            <a:extLst>
              <a:ext uri="{FF2B5EF4-FFF2-40B4-BE49-F238E27FC236}">
                <a16:creationId xmlns:a16="http://schemas.microsoft.com/office/drawing/2014/main" id="{EC62DBDE-2636-488E-9127-0E39BB98F9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3105" y="842794"/>
            <a:ext cx="3018253" cy="3018253"/>
          </a:xfrm>
          <a:prstGeom prst="rect">
            <a:avLst/>
          </a:prstGeom>
        </p:spPr>
      </p:pic>
      <p:pic>
        <p:nvPicPr>
          <p:cNvPr id="19" name="Picture 18" descr="A picture containing drawing&#10;&#10;Description automatically generated">
            <a:hlinkClick r:id="rId8"/>
            <a:extLst>
              <a:ext uri="{FF2B5EF4-FFF2-40B4-BE49-F238E27FC236}">
                <a16:creationId xmlns:a16="http://schemas.microsoft.com/office/drawing/2014/main" id="{D1B9E15A-D90D-4784-8194-BFAD69CE5A6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0977" y="1037221"/>
            <a:ext cx="251460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137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3EC9B-4281-466F-B1DE-1ED8A636A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778098"/>
          </a:xfrm>
        </p:spPr>
        <p:txBody>
          <a:bodyPr/>
          <a:lstStyle/>
          <a:p>
            <a:r>
              <a:rPr lang="en-US" dirty="0"/>
              <a:t>ABINTEGRO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E7E3B-44F5-4F6F-8591-71B7BDFAF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Arial Narrow" panose="020B0606020202030204" pitchFamily="34" charset="0"/>
              </a:rPr>
              <a:t>Careers assessment tools online</a:t>
            </a:r>
          </a:p>
          <a:p>
            <a:r>
              <a:rPr lang="en-US" dirty="0">
                <a:latin typeface="Arial Narrow" panose="020B0606020202030204" pitchFamily="34" charset="0"/>
              </a:rPr>
              <a:t>National Graduate Vacancies</a:t>
            </a:r>
          </a:p>
          <a:p>
            <a:r>
              <a:rPr lang="en-US" dirty="0">
                <a:latin typeface="Arial Narrow" panose="020B0606020202030204" pitchFamily="34" charset="0"/>
              </a:rPr>
              <a:t>Basic CV and Interview help</a:t>
            </a:r>
          </a:p>
          <a:p>
            <a:r>
              <a:rPr lang="en-US" dirty="0">
                <a:latin typeface="Arial Narrow" panose="020B0606020202030204" pitchFamily="34" charset="0"/>
              </a:rPr>
              <a:t>Good to get you started but then book an appointment with us!</a:t>
            </a:r>
          </a:p>
          <a:p>
            <a:endParaRPr lang="en-US" dirty="0">
              <a:latin typeface="Arial Narrow" panose="020B0606020202030204" pitchFamily="34" charset="0"/>
            </a:endParaRP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https://www.uwtsd.ac.uk/careers/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- Scroll down to bottom of page and click on the “</a:t>
            </a:r>
            <a:r>
              <a:rPr lang="en-GB" b="1" dirty="0">
                <a:solidFill>
                  <a:srgbClr val="FF33CC"/>
                </a:solidFill>
              </a:rPr>
              <a:t>My Career</a:t>
            </a:r>
            <a:r>
              <a:rPr lang="en-GB" dirty="0"/>
              <a:t>” icon and it will take to you the </a:t>
            </a:r>
            <a:r>
              <a:rPr lang="en-GB" dirty="0" err="1"/>
              <a:t>Abintegro</a:t>
            </a:r>
            <a:r>
              <a:rPr lang="en-GB" dirty="0"/>
              <a:t> log on.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BD1022-D717-4208-ACA0-1090FBB72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317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60A4E9-8C78-4E49-8EC0-81833E0ED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08"/>
            <a:ext cx="8229600" cy="980728"/>
          </a:xfrm>
        </p:spPr>
        <p:txBody>
          <a:bodyPr>
            <a:noAutofit/>
          </a:bodyPr>
          <a:lstStyle/>
          <a:p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Final Year Careers Timetable </a:t>
            </a:r>
            <a:b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en-US" sz="3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you need to do and </a:t>
            </a:r>
            <a:r>
              <a:rPr lang="en-US" sz="3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When</a:t>
            </a:r>
            <a:endParaRPr lang="en-GB" sz="3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429486-D2C7-4088-B148-CD89F4A5FC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896544" cy="5184576"/>
          </a:xfrm>
        </p:spPr>
        <p:txBody>
          <a:bodyPr>
            <a:normAutofit fontScale="85000" lnSpcReduction="20000"/>
          </a:bodyPr>
          <a:lstStyle/>
          <a:p>
            <a:pPr>
              <a:buFontTx/>
              <a:buChar char="-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Apply for </a:t>
            </a:r>
            <a:r>
              <a:rPr lang="en-US" sz="2400" dirty="0">
                <a:solidFill>
                  <a:schemeClr val="accent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Graduate training opportunities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milkround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gradcracker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>
              <a:buFontTx/>
              <a:buChar char="-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Tx/>
              <a:buChar char="-"/>
            </a:pPr>
            <a:r>
              <a:rPr lang="en-US" sz="2400" b="1" dirty="0">
                <a:solidFill>
                  <a:schemeClr val="accent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JET Scheme </a:t>
            </a:r>
          </a:p>
          <a:p>
            <a:pPr marL="0" indent="0">
              <a:buNone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Teach English in Japan – 3 terms earn £25k tax free ! Free flights to &amp; back Summer 2022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Teacher Training PGCE</a:t>
            </a:r>
          </a:p>
          <a:p>
            <a:pPr marL="0" indent="0">
              <a:buNone/>
            </a:pPr>
            <a:endParaRPr lang="en-US" sz="20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Apply for Career Development Bursaries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Post Graduate study (</a:t>
            </a: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MSC /PHD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0" indent="0">
              <a:buNone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Get a professional CV checked by</a:t>
            </a: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YOUR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careers Adviser – Mel Hall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9C59FAA-B6C7-49A2-9EAB-B5CF539E72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024" y="1268759"/>
            <a:ext cx="4248472" cy="5452716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Beware CLOSING DATES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!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Autumn term – final year</a:t>
            </a:r>
          </a:p>
          <a:p>
            <a:pPr marL="0" indent="0" algn="ctr">
              <a:buNone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  (For the popular graduate schemes apply early (Nov 21 to start Aug 22)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2000" b="1" dirty="0">
                <a:solidFill>
                  <a:schemeClr val="accent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Applications open OCT – end NOV</a:t>
            </a:r>
          </a:p>
          <a:p>
            <a:pPr marL="0" indent="0" algn="ctr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Primary – apply now!</a:t>
            </a:r>
          </a:p>
          <a:p>
            <a:pPr marL="0" indent="0">
              <a:buNone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Secondary </a:t>
            </a:r>
            <a:r>
              <a:rPr lang="en-US" sz="2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Oct – Dec</a:t>
            </a:r>
          </a:p>
          <a:p>
            <a:pPr marL="0" indent="0">
              <a:buNone/>
            </a:pPr>
            <a:endParaRPr lang="en-US" sz="17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 Termly Dates – Nov 1</a:t>
            </a:r>
            <a:r>
              <a:rPr lang="en-US" sz="21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 for Autumn term</a:t>
            </a:r>
          </a:p>
          <a:p>
            <a:pPr marL="0" indent="0">
              <a:buNone/>
            </a:pPr>
            <a:endParaRPr lang="en-US" sz="20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0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Nov – Feb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(but earlier for funded courses!)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Early Spring term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7A1AE9-288E-4D51-A61D-627D6E6B3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18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402047C3-6F77-4138-AAFD-E466F9586B6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accent2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 dirty="0"/>
              <a:t>THE </a:t>
            </a:r>
            <a:r>
              <a:rPr lang="en-GB" altLang="en-US" b="1" dirty="0"/>
              <a:t>GOOD</a:t>
            </a:r>
            <a:r>
              <a:rPr lang="en-GB" altLang="en-US" dirty="0"/>
              <a:t> NEWS!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CD54352D-19A0-4683-8DD9-36948BC8086A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0824" y="1600200"/>
            <a:ext cx="3817120" cy="5213175"/>
          </a:xfrm>
          <a:ln w="38100">
            <a:solidFill>
              <a:srgbClr val="00B050"/>
            </a:solidFill>
            <a:miter lim="800000"/>
            <a:headEnd/>
            <a:tailEnd/>
          </a:ln>
        </p:spPr>
        <p:txBody>
          <a:bodyPr>
            <a:normAutofit fontScale="92500" lnSpcReduction="20000"/>
          </a:bodyPr>
          <a:lstStyle/>
          <a:p>
            <a:pPr marL="0" indent="0" algn="ctr">
              <a:buFontTx/>
              <a:buNone/>
            </a:pPr>
            <a:r>
              <a:rPr lang="en-US" altLang="en-US" dirty="0">
                <a:solidFill>
                  <a:srgbClr val="00B050"/>
                </a:solidFill>
              </a:rPr>
              <a:t>THERE ARE LOTS of  well-paid Computer JOBS OUT THERE!</a:t>
            </a:r>
          </a:p>
          <a:p>
            <a:pPr marL="0" indent="0" algn="ctr">
              <a:buFontTx/>
              <a:buNone/>
            </a:pPr>
            <a:endParaRPr lang="en-US" altLang="en-US" dirty="0">
              <a:solidFill>
                <a:srgbClr val="00B050"/>
              </a:solidFill>
            </a:endParaRPr>
          </a:p>
          <a:p>
            <a:pPr>
              <a:buFontTx/>
              <a:buChar char="-"/>
            </a:pPr>
            <a:r>
              <a:rPr lang="en-US" altLang="en-US" dirty="0">
                <a:solidFill>
                  <a:srgbClr val="00B050"/>
                </a:solidFill>
              </a:rPr>
              <a:t>1371 Software jobs</a:t>
            </a:r>
          </a:p>
          <a:p>
            <a:pPr>
              <a:buFontTx/>
              <a:buChar char="-"/>
            </a:pPr>
            <a:r>
              <a:rPr lang="en-US" altLang="en-US" dirty="0">
                <a:solidFill>
                  <a:srgbClr val="00B050"/>
                </a:solidFill>
              </a:rPr>
              <a:t>1,250 web jobs</a:t>
            </a:r>
          </a:p>
          <a:p>
            <a:pPr>
              <a:buFontTx/>
              <a:buChar char="-"/>
            </a:pPr>
            <a:r>
              <a:rPr lang="en-US" altLang="en-US" dirty="0">
                <a:solidFill>
                  <a:srgbClr val="00B050"/>
                </a:solidFill>
              </a:rPr>
              <a:t>1,278 Cyber Security jobs</a:t>
            </a:r>
          </a:p>
          <a:p>
            <a:pPr marL="0" indent="0">
              <a:buNone/>
            </a:pPr>
            <a:r>
              <a:rPr lang="en-US" altLang="en-US" sz="2200" dirty="0">
                <a:solidFill>
                  <a:srgbClr val="00B050"/>
                </a:solidFill>
              </a:rPr>
              <a:t>as advertised on the </a:t>
            </a:r>
            <a:r>
              <a:rPr lang="en-US" altLang="en-US" sz="2200" dirty="0" err="1">
                <a:solidFill>
                  <a:srgbClr val="00B050"/>
                </a:solidFill>
              </a:rPr>
              <a:t>Gradcracker</a:t>
            </a:r>
            <a:r>
              <a:rPr lang="en-US" altLang="en-US" sz="2200" dirty="0">
                <a:solidFill>
                  <a:srgbClr val="00B050"/>
                </a:solidFill>
              </a:rPr>
              <a:t> website 19</a:t>
            </a:r>
            <a:r>
              <a:rPr lang="en-US" altLang="en-US" sz="2200" baseline="30000" dirty="0">
                <a:solidFill>
                  <a:srgbClr val="00B050"/>
                </a:solidFill>
              </a:rPr>
              <a:t>th</a:t>
            </a:r>
            <a:r>
              <a:rPr lang="en-US" altLang="en-US" sz="2200" dirty="0">
                <a:solidFill>
                  <a:srgbClr val="00B050"/>
                </a:solidFill>
              </a:rPr>
              <a:t> Oct 2021)</a:t>
            </a:r>
          </a:p>
          <a:p>
            <a:pPr>
              <a:buFontTx/>
              <a:buChar char="-"/>
            </a:pPr>
            <a:endParaRPr lang="en-US" altLang="en-US" dirty="0">
              <a:solidFill>
                <a:srgbClr val="00B050"/>
              </a:solidFill>
            </a:endParaRPr>
          </a:p>
          <a:p>
            <a:pPr>
              <a:buFontTx/>
              <a:buChar char="-"/>
            </a:pPr>
            <a:r>
              <a:rPr lang="en-US" altLang="en-US" dirty="0">
                <a:solidFill>
                  <a:srgbClr val="00B050"/>
                </a:solidFill>
              </a:rPr>
              <a:t>LOCATION!!! Hybrid Remote Working</a:t>
            </a:r>
            <a:endParaRPr lang="en-GB" altLang="en-US" dirty="0">
              <a:solidFill>
                <a:srgbClr val="00B050"/>
              </a:solidFill>
            </a:endParaRPr>
          </a:p>
        </p:txBody>
      </p:sp>
      <p:sp>
        <p:nvSpPr>
          <p:cNvPr id="5124" name="Content Placeholder 3">
            <a:extLst>
              <a:ext uri="{FF2B5EF4-FFF2-40B4-BE49-F238E27FC236}">
                <a16:creationId xmlns:a16="http://schemas.microsoft.com/office/drawing/2014/main" id="{CD02FAC5-1F5C-49BA-A23D-E89AE61D304A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067944" y="1600200"/>
            <a:ext cx="4618856" cy="5213175"/>
          </a:xfrm>
        </p:spPr>
        <p:txBody>
          <a:bodyPr>
            <a:normAutofit fontScale="92500" lnSpcReduction="20000"/>
          </a:bodyPr>
          <a:lstStyle/>
          <a:p>
            <a:pPr marL="0" indent="0">
              <a:buFontTx/>
              <a:buNone/>
              <a:defRPr/>
            </a:pPr>
            <a:r>
              <a:rPr lang="en-US" altLang="en-US" sz="3200" b="1" dirty="0"/>
              <a:t>The </a:t>
            </a:r>
            <a:r>
              <a:rPr lang="en-US" altLang="en-US" sz="3200" b="1" dirty="0">
                <a:solidFill>
                  <a:srgbClr val="FF0000"/>
                </a:solidFill>
              </a:rPr>
              <a:t>bad</a:t>
            </a:r>
            <a:r>
              <a:rPr lang="en-US" altLang="en-US" sz="3200" b="1" dirty="0"/>
              <a:t> news…</a:t>
            </a:r>
          </a:p>
          <a:p>
            <a:pPr>
              <a:defRPr/>
            </a:pPr>
            <a:r>
              <a:rPr lang="en-US" altLang="en-US" dirty="0"/>
              <a:t>Job hunting in the computing area needs you to multi-task -</a:t>
            </a:r>
          </a:p>
          <a:p>
            <a:pPr marL="0" indent="0">
              <a:buNone/>
              <a:defRPr/>
            </a:pPr>
            <a:r>
              <a:rPr lang="en-US" altLang="en-US" dirty="0"/>
              <a:t>Studies PLUS applications!</a:t>
            </a:r>
          </a:p>
          <a:p>
            <a:pPr marL="0" indent="0">
              <a:buNone/>
              <a:defRPr/>
            </a:pPr>
            <a:endParaRPr lang="en-US" altLang="en-US" sz="1500" dirty="0"/>
          </a:p>
          <a:p>
            <a:pPr>
              <a:defRPr/>
            </a:pPr>
            <a:r>
              <a:rPr lang="en-US" altLang="en-US" dirty="0"/>
              <a:t>You will need to use more than one method of job search to get your first job:</a:t>
            </a:r>
          </a:p>
          <a:p>
            <a:pPr marL="0" indent="0">
              <a:buFontTx/>
              <a:buNone/>
              <a:defRPr/>
            </a:pPr>
            <a:r>
              <a:rPr lang="en-US" altLang="en-US" dirty="0"/>
              <a:t>- </a:t>
            </a:r>
            <a:r>
              <a:rPr lang="en-US" altLang="en-US" sz="2600" dirty="0"/>
              <a:t>Applying to advertised jobs</a:t>
            </a:r>
          </a:p>
          <a:p>
            <a:pPr>
              <a:buFontTx/>
              <a:buChar char="-"/>
              <a:defRPr/>
            </a:pPr>
            <a:r>
              <a:rPr lang="en-US" altLang="en-US" sz="2600" dirty="0"/>
              <a:t>Sending out your CV on Spec to companies of your choice.</a:t>
            </a:r>
          </a:p>
          <a:p>
            <a:pPr>
              <a:buFontTx/>
              <a:buChar char="-"/>
              <a:defRPr/>
            </a:pPr>
            <a:r>
              <a:rPr lang="en-US" altLang="en-US" sz="2600" dirty="0"/>
              <a:t>Networking and making industry contacts 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30792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31B355-E934-4584-9043-E20284E7D7E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 w="28575">
            <a:solidFill>
              <a:schemeClr val="tx2"/>
            </a:solidFill>
          </a:ln>
        </p:spPr>
        <p:txBody>
          <a:bodyPr/>
          <a:lstStyle/>
          <a:p>
            <a:r>
              <a:rPr lang="en-US" dirty="0"/>
              <a:t>Useful websites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498CE79-5DFC-4B98-B84C-47BC3C3A4C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19"/>
          </a:xfrm>
        </p:spPr>
        <p:txBody>
          <a:bodyPr>
            <a:normAutofit fontScale="70000" lnSpcReduction="20000"/>
          </a:bodyPr>
          <a:lstStyle/>
          <a:p>
            <a:pPr marL="0" indent="0" algn="l">
              <a:buNone/>
            </a:pPr>
            <a:endParaRPr lang="en-US" sz="2000" u="sng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3200" dirty="0" err="1"/>
              <a:t>Gradcracker</a:t>
            </a:r>
            <a:r>
              <a:rPr lang="en-US" sz="3200" dirty="0"/>
              <a:t> </a:t>
            </a:r>
            <a:r>
              <a:rPr lang="en-US" sz="2000" b="0" i="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2000" b="0" i="0" u="sng" dirty="0"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 Careers for STEM Students / Specific jobs for IT &amp; Computing students.     www.gradcracker.com</a:t>
            </a:r>
          </a:p>
          <a:p>
            <a:pPr marL="0" indent="0" algn="l">
              <a:buNone/>
            </a:pPr>
            <a:endParaRPr lang="en-US" sz="2800" dirty="0"/>
          </a:p>
          <a:p>
            <a:pPr marL="0" indent="0" algn="l">
              <a:buNone/>
            </a:pPr>
            <a:r>
              <a:rPr lang="en-US" sz="2800" b="1" u="sng" dirty="0">
                <a:solidFill>
                  <a:srgbClr val="FF0000"/>
                </a:solidFill>
              </a:rPr>
              <a:t>TOP TIPS </a:t>
            </a:r>
          </a:p>
          <a:p>
            <a:pPr marL="0" indent="0" algn="l">
              <a:buNone/>
            </a:pPr>
            <a:r>
              <a:rPr lang="en-US" sz="2800" dirty="0"/>
              <a:t>– be sure to check the job title that it’s a computer job!</a:t>
            </a:r>
          </a:p>
          <a:p>
            <a:pPr algn="l">
              <a:buFontTx/>
              <a:buChar char="-"/>
            </a:pPr>
            <a:r>
              <a:rPr lang="en-US" sz="2800" dirty="0"/>
              <a:t>Check the Location of the job!</a:t>
            </a:r>
          </a:p>
          <a:p>
            <a:pPr algn="l">
              <a:buFontTx/>
              <a:buChar char="-"/>
            </a:pPr>
            <a:r>
              <a:rPr lang="en-US" sz="2800" dirty="0"/>
              <a:t>Check the closing date</a:t>
            </a:r>
          </a:p>
          <a:p>
            <a:pPr algn="l">
              <a:buFontTx/>
              <a:buChar char="-"/>
            </a:pPr>
            <a:r>
              <a:rPr lang="en-US" sz="2800" dirty="0"/>
              <a:t>Pick 3-5 jobs / companies that interest you and make 5 great applications – don’t try to apply for them all!</a:t>
            </a:r>
          </a:p>
          <a:p>
            <a:pPr algn="l">
              <a:buFontTx/>
              <a:buChar char="-"/>
            </a:pPr>
            <a:r>
              <a:rPr lang="en-US" sz="2800" dirty="0"/>
              <a:t>Get help from your Careers service for the difficult application questions  </a:t>
            </a:r>
          </a:p>
          <a:p>
            <a:pPr marL="0" indent="0" algn="l">
              <a:buNone/>
            </a:pPr>
            <a:endParaRPr lang="en-US" sz="2800" dirty="0"/>
          </a:p>
          <a:p>
            <a:pPr marL="0" indent="0" algn="l">
              <a:buNone/>
            </a:pPr>
            <a:endParaRPr lang="en-US" sz="2800" dirty="0"/>
          </a:p>
          <a:p>
            <a:r>
              <a:rPr lang="en-US" sz="2800" dirty="0"/>
              <a:t>Target jobs</a:t>
            </a:r>
          </a:p>
          <a:p>
            <a:pPr marL="0" indent="0">
              <a:buNone/>
            </a:pPr>
            <a:r>
              <a:rPr lang="en-US" sz="2000" dirty="0"/>
              <a:t>https://targetjobs.co.uk/</a:t>
            </a:r>
          </a:p>
          <a:p>
            <a:endParaRPr lang="en-US" sz="2800" dirty="0"/>
          </a:p>
          <a:p>
            <a:endParaRPr lang="en-US" sz="2800" dirty="0"/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E529A7-4978-428C-AF09-AA4629CCE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871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F123E-9E20-49AB-BFD4-6C113A9C2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en-GB" dirty="0"/>
              <a:t>Work Experience Bursaries/money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319C2-7BCF-46D1-8E41-844A98994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560263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Career Development Bursary </a:t>
            </a:r>
          </a:p>
          <a:p>
            <a:r>
              <a:rPr lang="en-GB" dirty="0"/>
              <a:t>Up to £1000 for : 	(</a:t>
            </a:r>
            <a:r>
              <a:rPr lang="en-GB" sz="2600" dirty="0"/>
              <a:t>can apply every year of study </a:t>
            </a:r>
            <a:r>
              <a:rPr lang="en-GB" dirty="0"/>
              <a:t>)</a:t>
            </a:r>
          </a:p>
          <a:p>
            <a:pPr marL="400050" lvl="1" indent="0">
              <a:buNone/>
            </a:pPr>
            <a:r>
              <a:rPr lang="en-GB" dirty="0"/>
              <a:t>- 1 &amp; 2 day professional courses that compliment your studies plus …</a:t>
            </a:r>
          </a:p>
          <a:p>
            <a:pPr lvl="1"/>
            <a:r>
              <a:rPr lang="en-GB" dirty="0"/>
              <a:t>Costs of travel to allow you to do a work  or voluntary placement with company of your choice.</a:t>
            </a:r>
          </a:p>
          <a:p>
            <a:pPr lvl="1"/>
            <a:r>
              <a:rPr lang="en-GB" dirty="0"/>
              <a:t>Termly application dates (1</a:t>
            </a:r>
            <a:r>
              <a:rPr lang="en-GB" baseline="30000" dirty="0"/>
              <a:t>st</a:t>
            </a:r>
            <a:r>
              <a:rPr lang="en-GB" dirty="0"/>
              <a:t> Nov for this term)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u="sng" dirty="0"/>
              <a:t>Contact Finance Advisers:</a:t>
            </a:r>
          </a:p>
          <a:p>
            <a:pPr marL="457200" lvl="1" indent="0">
              <a:buNone/>
            </a:pPr>
            <a:r>
              <a:rPr lang="en-GB" dirty="0"/>
              <a:t>Sharon Alexander sharon.alexander@uwtsd.ac.uk</a:t>
            </a:r>
          </a:p>
          <a:p>
            <a:pPr marL="457200" lvl="1" indent="0">
              <a:buNone/>
            </a:pPr>
            <a:r>
              <a:rPr lang="en-GB" dirty="0"/>
              <a:t>or </a:t>
            </a:r>
            <a:r>
              <a:rPr lang="en-GB" dirty="0" err="1"/>
              <a:t>Delyth</a:t>
            </a:r>
            <a:r>
              <a:rPr lang="en-GB" dirty="0"/>
              <a:t> Lewis d.lewis@uwtsd.ac.uk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6E78E5-C4B6-42F6-BCA1-A113388D6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987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671E9D30-5DEE-4DA5-BC66-992C233D4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4"/>
            <a:ext cx="7886700" cy="1047651"/>
          </a:xfrm>
          <a:solidFill>
            <a:schemeClr val="accent1"/>
          </a:solidFill>
          <a:ln w="38100">
            <a:solidFill>
              <a:srgbClr val="7030A0"/>
            </a:solidFill>
            <a:miter lim="800000"/>
            <a:headEnd/>
            <a:tailEnd/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 dirty="0"/>
              <a:t>Need a year out?</a:t>
            </a:r>
            <a:br>
              <a:rPr lang="en-US" altLang="en-US" sz="4000" dirty="0"/>
            </a:br>
            <a:r>
              <a:rPr lang="en-US" altLang="en-US" sz="4000" dirty="0"/>
              <a:t>Teach English Abroad…</a:t>
            </a:r>
            <a:endParaRPr lang="en-GB" altLang="en-US" sz="4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46C55E-1E10-46AA-ADEA-19B075A095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388" y="1557338"/>
            <a:ext cx="4319587" cy="5040312"/>
          </a:xfrm>
          <a:ln w="28575">
            <a:solidFill>
              <a:srgbClr val="FF0000"/>
            </a:solidFill>
          </a:ln>
        </p:spPr>
        <p:txBody>
          <a:bodyPr/>
          <a:lstStyle/>
          <a:p>
            <a:pPr marL="0" indent="0" algn="ctr" eaLnBrk="1" hangingPunct="1">
              <a:buFontTx/>
              <a:buNone/>
              <a:defRPr/>
            </a:pPr>
            <a:r>
              <a:rPr lang="en-US" sz="2800" dirty="0"/>
              <a:t>JET Scheme – Japan</a:t>
            </a:r>
          </a:p>
          <a:p>
            <a:pPr eaLnBrk="1" hangingPunct="1">
              <a:defRPr/>
            </a:pPr>
            <a:r>
              <a:rPr lang="en-US" sz="1800" dirty="0">
                <a:solidFill>
                  <a:srgbClr val="21252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Assistant Language Teachers (ALTs),  help Japanese Teachers of English rather than to lead classes on their own. </a:t>
            </a:r>
          </a:p>
          <a:p>
            <a:pPr eaLnBrk="1" hangingPunct="1">
              <a:defRPr/>
            </a:pPr>
            <a:r>
              <a:rPr lang="en-US" sz="1800" dirty="0">
                <a:solidFill>
                  <a:srgbClr val="21252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PAY – APPROX 25K  free flights, often </a:t>
            </a:r>
            <a:r>
              <a:rPr lang="en-US" sz="1800" dirty="0" err="1">
                <a:solidFill>
                  <a:srgbClr val="21252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subsidised</a:t>
            </a:r>
            <a:r>
              <a:rPr lang="en-US" sz="1800" dirty="0">
                <a:solidFill>
                  <a:srgbClr val="21252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accommodation, school holidays. </a:t>
            </a:r>
          </a:p>
          <a:p>
            <a:pPr eaLnBrk="1" hangingPunct="1">
              <a:defRPr/>
            </a:pPr>
            <a:endParaRPr lang="en-US" sz="1800" dirty="0">
              <a:solidFill>
                <a:srgbClr val="212529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828800" lvl="4" indent="0" eaLnBrk="1" hangingPunct="1">
              <a:buFontTx/>
              <a:buNone/>
              <a:defRPr/>
            </a:pPr>
            <a:r>
              <a:rPr lang="en-US" sz="1800" dirty="0">
                <a:solidFill>
                  <a:srgbClr val="21252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VERY Prestigious scheme.</a:t>
            </a:r>
          </a:p>
          <a:p>
            <a:pPr marL="1828800" lvl="4" indent="0" eaLnBrk="1" hangingPunct="1">
              <a:buFontTx/>
              <a:buNone/>
              <a:defRPr/>
            </a:pPr>
            <a:r>
              <a:rPr lang="en-US" sz="1800" dirty="0">
                <a:solidFill>
                  <a:srgbClr val="21252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Should come back with basic Japanese and £5k- £10k savings!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F0B3BC-D61A-4BAA-9821-9E16B726FA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557338"/>
            <a:ext cx="4264025" cy="5040312"/>
          </a:xfrm>
          <a:ln w="38100">
            <a:solidFill>
              <a:srgbClr val="FFFF00"/>
            </a:solidFill>
          </a:ln>
        </p:spPr>
        <p:txBody>
          <a:bodyPr/>
          <a:lstStyle/>
          <a:p>
            <a:pPr marL="0" indent="0" algn="ctr" eaLnBrk="1" hangingPunct="1">
              <a:buFontTx/>
              <a:buNone/>
              <a:defRPr/>
            </a:pPr>
            <a:r>
              <a:rPr lang="en-US" sz="2800" dirty="0"/>
              <a:t>Teach China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£1400- £2000+monthly salary, city dependent (low tax and cost of living)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Housing provided (apartment or monthly allowance)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International flight </a:t>
            </a:r>
          </a:p>
          <a:p>
            <a:pPr marL="0" indent="0" eaLnBrk="1" hangingPunct="1">
              <a:buFontTx/>
              <a:buNone/>
              <a:defRPr/>
            </a:pPr>
            <a:r>
              <a:rPr lang="en-US" sz="20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reimbursement, or </a:t>
            </a:r>
          </a:p>
          <a:p>
            <a:pPr marL="0" indent="0" eaLnBrk="1" hangingPunct="1">
              <a:buFontTx/>
              <a:buNone/>
              <a:defRPr/>
            </a:pPr>
            <a:r>
              <a:rPr lang="en-US" sz="20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paid for up-front flight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Mandarin lessons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Pre-departure Training</a:t>
            </a:r>
          </a:p>
          <a:p>
            <a:pPr marL="0" indent="0" eaLnBrk="1" hangingPunct="1">
              <a:buFontTx/>
              <a:buNone/>
              <a:defRPr/>
            </a:pPr>
            <a:endParaRPr lang="en-GB" dirty="0"/>
          </a:p>
        </p:txBody>
      </p:sp>
      <p:pic>
        <p:nvPicPr>
          <p:cNvPr id="8197" name="Picture 7">
            <a:extLst>
              <a:ext uri="{FF2B5EF4-FFF2-40B4-BE49-F238E27FC236}">
                <a16:creationId xmlns:a16="http://schemas.microsoft.com/office/drawing/2014/main" id="{7D4FC12B-DB91-4548-9E7B-3D6CEB8CBC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3789363"/>
            <a:ext cx="1857375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9">
            <a:extLst>
              <a:ext uri="{FF2B5EF4-FFF2-40B4-BE49-F238E27FC236}">
                <a16:creationId xmlns:a16="http://schemas.microsoft.com/office/drawing/2014/main" id="{D67F7FEF-2FA6-4F48-BC40-B355A1C339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3644900"/>
            <a:ext cx="1571625" cy="302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9" name="TextBox 10">
            <a:extLst>
              <a:ext uri="{FF2B5EF4-FFF2-40B4-BE49-F238E27FC236}">
                <a16:creationId xmlns:a16="http://schemas.microsoft.com/office/drawing/2014/main" id="{A4B43D7F-0A43-4BC0-B71E-6442E59D2F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5038" y="7043738"/>
            <a:ext cx="18589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900">
                <a:hlinkClick r:id="rId4" tooltip="http://myriammahiques.blogspot.com/2011/04/concepts-on-great-wall-of-china.html"/>
              </a:rPr>
              <a:t>This Photo</a:t>
            </a:r>
            <a:r>
              <a:rPr lang="en-GB" altLang="en-US" sz="900"/>
              <a:t> by Unknown Author is licensed under </a:t>
            </a:r>
            <a:r>
              <a:rPr lang="en-GB" altLang="en-US" sz="900">
                <a:hlinkClick r:id="rId5" tooltip="https://creativecommons.org/licenses/by-nc-nd/3.0/"/>
              </a:rPr>
              <a:t>CC BY-NC-ND</a:t>
            </a:r>
            <a:endParaRPr lang="en-GB" altLang="en-US" sz="9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95ECC-A4DA-442C-9672-EEFB252080D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 w="38100">
            <a:solidFill>
              <a:schemeClr val="tx2"/>
            </a:solidFill>
          </a:ln>
        </p:spPr>
        <p:txBody>
          <a:bodyPr>
            <a:normAutofit fontScale="90000"/>
          </a:bodyPr>
          <a:lstStyle/>
          <a:p>
            <a:r>
              <a:rPr lang="en-GB" dirty="0"/>
              <a:t>What makes a great CV or job application?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1B033-74D9-4E5A-8DEA-0CA12D3D0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316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dirty="0"/>
              <a:t>Sample Computing CV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Sections to include:</a:t>
            </a:r>
          </a:p>
          <a:p>
            <a:pPr marL="0" indent="0">
              <a:buNone/>
            </a:pPr>
            <a:r>
              <a:rPr lang="en-GB" b="1" dirty="0"/>
              <a:t>Career Focus</a:t>
            </a:r>
            <a:r>
              <a:rPr lang="en-GB" dirty="0"/>
              <a:t>/Goal/Aims/ Profile</a:t>
            </a:r>
          </a:p>
          <a:p>
            <a:pPr marL="0" indent="0">
              <a:buNone/>
            </a:pPr>
            <a:r>
              <a:rPr lang="en-GB" dirty="0"/>
              <a:t>( this is</a:t>
            </a:r>
            <a:r>
              <a:rPr lang="en-GB" dirty="0">
                <a:solidFill>
                  <a:srgbClr val="FF0000"/>
                </a:solidFill>
              </a:rPr>
              <a:t> not </a:t>
            </a:r>
            <a:r>
              <a:rPr lang="en-GB" dirty="0"/>
              <a:t>called a personal statement!!!!)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dirty="0"/>
              <a:t>Technical / Computing skills</a:t>
            </a:r>
          </a:p>
          <a:p>
            <a:pPr marL="0" indent="0">
              <a:buNone/>
            </a:pPr>
            <a:r>
              <a:rPr lang="en-GB" dirty="0"/>
              <a:t>Personal Skills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0AFA99-0BA0-4FAE-8685-DDC08D6FF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6879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99660-E6E1-4451-B396-83ABFEDC6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  <a:solidFill>
            <a:srgbClr val="00B0F0"/>
          </a:solidFill>
          <a:ln w="38100">
            <a:solidFill>
              <a:schemeClr val="tx2"/>
            </a:solidFill>
          </a:ln>
        </p:spPr>
        <p:txBody>
          <a:bodyPr>
            <a:normAutofit fontScale="90000"/>
          </a:bodyPr>
          <a:lstStyle/>
          <a:p>
            <a:r>
              <a:rPr lang="en-GB" dirty="0"/>
              <a:t>Example Career focus section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AA49A-79FC-4FB0-94D2-B1D6FF4C5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812755"/>
          </a:xfrm>
          <a:ln w="38100">
            <a:solidFill>
              <a:schemeClr val="tx2"/>
            </a:solidFill>
          </a:ln>
        </p:spPr>
        <p:txBody>
          <a:bodyPr>
            <a:normAutofit lnSpcReduction="10000"/>
          </a:bodyPr>
          <a:lstStyle/>
          <a:p>
            <a:pPr marL="0" indent="0">
              <a:spcAft>
                <a:spcPts val="1300"/>
              </a:spcAft>
              <a:buNone/>
            </a:pPr>
            <a:r>
              <a:rPr lang="en-US" sz="1800" b="1" dirty="0">
                <a:solidFill>
                  <a:srgbClr val="595959"/>
                </a:solidFill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Career Profile</a:t>
            </a:r>
          </a:p>
          <a:p>
            <a:pPr marL="0" indent="0">
              <a:spcAft>
                <a:spcPts val="1300"/>
              </a:spcAft>
              <a:buNone/>
            </a:pPr>
            <a:r>
              <a:rPr lang="en-US" sz="2000" b="1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am currently completing a BSc (Hons) in Web Development at the University of Wales, (predicted grade 2:1). </a:t>
            </a:r>
            <a:r>
              <a:rPr lang="en-US" sz="2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have with excellent coding and programming skills in a variety of languages including HTML, CSS, C++, C#, Swift, SQL, typescript and node.js.  I have created applications in PHP which included sending data to and from a </a:t>
            </a:r>
            <a:r>
              <a:rPr lang="en-US" sz="2000" dirty="0" err="1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MyPHP</a:t>
            </a:r>
            <a:r>
              <a:rPr lang="en-US" sz="2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database. </a:t>
            </a:r>
            <a:r>
              <a:rPr lang="en-US" sz="2000" dirty="0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have worked part time throughout my studies and have successfully managed my time combining work responsibilities with my fitness training schedule whilst maintaining excellent academic results.</a:t>
            </a:r>
            <a:endParaRPr lang="en-GB" sz="2000" dirty="0">
              <a:solidFill>
                <a:schemeClr val="accent6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1300"/>
              </a:spcAft>
              <a:buNone/>
            </a:pPr>
            <a:r>
              <a:rPr lang="en-US" sz="2000" dirty="0">
                <a:solidFill>
                  <a:schemeClr val="accent4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am now seeking to bring my professional attitude and web development expertise, together with my strong work ethic to a role in web development and IT support.</a:t>
            </a:r>
            <a:endParaRPr lang="en-GB" sz="2000" dirty="0">
              <a:solidFill>
                <a:schemeClr val="accent4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8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Yellow = current education 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Red = Relevant technical expertise and knowledge</a:t>
            </a:r>
          </a:p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Orange = Personal experience and skills</a:t>
            </a:r>
          </a:p>
          <a:p>
            <a:r>
              <a:rPr lang="en-GB" sz="2400" b="1" dirty="0">
                <a:solidFill>
                  <a:srgbClr val="7030A0"/>
                </a:solidFill>
              </a:rPr>
              <a:t>Purple = What job/position you want to apply for</a:t>
            </a:r>
          </a:p>
          <a:p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22A788-0F71-4184-A9BA-FFD6F51A1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4272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BE80DC6-9B8C-4331-9A21-EC4406B43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br>
              <a:rPr lang="en-US" dirty="0">
                <a:solidFill>
                  <a:srgbClr val="FF0000"/>
                </a:solidFill>
              </a:rPr>
            </a:br>
            <a:r>
              <a:rPr lang="en-US" b="1" dirty="0">
                <a:solidFill>
                  <a:srgbClr val="FF0000"/>
                </a:solidFill>
              </a:rPr>
              <a:t>3 things to remember!</a:t>
            </a:r>
            <a:br>
              <a:rPr lang="en-US" b="1" dirty="0">
                <a:solidFill>
                  <a:srgbClr val="FF0000"/>
                </a:solidFill>
              </a:rPr>
            </a:b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E3604DD-4E69-4A23-BD62-92105ACDA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08720"/>
            <a:ext cx="8517632" cy="56425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1600" dirty="0"/>
          </a:p>
          <a:p>
            <a:r>
              <a:rPr lang="en-US" dirty="0"/>
              <a:t>Your degree grade is not enough – PROVE you have the right SKILLS for the job!</a:t>
            </a:r>
          </a:p>
          <a:p>
            <a:endParaRPr lang="en-US" sz="1600" dirty="0"/>
          </a:p>
          <a:p>
            <a:r>
              <a:rPr lang="en-US" dirty="0"/>
              <a:t>Closing dates!!!</a:t>
            </a:r>
          </a:p>
          <a:p>
            <a:pPr marL="0" indent="0" algn="ctr">
              <a:buNone/>
            </a:pPr>
            <a:endParaRPr lang="en-US" sz="1600" dirty="0"/>
          </a:p>
          <a:p>
            <a:r>
              <a:rPr lang="en-US" dirty="0"/>
              <a:t>APPLY Smartly! Get help with your career plans &amp; applications from Melanie Hall</a:t>
            </a:r>
          </a:p>
          <a:p>
            <a:pPr marL="0" indent="0" algn="ctr">
              <a:buNone/>
            </a:pPr>
            <a:r>
              <a:rPr lang="en-US" b="1" dirty="0"/>
              <a:t>YOUR</a:t>
            </a:r>
            <a:r>
              <a:rPr lang="en-US" dirty="0"/>
              <a:t> careers Adviser!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FF0000"/>
                </a:solidFill>
              </a:rPr>
              <a:t>Don’t Panic -You are not ALONE!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3D1239-D65E-4B34-A588-6C47E5593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512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8424" y="170520"/>
            <a:ext cx="522176" cy="52217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51204CC-B032-435A-B784-2E5384C4A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658CBB-A16E-4D22-B101-75D193E660B6}"/>
              </a:ext>
            </a:extLst>
          </p:cNvPr>
          <p:cNvSpPr txBox="1"/>
          <p:nvPr/>
        </p:nvSpPr>
        <p:spPr>
          <a:xfrm>
            <a:off x="611560" y="260648"/>
            <a:ext cx="7632848" cy="86485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rial Narrow" panose="020B0606020202030204" pitchFamily="34" charset="0"/>
              </a:rPr>
              <a:t>Contact us at:</a:t>
            </a:r>
          </a:p>
          <a:p>
            <a:endParaRPr lang="en-US" sz="3200" dirty="0">
              <a:latin typeface="Arial Narrow" panose="020B0606020202030204" pitchFamily="34" charset="0"/>
            </a:endParaRPr>
          </a:p>
          <a:p>
            <a:r>
              <a:rPr lang="en-GB" sz="3200" b="1" dirty="0">
                <a:solidFill>
                  <a:srgbClr val="000000"/>
                </a:solidFill>
                <a:latin typeface="Arial Narrow" panose="020B0606020202030204" pitchFamily="34" charset="0"/>
              </a:rPr>
              <a:t>E</a:t>
            </a:r>
            <a:r>
              <a:rPr lang="en-GB" sz="3200" b="1" i="0" dirty="0">
                <a:solidFill>
                  <a:srgbClr val="000000"/>
                </a:solidFill>
                <a:effectLst/>
                <a:latin typeface="Arial Narrow" panose="020B0606020202030204" pitchFamily="34" charset="0"/>
              </a:rPr>
              <a:t>mail:</a:t>
            </a:r>
            <a:r>
              <a:rPr lang="en-GB" sz="3200" b="0" i="0" dirty="0">
                <a:solidFill>
                  <a:srgbClr val="000000"/>
                </a:solidFill>
                <a:effectLst/>
                <a:latin typeface="Arial Narrow" panose="020B0606020202030204" pitchFamily="34" charset="0"/>
              </a:rPr>
              <a:t> </a:t>
            </a:r>
            <a:r>
              <a:rPr lang="en-GB" sz="3200" b="0" i="0" u="sng" dirty="0">
                <a:solidFill>
                  <a:srgbClr val="2E2EFF"/>
                </a:solidFill>
                <a:effectLst/>
                <a:latin typeface="Arial Narrow" panose="020B0606020202030204" pitchFamily="34" charset="0"/>
                <a:hlinkClick r:id="rId3"/>
              </a:rPr>
              <a:t>careers@uwtsd.ac.uk</a:t>
            </a:r>
            <a:br>
              <a:rPr lang="en-GB" sz="3200" dirty="0">
                <a:latin typeface="Arial Narrow" panose="020B0606020202030204" pitchFamily="34" charset="0"/>
              </a:rPr>
            </a:br>
            <a:r>
              <a:rPr lang="en-GB" sz="3200" b="1" i="0" dirty="0">
                <a:solidFill>
                  <a:srgbClr val="000000"/>
                </a:solidFill>
                <a:effectLst/>
                <a:latin typeface="Arial Narrow" panose="020B0606020202030204" pitchFamily="34" charset="0"/>
              </a:rPr>
              <a:t>Telephone</a:t>
            </a:r>
            <a:r>
              <a:rPr lang="en-GB" sz="3200" b="0" i="0" dirty="0">
                <a:solidFill>
                  <a:srgbClr val="000000"/>
                </a:solidFill>
                <a:effectLst/>
                <a:latin typeface="Arial Narrow" panose="020B0606020202030204" pitchFamily="34" charset="0"/>
              </a:rPr>
              <a:t>: 01267 655380 (</a:t>
            </a:r>
            <a:r>
              <a:rPr lang="en-GB" sz="3200" dirty="0">
                <a:solidFill>
                  <a:srgbClr val="000000"/>
                </a:solidFill>
                <a:latin typeface="Arial Narrow" panose="020B0606020202030204" pitchFamily="34" charset="0"/>
              </a:rPr>
              <a:t>M</a:t>
            </a:r>
            <a:r>
              <a:rPr lang="en-GB" sz="3200" b="0" i="0" dirty="0">
                <a:solidFill>
                  <a:srgbClr val="000000"/>
                </a:solidFill>
                <a:effectLst/>
                <a:latin typeface="Arial Narrow" panose="020B0606020202030204" pitchFamily="34" charset="0"/>
              </a:rPr>
              <a:t>el Hall)</a:t>
            </a:r>
          </a:p>
          <a:p>
            <a:endParaRPr lang="en-GB" sz="3200" dirty="0">
              <a:solidFill>
                <a:srgbClr val="000000"/>
              </a:solidFill>
              <a:latin typeface="Arial Narrow" panose="020B0606020202030204" pitchFamily="34" charset="0"/>
            </a:endParaRPr>
          </a:p>
          <a:p>
            <a:r>
              <a:rPr lang="en-GB" sz="3200" dirty="0">
                <a:solidFill>
                  <a:srgbClr val="000000"/>
                </a:solidFill>
                <a:latin typeface="Arial Narrow" panose="020B0606020202030204" pitchFamily="34" charset="0"/>
              </a:rPr>
              <a:t>Melanie Hall</a:t>
            </a:r>
          </a:p>
          <a:p>
            <a:endParaRPr lang="en-GB" sz="3200" dirty="0">
              <a:solidFill>
                <a:srgbClr val="000000"/>
              </a:solidFill>
              <a:latin typeface="Arial Narrow" panose="020B0606020202030204" pitchFamily="34" charset="0"/>
            </a:endParaRPr>
          </a:p>
          <a:p>
            <a:r>
              <a:rPr lang="en-GB" sz="3200" dirty="0">
                <a:solidFill>
                  <a:srgbClr val="000000"/>
                </a:solidFill>
                <a:latin typeface="Arial Narrow" panose="020B0606020202030204" pitchFamily="34" charset="0"/>
              </a:rPr>
              <a:t>m.hall@uwtsd.ac.uk</a:t>
            </a:r>
            <a:endParaRPr lang="en-US" sz="3200" dirty="0">
              <a:latin typeface="Arial Narrow" panose="020B0606020202030204" pitchFamily="34" charset="0"/>
            </a:endParaRPr>
          </a:p>
          <a:p>
            <a:endParaRPr lang="en-US" sz="3200" dirty="0">
              <a:latin typeface="Arial Narrow" panose="020B0606020202030204" pitchFamily="34" charset="0"/>
            </a:endParaRPr>
          </a:p>
          <a:p>
            <a:r>
              <a:rPr lang="en-US" sz="3200" dirty="0">
                <a:latin typeface="Arial Narrow" panose="020B0606020202030204" pitchFamily="34" charset="0"/>
              </a:rPr>
              <a:t>Normal work days:</a:t>
            </a:r>
          </a:p>
          <a:p>
            <a:r>
              <a:rPr lang="en-US" sz="3200" dirty="0" err="1">
                <a:latin typeface="Arial Narrow" panose="020B0606020202030204" pitchFamily="34" charset="0"/>
              </a:rPr>
              <a:t>Wednesdays,Thursdays</a:t>
            </a:r>
            <a:r>
              <a:rPr lang="en-US" sz="3200" dirty="0">
                <a:latin typeface="Arial Narrow" panose="020B0606020202030204" pitchFamily="34" charset="0"/>
              </a:rPr>
              <a:t> and Fridays</a:t>
            </a:r>
          </a:p>
          <a:p>
            <a:endParaRPr lang="en-US" sz="3200" dirty="0">
              <a:latin typeface="Arial Narrow" panose="020B0606020202030204" pitchFamily="34" charset="0"/>
            </a:endParaRPr>
          </a:p>
          <a:p>
            <a:endParaRPr lang="en-US" sz="3200" dirty="0">
              <a:latin typeface="Arial Narrow" panose="020B0606020202030204" pitchFamily="34" charset="0"/>
            </a:endParaRPr>
          </a:p>
          <a:p>
            <a:endParaRPr lang="en-US" sz="3200" dirty="0">
              <a:latin typeface="Arial Narrow" panose="020B0606020202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5116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1CC6E-AFA0-412B-BD13-BACA243AD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B1885-0401-46B9-B837-17C6F6513E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E8EDE4-76A4-4565-9D6E-C895BE62323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BC7019-2E82-45A4-A7DB-42F5FF08A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664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402047C3-6F77-4138-AAFD-E466F9586B6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accent2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 dirty="0"/>
              <a:t>THE </a:t>
            </a:r>
            <a:r>
              <a:rPr lang="en-GB" altLang="en-US" b="1" dirty="0"/>
              <a:t>GOOD</a:t>
            </a:r>
            <a:r>
              <a:rPr lang="en-GB" altLang="en-US" dirty="0"/>
              <a:t> NEWS!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CD54352D-19A0-4683-8DD9-36948BC8086A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0824" y="1600200"/>
            <a:ext cx="3817120" cy="5213175"/>
          </a:xfrm>
          <a:ln w="38100">
            <a:solidFill>
              <a:srgbClr val="00B050"/>
            </a:solidFill>
            <a:miter lim="800000"/>
            <a:headEnd/>
            <a:tailEnd/>
          </a:ln>
        </p:spPr>
        <p:txBody>
          <a:bodyPr>
            <a:normAutofit fontScale="92500" lnSpcReduction="20000"/>
          </a:bodyPr>
          <a:lstStyle/>
          <a:p>
            <a:pPr marL="0" indent="0" algn="ctr">
              <a:buFontTx/>
              <a:buNone/>
            </a:pPr>
            <a:r>
              <a:rPr lang="en-US" altLang="en-US" dirty="0">
                <a:solidFill>
                  <a:srgbClr val="00B050"/>
                </a:solidFill>
              </a:rPr>
              <a:t>THERE ARE LOTS of  well-paid Computer JOBS OUT THERE!</a:t>
            </a:r>
          </a:p>
          <a:p>
            <a:pPr marL="0" indent="0" algn="ctr">
              <a:buFontTx/>
              <a:buNone/>
            </a:pPr>
            <a:endParaRPr lang="en-US" altLang="en-US" dirty="0">
              <a:solidFill>
                <a:srgbClr val="00B050"/>
              </a:solidFill>
            </a:endParaRPr>
          </a:p>
          <a:p>
            <a:pPr>
              <a:buFontTx/>
              <a:buChar char="-"/>
            </a:pPr>
            <a:r>
              <a:rPr lang="en-US" altLang="en-US" dirty="0">
                <a:solidFill>
                  <a:srgbClr val="00B050"/>
                </a:solidFill>
              </a:rPr>
              <a:t>1324 Software jobs</a:t>
            </a:r>
          </a:p>
          <a:p>
            <a:pPr>
              <a:buFontTx/>
              <a:buChar char="-"/>
            </a:pPr>
            <a:r>
              <a:rPr lang="en-US" altLang="en-US" dirty="0">
                <a:solidFill>
                  <a:srgbClr val="00B050"/>
                </a:solidFill>
              </a:rPr>
              <a:t>1,202 web jobs</a:t>
            </a:r>
          </a:p>
          <a:p>
            <a:pPr>
              <a:buFontTx/>
              <a:buChar char="-"/>
            </a:pPr>
            <a:r>
              <a:rPr lang="en-US" altLang="en-US" dirty="0">
                <a:solidFill>
                  <a:srgbClr val="00B050"/>
                </a:solidFill>
              </a:rPr>
              <a:t>1,233 Cyber Security jobs</a:t>
            </a:r>
          </a:p>
          <a:p>
            <a:pPr marL="0" indent="0">
              <a:buNone/>
            </a:pPr>
            <a:r>
              <a:rPr lang="en-US" altLang="en-US" sz="2200" dirty="0">
                <a:solidFill>
                  <a:srgbClr val="00B050"/>
                </a:solidFill>
              </a:rPr>
              <a:t>as advertised on the </a:t>
            </a:r>
            <a:r>
              <a:rPr lang="en-US" altLang="en-US" sz="2200" dirty="0" err="1">
                <a:solidFill>
                  <a:srgbClr val="00B050"/>
                </a:solidFill>
              </a:rPr>
              <a:t>Gradcracker</a:t>
            </a:r>
            <a:r>
              <a:rPr lang="en-US" altLang="en-US" sz="2200" dirty="0">
                <a:solidFill>
                  <a:srgbClr val="00B050"/>
                </a:solidFill>
              </a:rPr>
              <a:t> website 12</a:t>
            </a:r>
            <a:r>
              <a:rPr lang="en-US" altLang="en-US" sz="2200" baseline="30000" dirty="0">
                <a:solidFill>
                  <a:srgbClr val="00B050"/>
                </a:solidFill>
              </a:rPr>
              <a:t>th</a:t>
            </a:r>
            <a:r>
              <a:rPr lang="en-US" altLang="en-US" sz="2200" dirty="0">
                <a:solidFill>
                  <a:srgbClr val="00B050"/>
                </a:solidFill>
              </a:rPr>
              <a:t> Oct 2021)</a:t>
            </a:r>
          </a:p>
          <a:p>
            <a:pPr>
              <a:buFontTx/>
              <a:buChar char="-"/>
            </a:pPr>
            <a:endParaRPr lang="en-US" altLang="en-US" dirty="0">
              <a:solidFill>
                <a:srgbClr val="00B050"/>
              </a:solidFill>
            </a:endParaRPr>
          </a:p>
          <a:p>
            <a:pPr>
              <a:buFontTx/>
              <a:buChar char="-"/>
            </a:pPr>
            <a:r>
              <a:rPr lang="en-US" altLang="en-US" dirty="0">
                <a:solidFill>
                  <a:srgbClr val="00B050"/>
                </a:solidFill>
              </a:rPr>
              <a:t>LOCATION!!! Hybrid Remote Working</a:t>
            </a:r>
            <a:endParaRPr lang="en-GB" altLang="en-US" dirty="0">
              <a:solidFill>
                <a:srgbClr val="00B050"/>
              </a:solidFill>
            </a:endParaRPr>
          </a:p>
        </p:txBody>
      </p:sp>
      <p:sp>
        <p:nvSpPr>
          <p:cNvPr id="5124" name="Content Placeholder 3">
            <a:extLst>
              <a:ext uri="{FF2B5EF4-FFF2-40B4-BE49-F238E27FC236}">
                <a16:creationId xmlns:a16="http://schemas.microsoft.com/office/drawing/2014/main" id="{CD02FAC5-1F5C-49BA-A23D-E89AE61D304A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067944" y="1600200"/>
            <a:ext cx="4618856" cy="5213175"/>
          </a:xfrm>
        </p:spPr>
        <p:txBody>
          <a:bodyPr>
            <a:normAutofit fontScale="92500" lnSpcReduction="20000"/>
          </a:bodyPr>
          <a:lstStyle/>
          <a:p>
            <a:pPr marL="0" indent="0">
              <a:buFontTx/>
              <a:buNone/>
              <a:defRPr/>
            </a:pPr>
            <a:r>
              <a:rPr lang="en-US" altLang="en-US" sz="3200" b="1" dirty="0"/>
              <a:t>The </a:t>
            </a:r>
            <a:r>
              <a:rPr lang="en-US" altLang="en-US" sz="3200" b="1" dirty="0">
                <a:solidFill>
                  <a:srgbClr val="FF0000"/>
                </a:solidFill>
              </a:rPr>
              <a:t>bad</a:t>
            </a:r>
            <a:r>
              <a:rPr lang="en-US" altLang="en-US" sz="3200" b="1" dirty="0"/>
              <a:t> news…</a:t>
            </a:r>
          </a:p>
          <a:p>
            <a:pPr>
              <a:defRPr/>
            </a:pPr>
            <a:r>
              <a:rPr lang="en-US" altLang="en-US" dirty="0"/>
              <a:t>Job hunting in the computing area needs you to multi-task -</a:t>
            </a:r>
          </a:p>
          <a:p>
            <a:pPr marL="0" indent="0">
              <a:buNone/>
              <a:defRPr/>
            </a:pPr>
            <a:r>
              <a:rPr lang="en-US" altLang="en-US" dirty="0"/>
              <a:t>Studies PLUS applications!</a:t>
            </a:r>
          </a:p>
          <a:p>
            <a:pPr marL="0" indent="0">
              <a:buNone/>
              <a:defRPr/>
            </a:pPr>
            <a:endParaRPr lang="en-US" altLang="en-US" sz="1500" dirty="0"/>
          </a:p>
          <a:p>
            <a:pPr>
              <a:defRPr/>
            </a:pPr>
            <a:r>
              <a:rPr lang="en-US" altLang="en-US" dirty="0"/>
              <a:t>You will need to use more than one method of job search to get your first job:</a:t>
            </a:r>
          </a:p>
          <a:p>
            <a:pPr marL="0" indent="0">
              <a:buFontTx/>
              <a:buNone/>
              <a:defRPr/>
            </a:pPr>
            <a:r>
              <a:rPr lang="en-US" altLang="en-US" dirty="0"/>
              <a:t>- </a:t>
            </a:r>
            <a:r>
              <a:rPr lang="en-US" altLang="en-US" sz="2600" dirty="0"/>
              <a:t>Applying to advertised jobs</a:t>
            </a:r>
          </a:p>
          <a:p>
            <a:pPr>
              <a:buFontTx/>
              <a:buChar char="-"/>
              <a:defRPr/>
            </a:pPr>
            <a:r>
              <a:rPr lang="en-US" altLang="en-US" sz="2600" dirty="0"/>
              <a:t>Sending out your CV on Spec to companies of your choice.</a:t>
            </a:r>
          </a:p>
          <a:p>
            <a:pPr>
              <a:buFontTx/>
              <a:buChar char="-"/>
              <a:defRPr/>
            </a:pPr>
            <a:r>
              <a:rPr lang="en-US" altLang="en-US" sz="2600" dirty="0"/>
              <a:t>Networking and making industry contacts 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200859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5" ma:contentTypeDescription="Create a new document." ma:contentTypeScope="" ma:versionID="d95328043b4700ba9ac97fa55afb8757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dbb4621e9e47c3d0511060b5e896f54a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3:LastSharedByUser" minOccurs="0"/>
                <xsd:element ref="ns3:LastSharedByTime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Locatio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  <xsd:element name="LastSharedByUser" ma:index="11" nillable="true" ma:displayName="Last Shared By User" ma:description="" ma:internalName="LastSharedByUser" ma:readOnly="true">
      <xsd:simpleType>
        <xsd:restriction base="dms:Note">
          <xsd:maxLength value="255"/>
        </xsd:restriction>
      </xsd:simpleType>
    </xsd:element>
    <xsd:element name="LastSharedByTime" ma:index="12" nillable="true" ma:displayName="Last Shared By Time" ma:description="" ma:internalName="LastSharedByTim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5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6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7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AutoKeyPoints" ma:index="2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5209609-E0EA-4635-9F3A-833F146D50F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696490a5-0429-499a-a254-a60426c02ef0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purl.org/dc/elements/1.1/"/>
    <ds:schemaRef ds:uri="d2d6d51c-be45-489c-bfaa-c0c3d4c0c982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1328</Words>
  <Application>Microsoft Office PowerPoint</Application>
  <PresentationFormat>On-screen Show (4:3)</PresentationFormat>
  <Paragraphs>236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30" baseType="lpstr">
      <vt:lpstr>Myriad Pro</vt:lpstr>
      <vt:lpstr>Amasis MT Pro Black</vt:lpstr>
      <vt:lpstr>Arial</vt:lpstr>
      <vt:lpstr>Arial</vt:lpstr>
      <vt:lpstr>Arial Narrow</vt:lpstr>
      <vt:lpstr>Calibri</vt:lpstr>
      <vt:lpstr>Cambria Math</vt:lpstr>
      <vt:lpstr>Chiller</vt:lpstr>
      <vt:lpstr>Rockwell</vt:lpstr>
      <vt:lpstr>Segoe UI Historic</vt:lpstr>
      <vt:lpstr>Segoe UI Light</vt:lpstr>
      <vt:lpstr>20140311PresentationUWTSDTemplate</vt:lpstr>
      <vt:lpstr>PowerPoint Presentation</vt:lpstr>
      <vt:lpstr>PowerPoint Presentation</vt:lpstr>
      <vt:lpstr>Melanie Hall</vt:lpstr>
      <vt:lpstr>How and with what Can I help? </vt:lpstr>
      <vt:lpstr>Appointments – HOW? &amp; WHEN?</vt:lpstr>
      <vt:lpstr>     MyCareer </vt:lpstr>
      <vt:lpstr>ABINTEGRO</vt:lpstr>
      <vt:lpstr>Final Year Careers Timetable  – What you need to do and When</vt:lpstr>
      <vt:lpstr>THE GOOD NEWS!</vt:lpstr>
      <vt:lpstr>Useful websites</vt:lpstr>
      <vt:lpstr>Work Experience Bursaries/money</vt:lpstr>
      <vt:lpstr>Need a year out? Teach English Abroad…</vt:lpstr>
      <vt:lpstr>What makes a great CV or job application?</vt:lpstr>
      <vt:lpstr>Example Career focus section</vt:lpstr>
      <vt:lpstr> 3 things to remember! </vt:lpstr>
      <vt:lpstr>PowerPoint Presentation</vt:lpstr>
      <vt:lpstr>PowerPoint Presentation</vt:lpstr>
      <vt:lpstr>THE GOOD NEWS!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Thomas</dc:creator>
  <cp:lastModifiedBy>Melanie Hall</cp:lastModifiedBy>
  <cp:revision>103</cp:revision>
  <cp:lastPrinted>2020-09-23T09:23:20Z</cp:lastPrinted>
  <dcterms:created xsi:type="dcterms:W3CDTF">2020-09-18T11:52:24Z</dcterms:created>
  <dcterms:modified xsi:type="dcterms:W3CDTF">2021-10-19T21:06:36Z</dcterms:modified>
</cp:coreProperties>
</file>