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8"/>
  </p:notesMasterIdLst>
  <p:sldIdLst>
    <p:sldId id="257" r:id="rId3"/>
    <p:sldId id="339" r:id="rId4"/>
    <p:sldId id="407" r:id="rId5"/>
    <p:sldId id="399" r:id="rId6"/>
    <p:sldId id="384" r:id="rId7"/>
    <p:sldId id="352" r:id="rId8"/>
    <p:sldId id="393" r:id="rId9"/>
    <p:sldId id="401" r:id="rId10"/>
    <p:sldId id="405" r:id="rId11"/>
    <p:sldId id="402" r:id="rId12"/>
    <p:sldId id="404" r:id="rId13"/>
    <p:sldId id="394" r:id="rId14"/>
    <p:sldId id="395" r:id="rId15"/>
    <p:sldId id="270" r:id="rId16"/>
    <p:sldId id="3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2337" autoAdjust="0"/>
  </p:normalViewPr>
  <p:slideViewPr>
    <p:cSldViewPr snapToGrid="0">
      <p:cViewPr varScale="1">
        <p:scale>
          <a:sx n="92" d="100"/>
          <a:sy n="92" d="100"/>
        </p:scale>
        <p:origin x="11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DB89DFD4-B21B-4520-A6C4-2A219F0DBE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8B494FBA-CA0A-44B9-833F-15F8F4C15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Header Placeholder 3">
            <a:extLst>
              <a:ext uri="{FF2B5EF4-FFF2-40B4-BE49-F238E27FC236}">
                <a16:creationId xmlns:a16="http://schemas.microsoft.com/office/drawing/2014/main" id="{32B86C4D-2FE6-4886-A98C-8BBED5925B3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7" name="Footer Placeholder 4">
            <a:extLst>
              <a:ext uri="{FF2B5EF4-FFF2-40B4-BE49-F238E27FC236}">
                <a16:creationId xmlns:a16="http://schemas.microsoft.com/office/drawing/2014/main" id="{CCD481E3-D535-499E-9F2F-078FFF3E031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8" name="Slide Number Placeholder 5">
            <a:extLst>
              <a:ext uri="{FF2B5EF4-FFF2-40B4-BE49-F238E27FC236}">
                <a16:creationId xmlns:a16="http://schemas.microsoft.com/office/drawing/2014/main" id="{2F7D9E6B-73DE-4ABD-9A08-9457094E3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A1EE62-BDD8-47CA-8A39-605E09D3C70D}" type="slidenum">
              <a:rPr lang="zh-CN" altLang="en-GB"/>
              <a:pPr>
                <a:spcBef>
                  <a:spcPct val="0"/>
                </a:spcBef>
              </a:pPr>
              <a:t>4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84275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ED06F-9B8B-615E-85B3-CC887635B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6DBE3-48FC-E0EF-1823-4F26C9035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36A32-F90B-A865-05F5-3EFBD59F3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D0409-471C-6D8E-BDBF-D77A18DF7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6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10b: Report Guidance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r>
              <a:rPr lang="en-GB" sz="3600" dirty="0"/>
              <a:t>Task Description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E766F5E5-F6A5-F93B-6162-E3E035720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8964" y="1743170"/>
            <a:ext cx="8149131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Written Report </a:t>
            </a:r>
          </a:p>
          <a:p>
            <a:r>
              <a:rPr lang="en-GB" dirty="0"/>
              <a:t> </a:t>
            </a:r>
          </a:p>
          <a:p>
            <a:r>
              <a:rPr lang="en-US" dirty="0"/>
              <a:t>The report should follow a professional academic report format and include references.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Critically examine Airbnb as an example of the sharing economy. </a:t>
            </a:r>
          </a:p>
          <a:p>
            <a:r>
              <a:rPr lang="en-GB" dirty="0"/>
              <a:t>Evaluate the Airbnb business model, financial landscape, P2P market forces, target groups, problems, strategy, current situation, challenges and suggest recommendations for future growth.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E99ACA-0172-41B6-A60C-AF5846B20E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507B2-55CD-06C4-3F06-2E3736295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r>
              <a:rPr lang="en-GB" sz="3600" dirty="0"/>
              <a:t>Report introduction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C4284A-D98D-F0D0-6DEB-9A4A130D40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3427" y="1445152"/>
            <a:ext cx="6487673" cy="336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Introduce the sharing economy and Airbnb’s role within it.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Clarify that the assignment will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Airbnb through: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overview of its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landscape</a:t>
            </a: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Model Canvas</a:t>
            </a: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Formulation Framework</a:t>
            </a: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evaluation of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tools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used</a:t>
            </a: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State the purpose and value of these frameworks.</a:t>
            </a:r>
          </a:p>
          <a:p>
            <a:pPr marL="1200150" lvl="2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Brief outline of the structure.</a:t>
            </a:r>
          </a:p>
        </p:txBody>
      </p:sp>
    </p:spTree>
    <p:extLst>
      <p:ext uri="{BB962C8B-B14F-4D97-AF65-F5344CB8AC3E}">
        <p14:creationId xmlns:p14="http://schemas.microsoft.com/office/powerpoint/2010/main" val="1446876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F1CB38-B399-3FAB-DA96-EF6FFA01218A}"/>
              </a:ext>
            </a:extLst>
          </p:cNvPr>
          <p:cNvSpPr txBox="1"/>
          <p:nvPr/>
        </p:nvSpPr>
        <p:spPr>
          <a:xfrm>
            <a:off x="541020" y="411480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+mj-lt"/>
                <a:cs typeface="Arial" panose="020B0604020202020204" pitchFamily="34" charset="0"/>
              </a:rPr>
              <a:t>Airbnb Landscape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232FF9-C83A-086C-9552-F4A58111F944}"/>
              </a:ext>
            </a:extLst>
          </p:cNvPr>
          <p:cNvSpPr txBox="1"/>
          <p:nvPr/>
        </p:nvSpPr>
        <p:spPr>
          <a:xfrm>
            <a:off x="1211580" y="1546860"/>
            <a:ext cx="9525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critical overview of Airbnb’s operating environment</a:t>
            </a:r>
          </a:p>
          <a:p>
            <a:endParaRPr lang="en-GB" sz="2400" dirty="0"/>
          </a:p>
          <a:p>
            <a:r>
              <a:rPr lang="en-GB" sz="2400" dirty="0"/>
              <a:t>Think – Where is Airbnb now, and what forces shape its environment?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CFC8AF-AE33-ABC5-FD74-3FBB548B02D7}"/>
              </a:ext>
            </a:extLst>
          </p:cNvPr>
          <p:cNvSpPr txBox="1"/>
          <p:nvPr/>
        </p:nvSpPr>
        <p:spPr>
          <a:xfrm>
            <a:off x="2096540" y="3527368"/>
            <a:ext cx="95173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Market Context – role &amp; dynamics within sharing 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Industry Forces (Porters 5 forces perhaps…?)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Key challenges etc</a:t>
            </a:r>
          </a:p>
        </p:txBody>
      </p:sp>
    </p:spTree>
    <p:extLst>
      <p:ext uri="{BB962C8B-B14F-4D97-AF65-F5344CB8AC3E}">
        <p14:creationId xmlns:p14="http://schemas.microsoft.com/office/powerpoint/2010/main" val="36514172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36" y="516169"/>
            <a:ext cx="2313672" cy="673630"/>
          </a:xfrm>
        </p:spPr>
        <p:txBody>
          <a:bodyPr/>
          <a:lstStyle/>
          <a:p>
            <a:r>
              <a:rPr lang="en-GB" sz="3600" dirty="0"/>
              <a:t>Business Model Canvas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7F28FB-85C0-E46C-030D-191F180A1D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77536" y="2828636"/>
            <a:ext cx="3207327" cy="104717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105000"/>
              </a:lnSpc>
              <a:buSzPct val="80000"/>
              <a:buNone/>
            </a:pPr>
            <a:r>
              <a:rPr 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How does Airbnb create value?</a:t>
            </a:r>
            <a:endParaRPr lang="en-US" sz="2400" b="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35265C71-2AEA-85CC-BED4-69A36645BE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6" t="10374" r="3480" b="9630"/>
          <a:stretch>
            <a:fillRect/>
          </a:stretch>
        </p:blipFill>
        <p:spPr bwMode="auto">
          <a:xfrm>
            <a:off x="3216064" y="224591"/>
            <a:ext cx="8858172" cy="541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3950D-1EE0-6FB5-B7D2-714E9449A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BA5DA4-2A4C-75AC-F888-0DF200D6C2D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7614177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Key Resources &amp; Activities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93251B7-2B48-4F3B-B41D-C8BBB46D553D}"/>
              </a:ext>
            </a:extLst>
          </p:cNvPr>
          <p:cNvSpPr/>
          <p:nvPr/>
        </p:nvSpPr>
        <p:spPr>
          <a:xfrm>
            <a:off x="489019" y="1139974"/>
            <a:ext cx="8478336" cy="664349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/>
              <a:t>These areas of the BMC will incorporate the “tools / systems”: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ADFD106-1E4C-5DBD-BA63-08F5D2CCE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547637"/>
              </p:ext>
            </p:extLst>
          </p:nvPr>
        </p:nvGraphicFramePr>
        <p:xfrm>
          <a:off x="1163782" y="1981009"/>
          <a:ext cx="7990609" cy="3401482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822858">
                  <a:extLst>
                    <a:ext uri="{9D8B030D-6E8A-4147-A177-3AD203B41FA5}">
                      <a16:colId xmlns:a16="http://schemas.microsoft.com/office/drawing/2014/main" val="3379079050"/>
                    </a:ext>
                  </a:extLst>
                </a:gridCol>
                <a:gridCol w="6167751">
                  <a:extLst>
                    <a:ext uri="{9D8B030D-6E8A-4147-A177-3AD203B41FA5}">
                      <a16:colId xmlns:a16="http://schemas.microsoft.com/office/drawing/2014/main" val="4082723148"/>
                    </a:ext>
                  </a:extLst>
                </a:gridCol>
              </a:tblGrid>
              <a:tr h="1700741">
                <a:tc>
                  <a:txBody>
                    <a:bodyPr/>
                    <a:lstStyle/>
                    <a:p>
                      <a:r>
                        <a:rPr lang="en-GB" sz="2000" dirty="0"/>
                        <a:t>Key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Digital platform infrastructure.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Algorithms: fraud detection, pricing, ranking, matching.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Brand value and global user base.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Data analytics systems.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 err="1"/>
                        <a:t>AirCover</a:t>
                      </a:r>
                      <a:r>
                        <a:rPr lang="en-GB" sz="1600" b="0" dirty="0"/>
                        <a:t> insurance frameworks.</a:t>
                      </a:r>
                    </a:p>
                    <a:p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364865"/>
                  </a:ext>
                </a:extLst>
              </a:tr>
              <a:tr h="1700741">
                <a:tc>
                  <a:txBody>
                    <a:bodyPr/>
                    <a:lstStyle/>
                    <a:p>
                      <a:r>
                        <a:rPr lang="en-GB" sz="2000" b="1" dirty="0"/>
                        <a:t>Key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Platform operation and scaling.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AI model development and maintenance.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Safety verification processes.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Host onboarding and compliance systems.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Customer support systems (automation + human).</a:t>
                      </a:r>
                    </a:p>
                    <a:p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28180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238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3FDA-C02B-B7ED-0385-EB2EAD22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2013-DA61-A5AA-99A6-D24F95D7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11504083" cy="1325563"/>
          </a:xfrm>
        </p:spPr>
        <p:txBody>
          <a:bodyPr/>
          <a:lstStyle/>
          <a:p>
            <a:r>
              <a:rPr lang="en-GB" sz="3600" dirty="0"/>
              <a:t>The Strategy-Formulation Framework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AB9CCD-03BF-0277-B8DA-9778B57BC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138" y="1112520"/>
            <a:ext cx="10631049" cy="4511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4836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7A560-86C1-9D70-8607-482BBB502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A7E7F-3EB6-8FB3-8187-26814CED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3100070" cy="1325563"/>
          </a:xfrm>
        </p:spPr>
        <p:txBody>
          <a:bodyPr/>
          <a:lstStyle/>
          <a:p>
            <a:r>
              <a:rPr lang="en-GB" sz="3600" dirty="0"/>
              <a:t>IFAS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DB0898E-6CF3-D13E-8273-13D079F8D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E0DFA8-40C0-8B97-330B-27AB19299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100" y="525146"/>
            <a:ext cx="10249947" cy="454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1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21FCC-ED03-13FF-E846-C6A776E1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3D62-EF33-5601-A8C3-FA0BD6D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CPM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EA4F1DD-3FD1-770B-6B10-AFBCE8A980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1" b="4468"/>
          <a:stretch>
            <a:fillRect/>
          </a:stretch>
        </p:blipFill>
        <p:spPr bwMode="auto">
          <a:xfrm>
            <a:off x="2136322" y="814508"/>
            <a:ext cx="9486900" cy="454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259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AEE3E-A767-9EDC-BC8A-673D2DF88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69F3-863E-B14E-81C4-01E1C964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EFAS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B1D690-D9A4-06F5-CD9B-11F6BC8BD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787" y="213872"/>
            <a:ext cx="9583750" cy="537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669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B5216-2F90-C7F9-DBF5-28E2226B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2DBA-4663-7E9E-045F-FCF82E0E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SFAS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212DAB-58CA-9B2F-DC83-ADF9CC3CF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0" b="588"/>
          <a:stretch>
            <a:fillRect/>
          </a:stretch>
        </p:blipFill>
        <p:spPr>
          <a:xfrm>
            <a:off x="1762005" y="182481"/>
            <a:ext cx="10032988" cy="53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051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5CEE0-32D2-4CD8-7976-B24D86D9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89CF-76A5-99CF-6901-2B2F27FD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TOWS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F2F2CD-21B3-38AB-4D0D-1BD9D0DF9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906337-539F-AEB3-EA8D-96B38AA1A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2143" y="401134"/>
            <a:ext cx="7757372" cy="493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32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5151B-AC16-40E6-AFDF-8FAF7E704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BE9C-D168-0931-B990-05D8E545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202972" cy="1325563"/>
          </a:xfrm>
        </p:spPr>
        <p:txBody>
          <a:bodyPr/>
          <a:lstStyle/>
          <a:p>
            <a:r>
              <a:rPr lang="en-GB" sz="3600" dirty="0"/>
              <a:t>Matching Key</a:t>
            </a:r>
            <a:br>
              <a:rPr lang="en-GB" sz="3600" dirty="0"/>
            </a:br>
            <a:r>
              <a:rPr lang="en-GB" sz="3600" dirty="0"/>
              <a:t>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C66517-223D-B71F-620E-C31813445A8F}"/>
              </a:ext>
            </a:extLst>
          </p:cNvPr>
          <p:cNvSpPr txBox="1"/>
          <p:nvPr/>
        </p:nvSpPr>
        <p:spPr>
          <a:xfrm>
            <a:off x="337023" y="2569286"/>
            <a:ext cx="2895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Formulate alternative strategies</a:t>
            </a:r>
            <a:endParaRPr lang="en-GB" sz="2400" dirty="0"/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001949A8-7655-9F36-8041-D529E3176B37}"/>
              </a:ext>
            </a:extLst>
          </p:cNvPr>
          <p:cNvGrpSpPr>
            <a:grpSpLocks/>
          </p:cNvGrpSpPr>
          <p:nvPr/>
        </p:nvGrpSpPr>
        <p:grpSpPr bwMode="auto">
          <a:xfrm>
            <a:off x="3949593" y="1068080"/>
            <a:ext cx="7972776" cy="4553263"/>
            <a:chOff x="57" y="895"/>
            <a:chExt cx="5520" cy="3146"/>
          </a:xfrm>
        </p:grpSpPr>
        <p:sp>
          <p:nvSpPr>
            <p:cNvPr id="7" name="Rectangle 4">
              <a:extLst>
                <a:ext uri="{FF2B5EF4-FFF2-40B4-BE49-F238E27FC236}">
                  <a16:creationId xmlns:a16="http://schemas.microsoft.com/office/drawing/2014/main" id="{ABEB192F-3526-0058-5013-F88410A9F0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3351"/>
              <a:ext cx="1855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Develop a new employee benefits package</a:t>
              </a: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C3600B4B-E375-B39F-F3DB-711D978B44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3351"/>
              <a:ext cx="193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6C1922BA-FE01-9202-1B66-CA798F1DCA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3360"/>
              <a:ext cx="1607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 Strong union activity (threat)</a:t>
              </a:r>
            </a:p>
          </p:txBody>
        </p:sp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id="{FB9B4058-9750-0C3A-B8B1-CF81053189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3351"/>
              <a:ext cx="208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11" name="Rectangle 8">
              <a:extLst>
                <a:ext uri="{FF2B5EF4-FFF2-40B4-BE49-F238E27FC236}">
                  <a16:creationId xmlns:a16="http://schemas.microsoft.com/office/drawing/2014/main" id="{D3A8A296-3CDF-7BB9-6C16-8668824A6F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3351"/>
              <a:ext cx="1696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Poor employee morale (weakness)</a:t>
              </a:r>
            </a:p>
          </p:txBody>
        </p:sp>
        <p:sp>
          <p:nvSpPr>
            <p:cNvPr id="12" name="Rectangle 9">
              <a:extLst>
                <a:ext uri="{FF2B5EF4-FFF2-40B4-BE49-F238E27FC236}">
                  <a16:creationId xmlns:a16="http://schemas.microsoft.com/office/drawing/2014/main" id="{FBCD27ED-E785-E263-E3CF-339B80113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2670"/>
              <a:ext cx="1856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Develop new products for older adults</a:t>
              </a:r>
            </a:p>
          </p:txBody>
        </p:sp>
        <p:sp>
          <p:nvSpPr>
            <p:cNvPr id="13" name="Rectangle 10">
              <a:extLst>
                <a:ext uri="{FF2B5EF4-FFF2-40B4-BE49-F238E27FC236}">
                  <a16:creationId xmlns:a16="http://schemas.microsoft.com/office/drawing/2014/main" id="{B223F3D9-5C28-C49F-AF34-155EA66BEA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2670"/>
              <a:ext cx="193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14" name="Rectangle 11">
              <a:extLst>
                <a:ext uri="{FF2B5EF4-FFF2-40B4-BE49-F238E27FC236}">
                  <a16:creationId xmlns:a16="http://schemas.microsoft.com/office/drawing/2014/main" id="{00B62E8E-4366-C05B-B158-093D998B47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2670"/>
              <a:ext cx="1567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Decreasing numbers of young adults (threat)</a:t>
              </a:r>
            </a:p>
          </p:txBody>
        </p:sp>
        <p:sp>
          <p:nvSpPr>
            <p:cNvPr id="15" name="Rectangle 12">
              <a:extLst>
                <a:ext uri="{FF2B5EF4-FFF2-40B4-BE49-F238E27FC236}">
                  <a16:creationId xmlns:a16="http://schemas.microsoft.com/office/drawing/2014/main" id="{546916EC-685E-894F-BCA6-975352DF7A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2670"/>
              <a:ext cx="208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16" name="Rectangle 13">
              <a:extLst>
                <a:ext uri="{FF2B5EF4-FFF2-40B4-BE49-F238E27FC236}">
                  <a16:creationId xmlns:a16="http://schemas.microsoft.com/office/drawing/2014/main" id="{25B700D1-CBA0-B191-74AF-D0460E00B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2670"/>
              <a:ext cx="1696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Strong R&amp;D (strength)</a:t>
              </a:r>
            </a:p>
          </p:txBody>
        </p:sp>
        <p:sp>
          <p:nvSpPr>
            <p:cNvPr id="17" name="Rectangle 14">
              <a:extLst>
                <a:ext uri="{FF2B5EF4-FFF2-40B4-BE49-F238E27FC236}">
                  <a16:creationId xmlns:a16="http://schemas.microsoft.com/office/drawing/2014/main" id="{81358B16-24CF-0F95-1243-3D7FA3822A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1783"/>
              <a:ext cx="1856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Pursue horizontal integration by buying competitor's facilities</a:t>
              </a:r>
            </a:p>
          </p:txBody>
        </p:sp>
        <p:sp>
          <p:nvSpPr>
            <p:cNvPr id="18" name="Rectangle 15">
              <a:extLst>
                <a:ext uri="{FF2B5EF4-FFF2-40B4-BE49-F238E27FC236}">
                  <a16:creationId xmlns:a16="http://schemas.microsoft.com/office/drawing/2014/main" id="{37D796AD-B2F6-CAA0-3AC2-300D929AFB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1783"/>
              <a:ext cx="193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19" name="Rectangle 16">
              <a:extLst>
                <a:ext uri="{FF2B5EF4-FFF2-40B4-BE49-F238E27FC236}">
                  <a16:creationId xmlns:a16="http://schemas.microsoft.com/office/drawing/2014/main" id="{BE8C8481-D4B2-F5E3-B0BA-A1340FEF16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1783"/>
              <a:ext cx="1567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Exit of two major foreign competitors from the industry (opportunity)</a:t>
              </a:r>
            </a:p>
          </p:txBody>
        </p:sp>
        <p:sp>
          <p:nvSpPr>
            <p:cNvPr id="20" name="Rectangle 17">
              <a:extLst>
                <a:ext uri="{FF2B5EF4-FFF2-40B4-BE49-F238E27FC236}">
                  <a16:creationId xmlns:a16="http://schemas.microsoft.com/office/drawing/2014/main" id="{561EF657-0BFB-B335-B7C2-F5CE94BC80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1783"/>
              <a:ext cx="208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21" name="Rectangle 18">
              <a:extLst>
                <a:ext uri="{FF2B5EF4-FFF2-40B4-BE49-F238E27FC236}">
                  <a16:creationId xmlns:a16="http://schemas.microsoft.com/office/drawing/2014/main" id="{08EAAD03-DD9C-DD4F-1C3F-2807F10D93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1783"/>
              <a:ext cx="1696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Insufficient capacity (weakness)</a:t>
              </a:r>
            </a:p>
          </p:txBody>
        </p:sp>
        <p:sp>
          <p:nvSpPr>
            <p:cNvPr id="22" name="Rectangle 19">
              <a:extLst>
                <a:ext uri="{FF2B5EF4-FFF2-40B4-BE49-F238E27FC236}">
                  <a16:creationId xmlns:a16="http://schemas.microsoft.com/office/drawing/2014/main" id="{E91782CB-5428-7571-497B-CA97654B24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895"/>
              <a:ext cx="1856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Acquire Cellfone, Inc.</a:t>
              </a:r>
            </a:p>
          </p:txBody>
        </p:sp>
        <p:sp>
          <p:nvSpPr>
            <p:cNvPr id="23" name="Rectangle 20">
              <a:extLst>
                <a:ext uri="{FF2B5EF4-FFF2-40B4-BE49-F238E27FC236}">
                  <a16:creationId xmlns:a16="http://schemas.microsoft.com/office/drawing/2014/main" id="{CD1D74BF-4B47-C8B9-BE3B-FD3C3AABC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895"/>
              <a:ext cx="193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24" name="Rectangle 21">
              <a:extLst>
                <a:ext uri="{FF2B5EF4-FFF2-40B4-BE49-F238E27FC236}">
                  <a16:creationId xmlns:a16="http://schemas.microsoft.com/office/drawing/2014/main" id="{9692FE30-4799-2488-C93C-0E8DFABD32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895"/>
              <a:ext cx="1567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20% annual growth in the cell phone industry (opportunity)</a:t>
              </a:r>
            </a:p>
          </p:txBody>
        </p:sp>
        <p:sp>
          <p:nvSpPr>
            <p:cNvPr id="25" name="Rectangle 22">
              <a:extLst>
                <a:ext uri="{FF2B5EF4-FFF2-40B4-BE49-F238E27FC236}">
                  <a16:creationId xmlns:a16="http://schemas.microsoft.com/office/drawing/2014/main" id="{0CF6087D-F714-FC04-B805-0355CA9EF0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895"/>
              <a:ext cx="208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FAB1E6D3-4BFD-343F-305C-6744AEC0DD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895"/>
              <a:ext cx="1696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Excess working capacity (strength)</a:t>
              </a:r>
            </a:p>
          </p:txBody>
        </p:sp>
        <p:sp>
          <p:nvSpPr>
            <p:cNvPr id="27" name="Line 24">
              <a:extLst>
                <a:ext uri="{FF2B5EF4-FFF2-40B4-BE49-F238E27FC236}">
                  <a16:creationId xmlns:a16="http://schemas.microsoft.com/office/drawing/2014/main" id="{EC65E878-0956-4232-C7E2-F2BA0C12985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2670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Line 25">
              <a:extLst>
                <a:ext uri="{FF2B5EF4-FFF2-40B4-BE49-F238E27FC236}">
                  <a16:creationId xmlns:a16="http://schemas.microsoft.com/office/drawing/2014/main" id="{E9418759-9022-0945-A8DE-85FA91728F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3351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Line 26">
              <a:extLst>
                <a:ext uri="{FF2B5EF4-FFF2-40B4-BE49-F238E27FC236}">
                  <a16:creationId xmlns:a16="http://schemas.microsoft.com/office/drawing/2014/main" id="{FF3704C1-3DF1-4854-A7B3-35D8235A4C0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4032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Line 27">
              <a:extLst>
                <a:ext uri="{FF2B5EF4-FFF2-40B4-BE49-F238E27FC236}">
                  <a16:creationId xmlns:a16="http://schemas.microsoft.com/office/drawing/2014/main" id="{A7FBD0AD-DBBA-19F7-7ABD-D8A4FAB3FA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1783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Line 28">
              <a:extLst>
                <a:ext uri="{FF2B5EF4-FFF2-40B4-BE49-F238E27FC236}">
                  <a16:creationId xmlns:a16="http://schemas.microsoft.com/office/drawing/2014/main" id="{8B72ECDD-872A-732E-96DD-94EDD65DE04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Line 29">
              <a:extLst>
                <a:ext uri="{FF2B5EF4-FFF2-40B4-BE49-F238E27FC236}">
                  <a16:creationId xmlns:a16="http://schemas.microsoft.com/office/drawing/2014/main" id="{35F955A4-E412-DFC9-7D1A-10E97AD8CA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Line 30">
              <a:extLst>
                <a:ext uri="{FF2B5EF4-FFF2-40B4-BE49-F238E27FC236}">
                  <a16:creationId xmlns:a16="http://schemas.microsoft.com/office/drawing/2014/main" id="{A1848607-9098-B543-155D-66356A458B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895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Line 31">
              <a:extLst>
                <a:ext uri="{FF2B5EF4-FFF2-40B4-BE49-F238E27FC236}">
                  <a16:creationId xmlns:a16="http://schemas.microsoft.com/office/drawing/2014/main" id="{962A38FC-0E7E-180E-7E3C-347123F778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895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Line 32">
              <a:extLst>
                <a:ext uri="{FF2B5EF4-FFF2-40B4-BE49-F238E27FC236}">
                  <a16:creationId xmlns:a16="http://schemas.microsoft.com/office/drawing/2014/main" id="{0C9B613B-74EF-99AC-A0D7-0698533B40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1783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Line 33">
              <a:extLst>
                <a:ext uri="{FF2B5EF4-FFF2-40B4-BE49-F238E27FC236}">
                  <a16:creationId xmlns:a16="http://schemas.microsoft.com/office/drawing/2014/main" id="{93669935-109D-2F35-D527-1FC986515A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2670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Line 34">
              <a:extLst>
                <a:ext uri="{FF2B5EF4-FFF2-40B4-BE49-F238E27FC236}">
                  <a16:creationId xmlns:a16="http://schemas.microsoft.com/office/drawing/2014/main" id="{9B6B5AA9-B304-CCED-C289-C11A3F95D2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3351"/>
              <a:ext cx="1566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800000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Line 35">
              <a:extLst>
                <a:ext uri="{FF2B5EF4-FFF2-40B4-BE49-F238E27FC236}">
                  <a16:creationId xmlns:a16="http://schemas.microsoft.com/office/drawing/2014/main" id="{871CF3EA-E726-24B6-7E8B-0879881EC9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4032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Line 36">
              <a:extLst>
                <a:ext uri="{FF2B5EF4-FFF2-40B4-BE49-F238E27FC236}">
                  <a16:creationId xmlns:a16="http://schemas.microsoft.com/office/drawing/2014/main" id="{300DFB60-828A-343C-765B-291C2D5CCD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53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Line 37">
              <a:extLst>
                <a:ext uri="{FF2B5EF4-FFF2-40B4-BE49-F238E27FC236}">
                  <a16:creationId xmlns:a16="http://schemas.microsoft.com/office/drawing/2014/main" id="{25BE8934-DE27-0871-B254-B41961D31D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1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Line 38">
              <a:extLst>
                <a:ext uri="{FF2B5EF4-FFF2-40B4-BE49-F238E27FC236}">
                  <a16:creationId xmlns:a16="http://schemas.microsoft.com/office/drawing/2014/main" id="{8DEA022B-D0E1-2B65-F1B6-1E28638AC0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895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Line 39">
              <a:extLst>
                <a:ext uri="{FF2B5EF4-FFF2-40B4-BE49-F238E27FC236}">
                  <a16:creationId xmlns:a16="http://schemas.microsoft.com/office/drawing/2014/main" id="{0E63FBDF-EBC2-C87C-6FEA-A598109C6C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4032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Line 40">
              <a:extLst>
                <a:ext uri="{FF2B5EF4-FFF2-40B4-BE49-F238E27FC236}">
                  <a16:creationId xmlns:a16="http://schemas.microsoft.com/office/drawing/2014/main" id="{4C1F68CA-81BB-8E7F-E0EF-6949A971D6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1783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Line 41">
              <a:extLst>
                <a:ext uri="{FF2B5EF4-FFF2-40B4-BE49-F238E27FC236}">
                  <a16:creationId xmlns:a16="http://schemas.microsoft.com/office/drawing/2014/main" id="{19C78152-3C21-A8AB-B99E-5362FF78530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2670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Line 42">
              <a:extLst>
                <a:ext uri="{FF2B5EF4-FFF2-40B4-BE49-F238E27FC236}">
                  <a16:creationId xmlns:a16="http://schemas.microsoft.com/office/drawing/2014/main" id="{E7B28A16-12BB-A4DD-4825-6723B38608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3351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Line 43">
              <a:extLst>
                <a:ext uri="{FF2B5EF4-FFF2-40B4-BE49-F238E27FC236}">
                  <a16:creationId xmlns:a16="http://schemas.microsoft.com/office/drawing/2014/main" id="{6430373E-1223-7B3C-F50C-4922B1B429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1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Line 44">
              <a:extLst>
                <a:ext uri="{FF2B5EF4-FFF2-40B4-BE49-F238E27FC236}">
                  <a16:creationId xmlns:a16="http://schemas.microsoft.com/office/drawing/2014/main" id="{0EEBD4D2-3647-57D2-7B4A-D3AAB7E2DF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8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18FC204-D0E1-457D-3DA9-12849F44E28E}"/>
              </a:ext>
            </a:extLst>
          </p:cNvPr>
          <p:cNvSpPr txBox="1"/>
          <p:nvPr/>
        </p:nvSpPr>
        <p:spPr>
          <a:xfrm>
            <a:off x="4034119" y="698747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 Internal Factors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9A7F926-3F0B-4336-C8C4-26CB66EF5D88}"/>
              </a:ext>
            </a:extLst>
          </p:cNvPr>
          <p:cNvSpPr txBox="1"/>
          <p:nvPr/>
        </p:nvSpPr>
        <p:spPr>
          <a:xfrm>
            <a:off x="6699623" y="672597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 External Factors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404F32C-AEA0-6291-B8D7-62E1BDA0DB56}"/>
              </a:ext>
            </a:extLst>
          </p:cNvPr>
          <p:cNvSpPr txBox="1"/>
          <p:nvPr/>
        </p:nvSpPr>
        <p:spPr>
          <a:xfrm>
            <a:off x="9442071" y="672597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Resultant Strategy</a:t>
            </a:r>
          </a:p>
        </p:txBody>
      </p:sp>
    </p:spTree>
    <p:extLst>
      <p:ext uri="{BB962C8B-B14F-4D97-AF65-F5344CB8AC3E}">
        <p14:creationId xmlns:p14="http://schemas.microsoft.com/office/powerpoint/2010/main" val="4025433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7DD0-9201-E8C9-BA97-D0C97349F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73" y="541932"/>
            <a:ext cx="10515600" cy="1325563"/>
          </a:xfrm>
        </p:spPr>
        <p:txBody>
          <a:bodyPr/>
          <a:lstStyle/>
          <a:p>
            <a:r>
              <a:rPr lang="en-GB" sz="3600" dirty="0"/>
              <a:t>Critical evaluation of Strategy &amp; Feasibility of options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C163682-4804-7877-6731-BDD65F1BFD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855" y="1997425"/>
            <a:ext cx="1097197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Throughout the BMC and SFF we have explored Airbnb’s strategy and strategic options – critique them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9E2EF-69D5-2958-43A3-7A6E85DED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A29F5D3-531D-909A-48E3-E45435DDEFF7}"/>
              </a:ext>
            </a:extLst>
          </p:cNvPr>
          <p:cNvSpPr txBox="1">
            <a:spLocks noChangeArrowheads="1"/>
          </p:cNvSpPr>
          <p:nvPr/>
        </p:nvSpPr>
        <p:spPr>
          <a:xfrm>
            <a:off x="1163260" y="2514098"/>
            <a:ext cx="9366727" cy="91490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defRPr/>
            </a:pPr>
            <a:r>
              <a:rPr lang="en-GB" altLang="zh-CN" sz="3800" dirty="0">
                <a:ea typeface="宋体" pitchFamily="2" charset="-122"/>
              </a:rPr>
              <a:t>Conclusion/ Summary</a:t>
            </a:r>
          </a:p>
        </p:txBody>
      </p:sp>
    </p:spTree>
    <p:extLst>
      <p:ext uri="{BB962C8B-B14F-4D97-AF65-F5344CB8AC3E}">
        <p14:creationId xmlns:p14="http://schemas.microsoft.com/office/powerpoint/2010/main" val="71067883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415</Words>
  <Application>Microsoft Office PowerPoint</Application>
  <PresentationFormat>Widescreen</PresentationFormat>
  <Paragraphs>77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宋体</vt:lpstr>
      <vt:lpstr>Aptos</vt:lpstr>
      <vt:lpstr>Arial</vt:lpstr>
      <vt:lpstr>Calibri</vt:lpstr>
      <vt:lpstr>Title Slide 1</vt:lpstr>
      <vt:lpstr>ALAMO22</vt:lpstr>
      <vt:lpstr>   Module: BMSP6017 Digital Business  Session 10b: Report Guidance   </vt:lpstr>
      <vt:lpstr>Task Description</vt:lpstr>
      <vt:lpstr>Report introduction</vt:lpstr>
      <vt:lpstr>PowerPoint Presentation</vt:lpstr>
      <vt:lpstr>Business Model Canvas</vt:lpstr>
      <vt:lpstr>PowerPoint Presentation</vt:lpstr>
      <vt:lpstr>The Strategy-Formulation Framework</vt:lpstr>
      <vt:lpstr>IFAS</vt:lpstr>
      <vt:lpstr>CPM</vt:lpstr>
      <vt:lpstr>EFAS</vt:lpstr>
      <vt:lpstr>SFAS</vt:lpstr>
      <vt:lpstr>TOWS</vt:lpstr>
      <vt:lpstr>Matching Key Factors</vt:lpstr>
      <vt:lpstr>Critical evaluation of Strategy &amp; Feasibility of options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11</cp:revision>
  <dcterms:created xsi:type="dcterms:W3CDTF">2025-09-08T10:01:36Z</dcterms:created>
  <dcterms:modified xsi:type="dcterms:W3CDTF">2025-12-02T08:01:06Z</dcterms:modified>
</cp:coreProperties>
</file>