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0F276-1833-4A75-9C1D-A56E2295A68D}" type="datetimeFigureOut">
              <a:rPr lang="en-US" smtClean="0"/>
              <a:t>11/28/25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44951-7827-47D4-8276-7DDE1FA7D8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1365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ame 7">
            <a:extLst>
              <a:ext uri="{FF2B5EF4-FFF2-40B4-BE49-F238E27FC236}">
                <a16:creationId xmlns:a16="http://schemas.microsoft.com/office/drawing/2014/main" id="{DD7EAFE6-2BB9-41FB-9CF4-588CFC708774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178657"/>
            <a:ext cx="10515600" cy="39983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AA70F276-1833-4A75-9C1D-A56E2295A68D}" type="datetimeFigureOut">
              <a:rPr lang="en-US" smtClean="0"/>
              <a:pPr/>
              <a:t>11/28/25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293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293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28844951-7827-47D4-8276-7DDE1FA7D85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9733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</p:sldLayoutIdLst>
  <p:txStyles>
    <p:titleStyle>
      <a:lvl1pPr marL="0" algn="l" defTabSz="914400" rtl="0" eaLnBrk="1" latinLnBrk="0" hangingPunct="1">
        <a:lnSpc>
          <a:spcPct val="90000"/>
        </a:lnSpc>
        <a:spcBef>
          <a:spcPct val="0"/>
        </a:spcBef>
        <a:buNone/>
        <a:defRPr lang="en-US" sz="5200" kern="1200" dirty="0">
          <a:gradFill flip="none" rotWithShape="1">
            <a:gsLst>
              <a:gs pos="0">
                <a:schemeClr val="accent5"/>
              </a:gs>
              <a:gs pos="100000">
                <a:schemeClr val="accent1">
                  <a:alpha val="70000"/>
                </a:schemeClr>
              </a:gs>
            </a:gsLst>
            <a:lin ang="0" scaled="1"/>
            <a:tileRect/>
          </a:gradFill>
          <a:latin typeface="+mj-lt"/>
          <a:ea typeface="+mn-ea"/>
          <a:cs typeface="Angsana New" panose="02020603050405020304" pitchFamily="18" charset="-34"/>
        </a:defRPr>
      </a:lvl1pPr>
    </p:titleStyle>
    <p:bodyStyle>
      <a:lvl1pPr marL="4572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1pPr>
      <a:lvl2pPr marL="8001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4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2pPr>
      <a:lvl3pPr marL="12573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20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3pPr>
      <a:lvl4pPr marL="16573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4pPr>
      <a:lvl5pPr marL="211455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10000"/>
            <a:lumOff val="90000"/>
          </a:schemeClr>
        </a:buClr>
        <a:buSzPct val="80000"/>
        <a:buFont typeface="Wingdings" panose="05000000000000000000" pitchFamily="2" charset="2"/>
        <a:buChar char="§"/>
        <a:defRPr sz="1800" kern="1200">
          <a:solidFill>
            <a:schemeClr val="tx2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C37C960-91F5-4F61-B2CD-8A03792072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1884203-7A1F-4059-B697-23D53FA8A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ame 17">
            <a:extLst>
              <a:ext uri="{FF2B5EF4-FFF2-40B4-BE49-F238E27FC236}">
                <a16:creationId xmlns:a16="http://schemas.microsoft.com/office/drawing/2014/main" id="{534FF884-7083-4ACF-9FD3-EF2C9B425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763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16F8C-29B6-B711-AE3A-9FAFDEB35C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602038"/>
            <a:ext cx="5322618" cy="1655762"/>
          </a:xfrm>
        </p:spPr>
        <p:txBody>
          <a:bodyPr>
            <a:normAutofit/>
          </a:bodyPr>
          <a:lstStyle/>
          <a:p>
            <a:pPr algn="l"/>
            <a:r>
              <a:rPr lang="en-GB" sz="2200">
                <a:solidFill>
                  <a:schemeClr val="tx2">
                    <a:alpha val="60000"/>
                  </a:schemeClr>
                </a:solidFill>
              </a:rPr>
              <a:t>Hi everyone! Today I will talk about how to build strong and effective relationships within a team, which is key to a team’s success.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34CCEF-9ADA-6070-2E6F-2F6E4D8272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22363"/>
            <a:ext cx="5322618" cy="2387600"/>
          </a:xfrm>
        </p:spPr>
        <p:txBody>
          <a:bodyPr>
            <a:normAutofit/>
          </a:bodyPr>
          <a:lstStyle/>
          <a:p>
            <a:pPr algn="l"/>
            <a:r>
              <a:rPr lang="en-GB" sz="3800" b="1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How to Build Relationships Within a Team</a:t>
            </a:r>
            <a:br>
              <a:rPr lang="en-GB" sz="3800" b="1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</a:br>
            <a:endParaRPr lang="en-US" sz="3800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B4273B-1E82-206A-D7F1-55CC09B68C5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42" r="2" b="7407"/>
          <a:stretch>
            <a:fillRect/>
          </a:stretch>
        </p:blipFill>
        <p:spPr>
          <a:xfrm>
            <a:off x="6783787" y="490537"/>
            <a:ext cx="4911108" cy="2945530"/>
          </a:xfrm>
          <a:prstGeom prst="rect">
            <a:avLst/>
          </a:prstGeom>
        </p:spPr>
      </p:pic>
      <p:pic>
        <p:nvPicPr>
          <p:cNvPr id="4" name="Picture 3" descr="A web of dots connected">
            <a:extLst>
              <a:ext uri="{FF2B5EF4-FFF2-40B4-BE49-F238E27FC236}">
                <a16:creationId xmlns:a16="http://schemas.microsoft.com/office/drawing/2014/main" id="{F5EC1F70-6134-BCD0-CD29-66BF09E273C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0000"/>
          </a:blip>
          <a:srcRect l="22567" r="2819" b="-3"/>
          <a:stretch>
            <a:fillRect/>
          </a:stretch>
        </p:blipFill>
        <p:spPr>
          <a:xfrm>
            <a:off x="6783787" y="3431458"/>
            <a:ext cx="4911108" cy="294553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B52DDE8-B411-DB75-F6EF-004212DBC498}"/>
              </a:ext>
            </a:extLst>
          </p:cNvPr>
          <p:cNvSpPr txBox="1"/>
          <p:nvPr/>
        </p:nvSpPr>
        <p:spPr>
          <a:xfrm>
            <a:off x="4493813" y="5257800"/>
            <a:ext cx="22869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Presented by Natalie Hrehova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27269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A29C4-A164-B6A8-DB11-4A7861A714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0"/>
            <a:ext cx="9144000" cy="2387600"/>
          </a:xfrm>
        </p:spPr>
        <p:txBody>
          <a:bodyPr/>
          <a:lstStyle/>
          <a:p>
            <a:r>
              <a:rPr lang="en-GB" b="1" dirty="0"/>
              <a:t>Why Relationships Matter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6AE348-4CEC-6AAA-2AB9-14C8F66DF3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773238"/>
            <a:ext cx="9144000" cy="1655762"/>
          </a:xfrm>
        </p:spPr>
        <p:txBody>
          <a:bodyPr/>
          <a:lstStyle/>
          <a:p>
            <a:r>
              <a:rPr lang="en-GB" dirty="0"/>
              <a:t>Strong relationships = better communication</a:t>
            </a:r>
          </a:p>
          <a:p>
            <a:r>
              <a:rPr lang="en-GB" dirty="0"/>
              <a:t>Trust improves collaboration</a:t>
            </a:r>
          </a:p>
          <a:p>
            <a:r>
              <a:rPr lang="en-GB" dirty="0"/>
              <a:t>Positive relationships reduce conflict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22DE0D4-63B9-4099-FAC6-AEE30F64A82D}"/>
              </a:ext>
            </a:extLst>
          </p:cNvPr>
          <p:cNvSpPr txBox="1"/>
          <p:nvPr/>
        </p:nvSpPr>
        <p:spPr>
          <a:xfrm flipH="1">
            <a:off x="657526" y="3699172"/>
            <a:ext cx="79300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Building good relationships in a team creates trust, makes communication easier, and helps resolve conflicts before they grow.</a:t>
            </a:r>
          </a:p>
          <a:p>
            <a:pPr algn="l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E418F50-82D8-70F0-18DB-62BDDB916C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8150" y="4160837"/>
            <a:ext cx="3089850" cy="2203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76626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822A57-F52D-99CA-6D39-BCF380F8BB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00200"/>
            <a:ext cx="8817429" cy="136305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Key Elements of Strong Relationships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FB8B4B-405D-1C42-2845-7F0117A401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2601119"/>
            <a:ext cx="9144000" cy="165576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Trust – believing in each other’s abilities and intentions</a:t>
            </a:r>
          </a:p>
          <a:p>
            <a:r>
              <a:rPr lang="en-GB" dirty="0"/>
              <a:t>Respect – valuing everyone’s opinions and strengths</a:t>
            </a:r>
          </a:p>
          <a:p>
            <a:r>
              <a:rPr lang="en-GB" dirty="0"/>
              <a:t>Open Communication – sharing ideas and concerns honestly</a:t>
            </a:r>
          </a:p>
          <a:p>
            <a:r>
              <a:rPr lang="en-GB" dirty="0"/>
              <a:t>Empathy – understanding teammates’ feelings and perspectives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6591C9-6B83-EA1F-B6E0-12164FB2C405}"/>
              </a:ext>
            </a:extLst>
          </p:cNvPr>
          <p:cNvSpPr txBox="1"/>
          <p:nvPr/>
        </p:nvSpPr>
        <p:spPr>
          <a:xfrm>
            <a:off x="5733143" y="4686904"/>
            <a:ext cx="488042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strong team relationship is built on trust, respect, open communication, and empathy. Without these, teams often struggle to work effectively.</a:t>
            </a:r>
          </a:p>
          <a:p>
            <a:pPr algn="l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B1A2C42-D1FE-2ADD-954A-8979421F51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H="1" flipV="1">
            <a:off x="2633341" y="4266760"/>
            <a:ext cx="1673615" cy="1982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62039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69C5D-27C5-862B-B1AE-BB3D8C0E908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00200"/>
            <a:ext cx="9144000" cy="13025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Practical Tips to Build Relationships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59C87D-1E64-2DC8-1F09-2A519E7914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167191" y="2311552"/>
            <a:ext cx="9144000" cy="165576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Regular team meetings and check-ins</a:t>
            </a:r>
          </a:p>
          <a:p>
            <a:r>
              <a:rPr lang="en-GB" dirty="0"/>
              <a:t>Team bonding activities (online or in-person)</a:t>
            </a:r>
          </a:p>
          <a:p>
            <a:r>
              <a:rPr lang="en-GB" dirty="0"/>
              <a:t>Celebrate achievements together</a:t>
            </a:r>
          </a:p>
          <a:p>
            <a:r>
              <a:rPr lang="en-GB" dirty="0"/>
              <a:t>Be supportive during challenges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C5D9CD-986B-4618-2DAD-D99AA1B2580E}"/>
              </a:ext>
            </a:extLst>
          </p:cNvPr>
          <p:cNvSpPr txBox="1"/>
          <p:nvPr/>
        </p:nvSpPr>
        <p:spPr>
          <a:xfrm>
            <a:off x="6531429" y="3429000"/>
            <a:ext cx="466271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For example, regular check-ins and celebrating small achievements can make team members feel valued and connected.</a:t>
            </a:r>
          </a:p>
          <a:p>
            <a:pPr algn="l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6404134-1C5B-E234-0696-DCAC71C0A1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1023" y="4029164"/>
            <a:ext cx="3247571" cy="211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22247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BE1C0-D265-3068-8A3B-20AF79AF6D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868362"/>
            <a:ext cx="9144000" cy="194378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Conflict Management in Relationships</a:t>
            </a:r>
            <a:br>
              <a:rPr lang="en-GB" b="1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952216-1A17-2AFE-37EC-50167561AB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771952" y="2390096"/>
            <a:ext cx="9144000" cy="165576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Address conflicts early</a:t>
            </a:r>
          </a:p>
          <a:p>
            <a:r>
              <a:rPr lang="en-GB" dirty="0"/>
              <a:t>Listen actively, don’t interrupt</a:t>
            </a:r>
          </a:p>
          <a:p>
            <a:r>
              <a:rPr lang="en-GB" dirty="0"/>
              <a:t>Focus on the problem, not the person</a:t>
            </a:r>
          </a:p>
          <a:p>
            <a:r>
              <a:rPr lang="en-GB" dirty="0"/>
              <a:t>Find win-win solutions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FECC209-47B4-937F-8197-31D5DE78C1EB}"/>
              </a:ext>
            </a:extLst>
          </p:cNvPr>
          <p:cNvSpPr txBox="1"/>
          <p:nvPr/>
        </p:nvSpPr>
        <p:spPr>
          <a:xfrm>
            <a:off x="6858001" y="2568530"/>
            <a:ext cx="432404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Conflicts are normal, but handling them respectfully and early keeps relationships strong and prevents problems from escalating.</a:t>
            </a:r>
          </a:p>
          <a:p>
            <a:pPr algn="l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7FCFF96-C533-2A5C-2A93-B3FA4E48E3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3661" y="4045858"/>
            <a:ext cx="3244242" cy="2160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71140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9963C-0C71-C2E5-D58A-BD5FB86D0B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-787400"/>
            <a:ext cx="9144000" cy="2387600"/>
          </a:xfrm>
        </p:spPr>
        <p:txBody>
          <a:bodyPr/>
          <a:lstStyle/>
          <a:p>
            <a:r>
              <a:rPr lang="en-GB" dirty="0"/>
              <a:t>Clear Communication 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1F09EA-3723-1199-479B-9B3C395F59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1257905" y="1773238"/>
            <a:ext cx="9144000" cy="1655762"/>
          </a:xfrm>
        </p:spPr>
        <p:txBody>
          <a:bodyPr/>
          <a:lstStyle/>
          <a:p>
            <a:r>
              <a:rPr lang="en-GB" dirty="0"/>
              <a:t>Active listening is key</a:t>
            </a:r>
          </a:p>
          <a:p>
            <a:r>
              <a:rPr lang="en-GB" dirty="0"/>
              <a:t>Be open and honest</a:t>
            </a:r>
          </a:p>
          <a:p>
            <a:r>
              <a:rPr lang="en-GB" dirty="0"/>
              <a:t>Share ideas and feedback regularly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836EC73-A737-7B2B-DD14-B31E6711F99B}"/>
              </a:ext>
            </a:extLst>
          </p:cNvPr>
          <p:cNvSpPr txBox="1"/>
          <p:nvPr/>
        </p:nvSpPr>
        <p:spPr>
          <a:xfrm>
            <a:off x="6622141" y="2769612"/>
            <a:ext cx="438452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Clear communication prevents misunderstandings and ensures everyone is on the same page. Listening actively and providing constructive feedback helps relationships grow stronger.</a:t>
            </a:r>
          </a:p>
          <a:p>
            <a:pPr algn="l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1A743EC-7505-60C6-A2C1-D0820713A4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2484" y="3570269"/>
            <a:ext cx="2603221" cy="3069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10288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FBBC3-B236-89CE-CF30-F9BA3B77DF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-787400"/>
            <a:ext cx="9144000" cy="2387600"/>
          </a:xfrm>
        </p:spPr>
        <p:txBody>
          <a:bodyPr/>
          <a:lstStyle/>
          <a:p>
            <a:r>
              <a:rPr lang="en-GB" dirty="0"/>
              <a:t>Reflection 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B1F657-C68E-4798-4E80-072DC233B3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740798"/>
            <a:ext cx="9144000" cy="1087780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We learned to listen actively and respect differences</a:t>
            </a:r>
          </a:p>
          <a:p>
            <a:r>
              <a:rPr lang="en-GB" dirty="0"/>
              <a:t>Team exercises improved collaboration</a:t>
            </a:r>
          </a:p>
          <a:p>
            <a:r>
              <a:rPr lang="en-GB" dirty="0"/>
              <a:t>Strong relationships lead to better results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2689C3-477E-4F5C-F6DE-386C83C328CC}"/>
              </a:ext>
            </a:extLst>
          </p:cNvPr>
          <p:cNvSpPr txBox="1"/>
          <p:nvPr/>
        </p:nvSpPr>
        <p:spPr>
          <a:xfrm>
            <a:off x="5440438" y="4056957"/>
            <a:ext cx="522756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During our project, we realised that building relationships requires effort from everyone. By communicating clearly, respecting each other, and supporting each other, we became a more effective team.</a:t>
            </a:r>
          </a:p>
          <a:p>
            <a:pPr algn="l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52B437-3C79-7CDB-B694-B3E48467ED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3933843"/>
            <a:ext cx="3591699" cy="2000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67758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3E06833-B59C-442F-9A6A-F8F55936D5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554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ame 13">
            <a:extLst>
              <a:ext uri="{FF2B5EF4-FFF2-40B4-BE49-F238E27FC236}">
                <a16:creationId xmlns:a16="http://schemas.microsoft.com/office/drawing/2014/main" id="{FA2016CF-2F24-4AE4-8A87-D9B6A3DE31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frame">
            <a:avLst>
              <a:gd name="adj1" fmla="val 7164"/>
            </a:avLst>
          </a:prstGeom>
          <a:gradFill flip="none" rotWithShape="1">
            <a:gsLst>
              <a:gs pos="0">
                <a:schemeClr val="accent2">
                  <a:alpha val="40000"/>
                </a:schemeClr>
              </a:gs>
              <a:gs pos="100000">
                <a:schemeClr val="accent1">
                  <a:alpha val="40000"/>
                </a:schemeClr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502931-8A65-21E1-DDC7-35F8F32654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90865" y="1151746"/>
            <a:ext cx="5462935" cy="2387600"/>
          </a:xfrm>
        </p:spPr>
        <p:txBody>
          <a:bodyPr>
            <a:normAutofit/>
          </a:bodyPr>
          <a:lstStyle/>
          <a:p>
            <a:pPr algn="l"/>
            <a:r>
              <a:rPr lang="en-GB">
                <a:gradFill flip="none" rotWithShape="1">
                  <a:gsLst>
                    <a:gs pos="0">
                      <a:schemeClr val="accent5">
                        <a:alpha val="70000"/>
                      </a:schemeClr>
                    </a:gs>
                    <a:gs pos="100000">
                      <a:schemeClr val="accent1">
                        <a:alpha val="70000"/>
                      </a:schemeClr>
                    </a:gs>
                  </a:gsLst>
                  <a:lin ang="0" scaled="1"/>
                  <a:tileRect/>
                </a:gradFill>
              </a:rPr>
              <a:t>Thank you for your attention.</a:t>
            </a:r>
            <a:endParaRPr lang="en-US">
              <a:gradFill flip="none" rotWithShape="1">
                <a:gsLst>
                  <a:gs pos="0">
                    <a:schemeClr val="accent5">
                      <a:alpha val="70000"/>
                    </a:schemeClr>
                  </a:gs>
                  <a:gs pos="100000">
                    <a:schemeClr val="accent1">
                      <a:alpha val="70000"/>
                    </a:schemeClr>
                  </a:gs>
                </a:gsLst>
                <a:lin ang="0" scaled="1"/>
                <a:tileRect/>
              </a:gra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19C1AF-BFEA-400A-3EF1-1203203F437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90865" y="3631421"/>
            <a:ext cx="5462935" cy="1655762"/>
          </a:xfrm>
        </p:spPr>
        <p:txBody>
          <a:bodyPr>
            <a:normAutofit/>
          </a:bodyPr>
          <a:lstStyle/>
          <a:p>
            <a:pPr algn="l"/>
            <a:r>
              <a:rPr lang="en-GB" sz="2200">
                <a:solidFill>
                  <a:schemeClr val="tx2">
                    <a:alpha val="60000"/>
                  </a:schemeClr>
                </a:solidFill>
              </a:rPr>
              <a:t>Any questions?</a:t>
            </a:r>
            <a:endParaRPr lang="en-US" sz="2200">
              <a:solidFill>
                <a:schemeClr val="tx2">
                  <a:alpha val="60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D097B8-0D9B-958D-EEB6-FC534046EF6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9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100247"/>
            <a:ext cx="4678478" cy="4678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0509434"/>
      </p:ext>
    </p:extLst>
  </p:cSld>
  <p:clrMapOvr>
    <a:masterClrMapping/>
  </p:clrMapOvr>
</p:sld>
</file>

<file path=ppt/theme/theme1.xml><?xml version="1.0" encoding="utf-8"?>
<a:theme xmlns:a="http://schemas.openxmlformats.org/drawingml/2006/main" name="LuminousVTI">
  <a:themeElements>
    <a:clrScheme name="Custom 54">
      <a:dk1>
        <a:sysClr val="windowText" lastClr="000000"/>
      </a:dk1>
      <a:lt1>
        <a:sysClr val="window" lastClr="FFFFFF"/>
      </a:lt1>
      <a:dk2>
        <a:srgbClr val="201449"/>
      </a:dk2>
      <a:lt2>
        <a:srgbClr val="EEEEEE"/>
      </a:lt2>
      <a:accent1>
        <a:srgbClr val="F900A0"/>
      </a:accent1>
      <a:accent2>
        <a:srgbClr val="4D4EE6"/>
      </a:accent2>
      <a:accent3>
        <a:srgbClr val="454B78"/>
      </a:accent3>
      <a:accent4>
        <a:srgbClr val="A3A3C1"/>
      </a:accent4>
      <a:accent5>
        <a:srgbClr val="7162FE"/>
      </a:accent5>
      <a:accent6>
        <a:srgbClr val="1EBE9B"/>
      </a:accent6>
      <a:hlink>
        <a:srgbClr val="F900A0"/>
      </a:hlink>
      <a:folHlink>
        <a:srgbClr val="8477FE"/>
      </a:folHlink>
    </a:clrScheme>
    <a:fontScheme name="Custom 51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uminousVTI" id="{3EBF12FF-FD44-415B-AB75-5B4F7E5C3AC4}" vid="{521B7FAE-6A8D-4468-B79A-0706294A0D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LuminousVTI</vt:lpstr>
      <vt:lpstr>How to Build Relationships Within a Team </vt:lpstr>
      <vt:lpstr>Why Relationships Matter </vt:lpstr>
      <vt:lpstr>Key Elements of Strong Relationships </vt:lpstr>
      <vt:lpstr>Practical Tips to Build Relationships </vt:lpstr>
      <vt:lpstr>Conflict Management in Relationships </vt:lpstr>
      <vt:lpstr>Clear Communication </vt:lpstr>
      <vt:lpstr>Reflection </vt:lpstr>
      <vt:lpstr>Thank you for your attention.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Build Relationships Within a Team </dc:title>
  <dc:creator>nataliehrehova1107@gmail.com</dc:creator>
  <cp:lastModifiedBy>nataliehrehova1107@gmail.com</cp:lastModifiedBy>
  <cp:revision>2</cp:revision>
  <dcterms:created xsi:type="dcterms:W3CDTF">2025-11-27T15:02:37Z</dcterms:created>
  <dcterms:modified xsi:type="dcterms:W3CDTF">2025-11-28T14:54:36Z</dcterms:modified>
</cp:coreProperties>
</file>