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1" r:id="rId2"/>
  </p:sldMasterIdLst>
  <p:notesMasterIdLst>
    <p:notesMasterId r:id="rId13"/>
  </p:notesMasterIdLst>
  <p:sldIdLst>
    <p:sldId id="256" r:id="rId3"/>
    <p:sldId id="257" r:id="rId4"/>
    <p:sldId id="259" r:id="rId5"/>
    <p:sldId id="260" r:id="rId6"/>
    <p:sldId id="263" r:id="rId7"/>
    <p:sldId id="261" r:id="rId8"/>
    <p:sldId id="264" r:id="rId9"/>
    <p:sldId id="267" r:id="rId10"/>
    <p:sldId id="262" r:id="rId11"/>
    <p:sldId id="265" r:id="rId12"/>
  </p:sldIdLst>
  <p:sldSz cx="9144000" cy="6858000" type="screen4x3"/>
  <p:notesSz cx="6858000" cy="9144000"/>
  <p:defaultTextStyle>
    <a:defPPr>
      <a:defRPr lang="ko-KR"/>
    </a:defPPr>
    <a:lvl1pPr marL="0" algn="l" defTabSz="914400" rtl="0" eaLnBrk="1" latinLnBrk="1" hangingPunct="1">
      <a:defRPr sz="1800" kern="1200">
        <a:solidFill>
          <a:schemeClr val="tx1"/>
        </a:solidFill>
        <a:latin typeface="+mn-lt"/>
        <a:ea typeface="+mn-ea"/>
        <a:cs typeface="+mn-cs"/>
      </a:defRPr>
    </a:lvl1pPr>
    <a:lvl2pPr marL="457200" algn="l" defTabSz="914400" rtl="0" eaLnBrk="1" latinLnBrk="1" hangingPunct="1">
      <a:defRPr sz="1800" kern="1200">
        <a:solidFill>
          <a:schemeClr val="tx1"/>
        </a:solidFill>
        <a:latin typeface="+mn-lt"/>
        <a:ea typeface="+mn-ea"/>
        <a:cs typeface="+mn-cs"/>
      </a:defRPr>
    </a:lvl2pPr>
    <a:lvl3pPr marL="914400" algn="l" defTabSz="914400" rtl="0" eaLnBrk="1" latinLnBrk="1" hangingPunct="1">
      <a:defRPr sz="1800" kern="1200">
        <a:solidFill>
          <a:schemeClr val="tx1"/>
        </a:solidFill>
        <a:latin typeface="+mn-lt"/>
        <a:ea typeface="+mn-ea"/>
        <a:cs typeface="+mn-cs"/>
      </a:defRPr>
    </a:lvl3pPr>
    <a:lvl4pPr marL="1371600" algn="l" defTabSz="914400" rtl="0" eaLnBrk="1" latinLnBrk="1" hangingPunct="1">
      <a:defRPr sz="1800" kern="1200">
        <a:solidFill>
          <a:schemeClr val="tx1"/>
        </a:solidFill>
        <a:latin typeface="+mn-lt"/>
        <a:ea typeface="+mn-ea"/>
        <a:cs typeface="+mn-cs"/>
      </a:defRPr>
    </a:lvl4pPr>
    <a:lvl5pPr marL="1828800" algn="l" defTabSz="914400" rtl="0" eaLnBrk="1" latinLnBrk="1" hangingPunct="1">
      <a:defRPr sz="1800" kern="1200">
        <a:solidFill>
          <a:schemeClr val="tx1"/>
        </a:solidFill>
        <a:latin typeface="+mn-lt"/>
        <a:ea typeface="+mn-ea"/>
        <a:cs typeface="+mn-cs"/>
      </a:defRPr>
    </a:lvl5pPr>
    <a:lvl6pPr marL="2286000" algn="l" defTabSz="914400" rtl="0" eaLnBrk="1" latinLnBrk="1" hangingPunct="1">
      <a:defRPr sz="1800" kern="1200">
        <a:solidFill>
          <a:schemeClr val="tx1"/>
        </a:solidFill>
        <a:latin typeface="+mn-lt"/>
        <a:ea typeface="+mn-ea"/>
        <a:cs typeface="+mn-cs"/>
      </a:defRPr>
    </a:lvl6pPr>
    <a:lvl7pPr marL="2743200" algn="l" defTabSz="914400" rtl="0" eaLnBrk="1" latinLnBrk="1" hangingPunct="1">
      <a:defRPr sz="1800" kern="1200">
        <a:solidFill>
          <a:schemeClr val="tx1"/>
        </a:solidFill>
        <a:latin typeface="+mn-lt"/>
        <a:ea typeface="+mn-ea"/>
        <a:cs typeface="+mn-cs"/>
      </a:defRPr>
    </a:lvl7pPr>
    <a:lvl8pPr marL="3200400" algn="l" defTabSz="914400" rtl="0" eaLnBrk="1" latinLnBrk="1" hangingPunct="1">
      <a:defRPr sz="1800" kern="1200">
        <a:solidFill>
          <a:schemeClr val="tx1"/>
        </a:solidFill>
        <a:latin typeface="+mn-lt"/>
        <a:ea typeface="+mn-ea"/>
        <a:cs typeface="+mn-cs"/>
      </a:defRPr>
    </a:lvl8pPr>
    <a:lvl9pPr marL="3657600" algn="l" defTabSz="914400" rtl="0" eaLnBrk="1" latinLnBrk="1"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6" d="100"/>
          <a:sy n="106" d="100"/>
        </p:scale>
        <p:origin x="1764" y="9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notesMaster" Target="notesMasters/notesMaster1.xml"/><Relationship Id="rId3" Type="http://schemas.openxmlformats.org/officeDocument/2006/relationships/slide" Target="slides/slid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viewProps" Target="viewProps.xml"/><Relationship Id="rId10" Type="http://schemas.openxmlformats.org/officeDocument/2006/relationships/slide" Target="slides/slide8.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Контейнер за горния колонтитул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bg-BG"/>
          </a:p>
        </p:txBody>
      </p:sp>
      <p:sp>
        <p:nvSpPr>
          <p:cNvPr id="3" name="Контейнер за дата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E29093B-CC05-4BE5-8596-741434B3BE58}" type="datetimeFigureOut">
              <a:rPr lang="bg-BG" smtClean="0"/>
              <a:t>29.10.2023 г.</a:t>
            </a:fld>
            <a:endParaRPr lang="bg-BG"/>
          </a:p>
        </p:txBody>
      </p:sp>
      <p:sp>
        <p:nvSpPr>
          <p:cNvPr id="4" name="Контейнер за изображение на слайда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bg-BG"/>
          </a:p>
        </p:txBody>
      </p:sp>
      <p:sp>
        <p:nvSpPr>
          <p:cNvPr id="5" name="Контейнер за бележки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p>
        </p:txBody>
      </p:sp>
      <p:sp>
        <p:nvSpPr>
          <p:cNvPr id="6" name="Контейнер за долния колонтитул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bg-BG"/>
          </a:p>
        </p:txBody>
      </p:sp>
      <p:sp>
        <p:nvSpPr>
          <p:cNvPr id="7" name="Контейнер за номер на слайда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93E95F3-C4C4-45EE-B44F-FE43FE461573}" type="slidenum">
              <a:rPr lang="bg-BG" smtClean="0"/>
              <a:t>‹#›</a:t>
            </a:fld>
            <a:endParaRPr lang="bg-BG"/>
          </a:p>
        </p:txBody>
      </p:sp>
    </p:spTree>
    <p:extLst>
      <p:ext uri="{BB962C8B-B14F-4D97-AF65-F5344CB8AC3E}">
        <p14:creationId xmlns:p14="http://schemas.microsoft.com/office/powerpoint/2010/main" val="106125093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Контейнер за изображение на слайда 1"/>
          <p:cNvSpPr>
            <a:spLocks noGrp="1" noRot="1" noChangeAspect="1"/>
          </p:cNvSpPr>
          <p:nvPr>
            <p:ph type="sldImg"/>
          </p:nvPr>
        </p:nvSpPr>
        <p:spPr/>
      </p:sp>
      <p:sp>
        <p:nvSpPr>
          <p:cNvPr id="3" name="Контейнер за бележки 2"/>
          <p:cNvSpPr>
            <a:spLocks noGrp="1"/>
          </p:cNvSpPr>
          <p:nvPr>
            <p:ph type="body" idx="1"/>
          </p:nvPr>
        </p:nvSpPr>
        <p:spPr/>
        <p:txBody>
          <a:bodyPr/>
          <a:lstStyle/>
          <a:p>
            <a:endParaRPr lang="bg-BG" dirty="0"/>
          </a:p>
        </p:txBody>
      </p:sp>
      <p:sp>
        <p:nvSpPr>
          <p:cNvPr id="4" name="Контейнер за номер на слайда 3"/>
          <p:cNvSpPr>
            <a:spLocks noGrp="1"/>
          </p:cNvSpPr>
          <p:nvPr>
            <p:ph type="sldNum" sz="quarter" idx="5"/>
          </p:nvPr>
        </p:nvSpPr>
        <p:spPr/>
        <p:txBody>
          <a:bodyPr/>
          <a:lstStyle/>
          <a:p>
            <a:fld id="{493E95F3-C4C4-45EE-B44F-FE43FE461573}" type="slidenum">
              <a:rPr lang="bg-BG" smtClean="0"/>
              <a:t>7</a:t>
            </a:fld>
            <a:endParaRPr lang="bg-BG"/>
          </a:p>
        </p:txBody>
      </p:sp>
    </p:spTree>
    <p:extLst>
      <p:ext uri="{BB962C8B-B14F-4D97-AF65-F5344CB8AC3E}">
        <p14:creationId xmlns:p14="http://schemas.microsoft.com/office/powerpoint/2010/main" val="202177513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032416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0" y="16778"/>
            <a:ext cx="9144000" cy="1069514"/>
          </a:xfrm>
          <a:prstGeom prst="rect">
            <a:avLst/>
          </a:prstGeom>
        </p:spPr>
        <p:txBody>
          <a:bodyPr anchor="ctr"/>
          <a:lstStyle>
            <a:lvl1pPr>
              <a:defRPr b="1" baseline="0">
                <a:solidFill>
                  <a:schemeClr val="bg1"/>
                </a:solidFill>
                <a:latin typeface="Arial" pitchFamily="34" charset="0"/>
                <a:cs typeface="Arial" pitchFamily="34" charset="0"/>
              </a:defRPr>
            </a:lvl1pPr>
          </a:lstStyle>
          <a:p>
            <a:r>
              <a:rPr lang="en-US" altLang="ko-KR" dirty="0"/>
              <a:t> Click to add title</a:t>
            </a:r>
            <a:endParaRPr lang="ko-KR" altLang="en-US" dirty="0"/>
          </a:p>
        </p:txBody>
      </p:sp>
      <p:sp>
        <p:nvSpPr>
          <p:cNvPr id="3" name="Content Placeholder 2"/>
          <p:cNvSpPr>
            <a:spLocks noGrp="1"/>
          </p:cNvSpPr>
          <p:nvPr>
            <p:ph idx="1"/>
          </p:nvPr>
        </p:nvSpPr>
        <p:spPr>
          <a:xfrm>
            <a:off x="457200" y="1600201"/>
            <a:ext cx="8229600" cy="460648"/>
          </a:xfrm>
          <a:prstGeom prst="rect">
            <a:avLst/>
          </a:prstGeom>
        </p:spPr>
        <p:txBody>
          <a:bodyPr anchor="ctr"/>
          <a:lstStyle>
            <a:lvl1pPr marL="0" indent="0">
              <a:buNone/>
              <a:defRPr sz="2000">
                <a:solidFill>
                  <a:schemeClr val="tx1">
                    <a:lumMod val="75000"/>
                    <a:lumOff val="25000"/>
                  </a:schemeClr>
                </a:solidFill>
              </a:defRPr>
            </a:lvl1pPr>
          </a:lstStyle>
          <a:p>
            <a:pPr lvl="0"/>
            <a:r>
              <a:rPr lang="en-US" altLang="ko-KR" dirty="0"/>
              <a:t>Click to edit Master text styles</a:t>
            </a:r>
          </a:p>
        </p:txBody>
      </p:sp>
      <p:sp>
        <p:nvSpPr>
          <p:cNvPr id="4" name="Content Placeholder 2"/>
          <p:cNvSpPr>
            <a:spLocks noGrp="1"/>
          </p:cNvSpPr>
          <p:nvPr>
            <p:ph idx="10"/>
          </p:nvPr>
        </p:nvSpPr>
        <p:spPr>
          <a:xfrm>
            <a:off x="467544" y="2276872"/>
            <a:ext cx="8229600" cy="3600400"/>
          </a:xfrm>
          <a:prstGeom prst="rect">
            <a:avLst/>
          </a:prstGeom>
        </p:spPr>
        <p:txBody>
          <a:bodyPr lIns="396000" anchor="t"/>
          <a:lstStyle>
            <a:lvl1pPr marL="0" indent="0">
              <a:buNone/>
              <a:defRPr sz="1400">
                <a:solidFill>
                  <a:schemeClr val="tx1">
                    <a:lumMod val="75000"/>
                    <a:lumOff val="25000"/>
                  </a:schemeClr>
                </a:solidFill>
              </a:defRPr>
            </a:lvl1pPr>
          </a:lstStyle>
          <a:p>
            <a:pPr lvl="0"/>
            <a:r>
              <a:rPr lang="en-US" altLang="ko-KR" dirty="0"/>
              <a:t>Click to edit Master text styles</a:t>
            </a:r>
          </a:p>
        </p:txBody>
      </p:sp>
    </p:spTree>
    <p:extLst>
      <p:ext uri="{BB962C8B-B14F-4D97-AF65-F5344CB8AC3E}">
        <p14:creationId xmlns:p14="http://schemas.microsoft.com/office/powerpoint/2010/main" val="36940157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1619672" y="0"/>
            <a:ext cx="7524328" cy="1069514"/>
          </a:xfrm>
          <a:prstGeom prst="rect">
            <a:avLst/>
          </a:prstGeom>
        </p:spPr>
        <p:txBody>
          <a:bodyPr anchor="ctr"/>
          <a:lstStyle>
            <a:lvl1pPr>
              <a:defRPr b="1" baseline="0">
                <a:solidFill>
                  <a:schemeClr val="tx1">
                    <a:lumMod val="75000"/>
                    <a:lumOff val="25000"/>
                  </a:schemeClr>
                </a:solidFill>
                <a:latin typeface="Arial" pitchFamily="34" charset="0"/>
                <a:cs typeface="Arial" pitchFamily="34" charset="0"/>
              </a:defRPr>
            </a:lvl1pPr>
          </a:lstStyle>
          <a:p>
            <a:r>
              <a:rPr lang="en-US" altLang="ko-KR" dirty="0"/>
              <a:t> Click to add title</a:t>
            </a:r>
            <a:endParaRPr lang="ko-KR" altLang="en-US" dirty="0"/>
          </a:p>
        </p:txBody>
      </p:sp>
      <p:sp>
        <p:nvSpPr>
          <p:cNvPr id="4" name="Content Placeholder 2"/>
          <p:cNvSpPr>
            <a:spLocks noGrp="1"/>
          </p:cNvSpPr>
          <p:nvPr>
            <p:ph idx="1"/>
          </p:nvPr>
        </p:nvSpPr>
        <p:spPr>
          <a:xfrm>
            <a:off x="2123728" y="1268760"/>
            <a:ext cx="6563072" cy="460648"/>
          </a:xfrm>
          <a:prstGeom prst="rect">
            <a:avLst/>
          </a:prstGeom>
        </p:spPr>
        <p:txBody>
          <a:bodyPr anchor="ctr"/>
          <a:lstStyle>
            <a:lvl1pPr marL="0" indent="0">
              <a:buNone/>
              <a:defRPr sz="2000">
                <a:solidFill>
                  <a:schemeClr val="tx1">
                    <a:lumMod val="75000"/>
                    <a:lumOff val="25000"/>
                  </a:schemeClr>
                </a:solidFill>
              </a:defRPr>
            </a:lvl1pPr>
          </a:lstStyle>
          <a:p>
            <a:pPr lvl="0"/>
            <a:r>
              <a:rPr lang="en-US" altLang="ko-KR" dirty="0"/>
              <a:t>Click to edit Master text styles</a:t>
            </a:r>
          </a:p>
        </p:txBody>
      </p:sp>
      <p:sp>
        <p:nvSpPr>
          <p:cNvPr id="5" name="Content Placeholder 2"/>
          <p:cNvSpPr>
            <a:spLocks noGrp="1"/>
          </p:cNvSpPr>
          <p:nvPr>
            <p:ph idx="10"/>
          </p:nvPr>
        </p:nvSpPr>
        <p:spPr>
          <a:xfrm>
            <a:off x="2134072" y="1844824"/>
            <a:ext cx="6563072" cy="4147865"/>
          </a:xfrm>
          <a:prstGeom prst="rect">
            <a:avLst/>
          </a:prstGeom>
        </p:spPr>
        <p:txBody>
          <a:bodyPr lIns="396000" anchor="t"/>
          <a:lstStyle>
            <a:lvl1pPr marL="0" indent="0">
              <a:buNone/>
              <a:defRPr sz="1400">
                <a:solidFill>
                  <a:schemeClr val="tx1">
                    <a:lumMod val="75000"/>
                    <a:lumOff val="25000"/>
                  </a:schemeClr>
                </a:solidFill>
              </a:defRPr>
            </a:lvl1pPr>
          </a:lstStyle>
          <a:p>
            <a:pPr lvl="0"/>
            <a:r>
              <a:rPr lang="en-US" altLang="ko-KR" dirty="0"/>
              <a:t>Click to edit Master text styles</a:t>
            </a:r>
          </a:p>
        </p:txBody>
      </p:sp>
    </p:spTree>
    <p:extLst>
      <p:ext uri="{BB962C8B-B14F-4D97-AF65-F5344CB8AC3E}">
        <p14:creationId xmlns:p14="http://schemas.microsoft.com/office/powerpoint/2010/main" val="23268185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8DCCD61-643D-44A5-A450-3A42A50CBC1E}" type="datetimeFigureOut">
              <a:rPr lang="en-US" smtClean="0"/>
              <a:t>10/29/2023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A2F0832-F084-422D-97D1-AF848F4F2C34}" type="slidenum">
              <a:rPr lang="en-US" smtClean="0"/>
              <a:t>‹#›</a:t>
            </a:fld>
            <a:endParaRPr lang="en-US"/>
          </a:p>
        </p:txBody>
      </p:sp>
    </p:spTree>
    <p:extLst>
      <p:ext uri="{BB962C8B-B14F-4D97-AF65-F5344CB8AC3E}">
        <p14:creationId xmlns:p14="http://schemas.microsoft.com/office/powerpoint/2010/main" val="16560869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8DCCD61-643D-44A5-A450-3A42A50CBC1E}" type="datetimeFigureOut">
              <a:rPr lang="en-US" smtClean="0"/>
              <a:t>10/29/2023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A2F0832-F084-422D-97D1-AF848F4F2C34}" type="slidenum">
              <a:rPr lang="en-US" smtClean="0"/>
              <a:t>‹#›</a:t>
            </a:fld>
            <a:endParaRPr lang="en-US"/>
          </a:p>
        </p:txBody>
      </p:sp>
    </p:spTree>
    <p:extLst>
      <p:ext uri="{BB962C8B-B14F-4D97-AF65-F5344CB8AC3E}">
        <p14:creationId xmlns:p14="http://schemas.microsoft.com/office/powerpoint/2010/main" val="9242866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8DCCD61-643D-44A5-A450-3A42A50CBC1E}" type="datetimeFigureOut">
              <a:rPr lang="en-US" smtClean="0"/>
              <a:t>10/29/2023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A2F0832-F084-422D-97D1-AF848F4F2C34}" type="slidenum">
              <a:rPr lang="en-US" smtClean="0"/>
              <a:t>‹#›</a:t>
            </a:fld>
            <a:endParaRPr lang="en-US"/>
          </a:p>
        </p:txBody>
      </p:sp>
    </p:spTree>
    <p:extLst>
      <p:ext uri="{BB962C8B-B14F-4D97-AF65-F5344CB8AC3E}">
        <p14:creationId xmlns:p14="http://schemas.microsoft.com/office/powerpoint/2010/main" val="32779332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8DCCD61-643D-44A5-A450-3A42A50CBC1E}" type="datetimeFigureOut">
              <a:rPr lang="en-US" smtClean="0"/>
              <a:t>10/29/2023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A2F0832-F084-422D-97D1-AF848F4F2C34}" type="slidenum">
              <a:rPr lang="en-US" smtClean="0"/>
              <a:t>‹#›</a:t>
            </a:fld>
            <a:endParaRPr lang="en-US"/>
          </a:p>
        </p:txBody>
      </p:sp>
    </p:spTree>
    <p:extLst>
      <p:ext uri="{BB962C8B-B14F-4D97-AF65-F5344CB8AC3E}">
        <p14:creationId xmlns:p14="http://schemas.microsoft.com/office/powerpoint/2010/main" val="7787904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8DCCD61-643D-44A5-A450-3A42A50CBC1E}" type="datetimeFigureOut">
              <a:rPr lang="en-US" smtClean="0"/>
              <a:t>10/29/2023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A2F0832-F084-422D-97D1-AF848F4F2C34}" type="slidenum">
              <a:rPr lang="en-US" smtClean="0"/>
              <a:t>‹#›</a:t>
            </a:fld>
            <a:endParaRPr lang="en-US"/>
          </a:p>
        </p:txBody>
      </p:sp>
    </p:spTree>
    <p:extLst>
      <p:ext uri="{BB962C8B-B14F-4D97-AF65-F5344CB8AC3E}">
        <p14:creationId xmlns:p14="http://schemas.microsoft.com/office/powerpoint/2010/main" val="29198114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8DCCD61-643D-44A5-A450-3A42A50CBC1E}" type="datetimeFigureOut">
              <a:rPr lang="en-US" smtClean="0"/>
              <a:t>10/29/2023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A2F0832-F084-422D-97D1-AF848F4F2C34}" type="slidenum">
              <a:rPr lang="en-US" smtClean="0"/>
              <a:t>‹#›</a:t>
            </a:fld>
            <a:endParaRPr lang="en-US"/>
          </a:p>
        </p:txBody>
      </p:sp>
    </p:spTree>
    <p:extLst>
      <p:ext uri="{BB962C8B-B14F-4D97-AF65-F5344CB8AC3E}">
        <p14:creationId xmlns:p14="http://schemas.microsoft.com/office/powerpoint/2010/main" val="18181198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8DCCD61-643D-44A5-A450-3A42A50CBC1E}" type="datetimeFigureOut">
              <a:rPr lang="en-US" smtClean="0"/>
              <a:t>10/29/2023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A2F0832-F084-422D-97D1-AF848F4F2C34}" type="slidenum">
              <a:rPr lang="en-US" smtClean="0"/>
              <a:t>‹#›</a:t>
            </a:fld>
            <a:endParaRPr lang="en-US"/>
          </a:p>
        </p:txBody>
      </p:sp>
    </p:spTree>
    <p:extLst>
      <p:ext uri="{BB962C8B-B14F-4D97-AF65-F5344CB8AC3E}">
        <p14:creationId xmlns:p14="http://schemas.microsoft.com/office/powerpoint/2010/main" val="962918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8DCCD61-643D-44A5-A450-3A42A50CBC1E}" type="datetimeFigureOut">
              <a:rPr lang="en-US" smtClean="0"/>
              <a:t>10/29/2023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A2F0832-F084-422D-97D1-AF848F4F2C34}" type="slidenum">
              <a:rPr lang="en-US" smtClean="0"/>
              <a:t>‹#›</a:t>
            </a:fld>
            <a:endParaRPr lang="en-US"/>
          </a:p>
        </p:txBody>
      </p:sp>
    </p:spTree>
    <p:extLst>
      <p:ext uri="{BB962C8B-B14F-4D97-AF65-F5344CB8AC3E}">
        <p14:creationId xmlns:p14="http://schemas.microsoft.com/office/powerpoint/2010/main" val="12968842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8DCCD61-643D-44A5-A450-3A42A50CBC1E}" type="datetimeFigureOut">
              <a:rPr lang="en-US" smtClean="0"/>
              <a:t>10/29/2023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A2F0832-F084-422D-97D1-AF848F4F2C34}" type="slidenum">
              <a:rPr lang="en-US" smtClean="0"/>
              <a:t>‹#›</a:t>
            </a:fld>
            <a:endParaRPr lang="en-US"/>
          </a:p>
        </p:txBody>
      </p:sp>
    </p:spTree>
    <p:extLst>
      <p:ext uri="{BB962C8B-B14F-4D97-AF65-F5344CB8AC3E}">
        <p14:creationId xmlns:p14="http://schemas.microsoft.com/office/powerpoint/2010/main" val="298703500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8DCCD61-643D-44A5-A450-3A42A50CBC1E}" type="datetimeFigureOut">
              <a:rPr lang="en-US" smtClean="0"/>
              <a:t>10/29/2023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A2F0832-F084-422D-97D1-AF848F4F2C34}" type="slidenum">
              <a:rPr lang="en-US" smtClean="0"/>
              <a:t>‹#›</a:t>
            </a:fld>
            <a:endParaRPr lang="en-US"/>
          </a:p>
        </p:txBody>
      </p:sp>
    </p:spTree>
    <p:extLst>
      <p:ext uri="{BB962C8B-B14F-4D97-AF65-F5344CB8AC3E}">
        <p14:creationId xmlns:p14="http://schemas.microsoft.com/office/powerpoint/2010/main" val="17923746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8DCCD61-643D-44A5-A450-3A42A50CBC1E}" type="datetimeFigureOut">
              <a:rPr lang="en-US" smtClean="0"/>
              <a:t>10/29/2023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A2F0832-F084-422D-97D1-AF848F4F2C34}" type="slidenum">
              <a:rPr lang="en-US" smtClean="0"/>
              <a:t>‹#›</a:t>
            </a:fld>
            <a:endParaRPr lang="en-US"/>
          </a:p>
        </p:txBody>
      </p:sp>
    </p:spTree>
    <p:extLst>
      <p:ext uri="{BB962C8B-B14F-4D97-AF65-F5344CB8AC3E}">
        <p14:creationId xmlns:p14="http://schemas.microsoft.com/office/powerpoint/2010/main" val="3962857223"/>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1.xml"/><Relationship Id="rId3" Type="http://schemas.openxmlformats.org/officeDocument/2006/relationships/slideLayout" Target="../slideLayouts/slideLayout6.xml"/><Relationship Id="rId7" Type="http://schemas.openxmlformats.org/officeDocument/2006/relationships/slideLayout" Target="../slideLayouts/slideLayout10.xml"/><Relationship Id="rId12" Type="http://schemas.openxmlformats.org/officeDocument/2006/relationships/theme" Target="../theme/theme2.xml"/><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slideLayout" Target="../slideLayouts/slideLayout9.xml"/><Relationship Id="rId11" Type="http://schemas.openxmlformats.org/officeDocument/2006/relationships/slideLayout" Target="../slideLayouts/slideLayout14.xml"/><Relationship Id="rId5" Type="http://schemas.openxmlformats.org/officeDocument/2006/relationships/slideLayout" Target="../slideLayouts/slideLayout8.xml"/><Relationship Id="rId10" Type="http://schemas.openxmlformats.org/officeDocument/2006/relationships/slideLayout" Target="../slideLayouts/slideLayout13.xml"/><Relationship Id="rId4" Type="http://schemas.openxmlformats.org/officeDocument/2006/relationships/slideLayout" Target="../slideLayouts/slideLayout7.xml"/><Relationship Id="rId9" Type="http://schemas.openxmlformats.org/officeDocument/2006/relationships/slideLayout" Target="../slideLayouts/slideLayout1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3733820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60" r:id="rId3"/>
  </p:sldLayoutIdLst>
  <p:txStyles>
    <p:titleStyle>
      <a:lvl1pPr algn="l" defTabSz="914400" rtl="0" eaLnBrk="1" latinLnBrk="1" hangingPunct="1">
        <a:spcBef>
          <a:spcPct val="0"/>
        </a:spcBef>
        <a:buNone/>
        <a:defRPr sz="4000" b="1" kern="1200">
          <a:solidFill>
            <a:schemeClr val="tx1"/>
          </a:solidFill>
          <a:latin typeface="Arial" pitchFamily="34" charset="0"/>
          <a:ea typeface="+mj-ea"/>
          <a:cs typeface="Arial" pitchFamily="34" charset="0"/>
        </a:defRPr>
      </a:lvl1pPr>
    </p:titleStyle>
    <p:bodyStyle>
      <a:lvl1pPr marL="342900" indent="-342900" algn="l" defTabSz="914400" rtl="0" eaLnBrk="1" latinLnBrk="1"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1"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1"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ko-KR"/>
      </a:defPPr>
      <a:lvl1pPr marL="0" algn="l" defTabSz="914400" rtl="0" eaLnBrk="1" latinLnBrk="1" hangingPunct="1">
        <a:defRPr sz="1800" kern="1200">
          <a:solidFill>
            <a:schemeClr val="tx1"/>
          </a:solidFill>
          <a:latin typeface="+mn-lt"/>
          <a:ea typeface="+mn-ea"/>
          <a:cs typeface="+mn-cs"/>
        </a:defRPr>
      </a:lvl1pPr>
      <a:lvl2pPr marL="457200" algn="l" defTabSz="914400" rtl="0" eaLnBrk="1" latinLnBrk="1" hangingPunct="1">
        <a:defRPr sz="1800" kern="1200">
          <a:solidFill>
            <a:schemeClr val="tx1"/>
          </a:solidFill>
          <a:latin typeface="+mn-lt"/>
          <a:ea typeface="+mn-ea"/>
          <a:cs typeface="+mn-cs"/>
        </a:defRPr>
      </a:lvl2pPr>
      <a:lvl3pPr marL="914400" algn="l" defTabSz="914400" rtl="0" eaLnBrk="1" latinLnBrk="1" hangingPunct="1">
        <a:defRPr sz="1800" kern="1200">
          <a:solidFill>
            <a:schemeClr val="tx1"/>
          </a:solidFill>
          <a:latin typeface="+mn-lt"/>
          <a:ea typeface="+mn-ea"/>
          <a:cs typeface="+mn-cs"/>
        </a:defRPr>
      </a:lvl3pPr>
      <a:lvl4pPr marL="1371600" algn="l" defTabSz="914400" rtl="0" eaLnBrk="1" latinLnBrk="1" hangingPunct="1">
        <a:defRPr sz="1800" kern="1200">
          <a:solidFill>
            <a:schemeClr val="tx1"/>
          </a:solidFill>
          <a:latin typeface="+mn-lt"/>
          <a:ea typeface="+mn-ea"/>
          <a:cs typeface="+mn-cs"/>
        </a:defRPr>
      </a:lvl4pPr>
      <a:lvl5pPr marL="1828800" algn="l" defTabSz="914400" rtl="0" eaLnBrk="1" latinLnBrk="1" hangingPunct="1">
        <a:defRPr sz="1800" kern="1200">
          <a:solidFill>
            <a:schemeClr val="tx1"/>
          </a:solidFill>
          <a:latin typeface="+mn-lt"/>
          <a:ea typeface="+mn-ea"/>
          <a:cs typeface="+mn-cs"/>
        </a:defRPr>
      </a:lvl5pPr>
      <a:lvl6pPr marL="2286000" algn="l" defTabSz="914400" rtl="0" eaLnBrk="1" latinLnBrk="1" hangingPunct="1">
        <a:defRPr sz="1800" kern="1200">
          <a:solidFill>
            <a:schemeClr val="tx1"/>
          </a:solidFill>
          <a:latin typeface="+mn-lt"/>
          <a:ea typeface="+mn-ea"/>
          <a:cs typeface="+mn-cs"/>
        </a:defRPr>
      </a:lvl6pPr>
      <a:lvl7pPr marL="2743200" algn="l" defTabSz="914400" rtl="0" eaLnBrk="1" latinLnBrk="1" hangingPunct="1">
        <a:defRPr sz="1800" kern="1200">
          <a:solidFill>
            <a:schemeClr val="tx1"/>
          </a:solidFill>
          <a:latin typeface="+mn-lt"/>
          <a:ea typeface="+mn-ea"/>
          <a:cs typeface="+mn-cs"/>
        </a:defRPr>
      </a:lvl7pPr>
      <a:lvl8pPr marL="3200400" algn="l" defTabSz="914400" rtl="0" eaLnBrk="1" latinLnBrk="1" hangingPunct="1">
        <a:defRPr sz="1800" kern="1200">
          <a:solidFill>
            <a:schemeClr val="tx1"/>
          </a:solidFill>
          <a:latin typeface="+mn-lt"/>
          <a:ea typeface="+mn-ea"/>
          <a:cs typeface="+mn-cs"/>
        </a:defRPr>
      </a:lvl8pPr>
      <a:lvl9pPr marL="3657600" algn="l" defTabSz="914400" rtl="0" eaLnBrk="1" latinLnBrk="1"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8DCCD61-643D-44A5-A450-3A42A50CBC1E}" type="datetimeFigureOut">
              <a:rPr lang="en-US" smtClean="0"/>
              <a:t>10/29/2023</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A2F0832-F084-422D-97D1-AF848F4F2C34}" type="slidenum">
              <a:rPr lang="en-US" smtClean="0"/>
              <a:t>‹#›</a:t>
            </a:fld>
            <a:endParaRPr lang="en-US"/>
          </a:p>
        </p:txBody>
      </p:sp>
    </p:spTree>
    <p:extLst>
      <p:ext uri="{BB962C8B-B14F-4D97-AF65-F5344CB8AC3E}">
        <p14:creationId xmlns:p14="http://schemas.microsoft.com/office/powerpoint/2010/main" val="3286357357"/>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hyperlink" Target="http://www.free-powerpoint-templates-design.com/free-powerpoint-templates-design" TargetMode="Externa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hyperlink" Target="https://doi.org/10.1007/s11999-014-3981-3" TargetMode="External"/><Relationship Id="rId2" Type="http://schemas.openxmlformats.org/officeDocument/2006/relationships/hyperlink" Target="https://doi.org/10.1108/hrmid.2010.04418dae.001" TargetMode="Externa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5364088" y="4509119"/>
            <a:ext cx="3779912" cy="1754326"/>
          </a:xfrm>
          <a:prstGeom prst="rect">
            <a:avLst/>
          </a:prstGeom>
          <a:noFill/>
        </p:spPr>
        <p:txBody>
          <a:bodyPr wrap="square">
            <a:spAutoFit/>
          </a:bodyPr>
          <a:lstStyle/>
          <a:p>
            <a:pPr fontAlgn="auto">
              <a:spcBef>
                <a:spcPts val="0"/>
              </a:spcBef>
              <a:spcAft>
                <a:spcPts val="0"/>
              </a:spcAft>
              <a:defRPr/>
            </a:pPr>
            <a:r>
              <a:rPr kumimoji="0" lang="en-US" altLang="ko-KR" sz="1200" b="1" dirty="0">
                <a:solidFill>
                  <a:schemeClr val="tx1">
                    <a:lumMod val="75000"/>
                    <a:lumOff val="25000"/>
                  </a:schemeClr>
                </a:solidFill>
                <a:latin typeface="Arial" pitchFamily="34" charset="0"/>
                <a:cs typeface="Arial" pitchFamily="34" charset="0"/>
              </a:rPr>
              <a:t>Module code and name: BMSW5102_Developing Relationships </a:t>
            </a:r>
          </a:p>
          <a:p>
            <a:pPr fontAlgn="auto">
              <a:spcBef>
                <a:spcPts val="0"/>
              </a:spcBef>
              <a:spcAft>
                <a:spcPts val="0"/>
              </a:spcAft>
              <a:defRPr/>
            </a:pPr>
            <a:r>
              <a:rPr kumimoji="0" lang="en-US" altLang="ko-KR" sz="1200" b="1" dirty="0">
                <a:solidFill>
                  <a:schemeClr val="tx1">
                    <a:lumMod val="75000"/>
                    <a:lumOff val="25000"/>
                  </a:schemeClr>
                </a:solidFill>
                <a:latin typeface="Arial" pitchFamily="34" charset="0"/>
                <a:cs typeface="Arial" pitchFamily="34" charset="0"/>
              </a:rPr>
              <a:t>and Workplace Achievement </a:t>
            </a:r>
          </a:p>
          <a:p>
            <a:pPr fontAlgn="auto">
              <a:spcBef>
                <a:spcPts val="0"/>
              </a:spcBef>
              <a:spcAft>
                <a:spcPts val="0"/>
              </a:spcAft>
              <a:defRPr/>
            </a:pPr>
            <a:endParaRPr kumimoji="0" lang="en-US" altLang="ko-KR" sz="1200" b="1" dirty="0">
              <a:solidFill>
                <a:schemeClr val="tx1">
                  <a:lumMod val="75000"/>
                  <a:lumOff val="25000"/>
                </a:schemeClr>
              </a:solidFill>
              <a:latin typeface="Arial" pitchFamily="34" charset="0"/>
              <a:cs typeface="Arial" pitchFamily="34" charset="0"/>
            </a:endParaRPr>
          </a:p>
          <a:p>
            <a:pPr fontAlgn="auto">
              <a:spcBef>
                <a:spcPts val="0"/>
              </a:spcBef>
              <a:spcAft>
                <a:spcPts val="0"/>
              </a:spcAft>
              <a:defRPr/>
            </a:pPr>
            <a:r>
              <a:rPr kumimoji="0" lang="en-US" altLang="ko-KR" sz="1200" b="1" dirty="0">
                <a:solidFill>
                  <a:schemeClr val="tx1">
                    <a:lumMod val="75000"/>
                    <a:lumOff val="25000"/>
                  </a:schemeClr>
                </a:solidFill>
                <a:latin typeface="Arial" pitchFamily="34" charset="0"/>
                <a:cs typeface="Arial" pitchFamily="34" charset="0"/>
              </a:rPr>
              <a:t>Name of the Student: </a:t>
            </a:r>
            <a:r>
              <a:rPr lang="en-US" altLang="ko-KR" sz="1200" b="1" dirty="0">
                <a:solidFill>
                  <a:schemeClr val="tx1">
                    <a:lumMod val="75000"/>
                    <a:lumOff val="25000"/>
                  </a:schemeClr>
                </a:solidFill>
                <a:latin typeface="Arial" pitchFamily="34" charset="0"/>
                <a:cs typeface="Arial" pitchFamily="34" charset="0"/>
              </a:rPr>
              <a:t>Ivaylo </a:t>
            </a:r>
            <a:r>
              <a:rPr kumimoji="0" lang="en-US" altLang="ko-KR" sz="1200" b="1" dirty="0">
                <a:solidFill>
                  <a:schemeClr val="tx1">
                    <a:lumMod val="75000"/>
                    <a:lumOff val="25000"/>
                  </a:schemeClr>
                </a:solidFill>
                <a:latin typeface="Arial" pitchFamily="34" charset="0"/>
                <a:cs typeface="Arial" pitchFamily="34" charset="0"/>
              </a:rPr>
              <a:t>Georgiev</a:t>
            </a:r>
          </a:p>
          <a:p>
            <a:pPr fontAlgn="auto">
              <a:spcBef>
                <a:spcPts val="0"/>
              </a:spcBef>
              <a:spcAft>
                <a:spcPts val="0"/>
              </a:spcAft>
              <a:defRPr/>
            </a:pPr>
            <a:r>
              <a:rPr kumimoji="0" lang="en-US" altLang="ko-KR" sz="1200" b="1" dirty="0">
                <a:solidFill>
                  <a:schemeClr val="tx1">
                    <a:lumMod val="75000"/>
                    <a:lumOff val="25000"/>
                  </a:schemeClr>
                </a:solidFill>
                <a:latin typeface="Arial" pitchFamily="34" charset="0"/>
                <a:cs typeface="Arial" pitchFamily="34" charset="0"/>
              </a:rPr>
              <a:t>ID Number: 2128090</a:t>
            </a:r>
          </a:p>
          <a:p>
            <a:pPr fontAlgn="auto">
              <a:spcBef>
                <a:spcPts val="0"/>
              </a:spcBef>
              <a:spcAft>
                <a:spcPts val="0"/>
              </a:spcAft>
              <a:defRPr/>
            </a:pPr>
            <a:endParaRPr kumimoji="0" lang="en-US" altLang="ko-KR" sz="1200" b="1" dirty="0">
              <a:solidFill>
                <a:schemeClr val="tx1">
                  <a:lumMod val="75000"/>
                  <a:lumOff val="25000"/>
                </a:schemeClr>
              </a:solidFill>
              <a:latin typeface="Arial" pitchFamily="34" charset="0"/>
              <a:cs typeface="Arial" pitchFamily="34" charset="0"/>
            </a:endParaRPr>
          </a:p>
          <a:p>
            <a:pPr fontAlgn="auto">
              <a:spcBef>
                <a:spcPts val="0"/>
              </a:spcBef>
              <a:spcAft>
                <a:spcPts val="0"/>
              </a:spcAft>
              <a:defRPr/>
            </a:pPr>
            <a:r>
              <a:rPr kumimoji="0" lang="en-US" altLang="ko-KR" sz="1200" b="1" dirty="0">
                <a:solidFill>
                  <a:schemeClr val="tx1">
                    <a:lumMod val="75000"/>
                    <a:lumOff val="25000"/>
                  </a:schemeClr>
                </a:solidFill>
                <a:latin typeface="Arial" pitchFamily="34" charset="0"/>
                <a:cs typeface="Arial" pitchFamily="34" charset="0"/>
              </a:rPr>
              <a:t>Lecturer Name: Ehsan </a:t>
            </a:r>
            <a:r>
              <a:rPr kumimoji="0" lang="en-US" altLang="ko-KR" sz="1200" b="1" dirty="0" err="1">
                <a:solidFill>
                  <a:schemeClr val="tx1">
                    <a:lumMod val="75000"/>
                    <a:lumOff val="25000"/>
                  </a:schemeClr>
                </a:solidFill>
                <a:latin typeface="Arial" pitchFamily="34" charset="0"/>
                <a:cs typeface="Arial" pitchFamily="34" charset="0"/>
              </a:rPr>
              <a:t>Khajeh</a:t>
            </a:r>
            <a:endParaRPr kumimoji="0" lang="en-US" altLang="ko-KR" sz="1200" b="1" dirty="0">
              <a:solidFill>
                <a:schemeClr val="tx1">
                  <a:lumMod val="75000"/>
                  <a:lumOff val="25000"/>
                </a:schemeClr>
              </a:solidFill>
              <a:latin typeface="Arial" pitchFamily="34" charset="0"/>
              <a:cs typeface="Arial" pitchFamily="34" charset="0"/>
            </a:endParaRPr>
          </a:p>
          <a:p>
            <a:pPr fontAlgn="auto">
              <a:spcBef>
                <a:spcPts val="0"/>
              </a:spcBef>
              <a:spcAft>
                <a:spcPts val="0"/>
              </a:spcAft>
              <a:defRPr/>
            </a:pPr>
            <a:r>
              <a:rPr kumimoji="0" lang="en-US" altLang="ko-KR" sz="1200" b="1" dirty="0">
                <a:solidFill>
                  <a:schemeClr val="tx1">
                    <a:lumMod val="75000"/>
                    <a:lumOff val="25000"/>
                  </a:schemeClr>
                </a:solidFill>
                <a:latin typeface="Arial" pitchFamily="34" charset="0"/>
                <a:cs typeface="Arial" pitchFamily="34" charset="0"/>
              </a:rPr>
              <a:t>Title: Component 1 </a:t>
            </a:r>
          </a:p>
        </p:txBody>
      </p:sp>
      <p:sp>
        <p:nvSpPr>
          <p:cNvPr id="5" name="TextBox 1"/>
          <p:cNvSpPr txBox="1">
            <a:spLocks noChangeArrowheads="1"/>
          </p:cNvSpPr>
          <p:nvPr/>
        </p:nvSpPr>
        <p:spPr bwMode="auto">
          <a:xfrm>
            <a:off x="3995936" y="2204864"/>
            <a:ext cx="4788024" cy="1200329"/>
          </a:xfrm>
          <a:prstGeom prst="rect">
            <a:avLst/>
          </a:prstGeom>
          <a:noFill/>
          <a:ln w="9525">
            <a:noFill/>
            <a:miter lim="800000"/>
            <a:headEnd/>
            <a:tailEnd/>
          </a:ln>
        </p:spPr>
        <p:txBody>
          <a:bodyPr wrap="square">
            <a:spAutoFit/>
          </a:bodyPr>
          <a:lstStyle/>
          <a:p>
            <a:pPr algn="r"/>
            <a:r>
              <a:rPr lang="en-US" altLang="ko-KR" sz="3600" b="1" dirty="0">
                <a:solidFill>
                  <a:schemeClr val="bg1"/>
                </a:solidFill>
                <a:latin typeface="Arial" pitchFamily="34" charset="0"/>
                <a:ea typeface="맑은 고딕" pitchFamily="50" charset="-127"/>
                <a:cs typeface="Arial" pitchFamily="34" charset="0"/>
              </a:rPr>
              <a:t>360 - Degree Feedback</a:t>
            </a:r>
          </a:p>
        </p:txBody>
      </p:sp>
      <p:sp>
        <p:nvSpPr>
          <p:cNvPr id="7" name="TextBox 6">
            <a:hlinkClick r:id="rId2"/>
          </p:cNvPr>
          <p:cNvSpPr txBox="1"/>
          <p:nvPr/>
        </p:nvSpPr>
        <p:spPr>
          <a:xfrm>
            <a:off x="0" y="6597932"/>
            <a:ext cx="9144000" cy="215444"/>
          </a:xfrm>
          <a:prstGeom prst="rect">
            <a:avLst/>
          </a:prstGeom>
          <a:noFill/>
        </p:spPr>
        <p:txBody>
          <a:bodyPr wrap="square" rtlCol="0">
            <a:spAutoFit/>
          </a:bodyPr>
          <a:lstStyle/>
          <a:p>
            <a:pPr algn="ctr"/>
            <a:r>
              <a:rPr lang="en-US" altLang="ko-KR" sz="800" dirty="0">
                <a:solidFill>
                  <a:schemeClr val="tx1">
                    <a:lumMod val="75000"/>
                    <a:lumOff val="25000"/>
                  </a:schemeClr>
                </a:solidFill>
                <a:latin typeface="Arial" pitchFamily="34" charset="0"/>
                <a:cs typeface="Arial" pitchFamily="34" charset="0"/>
              </a:rPr>
              <a:t>ALLPPT.com _ Free PowerPoint Templates, Diagrams and Charts</a:t>
            </a:r>
            <a:endParaRPr lang="ko-KR" altLang="en-US" sz="800" dirty="0">
              <a:solidFill>
                <a:schemeClr val="tx1">
                  <a:lumMod val="75000"/>
                  <a:lumOff val="25000"/>
                </a:schemeClr>
              </a:solidFill>
              <a:latin typeface="Arial" pitchFamily="34" charset="0"/>
              <a:cs typeface="Arial" pitchFamily="34" charset="0"/>
            </a:endParaRPr>
          </a:p>
        </p:txBody>
      </p:sp>
    </p:spTree>
    <p:extLst>
      <p:ext uri="{BB962C8B-B14F-4D97-AF65-F5344CB8AC3E}">
        <p14:creationId xmlns:p14="http://schemas.microsoft.com/office/powerpoint/2010/main" val="19412217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0" y="16778"/>
            <a:ext cx="9144000" cy="1069514"/>
          </a:xfrm>
        </p:spPr>
        <p:txBody>
          <a:bodyPr/>
          <a:lstStyle/>
          <a:p>
            <a:pPr algn="ctr"/>
            <a:r>
              <a:rPr lang="en-US" altLang="en-US" sz="3200" b="0" dirty="0"/>
              <a:t>The concept of 360-Degree feedback</a:t>
            </a:r>
            <a:endParaRPr lang="ko-KR" altLang="en-US" sz="3200" b="0" dirty="0"/>
          </a:p>
        </p:txBody>
      </p:sp>
      <p:sp>
        <p:nvSpPr>
          <p:cNvPr id="7" name="Content Placeholder 6"/>
          <p:cNvSpPr>
            <a:spLocks noGrp="1"/>
          </p:cNvSpPr>
          <p:nvPr>
            <p:ph idx="10"/>
          </p:nvPr>
        </p:nvSpPr>
        <p:spPr>
          <a:xfrm>
            <a:off x="0" y="2404299"/>
            <a:ext cx="4968552" cy="3390694"/>
          </a:xfrm>
        </p:spPr>
        <p:txBody>
          <a:bodyPr/>
          <a:lstStyle/>
          <a:p>
            <a:pPr marL="285750" indent="-285750">
              <a:lnSpc>
                <a:spcPct val="150000"/>
              </a:lnSpc>
              <a:buFont typeface="Arial" panose="020B0604020202020204" pitchFamily="34" charset="0"/>
              <a:buChar char="•"/>
            </a:pPr>
            <a:r>
              <a:rPr lang="en-US" altLang="en-US" dirty="0">
                <a:latin typeface="Arial" panose="020B0604020202020204" pitchFamily="34" charset="0"/>
                <a:cs typeface="Arial" panose="020B0604020202020204" pitchFamily="34" charset="0"/>
              </a:rPr>
              <a:t>360-degree feedback</a:t>
            </a:r>
            <a:r>
              <a:rPr lang="bg-BG" altLang="en-US" dirty="0">
                <a:latin typeface="Arial" panose="020B0604020202020204" pitchFamily="34" charset="0"/>
                <a:cs typeface="Arial" panose="020B0604020202020204" pitchFamily="34" charset="0"/>
              </a:rPr>
              <a:t> </a:t>
            </a:r>
            <a:r>
              <a:rPr lang="en-US" altLang="en-US" dirty="0">
                <a:latin typeface="Arial" panose="020B0604020202020204" pitchFamily="34" charset="0"/>
                <a:cs typeface="Arial" panose="020B0604020202020204" pitchFamily="34" charset="0"/>
              </a:rPr>
              <a:t>assesses an individual’s performance in a given company and feedback is provided by other individuals, including their manager               subordinates, colleagues and customers.                   </a:t>
            </a:r>
            <a:r>
              <a:rPr lang="en-GB" altLang="en-US" dirty="0">
                <a:latin typeface="Arial" panose="020B0604020202020204" pitchFamily="34" charset="0"/>
                <a:cs typeface="Arial" panose="020B0604020202020204" pitchFamily="34" charset="0"/>
              </a:rPr>
              <a:t>(Armstrong, 2010)</a:t>
            </a:r>
          </a:p>
          <a:p>
            <a:pPr marL="285750" indent="-285750">
              <a:lnSpc>
                <a:spcPct val="150000"/>
              </a:lnSpc>
              <a:buFont typeface="Arial" panose="020B0604020202020204" pitchFamily="34" charset="0"/>
              <a:buChar char="•"/>
            </a:pPr>
            <a:endParaRPr lang="en-GB" altLang="en-US" dirty="0">
              <a:latin typeface="Arial" panose="020B0604020202020204" pitchFamily="34" charset="0"/>
              <a:cs typeface="Arial" panose="020B0604020202020204" pitchFamily="34" charset="0"/>
            </a:endParaRPr>
          </a:p>
          <a:p>
            <a:pPr marL="285750" indent="-285750">
              <a:lnSpc>
                <a:spcPct val="150000"/>
              </a:lnSpc>
              <a:buFont typeface="Arial" panose="020B0604020202020204" pitchFamily="34" charset="0"/>
              <a:buChar char="•"/>
            </a:pPr>
            <a:r>
              <a:rPr lang="en-GB" altLang="en-US" dirty="0">
                <a:latin typeface="Arial" panose="020B0604020202020204" pitchFamily="34" charset="0"/>
                <a:cs typeface="Arial" panose="020B0604020202020204" pitchFamily="34" charset="0"/>
              </a:rPr>
              <a:t>According to </a:t>
            </a:r>
            <a:r>
              <a:rPr lang="en-GB" altLang="en-US" i="1" dirty="0">
                <a:latin typeface="Arial" panose="020B0604020202020204" pitchFamily="34" charset="0"/>
                <a:cs typeface="Arial" panose="020B0604020202020204" pitchFamily="34" charset="0"/>
              </a:rPr>
              <a:t>Armstrong (2010), </a:t>
            </a:r>
            <a:r>
              <a:rPr lang="en-US" altLang="en-US" dirty="0">
                <a:latin typeface="Arial" panose="020B0604020202020204" pitchFamily="34" charset="0"/>
                <a:cs typeface="Arial" panose="020B0604020202020204" pitchFamily="34" charset="0"/>
              </a:rPr>
              <a:t>360-degree               feedback recognizes the difficulty of management     and how valuable the feedback from various sources really is.</a:t>
            </a:r>
          </a:p>
          <a:p>
            <a:pPr>
              <a:lnSpc>
                <a:spcPct val="150000"/>
              </a:lnSpc>
            </a:pPr>
            <a:endParaRPr lang="en-GB" altLang="en-US" dirty="0"/>
          </a:p>
        </p:txBody>
      </p:sp>
      <p:pic>
        <p:nvPicPr>
          <p:cNvPr id="3" name="Картина 2">
            <a:extLst>
              <a:ext uri="{FF2B5EF4-FFF2-40B4-BE49-F238E27FC236}">
                <a16:creationId xmlns:a16="http://schemas.microsoft.com/office/drawing/2014/main" id="{DB3E6F2B-CF7E-DF13-CC20-F793BC7484C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785731" y="2404299"/>
            <a:ext cx="4194043" cy="3145532"/>
          </a:xfrm>
          <a:prstGeom prst="rect">
            <a:avLst/>
          </a:prstGeom>
        </p:spPr>
      </p:pic>
      <p:sp>
        <p:nvSpPr>
          <p:cNvPr id="5" name="Текстово поле 4">
            <a:extLst>
              <a:ext uri="{FF2B5EF4-FFF2-40B4-BE49-F238E27FC236}">
                <a16:creationId xmlns:a16="http://schemas.microsoft.com/office/drawing/2014/main" id="{7B6331C2-0076-9666-CCA6-B3E590A44013}"/>
              </a:ext>
            </a:extLst>
          </p:cNvPr>
          <p:cNvSpPr txBox="1"/>
          <p:nvPr/>
        </p:nvSpPr>
        <p:spPr>
          <a:xfrm>
            <a:off x="4785731" y="5794993"/>
            <a:ext cx="4194043" cy="261610"/>
          </a:xfrm>
          <a:prstGeom prst="rect">
            <a:avLst/>
          </a:prstGeom>
          <a:noFill/>
        </p:spPr>
        <p:txBody>
          <a:bodyPr wrap="square" rtlCol="0">
            <a:spAutoFit/>
          </a:bodyPr>
          <a:lstStyle/>
          <a:p>
            <a:r>
              <a:rPr lang="en-US" sz="1100" dirty="0">
                <a:solidFill>
                  <a:schemeClr val="bg1">
                    <a:lumMod val="75000"/>
                  </a:schemeClr>
                </a:solidFill>
              </a:rPr>
              <a:t>Source: </a:t>
            </a:r>
            <a:r>
              <a:rPr lang="en-US" sz="1100" dirty="0" err="1">
                <a:solidFill>
                  <a:schemeClr val="bg1">
                    <a:lumMod val="75000"/>
                  </a:schemeClr>
                </a:solidFill>
              </a:rPr>
              <a:t>factohr</a:t>
            </a:r>
            <a:r>
              <a:rPr lang="en-US" sz="1100" dirty="0">
                <a:solidFill>
                  <a:schemeClr val="bg1">
                    <a:lumMod val="75000"/>
                  </a:schemeClr>
                </a:solidFill>
              </a:rPr>
              <a:t>, 2020</a:t>
            </a:r>
            <a:endParaRPr lang="bg-BG" sz="1100" dirty="0">
              <a:solidFill>
                <a:schemeClr val="bg1">
                  <a:lumMod val="75000"/>
                </a:schemeClr>
              </a:solidFill>
            </a:endParaRPr>
          </a:p>
        </p:txBody>
      </p:sp>
    </p:spTree>
    <p:extLst>
      <p:ext uri="{BB962C8B-B14F-4D97-AF65-F5344CB8AC3E}">
        <p14:creationId xmlns:p14="http://schemas.microsoft.com/office/powerpoint/2010/main" val="8917631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83568" y="0"/>
            <a:ext cx="8460432" cy="1069514"/>
          </a:xfrm>
        </p:spPr>
        <p:txBody>
          <a:bodyPr/>
          <a:lstStyle/>
          <a:p>
            <a:pPr algn="ctr"/>
            <a:r>
              <a:rPr lang="en-US" altLang="ko-KR" sz="3200" b="0" dirty="0"/>
              <a:t>The importance of 360-Degree feedback</a:t>
            </a:r>
            <a:endParaRPr lang="ko-KR" altLang="en-US" sz="3200" b="0" dirty="0"/>
          </a:p>
        </p:txBody>
      </p:sp>
      <p:sp>
        <p:nvSpPr>
          <p:cNvPr id="13" name="Content Placeholder 12"/>
          <p:cNvSpPr>
            <a:spLocks noGrp="1"/>
          </p:cNvSpPr>
          <p:nvPr>
            <p:ph idx="10"/>
          </p:nvPr>
        </p:nvSpPr>
        <p:spPr>
          <a:xfrm>
            <a:off x="4716016" y="2168860"/>
            <a:ext cx="4125144" cy="3492388"/>
          </a:xfrm>
        </p:spPr>
        <p:txBody>
          <a:bodyPr/>
          <a:lstStyle/>
          <a:p>
            <a:pPr marL="285750" indent="-285750">
              <a:buFont typeface="Arial" panose="020B0604020202020204" pitchFamily="34" charset="0"/>
              <a:buChar char="•"/>
            </a:pPr>
            <a:r>
              <a:rPr lang="en-US" altLang="ko-KR" dirty="0">
                <a:latin typeface="Arial" pitchFamily="34" charset="0"/>
                <a:cs typeface="Arial" pitchFamily="34" charset="0"/>
              </a:rPr>
              <a:t>Individuals have a better understanding of the way others perceive them at work (Armstrong 2010)</a:t>
            </a:r>
          </a:p>
          <a:p>
            <a:endParaRPr lang="en-US" altLang="ko-KR" dirty="0">
              <a:latin typeface="Arial" pitchFamily="34" charset="0"/>
              <a:cs typeface="Arial" pitchFamily="34" charset="0"/>
            </a:endParaRPr>
          </a:p>
          <a:p>
            <a:pPr marL="285750" indent="-285750">
              <a:buFont typeface="Arial" panose="020B0604020202020204" pitchFamily="34" charset="0"/>
              <a:buChar char="•"/>
            </a:pPr>
            <a:r>
              <a:rPr lang="en-US" altLang="ko-KR" dirty="0">
                <a:latin typeface="Arial" pitchFamily="34" charset="0"/>
                <a:cs typeface="Arial" pitchFamily="34" charset="0"/>
              </a:rPr>
              <a:t>According to </a:t>
            </a:r>
            <a:r>
              <a:rPr lang="en-US" altLang="ko-KR" i="1" dirty="0">
                <a:latin typeface="Arial" pitchFamily="34" charset="0"/>
                <a:cs typeface="Arial" pitchFamily="34" charset="0"/>
              </a:rPr>
              <a:t>Heneman (1992) </a:t>
            </a:r>
            <a:r>
              <a:rPr lang="en-US" altLang="ko-KR" dirty="0">
                <a:latin typeface="Arial" pitchFamily="34" charset="0"/>
                <a:cs typeface="Arial" pitchFamily="34" charset="0"/>
              </a:rPr>
              <a:t>360-degree feedback has two main purposes, the first being as a leadership improvement and management tool, and  as a means to uncover who the best performers are.</a:t>
            </a:r>
          </a:p>
          <a:p>
            <a:pPr marL="285750" indent="-285750">
              <a:buFont typeface="Arial" panose="020B0604020202020204" pitchFamily="34" charset="0"/>
              <a:buChar char="•"/>
            </a:pPr>
            <a:endParaRPr lang="en-US" altLang="ko-KR" dirty="0">
              <a:latin typeface="Arial" pitchFamily="34" charset="0"/>
              <a:cs typeface="Arial" pitchFamily="34" charset="0"/>
            </a:endParaRPr>
          </a:p>
          <a:p>
            <a:pPr marL="285750" indent="-285750">
              <a:buFont typeface="Arial" panose="020B0604020202020204" pitchFamily="34" charset="0"/>
              <a:buChar char="•"/>
            </a:pPr>
            <a:r>
              <a:rPr lang="en-US" i="1" dirty="0">
                <a:latin typeface="Arial" panose="020B0604020202020204" pitchFamily="34" charset="0"/>
                <a:cs typeface="Arial" panose="020B0604020202020204" pitchFamily="34" charset="0"/>
              </a:rPr>
              <a:t>Nystrom (2001) </a:t>
            </a:r>
            <a:r>
              <a:rPr lang="en-US" dirty="0">
                <a:latin typeface="Arial" panose="020B0604020202020204" pitchFamily="34" charset="0"/>
                <a:cs typeface="Arial" panose="020B0604020202020204" pitchFamily="34" charset="0"/>
              </a:rPr>
              <a:t>claims that 360-degree     feedback paints a clearer picture of an          individual’s behavior and performance.</a:t>
            </a:r>
            <a:endParaRPr lang="ko-KR" altLang="en-US" dirty="0">
              <a:latin typeface="Arial" panose="020B0604020202020204" pitchFamily="34" charset="0"/>
              <a:cs typeface="Arial" pitchFamily="34" charset="0"/>
            </a:endParaRPr>
          </a:p>
        </p:txBody>
      </p:sp>
      <p:pic>
        <p:nvPicPr>
          <p:cNvPr id="5" name="Картина 4">
            <a:extLst>
              <a:ext uri="{FF2B5EF4-FFF2-40B4-BE49-F238E27FC236}">
                <a16:creationId xmlns:a16="http://schemas.microsoft.com/office/drawing/2014/main" id="{AFE21B51-065D-45A0-5EF4-723E305369C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27584" y="1700808"/>
            <a:ext cx="4162304" cy="2497383"/>
          </a:xfrm>
          <a:prstGeom prst="rect">
            <a:avLst/>
          </a:prstGeom>
        </p:spPr>
      </p:pic>
      <p:sp>
        <p:nvSpPr>
          <p:cNvPr id="6" name="Текстово поле 5">
            <a:extLst>
              <a:ext uri="{FF2B5EF4-FFF2-40B4-BE49-F238E27FC236}">
                <a16:creationId xmlns:a16="http://schemas.microsoft.com/office/drawing/2014/main" id="{6EC06A2D-499D-87C0-8532-C2D174C98BC3}"/>
              </a:ext>
            </a:extLst>
          </p:cNvPr>
          <p:cNvSpPr txBox="1"/>
          <p:nvPr/>
        </p:nvSpPr>
        <p:spPr>
          <a:xfrm>
            <a:off x="827584" y="4225304"/>
            <a:ext cx="4013374" cy="261610"/>
          </a:xfrm>
          <a:prstGeom prst="rect">
            <a:avLst/>
          </a:prstGeom>
          <a:noFill/>
        </p:spPr>
        <p:txBody>
          <a:bodyPr wrap="square" rtlCol="0">
            <a:spAutoFit/>
          </a:bodyPr>
          <a:lstStyle/>
          <a:p>
            <a:r>
              <a:rPr lang="en-US" sz="1100" dirty="0">
                <a:solidFill>
                  <a:schemeClr val="bg1">
                    <a:lumMod val="75000"/>
                  </a:schemeClr>
                </a:solidFill>
              </a:rPr>
              <a:t>Source: </a:t>
            </a:r>
            <a:r>
              <a:rPr lang="en-US" sz="1100" dirty="0" err="1">
                <a:solidFill>
                  <a:schemeClr val="bg1">
                    <a:lumMod val="75000"/>
                  </a:schemeClr>
                </a:solidFill>
              </a:rPr>
              <a:t>Bernardmarr</a:t>
            </a:r>
            <a:r>
              <a:rPr lang="en-US" sz="1100" dirty="0">
                <a:solidFill>
                  <a:schemeClr val="bg1">
                    <a:lumMod val="75000"/>
                  </a:schemeClr>
                </a:solidFill>
              </a:rPr>
              <a:t>, 2021</a:t>
            </a:r>
            <a:endParaRPr lang="bg-BG" sz="1100" dirty="0">
              <a:solidFill>
                <a:schemeClr val="bg1">
                  <a:lumMod val="75000"/>
                </a:schemeClr>
              </a:solidFill>
            </a:endParaRPr>
          </a:p>
        </p:txBody>
      </p:sp>
    </p:spTree>
    <p:extLst>
      <p:ext uri="{BB962C8B-B14F-4D97-AF65-F5344CB8AC3E}">
        <p14:creationId xmlns:p14="http://schemas.microsoft.com/office/powerpoint/2010/main" val="36596743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лавие 1">
            <a:extLst>
              <a:ext uri="{FF2B5EF4-FFF2-40B4-BE49-F238E27FC236}">
                <a16:creationId xmlns:a16="http://schemas.microsoft.com/office/drawing/2014/main" id="{BFFB8954-8801-4070-955E-7FA57975A002}"/>
              </a:ext>
            </a:extLst>
          </p:cNvPr>
          <p:cNvSpPr>
            <a:spLocks noGrp="1"/>
          </p:cNvSpPr>
          <p:nvPr>
            <p:ph type="title"/>
          </p:nvPr>
        </p:nvSpPr>
        <p:spPr>
          <a:xfrm>
            <a:off x="683568" y="0"/>
            <a:ext cx="8460432" cy="1069514"/>
          </a:xfrm>
        </p:spPr>
        <p:txBody>
          <a:bodyPr/>
          <a:lstStyle/>
          <a:p>
            <a:pPr algn="ctr"/>
            <a:r>
              <a:rPr lang="en-US" altLang="ko-KR" sz="3200" b="0" dirty="0"/>
              <a:t>The importance of 360-Degree feedback</a:t>
            </a:r>
            <a:endParaRPr lang="bg-BG" sz="3200" dirty="0"/>
          </a:p>
        </p:txBody>
      </p:sp>
      <p:sp>
        <p:nvSpPr>
          <p:cNvPr id="4" name="Контейнер за съдържание 3">
            <a:extLst>
              <a:ext uri="{FF2B5EF4-FFF2-40B4-BE49-F238E27FC236}">
                <a16:creationId xmlns:a16="http://schemas.microsoft.com/office/drawing/2014/main" id="{D307ABC6-2131-FA9D-1CF7-303BFB5289CB}"/>
              </a:ext>
            </a:extLst>
          </p:cNvPr>
          <p:cNvSpPr>
            <a:spLocks noGrp="1"/>
          </p:cNvSpPr>
          <p:nvPr>
            <p:ph idx="10"/>
          </p:nvPr>
        </p:nvSpPr>
        <p:spPr>
          <a:xfrm>
            <a:off x="2134072" y="1844824"/>
            <a:ext cx="6563072" cy="3168351"/>
          </a:xfrm>
        </p:spPr>
        <p:txBody>
          <a:bodyPr/>
          <a:lstStyle/>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Research suggests that acknowledging discrepancies between the views of others and one's self-assessment is a very important step in leadership     development (Dalton, 1996; McCauley and Moxley, 1996)</a:t>
            </a:r>
          </a:p>
          <a:p>
            <a:pPr marL="285750" indent="-285750">
              <a:buFont typeface="Arial" panose="020B0604020202020204" pitchFamily="34" charset="0"/>
              <a:buChar char="•"/>
            </a:pPr>
            <a:endParaRPr lang="en-US"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According to </a:t>
            </a:r>
            <a:r>
              <a:rPr lang="en-US" i="1" dirty="0">
                <a:latin typeface="Arial" panose="020B0604020202020204" pitchFamily="34" charset="0"/>
                <a:cs typeface="Arial" panose="020B0604020202020204" pitchFamily="34" charset="0"/>
              </a:rPr>
              <a:t>McCauley and Moxley (1996) </a:t>
            </a:r>
            <a:r>
              <a:rPr lang="en-US" dirty="0">
                <a:latin typeface="Arial" panose="020B0604020202020204" pitchFamily="34" charset="0"/>
                <a:cs typeface="Arial" panose="020B0604020202020204" pitchFamily="34" charset="0"/>
              </a:rPr>
              <a:t>people can learn and grow, to become better managers and  leaders.</a:t>
            </a:r>
          </a:p>
          <a:p>
            <a:endParaRPr lang="en-US"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Development is an ongoing process closely related to work (McCauley    and Moxley, 1996)</a:t>
            </a:r>
          </a:p>
          <a:p>
            <a:endParaRPr lang="bg-BG"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77853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лавие 1">
            <a:extLst>
              <a:ext uri="{FF2B5EF4-FFF2-40B4-BE49-F238E27FC236}">
                <a16:creationId xmlns:a16="http://schemas.microsoft.com/office/drawing/2014/main" id="{B173E90F-3EE8-D457-D98C-682DE9B20F32}"/>
              </a:ext>
            </a:extLst>
          </p:cNvPr>
          <p:cNvSpPr>
            <a:spLocks noGrp="1"/>
          </p:cNvSpPr>
          <p:nvPr>
            <p:ph type="title"/>
          </p:nvPr>
        </p:nvSpPr>
        <p:spPr>
          <a:xfrm>
            <a:off x="683568" y="0"/>
            <a:ext cx="8460432" cy="1069514"/>
          </a:xfrm>
        </p:spPr>
        <p:txBody>
          <a:bodyPr/>
          <a:lstStyle/>
          <a:p>
            <a:pPr algn="ctr"/>
            <a:r>
              <a:rPr lang="en-GB" sz="3200" b="0" dirty="0"/>
              <a:t>Benefits of its implementation for </a:t>
            </a:r>
            <a:br>
              <a:rPr lang="en-GB" sz="3200" b="0" dirty="0"/>
            </a:br>
            <a:r>
              <a:rPr lang="en-GB" sz="3200" b="0" dirty="0"/>
              <a:t>employees: </a:t>
            </a:r>
            <a:endParaRPr lang="bg-BG" sz="3200" b="0" dirty="0"/>
          </a:p>
        </p:txBody>
      </p:sp>
      <p:sp>
        <p:nvSpPr>
          <p:cNvPr id="4" name="Контейнер за съдържание 3">
            <a:extLst>
              <a:ext uri="{FF2B5EF4-FFF2-40B4-BE49-F238E27FC236}">
                <a16:creationId xmlns:a16="http://schemas.microsoft.com/office/drawing/2014/main" id="{0EFAC6FA-897D-B1B7-92AD-0B60A2D741F0}"/>
              </a:ext>
            </a:extLst>
          </p:cNvPr>
          <p:cNvSpPr>
            <a:spLocks noGrp="1"/>
          </p:cNvSpPr>
          <p:nvPr>
            <p:ph idx="10"/>
          </p:nvPr>
        </p:nvSpPr>
        <p:spPr>
          <a:xfrm>
            <a:off x="1259632" y="1340768"/>
            <a:ext cx="4523420" cy="4162164"/>
          </a:xfrm>
        </p:spPr>
        <p:txBody>
          <a:bodyPr/>
          <a:lstStyle/>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360 – degree feedback can show multiple        perspectives, derived from all sources that      make up  an  individual's sphere of influence,  which gives the individual an opportunity to      develop his self-awareness and research         suggests, that this is an important aspect of       leadership development. (Nystrom, 2001)</a:t>
            </a:r>
          </a:p>
          <a:p>
            <a:pPr marL="285750" indent="-285750">
              <a:buFont typeface="Arial" panose="020B0604020202020204" pitchFamily="34" charset="0"/>
              <a:buChar char="•"/>
            </a:pPr>
            <a:endParaRPr lang="en-US"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According to </a:t>
            </a:r>
            <a:r>
              <a:rPr lang="en-US" i="1" dirty="0">
                <a:latin typeface="Arial" panose="020B0604020202020204" pitchFamily="34" charset="0"/>
                <a:cs typeface="Arial" panose="020B0604020202020204" pitchFamily="34" charset="0"/>
              </a:rPr>
              <a:t>Bracken and Rose</a:t>
            </a:r>
            <a:r>
              <a:rPr lang="en-US" dirty="0">
                <a:latin typeface="Arial" panose="020B0604020202020204" pitchFamily="34" charset="0"/>
                <a:cs typeface="Arial" panose="020B0604020202020204" pitchFamily="34" charset="0"/>
              </a:rPr>
              <a:t> </a:t>
            </a:r>
            <a:r>
              <a:rPr lang="en-US" i="1" dirty="0">
                <a:latin typeface="Arial" panose="020B0604020202020204" pitchFamily="34" charset="0"/>
                <a:cs typeface="Arial" panose="020B0604020202020204" pitchFamily="34" charset="0"/>
              </a:rPr>
              <a:t>(2011) </a:t>
            </a:r>
            <a:r>
              <a:rPr lang="en-US" dirty="0">
                <a:latin typeface="Arial" panose="020B0604020202020204" pitchFamily="34" charset="0"/>
                <a:cs typeface="Arial" panose="020B0604020202020204" pitchFamily="34" charset="0"/>
              </a:rPr>
              <a:t>360 –   degree feedback teaches an expectation of        accountability for leadership behavior.</a:t>
            </a:r>
          </a:p>
          <a:p>
            <a:pPr marL="285750" indent="-285750">
              <a:buFont typeface="Arial" panose="020B0604020202020204" pitchFamily="34" charset="0"/>
              <a:buChar char="•"/>
            </a:pPr>
            <a:endParaRPr lang="en-US"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Improves rater ability and reliability, which increases honesty among individuals (Bracken and Rose,  2011)</a:t>
            </a:r>
          </a:p>
          <a:p>
            <a:pPr marL="285750" indent="-285750">
              <a:buFont typeface="Arial" panose="020B0604020202020204" pitchFamily="34" charset="0"/>
              <a:buChar char="•"/>
            </a:pPr>
            <a:endParaRPr lang="bg-BG" dirty="0">
              <a:latin typeface="Arial" panose="020B0604020202020204" pitchFamily="34" charset="0"/>
              <a:cs typeface="Arial" panose="020B0604020202020204" pitchFamily="34" charset="0"/>
            </a:endParaRPr>
          </a:p>
        </p:txBody>
      </p:sp>
      <p:pic>
        <p:nvPicPr>
          <p:cNvPr id="6" name="Картина 5">
            <a:extLst>
              <a:ext uri="{FF2B5EF4-FFF2-40B4-BE49-F238E27FC236}">
                <a16:creationId xmlns:a16="http://schemas.microsoft.com/office/drawing/2014/main" id="{10ECDA76-29E3-F353-7C33-147172B9EAD2}"/>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848865" y="1748334"/>
            <a:ext cx="3295135" cy="3361332"/>
          </a:xfrm>
          <a:prstGeom prst="rect">
            <a:avLst/>
          </a:prstGeom>
        </p:spPr>
      </p:pic>
      <p:sp>
        <p:nvSpPr>
          <p:cNvPr id="7" name="Текстово поле 6">
            <a:extLst>
              <a:ext uri="{FF2B5EF4-FFF2-40B4-BE49-F238E27FC236}">
                <a16:creationId xmlns:a16="http://schemas.microsoft.com/office/drawing/2014/main" id="{4CF45C4F-EC37-4B37-DC0A-E175F1BCBE2B}"/>
              </a:ext>
            </a:extLst>
          </p:cNvPr>
          <p:cNvSpPr txBox="1"/>
          <p:nvPr/>
        </p:nvSpPr>
        <p:spPr>
          <a:xfrm>
            <a:off x="6084168" y="5301208"/>
            <a:ext cx="2664296" cy="276999"/>
          </a:xfrm>
          <a:prstGeom prst="rect">
            <a:avLst/>
          </a:prstGeom>
          <a:noFill/>
        </p:spPr>
        <p:txBody>
          <a:bodyPr wrap="square" rtlCol="0">
            <a:spAutoFit/>
          </a:bodyPr>
          <a:lstStyle/>
          <a:p>
            <a:r>
              <a:rPr lang="en-US" sz="1200" dirty="0">
                <a:solidFill>
                  <a:schemeClr val="bg1">
                    <a:lumMod val="75000"/>
                  </a:schemeClr>
                </a:solidFill>
                <a:latin typeface="Arial" panose="020B0604020202020204" pitchFamily="34" charset="0"/>
                <a:cs typeface="Arial" panose="020B0604020202020204" pitchFamily="34" charset="0"/>
              </a:rPr>
              <a:t>Source:</a:t>
            </a:r>
            <a:r>
              <a:rPr lang="en-US" sz="1200" dirty="0">
                <a:solidFill>
                  <a:schemeClr val="bg1">
                    <a:lumMod val="75000"/>
                  </a:schemeClr>
                </a:solidFill>
                <a:latin typeface="Arial" panose="020B0604020202020204" pitchFamily="34" charset="0"/>
                <a:cs typeface="Arial" panose="020B0604020202020204" pitchFamily="34" charset="0"/>
                <a:sym typeface="Wingdings" panose="05000000000000000000" pitchFamily="2" charset="2"/>
              </a:rPr>
              <a:t> F</a:t>
            </a:r>
            <a:r>
              <a:rPr lang="en-US" sz="1200" dirty="0">
                <a:solidFill>
                  <a:schemeClr val="bg1">
                    <a:lumMod val="75000"/>
                  </a:schemeClr>
                </a:solidFill>
                <a:latin typeface="Arial" panose="020B0604020202020204" pitchFamily="34" charset="0"/>
                <a:cs typeface="Arial" panose="020B0604020202020204" pitchFamily="34" charset="0"/>
              </a:rPr>
              <a:t>eedback2you, 2020</a:t>
            </a:r>
            <a:endParaRPr lang="bg-BG" sz="1200" dirty="0">
              <a:solidFill>
                <a:schemeClr val="bg1">
                  <a:lumMod val="7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084281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лавие 1">
            <a:extLst>
              <a:ext uri="{FF2B5EF4-FFF2-40B4-BE49-F238E27FC236}">
                <a16:creationId xmlns:a16="http://schemas.microsoft.com/office/drawing/2014/main" id="{6A03572D-58B5-6F85-4973-986C45CE78D2}"/>
              </a:ext>
            </a:extLst>
          </p:cNvPr>
          <p:cNvSpPr>
            <a:spLocks noGrp="1"/>
          </p:cNvSpPr>
          <p:nvPr>
            <p:ph type="title"/>
          </p:nvPr>
        </p:nvSpPr>
        <p:spPr>
          <a:xfrm>
            <a:off x="683568" y="0"/>
            <a:ext cx="8460432" cy="1069514"/>
          </a:xfrm>
        </p:spPr>
        <p:txBody>
          <a:bodyPr/>
          <a:lstStyle/>
          <a:p>
            <a:pPr algn="ctr"/>
            <a:r>
              <a:rPr lang="en-GB" sz="3200" b="0" dirty="0">
                <a:latin typeface="Arial" panose="020B0604020202020204" pitchFamily="34" charset="0"/>
                <a:cs typeface="Arial" panose="020B0604020202020204" pitchFamily="34" charset="0"/>
              </a:rPr>
              <a:t>Benefits for the organization</a:t>
            </a:r>
            <a:endParaRPr lang="bg-BG" sz="3200" b="0" dirty="0"/>
          </a:p>
        </p:txBody>
      </p:sp>
      <p:sp>
        <p:nvSpPr>
          <p:cNvPr id="4" name="Контейнер за съдържание 3">
            <a:extLst>
              <a:ext uri="{FF2B5EF4-FFF2-40B4-BE49-F238E27FC236}">
                <a16:creationId xmlns:a16="http://schemas.microsoft.com/office/drawing/2014/main" id="{427DCBA1-C67A-E0A4-B73D-B167D67A2DE0}"/>
              </a:ext>
            </a:extLst>
          </p:cNvPr>
          <p:cNvSpPr>
            <a:spLocks noGrp="1"/>
          </p:cNvSpPr>
          <p:nvPr>
            <p:ph idx="10"/>
          </p:nvPr>
        </p:nvSpPr>
        <p:spPr>
          <a:xfrm>
            <a:off x="2123728" y="1628800"/>
            <a:ext cx="6563072" cy="3859833"/>
          </a:xfrm>
        </p:spPr>
        <p:txBody>
          <a:bodyPr/>
          <a:lstStyle/>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According to </a:t>
            </a:r>
            <a:r>
              <a:rPr lang="en-US" i="1" dirty="0">
                <a:latin typeface="Arial" panose="020B0604020202020204" pitchFamily="34" charset="0"/>
                <a:cs typeface="Arial" panose="020B0604020202020204" pitchFamily="34" charset="0"/>
              </a:rPr>
              <a:t>Bracken and Rose (2011)</a:t>
            </a:r>
            <a:r>
              <a:rPr lang="en-US" dirty="0">
                <a:latin typeface="Arial" panose="020B0604020202020204" pitchFamily="34" charset="0"/>
                <a:cs typeface="Arial" panose="020B0604020202020204" pitchFamily="34" charset="0"/>
              </a:rPr>
              <a:t> 360 – degree feedback can          provide the organization with data for all leaders, which can be used for   decision making. It also serves as an early warning mechanism for          dysfunctional managers and builds an internal norm database and data    for research.</a:t>
            </a:r>
          </a:p>
          <a:p>
            <a:pPr marL="285750" indent="-285750">
              <a:buFont typeface="Arial" panose="020B0604020202020204" pitchFamily="34" charset="0"/>
              <a:buChar char="•"/>
            </a:pPr>
            <a:endParaRPr lang="en-US"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i="1" dirty="0">
                <a:latin typeface="Arial" panose="020B0604020202020204" pitchFamily="34" charset="0"/>
                <a:cs typeface="Arial" panose="020B0604020202020204" pitchFamily="34" charset="0"/>
              </a:rPr>
              <a:t>Hageman (2015) </a:t>
            </a:r>
            <a:r>
              <a:rPr lang="en-US" dirty="0">
                <a:latin typeface="Arial" panose="020B0604020202020204" pitchFamily="34" charset="0"/>
                <a:cs typeface="Arial" panose="020B0604020202020204" pitchFamily="34" charset="0"/>
              </a:rPr>
              <a:t>concluded that coworker-based feedback, has the         potential to lead to a greater fiscal and professional development gains    for the organization.</a:t>
            </a:r>
          </a:p>
          <a:p>
            <a:pPr marL="285750" indent="-285750">
              <a:buFont typeface="Arial" panose="020B0604020202020204" pitchFamily="34" charset="0"/>
              <a:buChar char="•"/>
            </a:pPr>
            <a:endParaRPr lang="en-US"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360 – degree feedback is seen as more objective and valid, leading  to    easier acceptance of results and to the taking of appropriate actions         </a:t>
            </a:r>
            <a:r>
              <a:rPr lang="en-GB" altLang="en-US" dirty="0">
                <a:latin typeface="Arial" panose="020B0604020202020204" pitchFamily="34" charset="0"/>
                <a:cs typeface="Arial" panose="020B0604020202020204" pitchFamily="34" charset="0"/>
              </a:rPr>
              <a:t>(Armstrong, 2010)</a:t>
            </a:r>
          </a:p>
          <a:p>
            <a:endParaRPr lang="en-US"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US"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endParaRPr lang="bg-BG" dirty="0"/>
          </a:p>
        </p:txBody>
      </p:sp>
    </p:spTree>
    <p:extLst>
      <p:ext uri="{BB962C8B-B14F-4D97-AF65-F5344CB8AC3E}">
        <p14:creationId xmlns:p14="http://schemas.microsoft.com/office/powerpoint/2010/main" val="106147188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лавие 1">
            <a:extLst>
              <a:ext uri="{FF2B5EF4-FFF2-40B4-BE49-F238E27FC236}">
                <a16:creationId xmlns:a16="http://schemas.microsoft.com/office/drawing/2014/main" id="{33C05325-7D86-40BA-762C-2F4C36B70242}"/>
              </a:ext>
            </a:extLst>
          </p:cNvPr>
          <p:cNvSpPr>
            <a:spLocks noGrp="1"/>
          </p:cNvSpPr>
          <p:nvPr>
            <p:ph type="title"/>
          </p:nvPr>
        </p:nvSpPr>
        <p:spPr>
          <a:xfrm>
            <a:off x="683568" y="0"/>
            <a:ext cx="8460432" cy="1069514"/>
          </a:xfrm>
        </p:spPr>
        <p:txBody>
          <a:bodyPr/>
          <a:lstStyle/>
          <a:p>
            <a:pPr algn="ctr"/>
            <a:r>
              <a:rPr lang="en-US" sz="3200" b="0" dirty="0"/>
              <a:t>Problems in implementing 360 - degree </a:t>
            </a:r>
            <a:br>
              <a:rPr lang="en-US" sz="3200" b="0" dirty="0"/>
            </a:br>
            <a:r>
              <a:rPr lang="en-US" sz="3200" b="0" dirty="0"/>
              <a:t>feedback</a:t>
            </a:r>
            <a:endParaRPr lang="bg-BG" sz="3200" b="0" dirty="0"/>
          </a:p>
        </p:txBody>
      </p:sp>
      <p:sp>
        <p:nvSpPr>
          <p:cNvPr id="4" name="Контейнер за съдържание 3">
            <a:extLst>
              <a:ext uri="{FF2B5EF4-FFF2-40B4-BE49-F238E27FC236}">
                <a16:creationId xmlns:a16="http://schemas.microsoft.com/office/drawing/2014/main" id="{9797709A-F8AD-4F8F-6C7F-B4EABC18F059}"/>
              </a:ext>
            </a:extLst>
          </p:cNvPr>
          <p:cNvSpPr>
            <a:spLocks noGrp="1"/>
          </p:cNvSpPr>
          <p:nvPr>
            <p:ph idx="10"/>
          </p:nvPr>
        </p:nvSpPr>
        <p:spPr/>
        <p:txBody>
          <a:bodyPr/>
          <a:lstStyle/>
          <a:p>
            <a:endParaRPr lang="en-US" dirty="0">
              <a:solidFill>
                <a:schemeClr val="tx1">
                  <a:lumMod val="65000"/>
                  <a:lumOff val="35000"/>
                </a:schemeClr>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dirty="0">
                <a:solidFill>
                  <a:schemeClr val="tx1">
                    <a:lumMod val="65000"/>
                    <a:lumOff val="35000"/>
                  </a:schemeClr>
                </a:solidFill>
                <a:latin typeface="Arial" panose="020B0604020202020204" pitchFamily="34" charset="0"/>
                <a:cs typeface="Arial" panose="020B0604020202020204" pitchFamily="34" charset="0"/>
              </a:rPr>
              <a:t>According to </a:t>
            </a:r>
            <a:r>
              <a:rPr lang="en-US" i="1" dirty="0">
                <a:solidFill>
                  <a:schemeClr val="tx1">
                    <a:lumMod val="65000"/>
                    <a:lumOff val="35000"/>
                  </a:schemeClr>
                </a:solidFill>
                <a:latin typeface="Arial" panose="020B0604020202020204" pitchFamily="34" charset="0"/>
                <a:cs typeface="Arial" panose="020B0604020202020204" pitchFamily="34" charset="0"/>
              </a:rPr>
              <a:t>Armstrong (2010), </a:t>
            </a:r>
            <a:r>
              <a:rPr lang="en-US" dirty="0">
                <a:solidFill>
                  <a:schemeClr val="tx1">
                    <a:lumMod val="65000"/>
                    <a:lumOff val="35000"/>
                  </a:schemeClr>
                </a:solidFill>
                <a:latin typeface="Arial" panose="020B0604020202020204" pitchFamily="34" charset="0"/>
                <a:cs typeface="Arial" panose="020B0604020202020204" pitchFamily="34" charset="0"/>
              </a:rPr>
              <a:t>people may be put under a lot of stress  when they receive or give feedback.</a:t>
            </a:r>
          </a:p>
          <a:p>
            <a:endParaRPr lang="en-US" dirty="0">
              <a:solidFill>
                <a:schemeClr val="tx1">
                  <a:lumMod val="65000"/>
                  <a:lumOff val="35000"/>
                </a:schemeClr>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dirty="0">
                <a:solidFill>
                  <a:schemeClr val="tx1">
                    <a:lumMod val="65000"/>
                    <a:lumOff val="35000"/>
                  </a:schemeClr>
                </a:solidFill>
                <a:latin typeface="Arial" panose="020B0604020202020204" pitchFamily="34" charset="0"/>
                <a:cs typeface="Arial" panose="020B0604020202020204" pitchFamily="34" charset="0"/>
              </a:rPr>
              <a:t>The implementation and development of 360 – degree feedback could be costly monetary wise, as well as heavy in manager and subordinate time  (</a:t>
            </a:r>
            <a:r>
              <a:rPr lang="en-US" dirty="0" err="1">
                <a:solidFill>
                  <a:schemeClr val="tx1">
                    <a:lumMod val="65000"/>
                    <a:lumOff val="35000"/>
                  </a:schemeClr>
                </a:solidFill>
                <a:latin typeface="Arial" panose="020B0604020202020204" pitchFamily="34" charset="0"/>
                <a:cs typeface="Arial" panose="020B0604020202020204" pitchFamily="34" charset="0"/>
              </a:rPr>
              <a:t>Morgeson</a:t>
            </a:r>
            <a:r>
              <a:rPr lang="en-US" dirty="0">
                <a:solidFill>
                  <a:schemeClr val="tx1">
                    <a:lumMod val="65000"/>
                    <a:lumOff val="35000"/>
                  </a:schemeClr>
                </a:solidFill>
                <a:latin typeface="Arial" panose="020B0604020202020204" pitchFamily="34" charset="0"/>
                <a:cs typeface="Arial" panose="020B0604020202020204" pitchFamily="34" charset="0"/>
              </a:rPr>
              <a:t> et al., 2005)</a:t>
            </a:r>
          </a:p>
          <a:p>
            <a:pPr marL="285750" indent="-285750">
              <a:buFont typeface="Arial" panose="020B0604020202020204" pitchFamily="34" charset="0"/>
              <a:buChar char="•"/>
            </a:pPr>
            <a:endParaRPr lang="en-US" dirty="0">
              <a:solidFill>
                <a:schemeClr val="tx1">
                  <a:lumMod val="65000"/>
                  <a:lumOff val="35000"/>
                </a:schemeClr>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kumimoji="0" lang="en-US" i="0" u="none" strike="noStrike" kern="1200" cap="none" spc="0" normalizeH="0" baseline="0" noProof="0" dirty="0">
                <a:ln>
                  <a:noFill/>
                </a:ln>
                <a:solidFill>
                  <a:schemeClr val="tx1">
                    <a:lumMod val="65000"/>
                    <a:lumOff val="35000"/>
                  </a:schemeClr>
                </a:solidFill>
                <a:effectLst/>
                <a:uLnTx/>
                <a:uFillTx/>
                <a:latin typeface="Arial" panose="020B0604020202020204" pitchFamily="34" charset="0"/>
                <a:ea typeface="+mj-ea"/>
                <a:cs typeface="Arial" panose="020B0604020202020204" pitchFamily="34" charset="0"/>
              </a:rPr>
              <a:t>The feedback might not be entirely truthful</a:t>
            </a:r>
            <a:r>
              <a:rPr lang="en-US" dirty="0">
                <a:solidFill>
                  <a:schemeClr val="tx1">
                    <a:lumMod val="65000"/>
                    <a:lumOff val="35000"/>
                  </a:schemeClr>
                </a:solidFill>
                <a:latin typeface="Arial" panose="020B0604020202020204" pitchFamily="34" charset="0"/>
                <a:ea typeface="+mj-ea"/>
                <a:cs typeface="Arial" panose="020B0604020202020204" pitchFamily="34" charset="0"/>
              </a:rPr>
              <a:t> or realistic.</a:t>
            </a:r>
            <a:r>
              <a:rPr kumimoji="0" lang="en-US" i="0" u="none" strike="noStrike" kern="1200" cap="none" spc="0" normalizeH="0" baseline="0" noProof="0" dirty="0">
                <a:ln>
                  <a:noFill/>
                </a:ln>
                <a:solidFill>
                  <a:schemeClr val="tx1">
                    <a:lumMod val="65000"/>
                    <a:lumOff val="35000"/>
                  </a:schemeClr>
                </a:solidFill>
                <a:effectLst/>
                <a:uLnTx/>
                <a:uFillTx/>
                <a:latin typeface="Arial" panose="020B0604020202020204" pitchFamily="34" charset="0"/>
                <a:ea typeface="+mj-ea"/>
                <a:cs typeface="Arial" panose="020B0604020202020204" pitchFamily="34" charset="0"/>
              </a:rPr>
              <a:t> </a:t>
            </a:r>
            <a:r>
              <a:rPr lang="en-US" dirty="0">
                <a:solidFill>
                  <a:schemeClr val="tx1">
                    <a:lumMod val="65000"/>
                    <a:lumOff val="35000"/>
                  </a:schemeClr>
                </a:solidFill>
                <a:latin typeface="Arial" panose="020B0604020202020204" pitchFamily="34" charset="0"/>
                <a:ea typeface="+mj-ea"/>
                <a:cs typeface="Arial" panose="020B0604020202020204" pitchFamily="34" charset="0"/>
              </a:rPr>
              <a:t>I</a:t>
            </a:r>
            <a:r>
              <a:rPr kumimoji="0" lang="en-US" i="0" u="none" strike="noStrike" kern="1200" cap="none" spc="0" normalizeH="0" baseline="0" noProof="0" dirty="0">
                <a:ln>
                  <a:noFill/>
                </a:ln>
                <a:solidFill>
                  <a:schemeClr val="tx1">
                    <a:lumMod val="65000"/>
                    <a:lumOff val="35000"/>
                  </a:schemeClr>
                </a:solidFill>
                <a:effectLst/>
                <a:uLnTx/>
                <a:uFillTx/>
                <a:latin typeface="Arial" panose="020B0604020202020204" pitchFamily="34" charset="0"/>
                <a:ea typeface="+mj-ea"/>
                <a:cs typeface="Arial" panose="020B0604020202020204" pitchFamily="34" charset="0"/>
              </a:rPr>
              <a:t>t can sometimes  be either too positive or too negative, and</a:t>
            </a:r>
            <a:r>
              <a:rPr lang="en-US" dirty="0">
                <a:solidFill>
                  <a:schemeClr val="tx1">
                    <a:lumMod val="65000"/>
                    <a:lumOff val="35000"/>
                  </a:schemeClr>
                </a:solidFill>
                <a:latin typeface="Arial" panose="020B0604020202020204" pitchFamily="34" charset="0"/>
                <a:ea typeface="+mj-ea"/>
                <a:cs typeface="Arial" panose="020B0604020202020204" pitchFamily="34" charset="0"/>
              </a:rPr>
              <a:t> sometimes</a:t>
            </a:r>
            <a:r>
              <a:rPr kumimoji="0" lang="en-US" i="0" u="none" strike="noStrike" kern="1200" cap="none" spc="0" normalizeH="0" baseline="0" noProof="0" dirty="0">
                <a:ln>
                  <a:noFill/>
                </a:ln>
                <a:solidFill>
                  <a:schemeClr val="tx1">
                    <a:lumMod val="65000"/>
                    <a:lumOff val="35000"/>
                  </a:schemeClr>
                </a:solidFill>
                <a:effectLst/>
                <a:uLnTx/>
                <a:uFillTx/>
                <a:latin typeface="Arial" panose="020B0604020202020204" pitchFamily="34" charset="0"/>
                <a:ea typeface="+mj-ea"/>
                <a:cs typeface="Arial" panose="020B0604020202020204" pitchFamily="34" charset="0"/>
              </a:rPr>
              <a:t> honest feedback    can  hurt the ratee’s feelings, resulting in tension between the ratee and   raters (Vinson, 1996)</a:t>
            </a:r>
            <a:endParaRPr lang="en-US" dirty="0">
              <a:solidFill>
                <a:schemeClr val="tx1">
                  <a:lumMod val="65000"/>
                  <a:lumOff val="35000"/>
                </a:schemeClr>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US"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bg-BG"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042008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05A06C-1931-64B0-990E-FF78CD74CCC4}"/>
              </a:ext>
            </a:extLst>
          </p:cNvPr>
          <p:cNvSpPr>
            <a:spLocks noGrp="1"/>
          </p:cNvSpPr>
          <p:nvPr>
            <p:ph type="title"/>
          </p:nvPr>
        </p:nvSpPr>
        <p:spPr/>
        <p:txBody>
          <a:bodyPr/>
          <a:lstStyle/>
          <a:p>
            <a:r>
              <a:rPr lang="en-GB" dirty="0"/>
              <a:t>        Any Questions?</a:t>
            </a:r>
          </a:p>
        </p:txBody>
      </p:sp>
      <p:sp>
        <p:nvSpPr>
          <p:cNvPr id="4" name="Content Placeholder 3">
            <a:extLst>
              <a:ext uri="{FF2B5EF4-FFF2-40B4-BE49-F238E27FC236}">
                <a16:creationId xmlns:a16="http://schemas.microsoft.com/office/drawing/2014/main" id="{98FD0979-ECAF-B341-065E-720C1B55E104}"/>
              </a:ext>
            </a:extLst>
          </p:cNvPr>
          <p:cNvSpPr>
            <a:spLocks noGrp="1"/>
          </p:cNvSpPr>
          <p:nvPr>
            <p:ph idx="10"/>
          </p:nvPr>
        </p:nvSpPr>
        <p:spPr/>
        <p:txBody>
          <a:bodyPr/>
          <a:lstStyle/>
          <a:p>
            <a:endParaRPr lang="en-GB" dirty="0"/>
          </a:p>
          <a:p>
            <a:endParaRPr lang="en-GB" dirty="0"/>
          </a:p>
          <a:p>
            <a:endParaRPr lang="en-GB" dirty="0"/>
          </a:p>
          <a:p>
            <a:endParaRPr lang="en-GB" dirty="0"/>
          </a:p>
          <a:p>
            <a:r>
              <a:rPr lang="en-GB" dirty="0"/>
              <a:t>                </a:t>
            </a:r>
          </a:p>
          <a:p>
            <a:r>
              <a:rPr lang="en-GB" sz="4000" b="1" dirty="0"/>
              <a:t>     Thank You!</a:t>
            </a:r>
            <a:endParaRPr lang="en-GB" b="1" dirty="0"/>
          </a:p>
        </p:txBody>
      </p:sp>
    </p:spTree>
    <p:extLst>
      <p:ext uri="{BB962C8B-B14F-4D97-AF65-F5344CB8AC3E}">
        <p14:creationId xmlns:p14="http://schemas.microsoft.com/office/powerpoint/2010/main" val="1696962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лавие 1">
            <a:extLst>
              <a:ext uri="{FF2B5EF4-FFF2-40B4-BE49-F238E27FC236}">
                <a16:creationId xmlns:a16="http://schemas.microsoft.com/office/drawing/2014/main" id="{37BBD567-6278-56BC-E066-8E3703E1CA95}"/>
              </a:ext>
            </a:extLst>
          </p:cNvPr>
          <p:cNvSpPr>
            <a:spLocks noGrp="1"/>
          </p:cNvSpPr>
          <p:nvPr>
            <p:ph type="title"/>
          </p:nvPr>
        </p:nvSpPr>
        <p:spPr>
          <a:xfrm>
            <a:off x="683568" y="0"/>
            <a:ext cx="8460432" cy="1069514"/>
          </a:xfrm>
        </p:spPr>
        <p:txBody>
          <a:bodyPr/>
          <a:lstStyle/>
          <a:p>
            <a:pPr algn="ctr"/>
            <a:r>
              <a:rPr lang="en-US" sz="3200" b="0" dirty="0"/>
              <a:t>References</a:t>
            </a:r>
            <a:endParaRPr lang="bg-BG" sz="3200" b="0" dirty="0"/>
          </a:p>
        </p:txBody>
      </p:sp>
      <p:sp>
        <p:nvSpPr>
          <p:cNvPr id="4" name="Контейнер за съдържание 3">
            <a:extLst>
              <a:ext uri="{FF2B5EF4-FFF2-40B4-BE49-F238E27FC236}">
                <a16:creationId xmlns:a16="http://schemas.microsoft.com/office/drawing/2014/main" id="{845B0DB3-E615-6BF2-699B-55C252016356}"/>
              </a:ext>
            </a:extLst>
          </p:cNvPr>
          <p:cNvSpPr>
            <a:spLocks noGrp="1"/>
          </p:cNvSpPr>
          <p:nvPr>
            <p:ph idx="10"/>
          </p:nvPr>
        </p:nvSpPr>
        <p:spPr>
          <a:xfrm>
            <a:off x="1403648" y="1844824"/>
            <a:ext cx="7416824" cy="4320480"/>
          </a:xfrm>
        </p:spPr>
        <p:txBody>
          <a:bodyPr/>
          <a:lstStyle/>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Armstrong’s Handbook of Human-resource Management Practice (11th ed.). (2010). Human Resource Management International Digest, 18(4). </a:t>
            </a:r>
            <a:r>
              <a:rPr lang="en-US" dirty="0">
                <a:latin typeface="Arial" panose="020B0604020202020204" pitchFamily="34" charset="0"/>
                <a:cs typeface="Arial" panose="020B0604020202020204" pitchFamily="34" charset="0"/>
                <a:hlinkClick r:id="rId2"/>
              </a:rPr>
              <a:t>https://doi.org/10.1108/hrmid.2010.04418dae.001</a:t>
            </a:r>
            <a:endParaRPr lang="en-US" dirty="0">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Bracken, &amp; Rose, D. S. (2011). When Does 360-Degree Feedback Create Behavior Change? And How Would We Know It When It Does? Journal of Business and Psychology, 26(2), 183–192. https://doi.org/10.1007/s10869-011-9218-5</a:t>
            </a:r>
          </a:p>
          <a:p>
            <a:endParaRPr lang="en-US"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Dalton, Maxine. "Multi-rater Feedback and Conditions for Change." In </a:t>
            </a:r>
            <a:r>
              <a:rPr lang="en-US" dirty="0" err="1">
                <a:latin typeface="Arial" panose="020B0604020202020204" pitchFamily="34" charset="0"/>
                <a:cs typeface="Arial" panose="020B0604020202020204" pitchFamily="34" charset="0"/>
              </a:rPr>
              <a:t>Felnor</a:t>
            </a:r>
            <a:r>
              <a:rPr lang="en-US" dirty="0">
                <a:latin typeface="Arial" panose="020B0604020202020204" pitchFamily="34" charset="0"/>
                <a:cs typeface="Arial" panose="020B0604020202020204" pitchFamily="34" charset="0"/>
              </a:rPr>
              <a:t>, John W. and Prince, Jeffery M. Using 360-degree Feedback in Organizations. Center for Creative Leadership: Greensboro, NC, 1997.</a:t>
            </a:r>
          </a:p>
          <a:p>
            <a:endParaRPr lang="en-US"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Hageman, Ring, D. C., Gregory, P. J., </a:t>
            </a:r>
            <a:r>
              <a:rPr lang="en-US" dirty="0" err="1">
                <a:latin typeface="Arial" panose="020B0604020202020204" pitchFamily="34" charset="0"/>
                <a:cs typeface="Arial" panose="020B0604020202020204" pitchFamily="34" charset="0"/>
              </a:rPr>
              <a:t>Rubash</a:t>
            </a:r>
            <a:r>
              <a:rPr lang="en-US" dirty="0">
                <a:latin typeface="Arial" panose="020B0604020202020204" pitchFamily="34" charset="0"/>
                <a:cs typeface="Arial" panose="020B0604020202020204" pitchFamily="34" charset="0"/>
              </a:rPr>
              <a:t>, H. E., &amp; Harmon, L. (2015). Do 360-degree Feedback Survey Results Relate to Patient Satisfaction Measures? Clinical </a:t>
            </a:r>
            <a:r>
              <a:rPr lang="en-US" dirty="0" err="1">
                <a:latin typeface="Arial" panose="020B0604020202020204" pitchFamily="34" charset="0"/>
                <a:cs typeface="Arial" panose="020B0604020202020204" pitchFamily="34" charset="0"/>
              </a:rPr>
              <a:t>Orthopaedics</a:t>
            </a:r>
            <a:r>
              <a:rPr lang="en-US" dirty="0">
                <a:latin typeface="Arial" panose="020B0604020202020204" pitchFamily="34" charset="0"/>
                <a:cs typeface="Arial" panose="020B0604020202020204" pitchFamily="34" charset="0"/>
              </a:rPr>
              <a:t> and Related Research, 473(5), 1590–1597. </a:t>
            </a:r>
            <a:r>
              <a:rPr lang="en-US" dirty="0">
                <a:latin typeface="Arial" panose="020B0604020202020204" pitchFamily="34" charset="0"/>
                <a:cs typeface="Arial" panose="020B0604020202020204" pitchFamily="34" charset="0"/>
                <a:hlinkClick r:id="rId3"/>
              </a:rPr>
              <a:t>https://doi.org/10.1007/s11999-014-3981-3</a:t>
            </a:r>
            <a:r>
              <a:rPr lang="en-US"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8104992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Контейнер за съдържание 3">
            <a:extLst>
              <a:ext uri="{FF2B5EF4-FFF2-40B4-BE49-F238E27FC236}">
                <a16:creationId xmlns:a16="http://schemas.microsoft.com/office/drawing/2014/main" id="{C2CA627A-4661-717F-FBB5-8E54F4DBAA25}"/>
              </a:ext>
            </a:extLst>
          </p:cNvPr>
          <p:cNvSpPr>
            <a:spLocks noGrp="1"/>
          </p:cNvSpPr>
          <p:nvPr>
            <p:ph idx="10"/>
          </p:nvPr>
        </p:nvSpPr>
        <p:spPr>
          <a:xfrm>
            <a:off x="1835696" y="1628800"/>
            <a:ext cx="6861448" cy="4147865"/>
          </a:xfrm>
        </p:spPr>
        <p:txBody>
          <a:bodyPr/>
          <a:lstStyle/>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Heneman, R. "Assessing the Feedback Environment in Work Organizations: Development of the Job Feedback Survey." Journal of Applied     Psychology, (vol. 70), 1992, pp. 290-305.</a:t>
            </a:r>
          </a:p>
          <a:p>
            <a:endParaRPr lang="en-US"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McCauley, Cynthia D. and Moxley, Russell S. "Developmental 360." In </a:t>
            </a:r>
            <a:r>
              <a:rPr lang="en-US" dirty="0" err="1">
                <a:latin typeface="Arial" panose="020B0604020202020204" pitchFamily="34" charset="0"/>
                <a:cs typeface="Arial" panose="020B0604020202020204" pitchFamily="34" charset="0"/>
              </a:rPr>
              <a:t>Felnor</a:t>
            </a:r>
            <a:r>
              <a:rPr lang="en-US" dirty="0">
                <a:latin typeface="Arial" panose="020B0604020202020204" pitchFamily="34" charset="0"/>
                <a:cs typeface="Arial" panose="020B0604020202020204" pitchFamily="34" charset="0"/>
              </a:rPr>
              <a:t>, John W. and Prince, Jeffery M. Using 360-degree Feedback in Organizations. Center for Creative Leadership: Greensboro, NC, 1997.</a:t>
            </a:r>
          </a:p>
          <a:p>
            <a:pPr marL="285750" indent="-285750">
              <a:buFont typeface="Arial" panose="020B0604020202020204" pitchFamily="34" charset="0"/>
              <a:buChar char="•"/>
            </a:pPr>
            <a:endParaRPr lang="en-US"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dirty="0" err="1">
                <a:latin typeface="Arial" panose="020B0604020202020204" pitchFamily="34" charset="0"/>
                <a:cs typeface="Arial" panose="020B0604020202020204" pitchFamily="34" charset="0"/>
              </a:rPr>
              <a:t>Morgeson</a:t>
            </a:r>
            <a:r>
              <a:rPr lang="en-US" dirty="0">
                <a:latin typeface="Arial" panose="020B0604020202020204" pitchFamily="34" charset="0"/>
                <a:cs typeface="Arial" panose="020B0604020202020204" pitchFamily="34" charset="0"/>
              </a:rPr>
              <a:t>, Mumford, T. V., &amp; Campion, M. A. (2005). Coming Full Circle: Using Research and Practice to Address 27 Questions About 360-Degree Feedback Programs. Consulting Psychology Journal, 57(3), 196–209. https://doi.org/10.1037/1065-9293.57.3.196</a:t>
            </a:r>
          </a:p>
          <a:p>
            <a:endParaRPr lang="en-US"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Nystrom. (2001). 360-Degree Feedback: A Powerful Tool for Leadership Development and Performance Appraisal.</a:t>
            </a:r>
          </a:p>
          <a:p>
            <a:endParaRPr lang="en-US"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Vinson, M. N. (1996). The pros and cons of 360-degree feedback: Making it work. Training &amp; Development, 50, 11–12.</a:t>
            </a:r>
          </a:p>
          <a:p>
            <a:pPr marL="285750" indent="-285750">
              <a:buFont typeface="Arial" panose="020B0604020202020204" pitchFamily="34" charset="0"/>
              <a:buChar char="•"/>
            </a:pPr>
            <a:endParaRPr lang="en-US" dirty="0">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bg-BG" dirty="0"/>
          </a:p>
        </p:txBody>
      </p:sp>
      <p:sp>
        <p:nvSpPr>
          <p:cNvPr id="5" name="Заглавие 1">
            <a:extLst>
              <a:ext uri="{FF2B5EF4-FFF2-40B4-BE49-F238E27FC236}">
                <a16:creationId xmlns:a16="http://schemas.microsoft.com/office/drawing/2014/main" id="{50D15513-F213-6E3D-ACC3-58E5F8B1B09B}"/>
              </a:ext>
            </a:extLst>
          </p:cNvPr>
          <p:cNvSpPr>
            <a:spLocks noGrp="1"/>
          </p:cNvSpPr>
          <p:nvPr>
            <p:ph type="title"/>
          </p:nvPr>
        </p:nvSpPr>
        <p:spPr>
          <a:xfrm>
            <a:off x="683568" y="0"/>
            <a:ext cx="8460432" cy="1069514"/>
          </a:xfrm>
        </p:spPr>
        <p:txBody>
          <a:bodyPr/>
          <a:lstStyle/>
          <a:p>
            <a:pPr algn="ctr"/>
            <a:r>
              <a:rPr lang="en-US" sz="3200" b="0" dirty="0"/>
              <a:t>References</a:t>
            </a:r>
            <a:endParaRPr lang="bg-BG" sz="3200" b="0" dirty="0"/>
          </a:p>
        </p:txBody>
      </p:sp>
    </p:spTree>
    <p:extLst>
      <p:ext uri="{BB962C8B-B14F-4D97-AF65-F5344CB8AC3E}">
        <p14:creationId xmlns:p14="http://schemas.microsoft.com/office/powerpoint/2010/main" val="148973817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맑은 고딕"/>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맑은 고딕"/>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Custom Design">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Тема на Office">
  <a:themeElements>
    <a:clrScheme name="О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О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О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1425</TotalTime>
  <Words>960</Words>
  <Application>Microsoft Office PowerPoint</Application>
  <PresentationFormat>On-screen Show (4:3)</PresentationFormat>
  <Paragraphs>77</Paragraphs>
  <Slides>10</Slides>
  <Notes>1</Notes>
  <HiddenSlides>0</HiddenSlides>
  <MMClips>0</MMClips>
  <ScaleCrop>false</ScaleCrop>
  <HeadingPairs>
    <vt:vector size="6" baseType="variant">
      <vt:variant>
        <vt:lpstr>Fonts Used</vt:lpstr>
      </vt:variant>
      <vt:variant>
        <vt:i4>3</vt:i4>
      </vt:variant>
      <vt:variant>
        <vt:lpstr>Theme</vt:lpstr>
      </vt:variant>
      <vt:variant>
        <vt:i4>2</vt:i4>
      </vt:variant>
      <vt:variant>
        <vt:lpstr>Slide Titles</vt:lpstr>
      </vt:variant>
      <vt:variant>
        <vt:i4>10</vt:i4>
      </vt:variant>
    </vt:vector>
  </HeadingPairs>
  <TitlesOfParts>
    <vt:vector size="15" baseType="lpstr">
      <vt:lpstr>맑은 고딕</vt:lpstr>
      <vt:lpstr>Arial</vt:lpstr>
      <vt:lpstr>Calibri</vt:lpstr>
      <vt:lpstr>Office Theme</vt:lpstr>
      <vt:lpstr>Custom Design</vt:lpstr>
      <vt:lpstr>PowerPoint Presentation</vt:lpstr>
      <vt:lpstr>The concept of 360-Degree feedback</vt:lpstr>
      <vt:lpstr>The importance of 360-Degree feedback</vt:lpstr>
      <vt:lpstr>The importance of 360-Degree feedback</vt:lpstr>
      <vt:lpstr>Benefits of its implementation for  employees: </vt:lpstr>
      <vt:lpstr>Benefits for the organization</vt:lpstr>
      <vt:lpstr>Problems in implementing 360 - degree  feedback</vt:lpstr>
      <vt:lpstr>        Any Questions?</vt:lpstr>
      <vt:lpstr>References</vt:lpstr>
      <vt:lpstr>References</vt:lpstr>
    </vt:vector>
  </TitlesOfParts>
  <Company>Microsoft Corporation</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Ivaylo Georgiev</dc:creator>
  <cp:lastModifiedBy>Ivaylo Georgiev (2128090)</cp:lastModifiedBy>
  <cp:revision>35</cp:revision>
  <dcterms:created xsi:type="dcterms:W3CDTF">2014-04-01T16:35:38Z</dcterms:created>
  <dcterms:modified xsi:type="dcterms:W3CDTF">2023-10-29T15:47:28Z</dcterms:modified>
</cp:coreProperties>
</file>