
<file path=[Content_Types].xml><?xml version="1.0" encoding="utf-8"?>
<Types xmlns="http://schemas.openxmlformats.org/package/2006/content-types">
  <Default Extension="emf" ContentType="image/x-emf"/>
  <Default Extension="jpe" ContentType="image/jpeg"/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media/image2.jpg" ContentType="image/png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10" autoAdjust="0"/>
    <p:restoredTop sz="94660"/>
  </p:normalViewPr>
  <p:slideViewPr>
    <p:cSldViewPr snapToGrid="0">
      <p:cViewPr varScale="1">
        <p:scale>
          <a:sx n="59" d="100"/>
          <a:sy n="59" d="100"/>
        </p:scale>
        <p:origin x="92" y="8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C827798-064E-44E6-BD62-ADEBDC2D2B51}" type="doc">
      <dgm:prSet loTypeId="urn:microsoft.com/office/officeart/2008/layout/LinedList" loCatId="list" qsTypeId="urn:microsoft.com/office/officeart/2005/8/quickstyle/simple2" qsCatId="simple" csTypeId="urn:microsoft.com/office/officeart/2005/8/colors/accent3_2" csCatId="accent3"/>
      <dgm:spPr/>
      <dgm:t>
        <a:bodyPr/>
        <a:lstStyle/>
        <a:p>
          <a:endParaRPr lang="en-US"/>
        </a:p>
      </dgm:t>
    </dgm:pt>
    <dgm:pt modelId="{DE8E4A34-5A22-48C7-B8C8-DBD9EAD27240}">
      <dgm:prSet/>
      <dgm:spPr/>
      <dgm:t>
        <a:bodyPr/>
        <a:lstStyle/>
        <a:p>
          <a:r>
            <a:rPr lang="en-GB"/>
            <a:t>Oral Stage (birth to 1 year)</a:t>
          </a:r>
          <a:endParaRPr lang="en-US"/>
        </a:p>
      </dgm:t>
    </dgm:pt>
    <dgm:pt modelId="{A12FC90E-5997-40F2-A478-1E436AC93AB2}" type="parTrans" cxnId="{C45FEFE7-2F43-4707-8F75-F661AA03C4A4}">
      <dgm:prSet/>
      <dgm:spPr/>
      <dgm:t>
        <a:bodyPr/>
        <a:lstStyle/>
        <a:p>
          <a:endParaRPr lang="en-US"/>
        </a:p>
      </dgm:t>
    </dgm:pt>
    <dgm:pt modelId="{F91689FF-CCE3-4D22-8FFE-A5489BD2C271}" type="sibTrans" cxnId="{C45FEFE7-2F43-4707-8F75-F661AA03C4A4}">
      <dgm:prSet/>
      <dgm:spPr/>
      <dgm:t>
        <a:bodyPr/>
        <a:lstStyle/>
        <a:p>
          <a:endParaRPr lang="en-US"/>
        </a:p>
      </dgm:t>
    </dgm:pt>
    <dgm:pt modelId="{D835C311-8130-4F1E-8BA0-927FC1246290}">
      <dgm:prSet/>
      <dgm:spPr/>
      <dgm:t>
        <a:bodyPr/>
        <a:lstStyle/>
        <a:p>
          <a:r>
            <a:rPr lang="en-GB"/>
            <a:t>Anal Stage (1 to 3 years)</a:t>
          </a:r>
          <a:endParaRPr lang="en-US"/>
        </a:p>
      </dgm:t>
    </dgm:pt>
    <dgm:pt modelId="{7B83190A-2330-479C-BA24-4EE424E37AD6}" type="parTrans" cxnId="{5DF4336C-CFF7-4E3D-95D1-9D4551A5BED9}">
      <dgm:prSet/>
      <dgm:spPr/>
      <dgm:t>
        <a:bodyPr/>
        <a:lstStyle/>
        <a:p>
          <a:endParaRPr lang="en-US"/>
        </a:p>
      </dgm:t>
    </dgm:pt>
    <dgm:pt modelId="{AAB7D4DA-B1D7-4E18-A7DF-25AC2EB82D86}" type="sibTrans" cxnId="{5DF4336C-CFF7-4E3D-95D1-9D4551A5BED9}">
      <dgm:prSet/>
      <dgm:spPr/>
      <dgm:t>
        <a:bodyPr/>
        <a:lstStyle/>
        <a:p>
          <a:endParaRPr lang="en-US"/>
        </a:p>
      </dgm:t>
    </dgm:pt>
    <dgm:pt modelId="{D2C4ACC8-C735-4E19-96EB-31D3F3C0044E}">
      <dgm:prSet/>
      <dgm:spPr/>
      <dgm:t>
        <a:bodyPr/>
        <a:lstStyle/>
        <a:p>
          <a:r>
            <a:rPr lang="en-GB"/>
            <a:t>Phallic Stage (3 to 6 years)</a:t>
          </a:r>
          <a:endParaRPr lang="en-US"/>
        </a:p>
      </dgm:t>
    </dgm:pt>
    <dgm:pt modelId="{1D5784C9-A80C-4274-949C-C059717C6AC6}" type="parTrans" cxnId="{3FFEC085-75C3-4DD8-ABCF-BC3D00D3F0DD}">
      <dgm:prSet/>
      <dgm:spPr/>
      <dgm:t>
        <a:bodyPr/>
        <a:lstStyle/>
        <a:p>
          <a:endParaRPr lang="en-US"/>
        </a:p>
      </dgm:t>
    </dgm:pt>
    <dgm:pt modelId="{BDB15E44-A18B-4DE2-8609-C73DB029F4C2}" type="sibTrans" cxnId="{3FFEC085-75C3-4DD8-ABCF-BC3D00D3F0DD}">
      <dgm:prSet/>
      <dgm:spPr/>
      <dgm:t>
        <a:bodyPr/>
        <a:lstStyle/>
        <a:p>
          <a:endParaRPr lang="en-US"/>
        </a:p>
      </dgm:t>
    </dgm:pt>
    <dgm:pt modelId="{EB203288-0B59-4493-A858-2CE461AA102A}">
      <dgm:prSet/>
      <dgm:spPr/>
      <dgm:t>
        <a:bodyPr/>
        <a:lstStyle/>
        <a:p>
          <a:r>
            <a:rPr lang="en-GB"/>
            <a:t>Latency Stage (6 to puberty)</a:t>
          </a:r>
          <a:endParaRPr lang="en-US"/>
        </a:p>
      </dgm:t>
    </dgm:pt>
    <dgm:pt modelId="{DEE8ACB5-1D6F-4E1A-BD2E-BEA987266EC0}" type="parTrans" cxnId="{8C970054-61FA-40C0-AA52-F2AD9B2AF934}">
      <dgm:prSet/>
      <dgm:spPr/>
      <dgm:t>
        <a:bodyPr/>
        <a:lstStyle/>
        <a:p>
          <a:endParaRPr lang="en-US"/>
        </a:p>
      </dgm:t>
    </dgm:pt>
    <dgm:pt modelId="{441B8B9B-E131-47E0-8569-905822DC4E44}" type="sibTrans" cxnId="{8C970054-61FA-40C0-AA52-F2AD9B2AF934}">
      <dgm:prSet/>
      <dgm:spPr/>
      <dgm:t>
        <a:bodyPr/>
        <a:lstStyle/>
        <a:p>
          <a:endParaRPr lang="en-US"/>
        </a:p>
      </dgm:t>
    </dgm:pt>
    <dgm:pt modelId="{3D5AB561-4783-447C-A925-01C90A4C8F4D}">
      <dgm:prSet/>
      <dgm:spPr/>
      <dgm:t>
        <a:bodyPr/>
        <a:lstStyle/>
        <a:p>
          <a:r>
            <a:rPr lang="en-GB"/>
            <a:t>Genital Stage (Puberty to adult)</a:t>
          </a:r>
          <a:endParaRPr lang="en-US"/>
        </a:p>
      </dgm:t>
    </dgm:pt>
    <dgm:pt modelId="{5DC16690-070A-4FE9-B660-7F775CABC00E}" type="parTrans" cxnId="{1B92EB87-FC1D-43D9-8D30-5DEAE5979114}">
      <dgm:prSet/>
      <dgm:spPr/>
      <dgm:t>
        <a:bodyPr/>
        <a:lstStyle/>
        <a:p>
          <a:endParaRPr lang="en-US"/>
        </a:p>
      </dgm:t>
    </dgm:pt>
    <dgm:pt modelId="{22AB26E5-F8F2-4797-B4A7-6DAD7E707060}" type="sibTrans" cxnId="{1B92EB87-FC1D-43D9-8D30-5DEAE5979114}">
      <dgm:prSet/>
      <dgm:spPr/>
      <dgm:t>
        <a:bodyPr/>
        <a:lstStyle/>
        <a:p>
          <a:endParaRPr lang="en-US"/>
        </a:p>
      </dgm:t>
    </dgm:pt>
    <dgm:pt modelId="{3F8E7812-07E7-488B-9AA0-CD42359B007F}" type="pres">
      <dgm:prSet presAssocID="{8C827798-064E-44E6-BD62-ADEBDC2D2B51}" presName="vert0" presStyleCnt="0">
        <dgm:presLayoutVars>
          <dgm:dir/>
          <dgm:animOne val="branch"/>
          <dgm:animLvl val="lvl"/>
        </dgm:presLayoutVars>
      </dgm:prSet>
      <dgm:spPr/>
    </dgm:pt>
    <dgm:pt modelId="{C1094873-135A-4F85-92B8-029E3A661926}" type="pres">
      <dgm:prSet presAssocID="{DE8E4A34-5A22-48C7-B8C8-DBD9EAD27240}" presName="thickLine" presStyleLbl="alignNode1" presStyleIdx="0" presStyleCnt="5"/>
      <dgm:spPr/>
    </dgm:pt>
    <dgm:pt modelId="{70678CAF-2F28-499C-AA54-81809B77DECA}" type="pres">
      <dgm:prSet presAssocID="{DE8E4A34-5A22-48C7-B8C8-DBD9EAD27240}" presName="horz1" presStyleCnt="0"/>
      <dgm:spPr/>
    </dgm:pt>
    <dgm:pt modelId="{F1D44332-CA7C-49BC-A35C-F2A46BBF1E5A}" type="pres">
      <dgm:prSet presAssocID="{DE8E4A34-5A22-48C7-B8C8-DBD9EAD27240}" presName="tx1" presStyleLbl="revTx" presStyleIdx="0" presStyleCnt="5"/>
      <dgm:spPr/>
    </dgm:pt>
    <dgm:pt modelId="{795F0020-E2F1-472C-A016-F1872BC5861E}" type="pres">
      <dgm:prSet presAssocID="{DE8E4A34-5A22-48C7-B8C8-DBD9EAD27240}" presName="vert1" presStyleCnt="0"/>
      <dgm:spPr/>
    </dgm:pt>
    <dgm:pt modelId="{474EF59C-01AA-4F3A-B0D6-05A6A2D4E4F5}" type="pres">
      <dgm:prSet presAssocID="{D835C311-8130-4F1E-8BA0-927FC1246290}" presName="thickLine" presStyleLbl="alignNode1" presStyleIdx="1" presStyleCnt="5"/>
      <dgm:spPr/>
    </dgm:pt>
    <dgm:pt modelId="{47B30CD4-8A34-410F-8B11-AE27115FDDDC}" type="pres">
      <dgm:prSet presAssocID="{D835C311-8130-4F1E-8BA0-927FC1246290}" presName="horz1" presStyleCnt="0"/>
      <dgm:spPr/>
    </dgm:pt>
    <dgm:pt modelId="{B86DE7E6-076A-49E7-A299-B04ADBD4E519}" type="pres">
      <dgm:prSet presAssocID="{D835C311-8130-4F1E-8BA0-927FC1246290}" presName="tx1" presStyleLbl="revTx" presStyleIdx="1" presStyleCnt="5"/>
      <dgm:spPr/>
    </dgm:pt>
    <dgm:pt modelId="{F84E299F-BE66-4263-8F85-08EB6DA1FFF4}" type="pres">
      <dgm:prSet presAssocID="{D835C311-8130-4F1E-8BA0-927FC1246290}" presName="vert1" presStyleCnt="0"/>
      <dgm:spPr/>
    </dgm:pt>
    <dgm:pt modelId="{10B7E30E-D777-4E90-B707-A5EAED3E42E3}" type="pres">
      <dgm:prSet presAssocID="{D2C4ACC8-C735-4E19-96EB-31D3F3C0044E}" presName="thickLine" presStyleLbl="alignNode1" presStyleIdx="2" presStyleCnt="5"/>
      <dgm:spPr/>
    </dgm:pt>
    <dgm:pt modelId="{4832E22D-BA8B-48FE-8FE9-5D6D72AE5B29}" type="pres">
      <dgm:prSet presAssocID="{D2C4ACC8-C735-4E19-96EB-31D3F3C0044E}" presName="horz1" presStyleCnt="0"/>
      <dgm:spPr/>
    </dgm:pt>
    <dgm:pt modelId="{FFB88B8B-32E4-4638-9E27-B6FE14222A2D}" type="pres">
      <dgm:prSet presAssocID="{D2C4ACC8-C735-4E19-96EB-31D3F3C0044E}" presName="tx1" presStyleLbl="revTx" presStyleIdx="2" presStyleCnt="5"/>
      <dgm:spPr/>
    </dgm:pt>
    <dgm:pt modelId="{052A9AB2-293C-471F-BB27-38ADE7DB027E}" type="pres">
      <dgm:prSet presAssocID="{D2C4ACC8-C735-4E19-96EB-31D3F3C0044E}" presName="vert1" presStyleCnt="0"/>
      <dgm:spPr/>
    </dgm:pt>
    <dgm:pt modelId="{0D7EECA6-5A98-4066-8D16-AFB0F9420E35}" type="pres">
      <dgm:prSet presAssocID="{EB203288-0B59-4493-A858-2CE461AA102A}" presName="thickLine" presStyleLbl="alignNode1" presStyleIdx="3" presStyleCnt="5"/>
      <dgm:spPr/>
    </dgm:pt>
    <dgm:pt modelId="{4D331E9C-35FD-49BC-B4CE-218C149AFC4B}" type="pres">
      <dgm:prSet presAssocID="{EB203288-0B59-4493-A858-2CE461AA102A}" presName="horz1" presStyleCnt="0"/>
      <dgm:spPr/>
    </dgm:pt>
    <dgm:pt modelId="{C7E7E038-C229-4C3B-A33D-4F1DA6C13476}" type="pres">
      <dgm:prSet presAssocID="{EB203288-0B59-4493-A858-2CE461AA102A}" presName="tx1" presStyleLbl="revTx" presStyleIdx="3" presStyleCnt="5"/>
      <dgm:spPr/>
    </dgm:pt>
    <dgm:pt modelId="{32532427-1B2F-4836-9431-7075114DBB3D}" type="pres">
      <dgm:prSet presAssocID="{EB203288-0B59-4493-A858-2CE461AA102A}" presName="vert1" presStyleCnt="0"/>
      <dgm:spPr/>
    </dgm:pt>
    <dgm:pt modelId="{6734C0D4-4209-45A3-9CC8-20AB150C482C}" type="pres">
      <dgm:prSet presAssocID="{3D5AB561-4783-447C-A925-01C90A4C8F4D}" presName="thickLine" presStyleLbl="alignNode1" presStyleIdx="4" presStyleCnt="5"/>
      <dgm:spPr/>
    </dgm:pt>
    <dgm:pt modelId="{474CE519-9C10-425C-802A-1AD83195E175}" type="pres">
      <dgm:prSet presAssocID="{3D5AB561-4783-447C-A925-01C90A4C8F4D}" presName="horz1" presStyleCnt="0"/>
      <dgm:spPr/>
    </dgm:pt>
    <dgm:pt modelId="{FC17BD78-E604-489C-B0BC-BF1D6C8619DC}" type="pres">
      <dgm:prSet presAssocID="{3D5AB561-4783-447C-A925-01C90A4C8F4D}" presName="tx1" presStyleLbl="revTx" presStyleIdx="4" presStyleCnt="5"/>
      <dgm:spPr/>
    </dgm:pt>
    <dgm:pt modelId="{07835C63-DB52-4360-B0E7-165491FED9D9}" type="pres">
      <dgm:prSet presAssocID="{3D5AB561-4783-447C-A925-01C90A4C8F4D}" presName="vert1" presStyleCnt="0"/>
      <dgm:spPr/>
    </dgm:pt>
  </dgm:ptLst>
  <dgm:cxnLst>
    <dgm:cxn modelId="{BBFE9A26-CA2D-42EC-A871-4AE4894E9DD0}" type="presOf" srcId="{D835C311-8130-4F1E-8BA0-927FC1246290}" destId="{B86DE7E6-076A-49E7-A299-B04ADBD4E519}" srcOrd="0" destOrd="0" presId="urn:microsoft.com/office/officeart/2008/layout/LinedList"/>
    <dgm:cxn modelId="{4EFAD25F-BA9F-4F0B-BBC5-B5B0603902AF}" type="presOf" srcId="{3D5AB561-4783-447C-A925-01C90A4C8F4D}" destId="{FC17BD78-E604-489C-B0BC-BF1D6C8619DC}" srcOrd="0" destOrd="0" presId="urn:microsoft.com/office/officeart/2008/layout/LinedList"/>
    <dgm:cxn modelId="{687A4D42-39AF-4028-BAFF-1B98196FE349}" type="presOf" srcId="{8C827798-064E-44E6-BD62-ADEBDC2D2B51}" destId="{3F8E7812-07E7-488B-9AA0-CD42359B007F}" srcOrd="0" destOrd="0" presId="urn:microsoft.com/office/officeart/2008/layout/LinedList"/>
    <dgm:cxn modelId="{5DF4336C-CFF7-4E3D-95D1-9D4551A5BED9}" srcId="{8C827798-064E-44E6-BD62-ADEBDC2D2B51}" destId="{D835C311-8130-4F1E-8BA0-927FC1246290}" srcOrd="1" destOrd="0" parTransId="{7B83190A-2330-479C-BA24-4EE424E37AD6}" sibTransId="{AAB7D4DA-B1D7-4E18-A7DF-25AC2EB82D86}"/>
    <dgm:cxn modelId="{8C970054-61FA-40C0-AA52-F2AD9B2AF934}" srcId="{8C827798-064E-44E6-BD62-ADEBDC2D2B51}" destId="{EB203288-0B59-4493-A858-2CE461AA102A}" srcOrd="3" destOrd="0" parTransId="{DEE8ACB5-1D6F-4E1A-BD2E-BEA987266EC0}" sibTransId="{441B8B9B-E131-47E0-8569-905822DC4E44}"/>
    <dgm:cxn modelId="{24D68C57-A083-4BD8-AA29-118E1513120A}" type="presOf" srcId="{EB203288-0B59-4493-A858-2CE461AA102A}" destId="{C7E7E038-C229-4C3B-A33D-4F1DA6C13476}" srcOrd="0" destOrd="0" presId="urn:microsoft.com/office/officeart/2008/layout/LinedList"/>
    <dgm:cxn modelId="{3FFEC085-75C3-4DD8-ABCF-BC3D00D3F0DD}" srcId="{8C827798-064E-44E6-BD62-ADEBDC2D2B51}" destId="{D2C4ACC8-C735-4E19-96EB-31D3F3C0044E}" srcOrd="2" destOrd="0" parTransId="{1D5784C9-A80C-4274-949C-C059717C6AC6}" sibTransId="{BDB15E44-A18B-4DE2-8609-C73DB029F4C2}"/>
    <dgm:cxn modelId="{1B92EB87-FC1D-43D9-8D30-5DEAE5979114}" srcId="{8C827798-064E-44E6-BD62-ADEBDC2D2B51}" destId="{3D5AB561-4783-447C-A925-01C90A4C8F4D}" srcOrd="4" destOrd="0" parTransId="{5DC16690-070A-4FE9-B660-7F775CABC00E}" sibTransId="{22AB26E5-F8F2-4797-B4A7-6DAD7E707060}"/>
    <dgm:cxn modelId="{D03451D9-F22C-4CD9-AAE6-C4F4ABDCBCA0}" type="presOf" srcId="{D2C4ACC8-C735-4E19-96EB-31D3F3C0044E}" destId="{FFB88B8B-32E4-4638-9E27-B6FE14222A2D}" srcOrd="0" destOrd="0" presId="urn:microsoft.com/office/officeart/2008/layout/LinedList"/>
    <dgm:cxn modelId="{C45FEFE7-2F43-4707-8F75-F661AA03C4A4}" srcId="{8C827798-064E-44E6-BD62-ADEBDC2D2B51}" destId="{DE8E4A34-5A22-48C7-B8C8-DBD9EAD27240}" srcOrd="0" destOrd="0" parTransId="{A12FC90E-5997-40F2-A478-1E436AC93AB2}" sibTransId="{F91689FF-CCE3-4D22-8FFE-A5489BD2C271}"/>
    <dgm:cxn modelId="{427DB1FD-B88E-45E1-A408-A67B26C13E5F}" type="presOf" srcId="{DE8E4A34-5A22-48C7-B8C8-DBD9EAD27240}" destId="{F1D44332-CA7C-49BC-A35C-F2A46BBF1E5A}" srcOrd="0" destOrd="0" presId="urn:microsoft.com/office/officeart/2008/layout/LinedList"/>
    <dgm:cxn modelId="{55CF2E73-0F32-46E4-ADF8-981C686ECFFD}" type="presParOf" srcId="{3F8E7812-07E7-488B-9AA0-CD42359B007F}" destId="{C1094873-135A-4F85-92B8-029E3A661926}" srcOrd="0" destOrd="0" presId="urn:microsoft.com/office/officeart/2008/layout/LinedList"/>
    <dgm:cxn modelId="{D168D7BC-8237-4224-BB83-5609491BD1AF}" type="presParOf" srcId="{3F8E7812-07E7-488B-9AA0-CD42359B007F}" destId="{70678CAF-2F28-499C-AA54-81809B77DECA}" srcOrd="1" destOrd="0" presId="urn:microsoft.com/office/officeart/2008/layout/LinedList"/>
    <dgm:cxn modelId="{662CD827-5E22-4996-AEB4-826809374727}" type="presParOf" srcId="{70678CAF-2F28-499C-AA54-81809B77DECA}" destId="{F1D44332-CA7C-49BC-A35C-F2A46BBF1E5A}" srcOrd="0" destOrd="0" presId="urn:microsoft.com/office/officeart/2008/layout/LinedList"/>
    <dgm:cxn modelId="{9D3D8831-561E-425D-BD90-279A3369C7E2}" type="presParOf" srcId="{70678CAF-2F28-499C-AA54-81809B77DECA}" destId="{795F0020-E2F1-472C-A016-F1872BC5861E}" srcOrd="1" destOrd="0" presId="urn:microsoft.com/office/officeart/2008/layout/LinedList"/>
    <dgm:cxn modelId="{2BFA5BB9-170A-4C22-B1B7-A34074208F1A}" type="presParOf" srcId="{3F8E7812-07E7-488B-9AA0-CD42359B007F}" destId="{474EF59C-01AA-4F3A-B0D6-05A6A2D4E4F5}" srcOrd="2" destOrd="0" presId="urn:microsoft.com/office/officeart/2008/layout/LinedList"/>
    <dgm:cxn modelId="{FAAB77A4-4045-45C7-AE14-AA2ADDCD4817}" type="presParOf" srcId="{3F8E7812-07E7-488B-9AA0-CD42359B007F}" destId="{47B30CD4-8A34-410F-8B11-AE27115FDDDC}" srcOrd="3" destOrd="0" presId="urn:microsoft.com/office/officeart/2008/layout/LinedList"/>
    <dgm:cxn modelId="{521291B2-8B6B-4510-8387-BFD67174ADCA}" type="presParOf" srcId="{47B30CD4-8A34-410F-8B11-AE27115FDDDC}" destId="{B86DE7E6-076A-49E7-A299-B04ADBD4E519}" srcOrd="0" destOrd="0" presId="urn:microsoft.com/office/officeart/2008/layout/LinedList"/>
    <dgm:cxn modelId="{DFCE7287-D791-4977-9509-82910E491ECC}" type="presParOf" srcId="{47B30CD4-8A34-410F-8B11-AE27115FDDDC}" destId="{F84E299F-BE66-4263-8F85-08EB6DA1FFF4}" srcOrd="1" destOrd="0" presId="urn:microsoft.com/office/officeart/2008/layout/LinedList"/>
    <dgm:cxn modelId="{029082FF-4E38-4616-A47E-5CF6CA73B7F9}" type="presParOf" srcId="{3F8E7812-07E7-488B-9AA0-CD42359B007F}" destId="{10B7E30E-D777-4E90-B707-A5EAED3E42E3}" srcOrd="4" destOrd="0" presId="urn:microsoft.com/office/officeart/2008/layout/LinedList"/>
    <dgm:cxn modelId="{B4FAF3A6-09D0-4433-802B-773935D482C5}" type="presParOf" srcId="{3F8E7812-07E7-488B-9AA0-CD42359B007F}" destId="{4832E22D-BA8B-48FE-8FE9-5D6D72AE5B29}" srcOrd="5" destOrd="0" presId="urn:microsoft.com/office/officeart/2008/layout/LinedList"/>
    <dgm:cxn modelId="{741853FC-4A03-47A9-B68D-3E0F56B37F7D}" type="presParOf" srcId="{4832E22D-BA8B-48FE-8FE9-5D6D72AE5B29}" destId="{FFB88B8B-32E4-4638-9E27-B6FE14222A2D}" srcOrd="0" destOrd="0" presId="urn:microsoft.com/office/officeart/2008/layout/LinedList"/>
    <dgm:cxn modelId="{1B0C8029-F453-43FA-AD3D-55A2CCB2F262}" type="presParOf" srcId="{4832E22D-BA8B-48FE-8FE9-5D6D72AE5B29}" destId="{052A9AB2-293C-471F-BB27-38ADE7DB027E}" srcOrd="1" destOrd="0" presId="urn:microsoft.com/office/officeart/2008/layout/LinedList"/>
    <dgm:cxn modelId="{A0042FA0-F2A9-4C44-924A-E31D212ECC76}" type="presParOf" srcId="{3F8E7812-07E7-488B-9AA0-CD42359B007F}" destId="{0D7EECA6-5A98-4066-8D16-AFB0F9420E35}" srcOrd="6" destOrd="0" presId="urn:microsoft.com/office/officeart/2008/layout/LinedList"/>
    <dgm:cxn modelId="{31C7B53D-E4E9-4226-8684-E6BAA3C2F992}" type="presParOf" srcId="{3F8E7812-07E7-488B-9AA0-CD42359B007F}" destId="{4D331E9C-35FD-49BC-B4CE-218C149AFC4B}" srcOrd="7" destOrd="0" presId="urn:microsoft.com/office/officeart/2008/layout/LinedList"/>
    <dgm:cxn modelId="{F7015A05-4F7B-4087-A6ED-753A142065C3}" type="presParOf" srcId="{4D331E9C-35FD-49BC-B4CE-218C149AFC4B}" destId="{C7E7E038-C229-4C3B-A33D-4F1DA6C13476}" srcOrd="0" destOrd="0" presId="urn:microsoft.com/office/officeart/2008/layout/LinedList"/>
    <dgm:cxn modelId="{7112A0AD-1C87-47C2-895A-B87D3532AD5F}" type="presParOf" srcId="{4D331E9C-35FD-49BC-B4CE-218C149AFC4B}" destId="{32532427-1B2F-4836-9431-7075114DBB3D}" srcOrd="1" destOrd="0" presId="urn:microsoft.com/office/officeart/2008/layout/LinedList"/>
    <dgm:cxn modelId="{78936AA1-3DB6-4A19-8489-11176C53BEA7}" type="presParOf" srcId="{3F8E7812-07E7-488B-9AA0-CD42359B007F}" destId="{6734C0D4-4209-45A3-9CC8-20AB150C482C}" srcOrd="8" destOrd="0" presId="urn:microsoft.com/office/officeart/2008/layout/LinedList"/>
    <dgm:cxn modelId="{2D5E5CEC-A72A-4F82-B828-8D4BBC48DC3F}" type="presParOf" srcId="{3F8E7812-07E7-488B-9AA0-CD42359B007F}" destId="{474CE519-9C10-425C-802A-1AD83195E175}" srcOrd="9" destOrd="0" presId="urn:microsoft.com/office/officeart/2008/layout/LinedList"/>
    <dgm:cxn modelId="{8E45BD67-3C26-4EF5-81D9-42B102332BE3}" type="presParOf" srcId="{474CE519-9C10-425C-802A-1AD83195E175}" destId="{FC17BD78-E604-489C-B0BC-BF1D6C8619DC}" srcOrd="0" destOrd="0" presId="urn:microsoft.com/office/officeart/2008/layout/LinedList"/>
    <dgm:cxn modelId="{9623DE4C-6142-46AA-9868-14020073F364}" type="presParOf" srcId="{474CE519-9C10-425C-802A-1AD83195E175}" destId="{07835C63-DB52-4360-B0E7-165491FED9D9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A7B6AA2-2DEE-4E6A-9686-B39BD819E15A}" type="doc">
      <dgm:prSet loTypeId="urn:microsoft.com/office/officeart/2005/8/layout/vList2" loCatId="list" qsTypeId="urn:microsoft.com/office/officeart/2005/8/quickstyle/simple2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D9A0B2A9-0E8A-4709-9135-4B191E72FAF3}">
      <dgm:prSet/>
      <dgm:spPr/>
      <dgm:t>
        <a:bodyPr/>
        <a:lstStyle/>
        <a:p>
          <a:r>
            <a:rPr lang="en-GB"/>
            <a:t>Personality develops in stages and 8 stages of development unfold as we go through life</a:t>
          </a:r>
          <a:endParaRPr lang="en-US"/>
        </a:p>
      </dgm:t>
    </dgm:pt>
    <dgm:pt modelId="{EE4A8E5C-E367-4553-8619-670ECAFADA59}" type="parTrans" cxnId="{0295993D-201C-4490-B132-444C5C0E9E3A}">
      <dgm:prSet/>
      <dgm:spPr/>
      <dgm:t>
        <a:bodyPr/>
        <a:lstStyle/>
        <a:p>
          <a:endParaRPr lang="en-US"/>
        </a:p>
      </dgm:t>
    </dgm:pt>
    <dgm:pt modelId="{77CE2846-3CD5-4A6E-98D1-F067C99176A2}" type="sibTrans" cxnId="{0295993D-201C-4490-B132-444C5C0E9E3A}">
      <dgm:prSet/>
      <dgm:spPr/>
      <dgm:t>
        <a:bodyPr/>
        <a:lstStyle/>
        <a:p>
          <a:endParaRPr lang="en-US"/>
        </a:p>
      </dgm:t>
    </dgm:pt>
    <dgm:pt modelId="{0300FF00-1BD2-4E43-9D74-174C6FFC2E32}">
      <dgm:prSet/>
      <dgm:spPr/>
      <dgm:t>
        <a:bodyPr/>
        <a:lstStyle/>
        <a:p>
          <a:r>
            <a:rPr lang="en-GB"/>
            <a:t>Each stage consists of a unique developmental task and a crisis to be resolved</a:t>
          </a:r>
          <a:endParaRPr lang="en-US"/>
        </a:p>
      </dgm:t>
    </dgm:pt>
    <dgm:pt modelId="{EB798686-39A2-4866-AB75-2295EBDD3BFE}" type="parTrans" cxnId="{CDE3346C-26EB-4370-B10A-8F7984DFD50E}">
      <dgm:prSet/>
      <dgm:spPr/>
      <dgm:t>
        <a:bodyPr/>
        <a:lstStyle/>
        <a:p>
          <a:endParaRPr lang="en-US"/>
        </a:p>
      </dgm:t>
    </dgm:pt>
    <dgm:pt modelId="{8311A394-B566-4A63-B86F-D6299258097F}" type="sibTrans" cxnId="{CDE3346C-26EB-4370-B10A-8F7984DFD50E}">
      <dgm:prSet/>
      <dgm:spPr/>
      <dgm:t>
        <a:bodyPr/>
        <a:lstStyle/>
        <a:p>
          <a:endParaRPr lang="en-US"/>
        </a:p>
      </dgm:t>
    </dgm:pt>
    <dgm:pt modelId="{04AAA59A-470F-4DDB-9A3C-F8F718B1FF73}">
      <dgm:prSet/>
      <dgm:spPr/>
      <dgm:t>
        <a:bodyPr/>
        <a:lstStyle/>
        <a:p>
          <a:r>
            <a:rPr lang="en-GB"/>
            <a:t>At each stage the person must successfully or unsuccessfully cope</a:t>
          </a:r>
          <a:endParaRPr lang="en-US"/>
        </a:p>
      </dgm:t>
    </dgm:pt>
    <dgm:pt modelId="{FB9ED848-E1F7-48B4-9390-C5D40331D0EC}" type="parTrans" cxnId="{8B63ADD5-F5C3-46E2-A1D0-373EA398BF47}">
      <dgm:prSet/>
      <dgm:spPr/>
      <dgm:t>
        <a:bodyPr/>
        <a:lstStyle/>
        <a:p>
          <a:endParaRPr lang="en-US"/>
        </a:p>
      </dgm:t>
    </dgm:pt>
    <dgm:pt modelId="{E5E8D1AD-C167-438C-8FB7-5E2AFDA896DE}" type="sibTrans" cxnId="{8B63ADD5-F5C3-46E2-A1D0-373EA398BF47}">
      <dgm:prSet/>
      <dgm:spPr/>
      <dgm:t>
        <a:bodyPr/>
        <a:lstStyle/>
        <a:p>
          <a:endParaRPr lang="en-US"/>
        </a:p>
      </dgm:t>
    </dgm:pt>
    <dgm:pt modelId="{768F3C3B-4EFB-4ACE-96D3-41E62C9F8F7F}" type="pres">
      <dgm:prSet presAssocID="{9A7B6AA2-2DEE-4E6A-9686-B39BD819E15A}" presName="linear" presStyleCnt="0">
        <dgm:presLayoutVars>
          <dgm:animLvl val="lvl"/>
          <dgm:resizeHandles val="exact"/>
        </dgm:presLayoutVars>
      </dgm:prSet>
      <dgm:spPr/>
    </dgm:pt>
    <dgm:pt modelId="{F5970F37-49A6-4420-AFE6-8E1F4C4F7D2B}" type="pres">
      <dgm:prSet presAssocID="{D9A0B2A9-0E8A-4709-9135-4B191E72FAF3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C18AF379-DB49-41CC-827A-2F0DF4D41182}" type="pres">
      <dgm:prSet presAssocID="{77CE2846-3CD5-4A6E-98D1-F067C99176A2}" presName="spacer" presStyleCnt="0"/>
      <dgm:spPr/>
    </dgm:pt>
    <dgm:pt modelId="{AB475866-B259-4837-9E69-59DA529F1237}" type="pres">
      <dgm:prSet presAssocID="{0300FF00-1BD2-4E43-9D74-174C6FFC2E32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800D62A1-6AFA-4F35-BC0B-FCE00B050E94}" type="pres">
      <dgm:prSet presAssocID="{8311A394-B566-4A63-B86F-D6299258097F}" presName="spacer" presStyleCnt="0"/>
      <dgm:spPr/>
    </dgm:pt>
    <dgm:pt modelId="{5AB48E22-3D7D-4AA6-A698-9DAF1FAFA487}" type="pres">
      <dgm:prSet presAssocID="{04AAA59A-470F-4DDB-9A3C-F8F718B1FF73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24692307-C1CC-4E08-86C2-82987C0524E3}" type="presOf" srcId="{D9A0B2A9-0E8A-4709-9135-4B191E72FAF3}" destId="{F5970F37-49A6-4420-AFE6-8E1F4C4F7D2B}" srcOrd="0" destOrd="0" presId="urn:microsoft.com/office/officeart/2005/8/layout/vList2"/>
    <dgm:cxn modelId="{EFB8BE09-ACE9-4013-B242-92532D319450}" type="presOf" srcId="{9A7B6AA2-2DEE-4E6A-9686-B39BD819E15A}" destId="{768F3C3B-4EFB-4ACE-96D3-41E62C9F8F7F}" srcOrd="0" destOrd="0" presId="urn:microsoft.com/office/officeart/2005/8/layout/vList2"/>
    <dgm:cxn modelId="{DFB9C225-A0D3-4C95-9AAF-77E09F455A95}" type="presOf" srcId="{04AAA59A-470F-4DDB-9A3C-F8F718B1FF73}" destId="{5AB48E22-3D7D-4AA6-A698-9DAF1FAFA487}" srcOrd="0" destOrd="0" presId="urn:microsoft.com/office/officeart/2005/8/layout/vList2"/>
    <dgm:cxn modelId="{0295993D-201C-4490-B132-444C5C0E9E3A}" srcId="{9A7B6AA2-2DEE-4E6A-9686-B39BD819E15A}" destId="{D9A0B2A9-0E8A-4709-9135-4B191E72FAF3}" srcOrd="0" destOrd="0" parTransId="{EE4A8E5C-E367-4553-8619-670ECAFADA59}" sibTransId="{77CE2846-3CD5-4A6E-98D1-F067C99176A2}"/>
    <dgm:cxn modelId="{CDE3346C-26EB-4370-B10A-8F7984DFD50E}" srcId="{9A7B6AA2-2DEE-4E6A-9686-B39BD819E15A}" destId="{0300FF00-1BD2-4E43-9D74-174C6FFC2E32}" srcOrd="1" destOrd="0" parTransId="{EB798686-39A2-4866-AB75-2295EBDD3BFE}" sibTransId="{8311A394-B566-4A63-B86F-D6299258097F}"/>
    <dgm:cxn modelId="{8B63ADD5-F5C3-46E2-A1D0-373EA398BF47}" srcId="{9A7B6AA2-2DEE-4E6A-9686-B39BD819E15A}" destId="{04AAA59A-470F-4DDB-9A3C-F8F718B1FF73}" srcOrd="2" destOrd="0" parTransId="{FB9ED848-E1F7-48B4-9390-C5D40331D0EC}" sibTransId="{E5E8D1AD-C167-438C-8FB7-5E2AFDA896DE}"/>
    <dgm:cxn modelId="{7DC2E1FE-E264-445F-B6E1-3F9B998161AC}" type="presOf" srcId="{0300FF00-1BD2-4E43-9D74-174C6FFC2E32}" destId="{AB475866-B259-4837-9E69-59DA529F1237}" srcOrd="0" destOrd="0" presId="urn:microsoft.com/office/officeart/2005/8/layout/vList2"/>
    <dgm:cxn modelId="{783A7A75-D9F4-4C61-B978-482E2576A0C0}" type="presParOf" srcId="{768F3C3B-4EFB-4ACE-96D3-41E62C9F8F7F}" destId="{F5970F37-49A6-4420-AFE6-8E1F4C4F7D2B}" srcOrd="0" destOrd="0" presId="urn:microsoft.com/office/officeart/2005/8/layout/vList2"/>
    <dgm:cxn modelId="{678CD655-26F2-4146-B2B4-DDBE05BEEA15}" type="presParOf" srcId="{768F3C3B-4EFB-4ACE-96D3-41E62C9F8F7F}" destId="{C18AF379-DB49-41CC-827A-2F0DF4D41182}" srcOrd="1" destOrd="0" presId="urn:microsoft.com/office/officeart/2005/8/layout/vList2"/>
    <dgm:cxn modelId="{7233F7D3-7D65-4CAF-A742-F3E3FDA44C50}" type="presParOf" srcId="{768F3C3B-4EFB-4ACE-96D3-41E62C9F8F7F}" destId="{AB475866-B259-4837-9E69-59DA529F1237}" srcOrd="2" destOrd="0" presId="urn:microsoft.com/office/officeart/2005/8/layout/vList2"/>
    <dgm:cxn modelId="{E84F9C43-C5F3-4991-9158-599190516C1C}" type="presParOf" srcId="{768F3C3B-4EFB-4ACE-96D3-41E62C9F8F7F}" destId="{800D62A1-6AFA-4F35-BC0B-FCE00B050E94}" srcOrd="3" destOrd="0" presId="urn:microsoft.com/office/officeart/2005/8/layout/vList2"/>
    <dgm:cxn modelId="{01CC08F4-796B-418C-B186-096D349AD5B3}" type="presParOf" srcId="{768F3C3B-4EFB-4ACE-96D3-41E62C9F8F7F}" destId="{5AB48E22-3D7D-4AA6-A698-9DAF1FAFA487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1094873-135A-4F85-92B8-029E3A661926}">
      <dsp:nvSpPr>
        <dsp:cNvPr id="0" name=""/>
        <dsp:cNvSpPr/>
      </dsp:nvSpPr>
      <dsp:spPr>
        <a:xfrm>
          <a:off x="0" y="536"/>
          <a:ext cx="4008384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F1D44332-CA7C-49BC-A35C-F2A46BBF1E5A}">
      <dsp:nvSpPr>
        <dsp:cNvPr id="0" name=""/>
        <dsp:cNvSpPr/>
      </dsp:nvSpPr>
      <dsp:spPr>
        <a:xfrm>
          <a:off x="0" y="536"/>
          <a:ext cx="4008384" cy="8785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Oral Stage (birth to 1 year)</a:t>
          </a:r>
          <a:endParaRPr lang="en-US" sz="2400" kern="1200"/>
        </a:p>
      </dsp:txBody>
      <dsp:txXfrm>
        <a:off x="0" y="536"/>
        <a:ext cx="4008384" cy="878581"/>
      </dsp:txXfrm>
    </dsp:sp>
    <dsp:sp modelId="{474EF59C-01AA-4F3A-B0D6-05A6A2D4E4F5}">
      <dsp:nvSpPr>
        <dsp:cNvPr id="0" name=""/>
        <dsp:cNvSpPr/>
      </dsp:nvSpPr>
      <dsp:spPr>
        <a:xfrm>
          <a:off x="0" y="879118"/>
          <a:ext cx="4008384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B86DE7E6-076A-49E7-A299-B04ADBD4E519}">
      <dsp:nvSpPr>
        <dsp:cNvPr id="0" name=""/>
        <dsp:cNvSpPr/>
      </dsp:nvSpPr>
      <dsp:spPr>
        <a:xfrm>
          <a:off x="0" y="879118"/>
          <a:ext cx="4008384" cy="8785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Anal Stage (1 to 3 years)</a:t>
          </a:r>
          <a:endParaRPr lang="en-US" sz="2400" kern="1200"/>
        </a:p>
      </dsp:txBody>
      <dsp:txXfrm>
        <a:off x="0" y="879118"/>
        <a:ext cx="4008384" cy="878581"/>
      </dsp:txXfrm>
    </dsp:sp>
    <dsp:sp modelId="{10B7E30E-D777-4E90-B707-A5EAED3E42E3}">
      <dsp:nvSpPr>
        <dsp:cNvPr id="0" name=""/>
        <dsp:cNvSpPr/>
      </dsp:nvSpPr>
      <dsp:spPr>
        <a:xfrm>
          <a:off x="0" y="1757700"/>
          <a:ext cx="4008384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FFB88B8B-32E4-4638-9E27-B6FE14222A2D}">
      <dsp:nvSpPr>
        <dsp:cNvPr id="0" name=""/>
        <dsp:cNvSpPr/>
      </dsp:nvSpPr>
      <dsp:spPr>
        <a:xfrm>
          <a:off x="0" y="1757700"/>
          <a:ext cx="4008384" cy="8785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Phallic Stage (3 to 6 years)</a:t>
          </a:r>
          <a:endParaRPr lang="en-US" sz="2400" kern="1200"/>
        </a:p>
      </dsp:txBody>
      <dsp:txXfrm>
        <a:off x="0" y="1757700"/>
        <a:ext cx="4008384" cy="878581"/>
      </dsp:txXfrm>
    </dsp:sp>
    <dsp:sp modelId="{0D7EECA6-5A98-4066-8D16-AFB0F9420E35}">
      <dsp:nvSpPr>
        <dsp:cNvPr id="0" name=""/>
        <dsp:cNvSpPr/>
      </dsp:nvSpPr>
      <dsp:spPr>
        <a:xfrm>
          <a:off x="0" y="2636281"/>
          <a:ext cx="4008384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C7E7E038-C229-4C3B-A33D-4F1DA6C13476}">
      <dsp:nvSpPr>
        <dsp:cNvPr id="0" name=""/>
        <dsp:cNvSpPr/>
      </dsp:nvSpPr>
      <dsp:spPr>
        <a:xfrm>
          <a:off x="0" y="2636281"/>
          <a:ext cx="4008384" cy="8785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Latency Stage (6 to puberty)</a:t>
          </a:r>
          <a:endParaRPr lang="en-US" sz="2400" kern="1200"/>
        </a:p>
      </dsp:txBody>
      <dsp:txXfrm>
        <a:off x="0" y="2636281"/>
        <a:ext cx="4008384" cy="878581"/>
      </dsp:txXfrm>
    </dsp:sp>
    <dsp:sp modelId="{6734C0D4-4209-45A3-9CC8-20AB150C482C}">
      <dsp:nvSpPr>
        <dsp:cNvPr id="0" name=""/>
        <dsp:cNvSpPr/>
      </dsp:nvSpPr>
      <dsp:spPr>
        <a:xfrm>
          <a:off x="0" y="3514863"/>
          <a:ext cx="4008384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FC17BD78-E604-489C-B0BC-BF1D6C8619DC}">
      <dsp:nvSpPr>
        <dsp:cNvPr id="0" name=""/>
        <dsp:cNvSpPr/>
      </dsp:nvSpPr>
      <dsp:spPr>
        <a:xfrm>
          <a:off x="0" y="3514863"/>
          <a:ext cx="4008384" cy="8785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Genital Stage (Puberty to adult)</a:t>
          </a:r>
          <a:endParaRPr lang="en-US" sz="2400" kern="1200"/>
        </a:p>
      </dsp:txBody>
      <dsp:txXfrm>
        <a:off x="0" y="3514863"/>
        <a:ext cx="4008384" cy="87858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970F37-49A6-4420-AFE6-8E1F4C4F7D2B}">
      <dsp:nvSpPr>
        <dsp:cNvPr id="0" name=""/>
        <dsp:cNvSpPr/>
      </dsp:nvSpPr>
      <dsp:spPr>
        <a:xfrm>
          <a:off x="0" y="370736"/>
          <a:ext cx="6713552" cy="10740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Personality develops in stages and 8 stages of development unfold as we go through life</a:t>
          </a:r>
          <a:endParaRPr lang="en-US" sz="2700" kern="1200"/>
        </a:p>
      </dsp:txBody>
      <dsp:txXfrm>
        <a:off x="52431" y="423167"/>
        <a:ext cx="6608690" cy="969198"/>
      </dsp:txXfrm>
    </dsp:sp>
    <dsp:sp modelId="{AB475866-B259-4837-9E69-59DA529F1237}">
      <dsp:nvSpPr>
        <dsp:cNvPr id="0" name=""/>
        <dsp:cNvSpPr/>
      </dsp:nvSpPr>
      <dsp:spPr>
        <a:xfrm>
          <a:off x="0" y="1522556"/>
          <a:ext cx="6713552" cy="107406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Each stage consists of a unique developmental task and a crisis to be resolved</a:t>
          </a:r>
          <a:endParaRPr lang="en-US" sz="2700" kern="1200"/>
        </a:p>
      </dsp:txBody>
      <dsp:txXfrm>
        <a:off x="52431" y="1574987"/>
        <a:ext cx="6608690" cy="969198"/>
      </dsp:txXfrm>
    </dsp:sp>
    <dsp:sp modelId="{5AB48E22-3D7D-4AA6-A698-9DAF1FAFA487}">
      <dsp:nvSpPr>
        <dsp:cNvPr id="0" name=""/>
        <dsp:cNvSpPr/>
      </dsp:nvSpPr>
      <dsp:spPr>
        <a:xfrm>
          <a:off x="0" y="2674376"/>
          <a:ext cx="6713552" cy="107406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At each stage the person must successfully or unsuccessfully cope</a:t>
          </a:r>
          <a:endParaRPr lang="en-US" sz="2700" kern="1200"/>
        </a:p>
      </dsp:txBody>
      <dsp:txXfrm>
        <a:off x="52431" y="2726807"/>
        <a:ext cx="6608690" cy="96919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90558D-EAC4-495C-B805-CE60ECCAAC4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ABCBF4C-D20F-46D1-9FCD-684692439BB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C297B3-BA6B-4C78-A058-F5E0362B8A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7D1392-1CBF-4147-9ECE-C1F2AA48ED64}" type="datetimeFigureOut">
              <a:rPr lang="en-GB" smtClean="0"/>
              <a:t>03/11/2021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556915-0DA5-44D5-B7C5-BE9A496213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92925F-7275-446F-AEA1-D5CF47125A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B5D759-83B5-44C5-B334-C5BD1C2934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50557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523434-0AE0-4FCF-97DF-B9CBCE91A5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CCD5A5-B2F4-4B8A-AEB2-78DA643813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DCA2B4-BD0C-43D7-9540-36346A0D28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7D1392-1CBF-4147-9ECE-C1F2AA48ED64}" type="datetimeFigureOut">
              <a:rPr lang="en-GB" smtClean="0"/>
              <a:t>03/11/2021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D66566-8727-4F89-8D11-C2FB934ACF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919319-F971-4663-BC64-27D0FE5BC2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B5D759-83B5-44C5-B334-C5BD1C2934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24897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9C03EA-0EF9-4C20-8C1C-0CB13FEF6C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E8D1E3-C76E-4921-BDEC-15C3EB27A7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7804F8-C24D-4BF6-9A4F-35625B1C43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7D1392-1CBF-4147-9ECE-C1F2AA48ED64}" type="datetimeFigureOut">
              <a:rPr lang="en-GB" smtClean="0"/>
              <a:t>03/11/2021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2BD125-4DCC-42B4-91F0-898F5F1B50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6E63DD-9613-49F8-A523-48CFDFEF14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B5D759-83B5-44C5-B334-C5BD1C2934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5753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B7ED62-3FA9-4AB5-AD60-55C7C9B2CE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24DD7B-6058-4E0F-B521-83B396ED01A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5E11EDB-755F-428D-BF52-0D414857A83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518022D-EBBB-42FB-AF60-9C1A4FD105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7D1392-1CBF-4147-9ECE-C1F2AA48ED64}" type="datetimeFigureOut">
              <a:rPr lang="en-GB" smtClean="0"/>
              <a:t>03/11/2021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5210804-0A3A-47A2-8CFA-6DB4307ADD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AB120C6-48F1-4101-B1DF-372F42B31A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B5D759-83B5-44C5-B334-C5BD1C2934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03484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7D1D16-0934-4698-8A44-5FC5E94EA3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A5FB232-A20E-4CA9-AF45-9AA221DD4E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32D647C-7920-4AE2-9DE6-17FCE1FF680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6D444CE-9804-41A5-9258-9D102C4087F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2797E50-C923-4C36-9BFA-CF5FBF56B3E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1766382-5642-4B47-865C-7B0C2401CA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7D1392-1CBF-4147-9ECE-C1F2AA48ED64}" type="datetimeFigureOut">
              <a:rPr lang="en-GB" smtClean="0"/>
              <a:t>03/11/2021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3567071-E31E-4615-B709-176A1BF2A5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A9D1364-747E-45B4-A8F6-A4CB81417D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B5D759-83B5-44C5-B334-C5BD1C2934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40709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449582-3550-460D-A087-64A6B824A0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2FCBBDB-CDBE-4C71-8FD1-7E904D1C43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7D1392-1CBF-4147-9ECE-C1F2AA48ED64}" type="datetimeFigureOut">
              <a:rPr lang="en-GB" smtClean="0"/>
              <a:t>03/11/2021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423F9C1-1288-48E4-830E-CC3E33D615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95CFC7C-02F3-4E01-8504-E440E9D364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B5D759-83B5-44C5-B334-C5BD1C2934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82547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27DD5E4-DA6E-4436-9DDD-DE686F58BC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7D1392-1CBF-4147-9ECE-C1F2AA48ED64}" type="datetimeFigureOut">
              <a:rPr lang="en-GB" smtClean="0"/>
              <a:t>03/11/2021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A9B1D61-AD77-4B7B-ACCE-6D2A681346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4187AED-7E02-4AEC-90F0-55002EF74D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B5D759-83B5-44C5-B334-C5BD1C2934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20251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EB8F4C-59F1-4E62-A945-F10649C66A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0605FF-EC20-40BF-BE2E-A35C4CF717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3606452-9061-4565-BAEA-1CD2C7C5B4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2C5BD9E-FE39-42B9-8317-6C3DA286E1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7D1392-1CBF-4147-9ECE-C1F2AA48ED64}" type="datetimeFigureOut">
              <a:rPr lang="en-GB" smtClean="0"/>
              <a:t>03/11/2021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F7A5AD3-612A-4D9B-AD8E-87D272C26E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CB036E-17F9-42A0-84FF-3106933341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B5D759-83B5-44C5-B334-C5BD1C2934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90170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AD7DEF-F127-4C23-9236-11D954D3F2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0D43290-040A-4B3E-AAE4-4AA8F61B2B6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72D4CCC-EB81-4C46-B480-8AC42F7D78A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D2774A-B283-41EE-84E0-17F35D71DC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7D1392-1CBF-4147-9ECE-C1F2AA48ED64}" type="datetimeFigureOut">
              <a:rPr lang="en-GB" smtClean="0"/>
              <a:t>03/11/2021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256C701-AB6F-4DC3-B42C-23BF2B8DBA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8A929E-3B1D-413D-AFE9-CACFDEBA66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B5D759-83B5-44C5-B334-C5BD1C2934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80216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0FDD58-7B22-4A97-B5CE-D50DECD5DF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64A8026-4F66-4D78-A02A-3980EFD00AB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77E3B2-A9FB-446E-B2B0-EC6952A313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7D1392-1CBF-4147-9ECE-C1F2AA48ED64}" type="datetimeFigureOut">
              <a:rPr lang="en-GB" smtClean="0"/>
              <a:t>03/11/2021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C7E8A3-C984-4E1B-8E6C-C83DAF5DF4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D6C46E-3561-46AF-86F2-575E463BFF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B5D759-83B5-44C5-B334-C5BD1C2934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47210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64EFC16-E8B2-46A8-AA1D-78093ABB9C7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A945931-47E3-484E-8A9B-79D64578348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D69EED-306C-4D45-858C-7B2E6F2C99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7D1392-1CBF-4147-9ECE-C1F2AA48ED64}" type="datetimeFigureOut">
              <a:rPr lang="en-GB" smtClean="0"/>
              <a:t>03/11/2021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421AA8-9616-40BA-9B8B-41E6D9450A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405634-708C-4F09-8898-9C85F6FCA2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B5D759-83B5-44C5-B334-C5BD1C2934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54868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6A65D4A-5587-40A0-AFA8-399FB89647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48841A1-3D97-4CAE-B405-742E150D6B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2585E7-1C1D-4A2A-9B5F-C2A9A51C73C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7D1392-1CBF-4147-9ECE-C1F2AA48ED64}" type="datetimeFigureOut">
              <a:rPr lang="en-GB" smtClean="0"/>
              <a:t>03/11/2021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9A068A-D1E3-44C2-BAC5-49E67D8DF6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21CCFF-F7E0-4239-A210-ACF69DAAD4B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B5D759-83B5-44C5-B334-C5BD1C2934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72062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tscpl.org/parents/understanding-your-childs-developmental-milestones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reativecommons.org/licenses/by-nc-sa/3.0/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pensieroerealta.blogspot.it/2015/09/il-sogno.html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sa/3.0/" TargetMode="Externa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hyperlink" Target="https://courses.lumenlearning.com/boundless-psychology/chapter/theoretical-perspectives-in-modern-psychology/" TargetMode="External"/><Relationship Id="rId7" Type="http://schemas.openxmlformats.org/officeDocument/2006/relationships/diagramColors" Target="../diagrams/colors1.xml"/><Relationship Id="rId2" Type="http://schemas.openxmlformats.org/officeDocument/2006/relationships/image" Target="../media/image3.jpe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hyperlink" Target="https://creativecommons.org/licenses/by-sa/3.0/" TargetMode="Externa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hyperlink" Target="https://iastate.pressbooks.pub/parentingfamilydiversity/chapter/erikson/" TargetMode="External"/><Relationship Id="rId7" Type="http://schemas.openxmlformats.org/officeDocument/2006/relationships/diagramColors" Target="../diagrams/colors2.xm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hyperlink" Target="https://creativecommons.org/licenses/by-sa/3.0/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flickr.com/photos/bertop/2485992973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nc-sa/3.0/" TargetMode="External"/><Relationship Id="rId4" Type="http://schemas.openxmlformats.org/officeDocument/2006/relationships/image" Target="../media/image6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group of children sitting on the floor&#10;&#10;Description automatically generated with medium confidence">
            <a:extLst>
              <a:ext uri="{FF2B5EF4-FFF2-40B4-BE49-F238E27FC236}">
                <a16:creationId xmlns:a16="http://schemas.microsoft.com/office/drawing/2014/main" id="{0238D4F6-7802-4A2E-80D4-F873BB54AE7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614" r="98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72" name="Freeform 5">
            <a:extLst>
              <a:ext uri="{FF2B5EF4-FFF2-40B4-BE49-F238E27FC236}">
                <a16:creationId xmlns:a16="http://schemas.microsoft.com/office/drawing/2014/main" id="{87CC2527-562A-4F69-B487-4371E5B24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7488621" y="2277613"/>
            <a:ext cx="4703379" cy="4580387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71F37D-C252-434F-867A-71303D9C0A0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22021" y="3231931"/>
            <a:ext cx="3852041" cy="1834056"/>
          </a:xfrm>
        </p:spPr>
        <p:txBody>
          <a:bodyPr>
            <a:normAutofit/>
          </a:bodyPr>
          <a:lstStyle/>
          <a:p>
            <a:r>
              <a:rPr lang="en-GB" sz="4000"/>
              <a:t>Introduction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8549F16-D443-48F0-B643-B1B6CACD72C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782910" y="5242675"/>
            <a:ext cx="4330262" cy="683284"/>
          </a:xfrm>
        </p:spPr>
        <p:txBody>
          <a:bodyPr>
            <a:normAutofit/>
          </a:bodyPr>
          <a:lstStyle/>
          <a:p>
            <a:r>
              <a:rPr lang="en-GB" sz="1300"/>
              <a:t>This presentation is designed to grow new parents’ awareness and understanding of relevant psychological theories relating to child development (age group 0 -5 years)</a:t>
            </a:r>
          </a:p>
        </p:txBody>
      </p:sp>
      <p:cxnSp>
        <p:nvCxnSpPr>
          <p:cNvPr id="73" name="Straight Connector 34">
            <a:extLst>
              <a:ext uri="{FF2B5EF4-FFF2-40B4-BE49-F238E27FC236}">
                <a16:creationId xmlns:a16="http://schemas.microsoft.com/office/drawing/2014/main" id="{BCDAEC91-5BCE-4B55-9CC0-43EF94CB73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480331" y="5123793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ED9C9C60-E24B-40B6-9FE8-56CC157530C0}"/>
              </a:ext>
            </a:extLst>
          </p:cNvPr>
          <p:cNvSpPr txBox="1"/>
          <p:nvPr/>
        </p:nvSpPr>
        <p:spPr>
          <a:xfrm>
            <a:off x="9751908" y="6657945"/>
            <a:ext cx="244009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tscpl.org/parents/understanding-your-childs-developmental-milestones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70068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2FB12AE-71D1-47FD-9AC3-EE2C074245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9AC6EC-CF6C-4E55-B3B7-30A4A05A9F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621792"/>
            <a:ext cx="4989890" cy="5413248"/>
          </a:xfrm>
        </p:spPr>
        <p:txBody>
          <a:bodyPr>
            <a:normAutofit/>
          </a:bodyPr>
          <a:lstStyle/>
          <a:p>
            <a:r>
              <a:rPr lang="en-GB" sz="3600"/>
              <a:t>‘’A child’s experience between the ages of 0 – 5years can affect the rest of their lives’’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4853C7E-3CBA-4464-865F-6044D94B1B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338487" y="2994212"/>
            <a:ext cx="1345385" cy="668410"/>
          </a:xfrm>
          <a:custGeom>
            <a:avLst/>
            <a:gdLst>
              <a:gd name="connsiteX0" fmla="*/ 0 w 1345385"/>
              <a:gd name="connsiteY0" fmla="*/ 668410 h 668410"/>
              <a:gd name="connsiteX1" fmla="*/ 672692 w 1345385"/>
              <a:gd name="connsiteY1" fmla="*/ 0 h 668410"/>
              <a:gd name="connsiteX2" fmla="*/ 1345385 w 1345385"/>
              <a:gd name="connsiteY2" fmla="*/ 668410 h 6684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345385" h="668410">
                <a:moveTo>
                  <a:pt x="0" y="668410"/>
                </a:moveTo>
                <a:lnTo>
                  <a:pt x="672692" y="0"/>
                </a:lnTo>
                <a:lnTo>
                  <a:pt x="1345385" y="668410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5EFEC59-B929-4851-9DEF-9106F27979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83480" y="2760304"/>
            <a:ext cx="418137" cy="418137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C132392-D5FF-4588-8FA1-5BAD77BF64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508836" y="4124955"/>
            <a:ext cx="635336" cy="635336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7EAC045-695C-4E73-9B7C-AFD6FB22DA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36522" y="4621062"/>
            <a:ext cx="224347" cy="224347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404A7A3A-BEAE-4BC6-A163-5D0E5F8C46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100000">
            <a:off x="10175676" y="5597890"/>
            <a:ext cx="2982940" cy="1481975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12ED3B7D-405D-4DFA-8608-B6DE746718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046240" y="5280494"/>
            <a:ext cx="841505" cy="841505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84BD8E-0ED5-4C90-85A5-0532906042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643466"/>
            <a:ext cx="5452532" cy="5571065"/>
          </a:xfrm>
          <a:noFill/>
        </p:spPr>
        <p:txBody>
          <a:bodyPr anchor="ctr">
            <a:normAutofit/>
          </a:bodyPr>
          <a:lstStyle/>
          <a:p>
            <a:r>
              <a:rPr lang="en-GB" sz="2000"/>
              <a:t>Child development refers to the sequence of physical, languages, thought and emotional changes that occur in a child from birth to the beginning of adulthood.</a:t>
            </a:r>
          </a:p>
          <a:p>
            <a:endParaRPr lang="en-GB" sz="2000"/>
          </a:p>
          <a:p>
            <a:endParaRPr lang="en-GB" sz="2000"/>
          </a:p>
          <a:p>
            <a:r>
              <a:rPr lang="en-GB" sz="2000"/>
              <a:t>Observing and monitoring child development is an important tool to ensure that children meet their ‘developmental milestones’ which act as a useful guideline of ideal development (KIDSENSE,2021).</a:t>
            </a:r>
          </a:p>
          <a:p>
            <a:pPr marL="0" indent="0">
              <a:buNone/>
            </a:pPr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30408408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2FB12AE-71D1-47FD-9AC3-EE2C074245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D68ED7-F3E0-441E-9A98-4C128F199A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621792"/>
            <a:ext cx="4989890" cy="5413248"/>
          </a:xfrm>
        </p:spPr>
        <p:txBody>
          <a:bodyPr>
            <a:normAutofit/>
          </a:bodyPr>
          <a:lstStyle/>
          <a:p>
            <a:r>
              <a:rPr lang="en-GB" sz="3600"/>
              <a:t>Psychological Theories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4853C7E-3CBA-4464-865F-6044D94B1B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338487" y="2994212"/>
            <a:ext cx="1345385" cy="668410"/>
          </a:xfrm>
          <a:custGeom>
            <a:avLst/>
            <a:gdLst>
              <a:gd name="connsiteX0" fmla="*/ 0 w 1345385"/>
              <a:gd name="connsiteY0" fmla="*/ 668410 h 668410"/>
              <a:gd name="connsiteX1" fmla="*/ 672692 w 1345385"/>
              <a:gd name="connsiteY1" fmla="*/ 0 h 668410"/>
              <a:gd name="connsiteX2" fmla="*/ 1345385 w 1345385"/>
              <a:gd name="connsiteY2" fmla="*/ 668410 h 6684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345385" h="668410">
                <a:moveTo>
                  <a:pt x="0" y="668410"/>
                </a:moveTo>
                <a:lnTo>
                  <a:pt x="672692" y="0"/>
                </a:lnTo>
                <a:lnTo>
                  <a:pt x="1345385" y="668410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5EFEC59-B929-4851-9DEF-9106F27979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83480" y="2760304"/>
            <a:ext cx="418137" cy="418137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C132392-D5FF-4588-8FA1-5BAD77BF64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508836" y="4124955"/>
            <a:ext cx="635336" cy="635336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7EAC045-695C-4E73-9B7C-AFD6FB22DA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36522" y="4621062"/>
            <a:ext cx="224347" cy="224347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404A7A3A-BEAE-4BC6-A163-5D0E5F8C46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100000">
            <a:off x="10175676" y="5597890"/>
            <a:ext cx="2982940" cy="1481975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12ED3B7D-405D-4DFA-8608-B6DE746718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046240" y="5280494"/>
            <a:ext cx="841505" cy="841505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1AC4B0-42B3-4CF0-A3F4-B360342D44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643466"/>
            <a:ext cx="5452532" cy="5571065"/>
          </a:xfrm>
          <a:noFill/>
        </p:spPr>
        <p:txBody>
          <a:bodyPr anchor="ctr">
            <a:normAutofit/>
          </a:bodyPr>
          <a:lstStyle/>
          <a:p>
            <a:r>
              <a:rPr lang="en-GB" sz="2000"/>
              <a:t>Psychology is the scientific study of mind </a:t>
            </a:r>
          </a:p>
          <a:p>
            <a:r>
              <a:rPr lang="en-GB" sz="2000"/>
              <a:t>Greek philosophers Aristotle and Plato treated behaviour as something that is logical and analytical, rather then mystical.</a:t>
            </a:r>
          </a:p>
          <a:p>
            <a:r>
              <a:rPr lang="en-GB" sz="2000"/>
              <a:t>Sigmund Freud Psychodynamic theory</a:t>
            </a:r>
          </a:p>
          <a:p>
            <a:r>
              <a:rPr lang="en-GB" sz="2000"/>
              <a:t>Erikson’s Stages of Psychosocial Development theory</a:t>
            </a:r>
          </a:p>
        </p:txBody>
      </p:sp>
    </p:spTree>
    <p:extLst>
      <p:ext uri="{BB962C8B-B14F-4D97-AF65-F5344CB8AC3E}">
        <p14:creationId xmlns:p14="http://schemas.microsoft.com/office/powerpoint/2010/main" val="39865845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Rectangle 20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1E3780-CAC0-4F18-86F7-2D213D4475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2121" y="321734"/>
            <a:ext cx="5136412" cy="1135737"/>
          </a:xfrm>
        </p:spPr>
        <p:txBody>
          <a:bodyPr>
            <a:normAutofit/>
          </a:bodyPr>
          <a:lstStyle/>
          <a:p>
            <a:r>
              <a:rPr lang="en-GB" sz="3600"/>
              <a:t>Freud’s Theory</a:t>
            </a:r>
          </a:p>
        </p:txBody>
      </p:sp>
      <p:pic>
        <p:nvPicPr>
          <p:cNvPr id="5" name="Picture 4" descr="A person in a suit holding an object&#10;&#10;Description automatically generated with low confidence">
            <a:extLst>
              <a:ext uri="{FF2B5EF4-FFF2-40B4-BE49-F238E27FC236}">
                <a16:creationId xmlns:a16="http://schemas.microsoft.com/office/drawing/2014/main" id="{02DABB69-B7CF-4C82-A059-BA3CC0E1C5D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-1" b="5077"/>
          <a:stretch/>
        </p:blipFill>
        <p:spPr>
          <a:xfrm>
            <a:off x="1584116" y="1071541"/>
            <a:ext cx="3292684" cy="3906860"/>
          </a:xfrm>
          <a:prstGeom prst="rect">
            <a:avLst/>
          </a:prstGeom>
        </p:spPr>
      </p:pic>
      <p:grpSp>
        <p:nvGrpSpPr>
          <p:cNvPr id="36" name="Group 22">
            <a:extLst>
              <a:ext uri="{FF2B5EF4-FFF2-40B4-BE49-F238E27FC236}">
                <a16:creationId xmlns:a16="http://schemas.microsoft.com/office/drawing/2014/main" id="{07EAA094-9CF6-4695-958A-33D9BCAA94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1" y="713128"/>
            <a:ext cx="1068867" cy="2126625"/>
            <a:chOff x="10918968" y="713127"/>
            <a:chExt cx="1273032" cy="2532832"/>
          </a:xfrm>
        </p:grpSpPr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2E80C965-DB6D-4F81-9E9E-B027384D0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11052629" y="2120024"/>
              <a:ext cx="645368" cy="645368"/>
            </a:xfrm>
            <a:prstGeom prst="rect">
              <a:avLst/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Isosceles Triangle 24">
              <a:extLst>
                <a:ext uri="{FF2B5EF4-FFF2-40B4-BE49-F238E27FC236}">
                  <a16:creationId xmlns:a16="http://schemas.microsoft.com/office/drawing/2014/main" id="{A580F890-B085-4E95-96AA-55AEBEC5CE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289068" y="1343027"/>
              <a:ext cx="2532832" cy="1273032"/>
            </a:xfrm>
            <a:prstGeom prst="triangle">
              <a:avLst>
                <a:gd name="adj" fmla="val 50000"/>
              </a:avLst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BB5E6D-5E03-4773-8B01-DA355EE1B9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12120" y="1782981"/>
            <a:ext cx="5136412" cy="4393982"/>
          </a:xfrm>
        </p:spPr>
        <p:txBody>
          <a:bodyPr>
            <a:normAutofit/>
          </a:bodyPr>
          <a:lstStyle/>
          <a:p>
            <a:r>
              <a:rPr lang="en-GB" sz="2000"/>
              <a:t>Personality has 3 structures  ( Id, Ego and Superego)</a:t>
            </a:r>
          </a:p>
          <a:p>
            <a:r>
              <a:rPr lang="en-GB" sz="2000"/>
              <a:t>Freud believed problems were a result of early life experiences </a:t>
            </a:r>
          </a:p>
          <a:p>
            <a:r>
              <a:rPr lang="en-GB" sz="2000"/>
              <a:t>His theory centres around unconscious thought</a:t>
            </a:r>
          </a:p>
          <a:p>
            <a:r>
              <a:rPr lang="en-GB" sz="2000"/>
              <a:t>Freud proposed that all children go through the same 5 stages of development</a:t>
            </a:r>
          </a:p>
          <a:p>
            <a:pPr marL="0" indent="0">
              <a:buNone/>
            </a:pPr>
            <a:endParaRPr lang="en-GB" sz="2000"/>
          </a:p>
          <a:p>
            <a:pPr marL="0" indent="0">
              <a:buNone/>
            </a:pPr>
            <a:endParaRPr lang="en-GB" sz="2000"/>
          </a:p>
        </p:txBody>
      </p:sp>
      <p:sp>
        <p:nvSpPr>
          <p:cNvPr id="37" name="Isosceles Triangle 26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1067618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28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27850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F63BB86-8435-425D-BE21-6B1638C4EEC7}"/>
              </a:ext>
            </a:extLst>
          </p:cNvPr>
          <p:cNvSpPr txBox="1"/>
          <p:nvPr/>
        </p:nvSpPr>
        <p:spPr>
          <a:xfrm>
            <a:off x="4578310" y="6690176"/>
            <a:ext cx="820318" cy="523220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pensieroerealta.blogspot.it/2015/09/il-sogno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32013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0C6AA7-B9D4-484C-B41F-8718A00757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321734"/>
            <a:ext cx="10905066" cy="1135737"/>
          </a:xfrm>
        </p:spPr>
        <p:txBody>
          <a:bodyPr>
            <a:normAutofit/>
          </a:bodyPr>
          <a:lstStyle/>
          <a:p>
            <a:r>
              <a:rPr lang="en-GB" sz="3600"/>
              <a:t>5 Stages of Development </a:t>
            </a:r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828A5161-06F1-46CF-8AD7-844680A59E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4601497"/>
            <a:ext cx="1014060" cy="2017580"/>
            <a:chOff x="0" y="4601497"/>
            <a:chExt cx="1014060" cy="2017580"/>
          </a:xfrm>
        </p:grpSpPr>
        <p:sp>
          <p:nvSpPr>
            <p:cNvPr id="25" name="Isosceles Triangle 24">
              <a:extLst>
                <a:ext uri="{FF2B5EF4-FFF2-40B4-BE49-F238E27FC236}">
                  <a16:creationId xmlns:a16="http://schemas.microsoft.com/office/drawing/2014/main" id="{D3F51FEB-38FB-4F6C-9F7B-2F2AFAB654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-501760" y="5103257"/>
              <a:ext cx="2017580" cy="1014060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1E547BA6-BAE0-43BB-A7CA-60F69CE252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427916" y="5728708"/>
              <a:ext cx="485578" cy="485578"/>
            </a:xfrm>
            <a:prstGeom prst="rect">
              <a:avLst/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6" name="Picture 5" descr="Diagram&#10;&#10;Description automatically generated">
            <a:extLst>
              <a:ext uri="{FF2B5EF4-FFF2-40B4-BE49-F238E27FC236}">
                <a16:creationId xmlns:a16="http://schemas.microsoft.com/office/drawing/2014/main" id="{3B5D0BD9-54E8-419C-9FE5-989380DD12E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295320" y="2549138"/>
            <a:ext cx="6253212" cy="2829578"/>
          </a:xfrm>
          <a:prstGeom prst="rect">
            <a:avLst/>
          </a:prstGeom>
        </p:spPr>
      </p:pic>
      <p:grpSp>
        <p:nvGrpSpPr>
          <p:cNvPr id="28" name="Group 27">
            <a:extLst>
              <a:ext uri="{FF2B5EF4-FFF2-40B4-BE49-F238E27FC236}">
                <a16:creationId xmlns:a16="http://schemas.microsoft.com/office/drawing/2014/main" id="{5995D10D-E9C9-47DB-AE7E-801FEF38F5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19290" y="1"/>
            <a:ext cx="972709" cy="1935307"/>
            <a:chOff x="10918968" y="713127"/>
            <a:chExt cx="1273032" cy="2532832"/>
          </a:xfrm>
        </p:grpSpPr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CC1A72C6-3DE4-4EC3-9AD5-9E0D40D8CE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11052629" y="2120024"/>
              <a:ext cx="645368" cy="645368"/>
            </a:xfrm>
            <a:prstGeom prst="rect">
              <a:avLst/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Isosceles Triangle 29">
              <a:extLst>
                <a:ext uri="{FF2B5EF4-FFF2-40B4-BE49-F238E27FC236}">
                  <a16:creationId xmlns:a16="http://schemas.microsoft.com/office/drawing/2014/main" id="{0B0DA1F1-C391-4EDF-9FE0-23E86E1377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289068" y="1343027"/>
              <a:ext cx="2532832" cy="1273032"/>
            </a:xfrm>
            <a:prstGeom prst="triangle">
              <a:avLst>
                <a:gd name="adj" fmla="val 50000"/>
              </a:avLst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BE01696-E4E9-4C00-BD72-159C7B3955E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63602492"/>
              </p:ext>
            </p:extLst>
          </p:nvPr>
        </p:nvGraphicFramePr>
        <p:xfrm>
          <a:off x="643469" y="1782981"/>
          <a:ext cx="4008384" cy="43939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682DC075-BF28-4FC2-B29B-192A5DFC31A9}"/>
              </a:ext>
            </a:extLst>
          </p:cNvPr>
          <p:cNvSpPr txBox="1"/>
          <p:nvPr/>
        </p:nvSpPr>
        <p:spPr>
          <a:xfrm>
            <a:off x="9241490" y="5178661"/>
            <a:ext cx="230704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courses.lumenlearning.com/boundless-psychology/chapter/theoretical-perspectives-in-modern-psychology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9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1714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21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F70AE6-8A7C-4A3E-AD6D-185C945AF8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/>
              <a:t>Erikson’s Theory</a:t>
            </a:r>
          </a:p>
        </p:txBody>
      </p:sp>
      <p:sp>
        <p:nvSpPr>
          <p:cNvPr id="38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Diagram, timeline&#10;&#10;Description automatically generated">
            <a:extLst>
              <a:ext uri="{FF2B5EF4-FFF2-40B4-BE49-F238E27FC236}">
                <a16:creationId xmlns:a16="http://schemas.microsoft.com/office/drawing/2014/main" id="{09C19C51-80C1-4975-A579-133CE5F4578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700" r="767" b="3"/>
          <a:stretch/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57D0651-F89B-4485-BFCD-F4064308C10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779951"/>
              </p:ext>
            </p:extLst>
          </p:nvPr>
        </p:nvGraphicFramePr>
        <p:xfrm>
          <a:off x="572493" y="2071316"/>
          <a:ext cx="6713552" cy="41191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599BFFDC-2457-437C-9860-5E35FC8F734A}"/>
              </a:ext>
            </a:extLst>
          </p:cNvPr>
          <p:cNvSpPr txBox="1"/>
          <p:nvPr/>
        </p:nvSpPr>
        <p:spPr>
          <a:xfrm>
            <a:off x="9309680" y="5990433"/>
            <a:ext cx="230704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iastate.pressbooks.pub/parentingfamilydiversity/chapter/erikson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9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79429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9A297797-5C89-4791-8204-AB071FA1FB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CA52A4-BA6F-4DF5-B40D-20D8521FC0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643467"/>
            <a:ext cx="4804064" cy="5571065"/>
          </a:xfrm>
        </p:spPr>
        <p:txBody>
          <a:bodyPr>
            <a:normAutofit/>
          </a:bodyPr>
          <a:lstStyle/>
          <a:p>
            <a:r>
              <a:rPr lang="en-GB" sz="3600"/>
              <a:t>Suggestion for child’s healthy development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569BBA9B-8F4E-4D2B-BEFA-41A4754433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-415188" y="-231223"/>
            <a:ext cx="1409491" cy="1876653"/>
          </a:xfrm>
          <a:custGeom>
            <a:avLst/>
            <a:gdLst>
              <a:gd name="connsiteX0" fmla="*/ 0 w 1409491"/>
              <a:gd name="connsiteY0" fmla="*/ 643075 h 1876653"/>
              <a:gd name="connsiteX1" fmla="*/ 643075 w 1409491"/>
              <a:gd name="connsiteY1" fmla="*/ 0 h 1876653"/>
              <a:gd name="connsiteX2" fmla="*/ 1409491 w 1409491"/>
              <a:gd name="connsiteY2" fmla="*/ 0 h 1876653"/>
              <a:gd name="connsiteX3" fmla="*/ 1409491 w 1409491"/>
              <a:gd name="connsiteY3" fmla="*/ 1876653 h 1876653"/>
              <a:gd name="connsiteX4" fmla="*/ 1233578 w 1409491"/>
              <a:gd name="connsiteY4" fmla="*/ 1876653 h 18766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409491" h="1876653">
                <a:moveTo>
                  <a:pt x="0" y="643075"/>
                </a:moveTo>
                <a:lnTo>
                  <a:pt x="643075" y="0"/>
                </a:lnTo>
                <a:lnTo>
                  <a:pt x="1409491" y="0"/>
                </a:lnTo>
                <a:lnTo>
                  <a:pt x="1409491" y="1876653"/>
                </a:lnTo>
                <a:lnTo>
                  <a:pt x="1233578" y="1876653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51012D1-8033-40B1-9EC0-91390FFC74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301285" y="128278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01728A-879B-4AAA-8107-4C38E5DA99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998" y="643467"/>
            <a:ext cx="5457533" cy="5571065"/>
          </a:xfrm>
        </p:spPr>
        <p:txBody>
          <a:bodyPr anchor="ctr">
            <a:normAutofit/>
          </a:bodyPr>
          <a:lstStyle/>
          <a:p>
            <a:r>
              <a:rPr lang="en-GB" sz="2000"/>
              <a:t>Responding to children in a predictable way</a:t>
            </a:r>
          </a:p>
          <a:p>
            <a:r>
              <a:rPr lang="en-GB" sz="2000"/>
              <a:t>Showing warmth and sensitivity</a:t>
            </a:r>
          </a:p>
          <a:p>
            <a:r>
              <a:rPr lang="en-GB" sz="2000"/>
              <a:t>Having routines and household rules</a:t>
            </a:r>
          </a:p>
          <a:p>
            <a:r>
              <a:rPr lang="en-GB" sz="2000"/>
              <a:t>Using appropriate discipline without harshness</a:t>
            </a:r>
          </a:p>
          <a:p>
            <a:pPr marL="0" indent="0">
              <a:buNone/>
            </a:pPr>
            <a:endParaRPr lang="en-GB" sz="2000"/>
          </a:p>
          <a:p>
            <a:pPr marL="0" indent="0">
              <a:buNone/>
            </a:pPr>
            <a:endParaRPr lang="en-GB" sz="2000"/>
          </a:p>
          <a:p>
            <a:pPr marL="0" indent="0">
              <a:buNone/>
            </a:pPr>
            <a:r>
              <a:rPr lang="en-GB" sz="2000"/>
              <a:t>                                                                                                  (CDC,2021)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8809436" y="6033666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Isosceles Triangle 15">
            <a:extLst>
              <a:ext uri="{FF2B5EF4-FFF2-40B4-BE49-F238E27FC236}">
                <a16:creationId xmlns:a16="http://schemas.microsoft.com/office/drawing/2014/main" id="{D291F021-C45C-4D44-A2B8-A789E386CC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3444" y="5721108"/>
            <a:ext cx="2261965" cy="1136891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90352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99ED5833-B85B-4103-8A3B-CAB0308E6C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827E06-7D6B-4306-8392-5C2E6766B2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1" y="560881"/>
            <a:ext cx="9795638" cy="111438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/>
              <a:t>Reference</a:t>
            </a:r>
          </a:p>
        </p:txBody>
      </p:sp>
      <p:pic>
        <p:nvPicPr>
          <p:cNvPr id="25" name="Content Placeholder 24" descr="Text&#10;&#10;Description automatically generated">
            <a:extLst>
              <a:ext uri="{FF2B5EF4-FFF2-40B4-BE49-F238E27FC236}">
                <a16:creationId xmlns:a16="http://schemas.microsoft.com/office/drawing/2014/main" id="{3E922EE4-A354-4349-81B8-72D394E1A70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422176" y="2957665"/>
            <a:ext cx="3346376" cy="3346376"/>
          </a:xfrm>
          <a:prstGeom prst="rect">
            <a:avLst/>
          </a:prstGeom>
        </p:spPr>
      </p:pic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CE548828-0532-484E-8F83-79F84984BB7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44925" y="2957665"/>
            <a:ext cx="4703420" cy="3346376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C0921B14-ED15-44A1-A6A2-C52AAB15C3D5}"/>
              </a:ext>
            </a:extLst>
          </p:cNvPr>
          <p:cNvSpPr txBox="1"/>
          <p:nvPr/>
        </p:nvSpPr>
        <p:spPr>
          <a:xfrm>
            <a:off x="2328460" y="6103986"/>
            <a:ext cx="244009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://flickr.com/photos/bertop/248599297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5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030463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139</TotalTime>
  <Words>355</Words>
  <Application>Microsoft Office PowerPoint</Application>
  <PresentationFormat>Widescreen</PresentationFormat>
  <Paragraphs>41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Introduction</vt:lpstr>
      <vt:lpstr>‘’A child’s experience between the ages of 0 – 5years can affect the rest of their lives’’</vt:lpstr>
      <vt:lpstr>Psychological Theories</vt:lpstr>
      <vt:lpstr>Freud’s Theory</vt:lpstr>
      <vt:lpstr>5 Stages of Development </vt:lpstr>
      <vt:lpstr>Erikson’s Theory</vt:lpstr>
      <vt:lpstr>Suggestion for child’s healthy development</vt:lpstr>
      <vt:lpstr>Reference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</dc:title>
  <dc:creator>Tamanna Akhter Chowdhury (2020854)</dc:creator>
  <cp:lastModifiedBy>Tamanna Akhter Chowdhury (2020854)</cp:lastModifiedBy>
  <cp:revision>7</cp:revision>
  <dcterms:created xsi:type="dcterms:W3CDTF">2021-11-03T10:11:50Z</dcterms:created>
  <dcterms:modified xsi:type="dcterms:W3CDTF">2021-11-03T13:09:12Z</dcterms:modified>
</cp:coreProperties>
</file>