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8" r:id="rId4"/>
    <p:sldId id="259" r:id="rId5"/>
    <p:sldId id="260" r:id="rId6"/>
    <p:sldId id="261" r:id="rId7"/>
    <p:sldId id="263" r:id="rId8"/>
    <p:sldId id="266" r:id="rId9"/>
    <p:sldId id="264" r:id="rId10"/>
    <p:sldId id="25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6CCE7C-47D5-4F09-A8EE-AD991DAA36BD}" v="5" dt="2025-10-12T21:43:41.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8" d="100"/>
          <a:sy n="58" d="100"/>
        </p:scale>
        <p:origin x="982"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s hamid" userId="6e00e54c3072b760" providerId="LiveId" clId="{7CD03C02-1B9A-48A2-88BB-56004BDC3CAF}"/>
    <pc:docChg chg="addSld modSld">
      <pc:chgData name="shamis hamid" userId="6e00e54c3072b760" providerId="LiveId" clId="{7CD03C02-1B9A-48A2-88BB-56004BDC3CAF}" dt="2025-10-12T21:50:06.939" v="43" actId="20577"/>
      <pc:docMkLst>
        <pc:docMk/>
      </pc:docMkLst>
      <pc:sldChg chg="modSp mod">
        <pc:chgData name="shamis hamid" userId="6e00e54c3072b760" providerId="LiveId" clId="{7CD03C02-1B9A-48A2-88BB-56004BDC3CAF}" dt="2025-10-12T21:40:41.738" v="38" actId="20577"/>
        <pc:sldMkLst>
          <pc:docMk/>
          <pc:sldMk cId="951920412" sldId="263"/>
        </pc:sldMkLst>
        <pc:spChg chg="mod">
          <ac:chgData name="shamis hamid" userId="6e00e54c3072b760" providerId="LiveId" clId="{7CD03C02-1B9A-48A2-88BB-56004BDC3CAF}" dt="2025-10-12T21:39:44.746" v="30" actId="20577"/>
          <ac:spMkLst>
            <pc:docMk/>
            <pc:sldMk cId="951920412" sldId="263"/>
            <ac:spMk id="2" creationId="{8AC5817E-FD6B-3F8E-4D60-A9F8823432D2}"/>
          </ac:spMkLst>
        </pc:spChg>
        <pc:spChg chg="mod">
          <ac:chgData name="shamis hamid" userId="6e00e54c3072b760" providerId="LiveId" clId="{7CD03C02-1B9A-48A2-88BB-56004BDC3CAF}" dt="2025-10-12T21:40:41.738" v="38" actId="20577"/>
          <ac:spMkLst>
            <pc:docMk/>
            <pc:sldMk cId="951920412" sldId="263"/>
            <ac:spMk id="3" creationId="{5ECF11F8-DCC2-8CF5-C672-CAE682C945A1}"/>
          </ac:spMkLst>
        </pc:spChg>
      </pc:sldChg>
      <pc:sldChg chg="modSp">
        <pc:chgData name="shamis hamid" userId="6e00e54c3072b760" providerId="LiveId" clId="{7CD03C02-1B9A-48A2-88BB-56004BDC3CAF}" dt="2025-10-12T21:43:41.527" v="39" actId="2711"/>
        <pc:sldMkLst>
          <pc:docMk/>
          <pc:sldMk cId="1060793659" sldId="264"/>
        </pc:sldMkLst>
        <pc:spChg chg="mod">
          <ac:chgData name="shamis hamid" userId="6e00e54c3072b760" providerId="LiveId" clId="{7CD03C02-1B9A-48A2-88BB-56004BDC3CAF}" dt="2025-10-12T21:43:41.527" v="39" actId="2711"/>
          <ac:spMkLst>
            <pc:docMk/>
            <pc:sldMk cId="1060793659" sldId="264"/>
            <ac:spMk id="4" creationId="{B78299C6-0DC3-C765-D6EC-664BC67A07E8}"/>
          </ac:spMkLst>
        </pc:spChg>
      </pc:sldChg>
      <pc:sldChg chg="addSp delSp modSp add mod">
        <pc:chgData name="shamis hamid" userId="6e00e54c3072b760" providerId="LiveId" clId="{7CD03C02-1B9A-48A2-88BB-56004BDC3CAF}" dt="2025-10-12T21:50:06.939" v="43" actId="20577"/>
        <pc:sldMkLst>
          <pc:docMk/>
          <pc:sldMk cId="424579055" sldId="266"/>
        </pc:sldMkLst>
        <pc:spChg chg="mod">
          <ac:chgData name="shamis hamid" userId="6e00e54c3072b760" providerId="LiveId" clId="{7CD03C02-1B9A-48A2-88BB-56004BDC3CAF}" dt="2025-10-12T21:40:00.996" v="33" actId="20577"/>
          <ac:spMkLst>
            <pc:docMk/>
            <pc:sldMk cId="424579055" sldId="266"/>
            <ac:spMk id="2" creationId="{8DAD555A-1926-BF99-A360-9A2BC43417CE}"/>
          </ac:spMkLst>
        </pc:spChg>
        <pc:spChg chg="mod">
          <ac:chgData name="shamis hamid" userId="6e00e54c3072b760" providerId="LiveId" clId="{7CD03C02-1B9A-48A2-88BB-56004BDC3CAF}" dt="2025-10-12T21:50:06.939" v="43" actId="20577"/>
          <ac:spMkLst>
            <pc:docMk/>
            <pc:sldMk cId="424579055" sldId="266"/>
            <ac:spMk id="3" creationId="{924C17FD-5E6D-1DE8-A1F5-A5AE0B637948}"/>
          </ac:spMkLst>
        </pc:spChg>
        <pc:spChg chg="add del mod">
          <ac:chgData name="shamis hamid" userId="6e00e54c3072b760" providerId="LiveId" clId="{7CD03C02-1B9A-48A2-88BB-56004BDC3CAF}" dt="2025-10-12T21:39:21.385" v="23"/>
          <ac:spMkLst>
            <pc:docMk/>
            <pc:sldMk cId="424579055" sldId="266"/>
            <ac:spMk id="4" creationId="{291FAF8F-A1AC-4B32-A78A-63DFF2DF5D5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EB52A-2450-AFA2-4C08-BAC4191992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7BD0FF-DDC1-E3DA-9605-C89F1A0747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474B4A-D6D9-DA11-FCB2-028C913B7E17}"/>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5" name="Footer Placeholder 4">
            <a:extLst>
              <a:ext uri="{FF2B5EF4-FFF2-40B4-BE49-F238E27FC236}">
                <a16:creationId xmlns:a16="http://schemas.microsoft.com/office/drawing/2014/main" id="{1DA5C0E2-D1C3-FA93-D47E-720C3F914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4CCF8-957A-28A4-C975-F627856F714A}"/>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71706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EA614-16F0-4B33-DCDD-E80DDCB864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3297A1-5FBC-2244-4C31-F9A1F3F383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BE386-38BE-10DD-06A8-EAB737C8AF4D}"/>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5" name="Footer Placeholder 4">
            <a:extLst>
              <a:ext uri="{FF2B5EF4-FFF2-40B4-BE49-F238E27FC236}">
                <a16:creationId xmlns:a16="http://schemas.microsoft.com/office/drawing/2014/main" id="{0FADC849-D008-4FCF-6653-B04900016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5A386-7E3F-6885-FC9C-8C465665FF55}"/>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598675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2F0D2-F4EC-7A3D-7CC9-967B5FAE7A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009056-D118-10F6-C9CC-550BEC6197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E973CF-2C10-320A-A852-B9A9E08A5739}"/>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5" name="Footer Placeholder 4">
            <a:extLst>
              <a:ext uri="{FF2B5EF4-FFF2-40B4-BE49-F238E27FC236}">
                <a16:creationId xmlns:a16="http://schemas.microsoft.com/office/drawing/2014/main" id="{13455BA0-973B-46D1-7383-A4449326B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4436B2-29CF-1549-6DB1-8DBC509F2000}"/>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1674555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6C948-101D-BEBA-257F-49293D46D6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C5044-6015-0787-FA60-6E6A85EEF5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0D092B-313D-5DD6-D05A-1F1D077358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29C88A-CD61-DA50-0F25-9C57789F9780}"/>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6" name="Footer Placeholder 5">
            <a:extLst>
              <a:ext uri="{FF2B5EF4-FFF2-40B4-BE49-F238E27FC236}">
                <a16:creationId xmlns:a16="http://schemas.microsoft.com/office/drawing/2014/main" id="{641AD642-E1B9-C043-F112-1FE9663B5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86C651-101E-599C-7B6E-7793834798F8}"/>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870608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FDBCA-4284-7BFC-7E94-BA393A27F2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BBBAA1-C828-03DF-6EB6-EDBDEE995F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7BDFAE-F96E-663E-BCE6-24EC605B6F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A13AFB-744A-D359-6FC6-7B34A83CE4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8E792A-31C7-654D-17A4-A758D81C3E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B44490-5CD7-BDBA-12C8-B746BCC9AB7F}"/>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8" name="Footer Placeholder 7">
            <a:extLst>
              <a:ext uri="{FF2B5EF4-FFF2-40B4-BE49-F238E27FC236}">
                <a16:creationId xmlns:a16="http://schemas.microsoft.com/office/drawing/2014/main" id="{FE9018DD-D2B6-8D09-E67F-E7115C376C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001D24-19A2-E0A2-4BFF-9D9DB782B2B8}"/>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548795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F2172-D7E5-C729-4CFE-D4DAA28CE5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519066-F297-1634-38A5-481BFAAE13CD}"/>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4" name="Footer Placeholder 3">
            <a:extLst>
              <a:ext uri="{FF2B5EF4-FFF2-40B4-BE49-F238E27FC236}">
                <a16:creationId xmlns:a16="http://schemas.microsoft.com/office/drawing/2014/main" id="{15CADBE2-3261-3437-55B7-F192A038C1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B4122E-DE26-B2FA-9D9F-BFBD59A3B899}"/>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1944406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6135E0-FB06-3A27-3047-242E7A991C8D}"/>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3" name="Footer Placeholder 2">
            <a:extLst>
              <a:ext uri="{FF2B5EF4-FFF2-40B4-BE49-F238E27FC236}">
                <a16:creationId xmlns:a16="http://schemas.microsoft.com/office/drawing/2014/main" id="{3FF1DD55-1C66-E0A6-DCAF-1B69FC7090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40A320-DB3E-95E4-6EAF-247B5DDDDC4E}"/>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969146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6EB90-3BED-30DD-B631-1AE9163D94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E483FF-2E56-F553-80C4-F835E67270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ACBE33-7142-43A4-6808-9C84D7205E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2EDD84-7FFC-B1E7-D154-D9EE8FC722D0}"/>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6" name="Footer Placeholder 5">
            <a:extLst>
              <a:ext uri="{FF2B5EF4-FFF2-40B4-BE49-F238E27FC236}">
                <a16:creationId xmlns:a16="http://schemas.microsoft.com/office/drawing/2014/main" id="{7B21248B-A869-6124-1816-A5FEE777ED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5FA9F8-09D6-2E70-CC60-14C168CC3217}"/>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2950223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E07F4-3045-088D-D7B6-721D487E06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9EBFE8-EC2D-F644-9D7A-04218DE443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02A230-9CDA-92AF-CDC5-E28288B311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008CD6-9DB3-D879-5978-1CB2BBB2E25D}"/>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6" name="Footer Placeholder 5">
            <a:extLst>
              <a:ext uri="{FF2B5EF4-FFF2-40B4-BE49-F238E27FC236}">
                <a16:creationId xmlns:a16="http://schemas.microsoft.com/office/drawing/2014/main" id="{B55E54BE-526A-7540-EFA0-1010E1EC92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3089EB-4B83-4ED5-B26F-F551FF01C98C}"/>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76577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DE85-EE00-7318-48E3-09B6FA98C9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F2797E-F789-2D3E-176E-8E06D60E27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44B205-AE8E-2131-C4C2-4B5FE48A86F3}"/>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5" name="Footer Placeholder 4">
            <a:extLst>
              <a:ext uri="{FF2B5EF4-FFF2-40B4-BE49-F238E27FC236}">
                <a16:creationId xmlns:a16="http://schemas.microsoft.com/office/drawing/2014/main" id="{75B7C4CE-42C9-A2E3-FD1B-452A77763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C002EB-67CA-4033-BB89-F46A9CBA2ECA}"/>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688032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737226-55FA-AE86-38F7-0AE30CC375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9F4AA4-EC42-DEE6-607C-43898981A8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A5F4D4-1297-79D2-BE25-62B28EDBEBEA}"/>
              </a:ext>
            </a:extLst>
          </p:cNvPr>
          <p:cNvSpPr>
            <a:spLocks noGrp="1"/>
          </p:cNvSpPr>
          <p:nvPr>
            <p:ph type="dt" sz="half" idx="10"/>
          </p:nvPr>
        </p:nvSpPr>
        <p:spPr/>
        <p:txBody>
          <a:bodyPr/>
          <a:lstStyle/>
          <a:p>
            <a:fld id="{AFEFA126-189D-40AE-8147-63E888273968}" type="datetimeFigureOut">
              <a:rPr lang="en-GB" smtClean="0"/>
              <a:t>12/10/2025</a:t>
            </a:fld>
            <a:endParaRPr lang="en-GB"/>
          </a:p>
        </p:txBody>
      </p:sp>
      <p:sp>
        <p:nvSpPr>
          <p:cNvPr id="5" name="Footer Placeholder 4">
            <a:extLst>
              <a:ext uri="{FF2B5EF4-FFF2-40B4-BE49-F238E27FC236}">
                <a16:creationId xmlns:a16="http://schemas.microsoft.com/office/drawing/2014/main" id="{CD12AE47-AC33-8467-9275-44D88696A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24952F-EAE6-4ED5-26BE-73E943C572B3}"/>
              </a:ext>
            </a:extLst>
          </p:cNvPr>
          <p:cNvSpPr>
            <a:spLocks noGrp="1"/>
          </p:cNvSpPr>
          <p:nvPr>
            <p:ph type="sldNum" sz="quarter" idx="12"/>
          </p:nvPr>
        </p:nvSpPr>
        <p:spPr/>
        <p:txBody>
          <a:bodyPr/>
          <a:lstStyle/>
          <a:p>
            <a:fld id="{E7C8114B-5929-4EA4-AC6E-6B98EF51B2F9}" type="slidenum">
              <a:rPr lang="en-GB" smtClean="0"/>
              <a:t>‹#›</a:t>
            </a:fld>
            <a:endParaRPr lang="en-GB"/>
          </a:p>
        </p:txBody>
      </p:sp>
    </p:spTree>
    <p:extLst>
      <p:ext uri="{BB962C8B-B14F-4D97-AF65-F5344CB8AC3E}">
        <p14:creationId xmlns:p14="http://schemas.microsoft.com/office/powerpoint/2010/main" val="3278530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303AD-9553-C845-CBF0-3AE9CDDEC4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23DC6B-7DA5-D8DF-3DD4-818B728149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54A86E-22AF-D622-C5FA-403B6F1ACD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FEFA126-189D-40AE-8147-63E888273968}" type="datetimeFigureOut">
              <a:rPr lang="en-GB" smtClean="0"/>
              <a:t>12/10/2025</a:t>
            </a:fld>
            <a:endParaRPr lang="en-GB"/>
          </a:p>
        </p:txBody>
      </p:sp>
      <p:sp>
        <p:nvSpPr>
          <p:cNvPr id="5" name="Footer Placeholder 4">
            <a:extLst>
              <a:ext uri="{FF2B5EF4-FFF2-40B4-BE49-F238E27FC236}">
                <a16:creationId xmlns:a16="http://schemas.microsoft.com/office/drawing/2014/main" id="{393F2BD5-760B-E70A-A3F2-7CC48D9F95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0A6DA77-2B9E-6463-5927-9232470038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7C8114B-5929-4EA4-AC6E-6B98EF51B2F9}" type="slidenum">
              <a:rPr lang="en-GB" smtClean="0"/>
              <a:t>‹#›</a:t>
            </a:fld>
            <a:endParaRPr lang="en-GB"/>
          </a:p>
        </p:txBody>
      </p:sp>
    </p:spTree>
    <p:extLst>
      <p:ext uri="{BB962C8B-B14F-4D97-AF65-F5344CB8AC3E}">
        <p14:creationId xmlns:p14="http://schemas.microsoft.com/office/powerpoint/2010/main" val="406982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image" Target="../media/image2.tmp"/><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simplypsychology.org/Erik-Eriks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20443-919A-BF65-01C2-F83A19F68DA7}"/>
            </a:ext>
          </a:extLst>
        </p:cNvPr>
        <p:cNvGrpSpPr/>
        <p:nvPr/>
      </p:nvGrpSpPr>
      <p:grpSpPr>
        <a:xfrm>
          <a:off x="0" y="0"/>
          <a:ext cx="0" cy="0"/>
          <a:chOff x="0" y="0"/>
          <a:chExt cx="0" cy="0"/>
        </a:xfrm>
      </p:grpSpPr>
      <p:graphicFrame>
        <p:nvGraphicFramePr>
          <p:cNvPr id="8" name="Table 9">
            <a:extLst>
              <a:ext uri="{FF2B5EF4-FFF2-40B4-BE49-F238E27FC236}">
                <a16:creationId xmlns:a16="http://schemas.microsoft.com/office/drawing/2014/main" id="{3ECDCA28-1C50-6B37-2C0D-9441DDB4E684}"/>
              </a:ext>
            </a:extLst>
          </p:cNvPr>
          <p:cNvGraphicFramePr>
            <a:graphicFrameLocks noGrp="1"/>
          </p:cNvGraphicFramePr>
          <p:nvPr>
            <p:extLst>
              <p:ext uri="{D42A27DB-BD31-4B8C-83A1-F6EECF244321}">
                <p14:modId xmlns:p14="http://schemas.microsoft.com/office/powerpoint/2010/main" val="3884248652"/>
              </p:ext>
            </p:extLst>
          </p:nvPr>
        </p:nvGraphicFramePr>
        <p:xfrm>
          <a:off x="2041525" y="1905456"/>
          <a:ext cx="7367588" cy="3957214"/>
        </p:xfrm>
        <a:graphic>
          <a:graphicData uri="http://schemas.openxmlformats.org/drawingml/2006/table">
            <a:tbl>
              <a:tblPr firstRow="1" bandRow="1">
                <a:tableStyleId>{5940675A-B579-460E-94D1-54222C63F5DA}</a:tableStyleId>
              </a:tblPr>
              <a:tblGrid>
                <a:gridCol w="2242310">
                  <a:extLst>
                    <a:ext uri="{9D8B030D-6E8A-4147-A177-3AD203B41FA5}">
                      <a16:colId xmlns:a16="http://schemas.microsoft.com/office/drawing/2014/main" val="20000"/>
                    </a:ext>
                  </a:extLst>
                </a:gridCol>
                <a:gridCol w="5125278">
                  <a:extLst>
                    <a:ext uri="{9D8B030D-6E8A-4147-A177-3AD203B41FA5}">
                      <a16:colId xmlns:a16="http://schemas.microsoft.com/office/drawing/2014/main" val="20001"/>
                    </a:ext>
                  </a:extLst>
                </a:gridCol>
              </a:tblGrid>
              <a:tr h="527468">
                <a:tc>
                  <a:txBody>
                    <a:bodyPr/>
                    <a:lstStyle/>
                    <a:p>
                      <a:r>
                        <a:rPr lang="en-GB" sz="1800" b="1" dirty="0">
                          <a:solidFill>
                            <a:schemeClr val="accent1"/>
                          </a:solidFill>
                          <a:latin typeface="Trade Gothic Next Light" panose="020B0403040303020004" pitchFamily="34" charset="0"/>
                        </a:rPr>
                        <a:t>STUDENTS NAME </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latin typeface="Trade Gothic Next Light" panose="020B0403040303020004" pitchFamily="34" charset="0"/>
                        </a:rPr>
                        <a:t>FOQIA FAROOQ</a:t>
                      </a:r>
                    </a:p>
                  </a:txBody>
                  <a:tcPr marL="91432" marR="91432" marT="45717" marB="45717" anchor="ctr">
                    <a:noFill/>
                  </a:tcPr>
                </a:tc>
                <a:extLst>
                  <a:ext uri="{0D108BD9-81ED-4DB2-BD59-A6C34878D82A}">
                    <a16:rowId xmlns:a16="http://schemas.microsoft.com/office/drawing/2014/main" val="10000"/>
                  </a:ext>
                </a:extLst>
              </a:tr>
              <a:tr h="6400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chemeClr val="accent1"/>
                          </a:solidFill>
                          <a:latin typeface="Trade Gothic Next Light" panose="020B0403040303020004" pitchFamily="34" charset="0"/>
                        </a:rPr>
                        <a:t>STUDENTS ID NUMBER </a:t>
                      </a:r>
                    </a:p>
                  </a:txBody>
                  <a:tcPr marL="91432" marR="91432" marT="45717" marB="45717" anchor="ctr">
                    <a:solidFill>
                      <a:schemeClr val="accent1">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accent1"/>
                          </a:solidFill>
                          <a:latin typeface="Trade Gothic Next Light" panose="020B0403040303020004" pitchFamily="34" charset="0"/>
                        </a:rPr>
                        <a:t>2424146</a:t>
                      </a:r>
                    </a:p>
                  </a:txBody>
                  <a:tcPr marL="91432" marR="91432" marT="45717" marB="45717" anchor="ctr">
                    <a:noFill/>
                  </a:tcPr>
                </a:tc>
                <a:extLst>
                  <a:ext uri="{0D108BD9-81ED-4DB2-BD59-A6C34878D82A}">
                    <a16:rowId xmlns:a16="http://schemas.microsoft.com/office/drawing/2014/main" val="10001"/>
                  </a:ext>
                </a:extLst>
              </a:tr>
              <a:tr h="561008">
                <a:tc>
                  <a:txBody>
                    <a:bodyPr/>
                    <a:lstStyle/>
                    <a:p>
                      <a:r>
                        <a:rPr lang="en-GB" sz="1800" b="1" dirty="0">
                          <a:solidFill>
                            <a:schemeClr val="accent1"/>
                          </a:solidFill>
                          <a:latin typeface="Trade Gothic Next Light" panose="020B0403040303020004" pitchFamily="34" charset="0"/>
                        </a:rPr>
                        <a:t>PROGRAMME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latin typeface="Trade Gothic Next Light" panose="020B0403040303020004" pitchFamily="34" charset="0"/>
                        </a:rPr>
                        <a:t>CertHE HEALTH &amp; SOCIAL CARE</a:t>
                      </a:r>
                    </a:p>
                  </a:txBody>
                  <a:tcPr marL="91432" marR="91432" marT="45717" marB="45717" anchor="ctr"/>
                </a:tc>
                <a:extLst>
                  <a:ext uri="{0D108BD9-81ED-4DB2-BD59-A6C34878D82A}">
                    <a16:rowId xmlns:a16="http://schemas.microsoft.com/office/drawing/2014/main" val="10002"/>
                  </a:ext>
                </a:extLst>
              </a:tr>
              <a:tr h="561008">
                <a:tc>
                  <a:txBody>
                    <a:bodyPr/>
                    <a:lstStyle/>
                    <a:p>
                      <a:r>
                        <a:rPr lang="en-GB" sz="1800" b="1" dirty="0">
                          <a:solidFill>
                            <a:schemeClr val="accent1"/>
                          </a:solidFill>
                          <a:latin typeface="Trade Gothic Next Light" panose="020B0403040303020004" pitchFamily="34" charset="0"/>
                        </a:rPr>
                        <a:t>MODULE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latin typeface="Trade Gothic Next Light" panose="020B0403040303020004" pitchFamily="34" charset="0"/>
                        </a:rPr>
                        <a:t>PSYCHOLOGY IN HEALTH &amp; SOCIAL CARE</a:t>
                      </a:r>
                    </a:p>
                  </a:txBody>
                  <a:tcPr marL="91432" marR="91432" marT="45717" marB="45717" anchor="ctr"/>
                </a:tc>
                <a:extLst>
                  <a:ext uri="{0D108BD9-81ED-4DB2-BD59-A6C34878D82A}">
                    <a16:rowId xmlns:a16="http://schemas.microsoft.com/office/drawing/2014/main" val="10003"/>
                  </a:ext>
                </a:extLst>
              </a:tr>
              <a:tr h="561008">
                <a:tc>
                  <a:txBody>
                    <a:bodyPr/>
                    <a:lstStyle/>
                    <a:p>
                      <a:r>
                        <a:rPr lang="en-GB" sz="1800" b="1" dirty="0">
                          <a:solidFill>
                            <a:schemeClr val="accent1"/>
                          </a:solidFill>
                          <a:latin typeface="Trade Gothic Next Light" panose="020B0403040303020004" pitchFamily="34" charset="0"/>
                        </a:rPr>
                        <a:t>MODULE CODE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latin typeface="Trade Gothic Next Light" panose="020B0403040303020004" pitchFamily="34" charset="0"/>
                        </a:rPr>
                        <a:t>LCHS4010</a:t>
                      </a:r>
                    </a:p>
                  </a:txBody>
                  <a:tcPr marL="91432" marR="91432" marT="45717" marB="45717" anchor="ctr"/>
                </a:tc>
                <a:extLst>
                  <a:ext uri="{0D108BD9-81ED-4DB2-BD59-A6C34878D82A}">
                    <a16:rowId xmlns:a16="http://schemas.microsoft.com/office/drawing/2014/main" val="10004"/>
                  </a:ext>
                </a:extLst>
              </a:tr>
              <a:tr h="553324">
                <a:tc>
                  <a:txBody>
                    <a:bodyPr/>
                    <a:lstStyle/>
                    <a:p>
                      <a:r>
                        <a:rPr lang="en-GB" sz="1800" b="1" dirty="0">
                          <a:solidFill>
                            <a:schemeClr val="accent1"/>
                          </a:solidFill>
                          <a:latin typeface="Trade Gothic Next Light" panose="020B0403040303020004" pitchFamily="34" charset="0"/>
                        </a:rPr>
                        <a:t>ASSIGNMENT TITLE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latin typeface="Trade Gothic Next Light" panose="020B0403040303020004" pitchFamily="34" charset="0"/>
                        </a:rPr>
                        <a:t>INDIVIDUAL  PRESENTATION</a:t>
                      </a:r>
                    </a:p>
                  </a:txBody>
                  <a:tcPr marL="91432" marR="91432" marT="45717" marB="45717" anchor="ctr">
                    <a:noFill/>
                  </a:tcPr>
                </a:tc>
                <a:extLst>
                  <a:ext uri="{0D108BD9-81ED-4DB2-BD59-A6C34878D82A}">
                    <a16:rowId xmlns:a16="http://schemas.microsoft.com/office/drawing/2014/main" val="10005"/>
                  </a:ext>
                </a:extLst>
              </a:tr>
              <a:tr h="553324">
                <a:tc>
                  <a:txBody>
                    <a:bodyPr/>
                    <a:lstStyle/>
                    <a:p>
                      <a:r>
                        <a:rPr lang="en-GB" sz="1800" b="1" dirty="0">
                          <a:solidFill>
                            <a:schemeClr val="accent1"/>
                          </a:solidFill>
                          <a:latin typeface="Trade Gothic Next Light" panose="020B0403040303020004" pitchFamily="34" charset="0"/>
                        </a:rPr>
                        <a:t>LECTURER NAME</a:t>
                      </a:r>
                    </a:p>
                  </a:txBody>
                  <a:tcPr marL="91432" marR="91432" marT="45717" marB="45717" anchor="ctr">
                    <a:solidFill>
                      <a:schemeClr val="accent1">
                        <a:lumMod val="40000"/>
                        <a:lumOff val="60000"/>
                      </a:schemeClr>
                    </a:solidFill>
                  </a:tcPr>
                </a:tc>
                <a:tc>
                  <a:txBody>
                    <a:bodyPr/>
                    <a:lstStyle/>
                    <a:p>
                      <a:r>
                        <a:rPr lang="en-GB" sz="1800" dirty="0">
                          <a:solidFill>
                            <a:schemeClr val="accent1"/>
                          </a:solidFill>
                          <a:latin typeface="Trade Gothic Next Light" panose="020B0403040303020004" pitchFamily="34" charset="0"/>
                        </a:rPr>
                        <a:t>ALICE CLAYTON</a:t>
                      </a:r>
                    </a:p>
                  </a:txBody>
                  <a:tcPr marL="91432" marR="91432" marT="45717" marB="45717" anchor="c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042029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F2B95-755F-B38A-2EC2-4E96FD63E354}"/>
              </a:ext>
            </a:extLst>
          </p:cNvPr>
          <p:cNvSpPr>
            <a:spLocks noGrp="1"/>
          </p:cNvSpPr>
          <p:nvPr>
            <p:ph type="ctrTitle"/>
          </p:nvPr>
        </p:nvSpPr>
        <p:spPr>
          <a:xfrm>
            <a:off x="519165" y="30835"/>
            <a:ext cx="9056914" cy="1128468"/>
          </a:xfrm>
        </p:spPr>
        <p:txBody>
          <a:bodyPr/>
          <a:lstStyle/>
          <a:p>
            <a:pPr algn="l"/>
            <a:r>
              <a:rPr lang="en-US" dirty="0">
                <a:latin typeface="Haettenschweiler" panose="020B0706040902060204" pitchFamily="34" charset="0"/>
              </a:rPr>
              <a:t>Introduction</a:t>
            </a:r>
            <a:endParaRPr lang="en-GB" dirty="0">
              <a:latin typeface="Haettenschweiler" panose="020B0706040902060204" pitchFamily="34" charset="0"/>
            </a:endParaRPr>
          </a:p>
        </p:txBody>
      </p:sp>
      <p:sp>
        <p:nvSpPr>
          <p:cNvPr id="4" name="Rectangle 1">
            <a:extLst>
              <a:ext uri="{FF2B5EF4-FFF2-40B4-BE49-F238E27FC236}">
                <a16:creationId xmlns:a16="http://schemas.microsoft.com/office/drawing/2014/main" id="{7EFEB331-EC7B-84EC-CB7D-93286F9E7BD1}"/>
              </a:ext>
            </a:extLst>
          </p:cNvPr>
          <p:cNvSpPr>
            <a:spLocks noGrp="1" noChangeArrowheads="1"/>
          </p:cNvSpPr>
          <p:nvPr>
            <p:ph type="subTitle" idx="1"/>
          </p:nvPr>
        </p:nvSpPr>
        <p:spPr bwMode="auto">
          <a:xfrm>
            <a:off x="244628" y="1441910"/>
            <a:ext cx="8922937"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Amira</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 3-year-old child showing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anxiety, limited speech, and difficulty engaging in group play</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and explore her developmental needs within an early years nursery context (Sheridan et al., 2021).</a:t>
            </a:r>
          </a:p>
          <a:p>
            <a:pPr marR="0" lvl="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Focus on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Erikson’s Psychosocial Theory of Development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particularly the stages of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Autonomy vs Shame and Doubt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(1–3 years) and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Initiative vs Guilt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(3–5 years), to understand Amira’s emotional and social growth (Erikson, 1963).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Explain how Erikson’s theory supports the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assessment and planning</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of strategies that promote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emotional security, independence, and confidence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(Berk,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Consider how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biological influences (nature)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—such as Amira’s temperament and language development—and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environmental influences (nurture)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—like family relationships and nursery experiences—affect her </a:t>
            </a:r>
            <a:r>
              <a:rPr kumimoji="0" lang="en-US" altLang="en-US" sz="1800" b="0" i="0" u="none" strike="noStrike" cap="none" normalizeH="0" baseline="0" dirty="0" err="1">
                <a:ln>
                  <a:noFill/>
                </a:ln>
                <a:solidFill>
                  <a:schemeClr val="tx1"/>
                </a:solidFill>
                <a:effectLst/>
                <a:latin typeface="Trade Gothic Next Light" panose="020B0403040303020004" pitchFamily="34" charset="0"/>
              </a:rPr>
              <a:t>behaviour</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(Bee and Boyd,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Demonstrate how theory-informed practice can help practitioners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create an inclusive support plan</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that enhances Amira’s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social, emotional, cognitive, and physical well-being</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(Pound, 2018).</a:t>
            </a:r>
          </a:p>
        </p:txBody>
      </p:sp>
      <p:pic>
        <p:nvPicPr>
          <p:cNvPr id="5" name="Content Placeholder 7" descr="A beautiful Caucasian doctor is in a doctors office with a young mixed race girl.  The doctor appears to be playful and trying her best to make the young girl  feel comfortable. The doctor is on her knees, at eye level with the young girl and is holding her hands.">
            <a:extLst>
              <a:ext uri="{FF2B5EF4-FFF2-40B4-BE49-F238E27FC236}">
                <a16:creationId xmlns:a16="http://schemas.microsoft.com/office/drawing/2014/main" id="{30BDCBC9-70E1-3D67-E2AE-C6748BA88D24}"/>
              </a:ext>
            </a:extLst>
          </p:cNvPr>
          <p:cNvPicPr>
            <a:picLocks noChangeAspect="1"/>
          </p:cNvPicPr>
          <p:nvPr/>
        </p:nvPicPr>
        <p:blipFill>
          <a:blip r:embed="rId2"/>
          <a:srcRect l="52208" r="-1" b="-1"/>
          <a:stretch>
            <a:fillRect/>
          </a:stretch>
        </p:blipFill>
        <p:spPr>
          <a:xfrm>
            <a:off x="9241135" y="30835"/>
            <a:ext cx="2871314" cy="6796330"/>
          </a:xfrm>
          <a:prstGeom prst="rect">
            <a:avLst/>
          </a:prstGeom>
          <a:noFill/>
        </p:spPr>
      </p:pic>
    </p:spTree>
    <p:extLst>
      <p:ext uri="{BB962C8B-B14F-4D97-AF65-F5344CB8AC3E}">
        <p14:creationId xmlns:p14="http://schemas.microsoft.com/office/powerpoint/2010/main" val="2910776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269DA-4190-CBC3-A409-0227F6C9D5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31F8D-1546-DED8-4897-8462CFC838F6}"/>
              </a:ext>
            </a:extLst>
          </p:cNvPr>
          <p:cNvSpPr>
            <a:spLocks noGrp="1"/>
          </p:cNvSpPr>
          <p:nvPr>
            <p:ph type="ctrTitle"/>
          </p:nvPr>
        </p:nvSpPr>
        <p:spPr>
          <a:xfrm>
            <a:off x="303264" y="30835"/>
            <a:ext cx="10371085" cy="1128468"/>
          </a:xfrm>
        </p:spPr>
        <p:txBody>
          <a:bodyPr>
            <a:normAutofit fontScale="90000"/>
          </a:bodyPr>
          <a:lstStyle/>
          <a:p>
            <a:pPr algn="l"/>
            <a:r>
              <a:rPr lang="en-GB" dirty="0">
                <a:latin typeface="Haettenschweiler" panose="020B0706040902060204" pitchFamily="34" charset="0"/>
              </a:rPr>
              <a:t>Understanding Erikson’s Psychosocial Theory</a:t>
            </a:r>
          </a:p>
        </p:txBody>
      </p:sp>
      <p:sp>
        <p:nvSpPr>
          <p:cNvPr id="6" name="Rectangle 2">
            <a:extLst>
              <a:ext uri="{FF2B5EF4-FFF2-40B4-BE49-F238E27FC236}">
                <a16:creationId xmlns:a16="http://schemas.microsoft.com/office/drawing/2014/main" id="{F2E76AA7-5A41-8480-1875-C9B73B2FDBEB}"/>
              </a:ext>
            </a:extLst>
          </p:cNvPr>
          <p:cNvSpPr>
            <a:spLocks noGrp="1" noChangeArrowheads="1"/>
          </p:cNvSpPr>
          <p:nvPr>
            <p:ph type="subTitle" idx="1"/>
          </p:nvPr>
        </p:nvSpPr>
        <p:spPr bwMode="auto">
          <a:xfrm>
            <a:off x="0" y="1353406"/>
            <a:ext cx="8996660"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Erikson’s Psychosocial Theory</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explains how people develop a sense of identity and competence through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eight life stages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each marked by a key social and emotional challenge (Erikson, 1963; McLeod, 2023).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During early childhood, development is influenced by how well children resolve these challenges through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positive relationships and experiences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with caregivers and others (Berk,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Between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ages 1–3 (Autonomy vs Shame and Doubt)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children begin to explore their independence — success builds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confidence and self-control</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while over-criticism can lead to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shame and doubt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(Bee and Boyd,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From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ages 3–5 (Initiative vs Guilt)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children start showing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initiative in play and social interaction</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 they learn to plan, take action, and develop a sense of purpose when encouraged (Pound, 2018).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Erikson’s theory is vital in early years settings because it helps practitioners understand that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emotional security and supportive relationships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are central to building confidence, independence, and resilience in children like Amira (Sheridan et al., 2021).</a:t>
            </a:r>
          </a:p>
        </p:txBody>
      </p:sp>
      <p:pic>
        <p:nvPicPr>
          <p:cNvPr id="7" name="Picture 6" descr="A diagram of a child's development&#10;&#10;AI-generated content may be incorrect.">
            <a:extLst>
              <a:ext uri="{FF2B5EF4-FFF2-40B4-BE49-F238E27FC236}">
                <a16:creationId xmlns:a16="http://schemas.microsoft.com/office/drawing/2014/main" id="{AE80DF24-D10A-9A39-E481-D112DEDFE1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2450" y="1428750"/>
            <a:ext cx="2324659" cy="2131312"/>
          </a:xfrm>
          <a:prstGeom prst="rect">
            <a:avLst/>
          </a:prstGeom>
        </p:spPr>
      </p:pic>
      <p:pic>
        <p:nvPicPr>
          <p:cNvPr id="9" name="Picture 8" descr="A diagram of stages of development&#10;&#10;AI-generated content may be incorrect.">
            <a:extLst>
              <a:ext uri="{FF2B5EF4-FFF2-40B4-BE49-F238E27FC236}">
                <a16:creationId xmlns:a16="http://schemas.microsoft.com/office/drawing/2014/main" id="{229EC19A-8768-85D3-E71C-61E7C7E10BC0}"/>
              </a:ext>
            </a:extLst>
          </p:cNvPr>
          <p:cNvPicPr>
            <a:picLocks noChangeAspect="1"/>
          </p:cNvPicPr>
          <p:nvPr/>
        </p:nvPicPr>
        <p:blipFill rotWithShape="1">
          <a:blip r:embed="rId3">
            <a:extLst>
              <a:ext uri="{28A0092B-C50C-407E-A947-70E740481C1C}">
                <a14:useLocalDpi xmlns:a14="http://schemas.microsoft.com/office/drawing/2010/main" val="0"/>
              </a:ext>
            </a:extLst>
          </a:blip>
          <a:srcRect t="4606"/>
          <a:stretch>
            <a:fillRect/>
          </a:stretch>
        </p:blipFill>
        <p:spPr bwMode="auto">
          <a:xfrm>
            <a:off x="9493250" y="4783839"/>
            <a:ext cx="2400300" cy="181730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66244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9B897-01B4-7A06-CBD8-CE4E28B4EF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073103-3C74-3B62-C3BA-C7D4B09627EB}"/>
              </a:ext>
            </a:extLst>
          </p:cNvPr>
          <p:cNvSpPr>
            <a:spLocks noGrp="1"/>
          </p:cNvSpPr>
          <p:nvPr>
            <p:ph type="ctrTitle"/>
          </p:nvPr>
        </p:nvSpPr>
        <p:spPr>
          <a:xfrm>
            <a:off x="349250" y="57149"/>
            <a:ext cx="11506200" cy="860853"/>
          </a:xfrm>
        </p:spPr>
        <p:txBody>
          <a:bodyPr>
            <a:noAutofit/>
          </a:bodyPr>
          <a:lstStyle/>
          <a:p>
            <a:pPr algn="l"/>
            <a:r>
              <a:rPr lang="en-GB" sz="5400" dirty="0">
                <a:latin typeface="Haettenschweiler" panose="020B0706040902060204" pitchFamily="34" charset="0"/>
              </a:rPr>
              <a:t>Key Concepts in Erikson’s Psychosocial Theory</a:t>
            </a:r>
          </a:p>
        </p:txBody>
      </p:sp>
      <p:sp>
        <p:nvSpPr>
          <p:cNvPr id="3" name="Rectangle 1">
            <a:extLst>
              <a:ext uri="{FF2B5EF4-FFF2-40B4-BE49-F238E27FC236}">
                <a16:creationId xmlns:a16="http://schemas.microsoft.com/office/drawing/2014/main" id="{E3459712-87E1-3366-0C7E-F6DD73205877}"/>
              </a:ext>
            </a:extLst>
          </p:cNvPr>
          <p:cNvSpPr>
            <a:spLocks noGrp="1" noChangeArrowheads="1"/>
          </p:cNvSpPr>
          <p:nvPr>
            <p:ph type="subTitle" idx="1"/>
          </p:nvPr>
        </p:nvSpPr>
        <p:spPr bwMode="auto">
          <a:xfrm>
            <a:off x="79550" y="1087191"/>
            <a:ext cx="10531300"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Psychosocial Stages:</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 proposed that human development occurs in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eight stages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each with a key social and emotional conflict that influences personality and identity (Erikson, 1963; McLeod, 2023).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Crisis Resolution:</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At each stage, a child faces a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developmental challenge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(e.g., Autonomy vs Shame or Initiative vs Guilt). Successfully resolving this builds confidence and emotional strength; failure can lead to self-doubt or guilt (Berk,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Virtues (Positive Outcomes):</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Each stage leads to the development of a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core virtue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 for example,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will</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(ages 1–3) or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purpose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(ages 3–5) — that supports resilience and self-esteem (Bee and Boyd,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Role of Social Relationships:</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 believed that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trusting and supportive relationships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with adults and peers help children develop autonomy, emotional stability, and a positive self-image (Pound, 2018).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Balance Between Success and Challenge:</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Healthy development requires a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balance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between independence and support — children like Amira need freedom to explore while feeling safe and reassured by caring adults (Sheridan et al., 2021).</a:t>
            </a:r>
          </a:p>
        </p:txBody>
      </p:sp>
    </p:spTree>
    <p:extLst>
      <p:ext uri="{BB962C8B-B14F-4D97-AF65-F5344CB8AC3E}">
        <p14:creationId xmlns:p14="http://schemas.microsoft.com/office/powerpoint/2010/main" val="921589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B8019-3A81-0849-5A9B-8ED8F61CAE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670292-9B24-B28F-E5F7-F01417398F9F}"/>
              </a:ext>
            </a:extLst>
          </p:cNvPr>
          <p:cNvSpPr>
            <a:spLocks noGrp="1"/>
          </p:cNvSpPr>
          <p:nvPr>
            <p:ph type="ctrTitle"/>
          </p:nvPr>
        </p:nvSpPr>
        <p:spPr>
          <a:xfrm>
            <a:off x="538214" y="-70765"/>
            <a:ext cx="11031485" cy="1128468"/>
          </a:xfrm>
        </p:spPr>
        <p:txBody>
          <a:bodyPr>
            <a:normAutofit fontScale="90000"/>
          </a:bodyPr>
          <a:lstStyle/>
          <a:p>
            <a:pPr algn="l"/>
            <a:r>
              <a:rPr lang="en-GB" dirty="0">
                <a:latin typeface="Haettenschweiler" panose="020B0706040902060204" pitchFamily="34" charset="0"/>
              </a:rPr>
              <a:t>Applying Erikson’s Theory to Amira’s Development</a:t>
            </a:r>
          </a:p>
        </p:txBody>
      </p:sp>
      <p:sp>
        <p:nvSpPr>
          <p:cNvPr id="3" name="Rectangle 1">
            <a:extLst>
              <a:ext uri="{FF2B5EF4-FFF2-40B4-BE49-F238E27FC236}">
                <a16:creationId xmlns:a16="http://schemas.microsoft.com/office/drawing/2014/main" id="{C4D26321-058E-CBF8-B440-98C2D07F907E}"/>
              </a:ext>
            </a:extLst>
          </p:cNvPr>
          <p:cNvSpPr>
            <a:spLocks noGrp="1" noChangeArrowheads="1"/>
          </p:cNvSpPr>
          <p:nvPr>
            <p:ph type="subTitle" idx="1"/>
          </p:nvPr>
        </p:nvSpPr>
        <p:spPr bwMode="auto">
          <a:xfrm>
            <a:off x="390128" y="1132975"/>
            <a:ext cx="10857547"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Emotional Adjustment (Autonomy vs Shame and Doubt):</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At age 3, Amira is in the stage where children develop independence. Her anxiety when separating from carers may show she is still building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trust and autonomy</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needing reassurance to explore confidently (Erikson, 1963; McLeod, 2023).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Social Confidence (Initiative vs Guilt):</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Limited group play may reflect a struggle to take initiative with peers. Supportive encouragement from adults can help her develop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initiative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without fear of failure (Berk,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Biological Factors (Nature):</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Amira’s temperament and rate of language development are shaped by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biological influences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which may affect how quickly she feels secure and communicates with others (Bee and Boyd,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Environmental Factors (Nurture):</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Her recent transition to a new nursery may be causing stress — showing how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environmental change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and unfamiliar settings impact her emotional development (Pound, 2018).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Holistic Understanding:</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Erikson’s theory highlights the link between emotional security, social interaction, and independence — helping practitioners plan experiences that build Amira’s confidence and trust (Sheridan et al., 2021).</a:t>
            </a:r>
          </a:p>
        </p:txBody>
      </p:sp>
    </p:spTree>
    <p:extLst>
      <p:ext uri="{BB962C8B-B14F-4D97-AF65-F5344CB8AC3E}">
        <p14:creationId xmlns:p14="http://schemas.microsoft.com/office/powerpoint/2010/main" val="1900808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5C5F1-55C4-5905-A102-42869CEDA2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CFBC4F-7EF9-72FA-4B2F-3A7E42DDCDD2}"/>
              </a:ext>
            </a:extLst>
          </p:cNvPr>
          <p:cNvSpPr>
            <a:spLocks noGrp="1"/>
          </p:cNvSpPr>
          <p:nvPr>
            <p:ph type="ctrTitle"/>
          </p:nvPr>
        </p:nvSpPr>
        <p:spPr>
          <a:xfrm>
            <a:off x="519164" y="30835"/>
            <a:ext cx="10853685" cy="1128468"/>
          </a:xfrm>
        </p:spPr>
        <p:txBody>
          <a:bodyPr>
            <a:normAutofit/>
          </a:bodyPr>
          <a:lstStyle/>
          <a:p>
            <a:pPr algn="l"/>
            <a:r>
              <a:rPr lang="en-GB" dirty="0">
                <a:latin typeface="Haettenschweiler" panose="020B0706040902060204" pitchFamily="34" charset="0"/>
              </a:rPr>
              <a:t>Practical Strategies to Support Amira</a:t>
            </a:r>
          </a:p>
        </p:txBody>
      </p:sp>
      <p:sp>
        <p:nvSpPr>
          <p:cNvPr id="6" name="Rectangle 2">
            <a:extLst>
              <a:ext uri="{FF2B5EF4-FFF2-40B4-BE49-F238E27FC236}">
                <a16:creationId xmlns:a16="http://schemas.microsoft.com/office/drawing/2014/main" id="{4B7EC979-62E2-3E6F-6DD8-9341F09F0014}"/>
              </a:ext>
            </a:extLst>
          </p:cNvPr>
          <p:cNvSpPr>
            <a:spLocks noGrp="1" noChangeArrowheads="1"/>
          </p:cNvSpPr>
          <p:nvPr>
            <p:ph type="subTitle" idx="1"/>
          </p:nvPr>
        </p:nvSpPr>
        <p:spPr bwMode="auto">
          <a:xfrm>
            <a:off x="244475" y="1397522"/>
            <a:ext cx="9382125"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Assign a Key Person:</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Provide a consistent practitioner to build trust and a secure emotional bond, helping Amira feel safe to explore the nursery environment (Berk, 2021; McLeod, 2023).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Gradual Settling-In and Separation Support:</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Introduce short, structured separations from carers, gradually increasing duration to develop autonomy while reducing anxiety (Bee and Boyd,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Encourage Choice and Independence:</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Offer opportunities for Amira to make simple decisions in play and daily routines, supporting her sense of control and confidence (Pound, 2018).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Structured Small-Group Play:</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Begin with one or two peers to allow social interaction in a manageable, low-pressure environment, fostering initiative and peer relationships (Sheridan et al.,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Positive Reinforcement and Language Support:</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Praise attempts to communicate and engage in activities; model language and social interaction to enhance self-expression and initiative (Berk, 2021).</a:t>
            </a:r>
          </a:p>
        </p:txBody>
      </p:sp>
      <p:pic>
        <p:nvPicPr>
          <p:cNvPr id="7" name="Picture 6" descr="A diagram of stages of development&#10;&#10;AI-generated content may be incorrect.">
            <a:extLst>
              <a:ext uri="{FF2B5EF4-FFF2-40B4-BE49-F238E27FC236}">
                <a16:creationId xmlns:a16="http://schemas.microsoft.com/office/drawing/2014/main" id="{E3064760-2DA1-B340-68E3-095E0C50A13E}"/>
              </a:ext>
            </a:extLst>
          </p:cNvPr>
          <p:cNvPicPr>
            <a:picLocks noChangeAspect="1"/>
          </p:cNvPicPr>
          <p:nvPr/>
        </p:nvPicPr>
        <p:blipFill rotWithShape="1">
          <a:blip r:embed="rId2">
            <a:extLst>
              <a:ext uri="{28A0092B-C50C-407E-A947-70E740481C1C}">
                <a14:useLocalDpi xmlns:a14="http://schemas.microsoft.com/office/drawing/2010/main" val="0"/>
              </a:ext>
            </a:extLst>
          </a:blip>
          <a:srcRect t="4606"/>
          <a:stretch>
            <a:fillRect/>
          </a:stretch>
        </p:blipFill>
        <p:spPr bwMode="auto">
          <a:xfrm>
            <a:off x="9493250" y="4783839"/>
            <a:ext cx="2400300" cy="181730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50073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183AD1-C09E-80B3-5687-8EF39624C8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C5817E-FD6B-3F8E-4D60-A9F8823432D2}"/>
              </a:ext>
            </a:extLst>
          </p:cNvPr>
          <p:cNvSpPr>
            <a:spLocks noGrp="1"/>
          </p:cNvSpPr>
          <p:nvPr>
            <p:ph type="ctrTitle"/>
          </p:nvPr>
        </p:nvSpPr>
        <p:spPr>
          <a:xfrm>
            <a:off x="519164" y="30835"/>
            <a:ext cx="11463285" cy="1128468"/>
          </a:xfrm>
        </p:spPr>
        <p:txBody>
          <a:bodyPr>
            <a:normAutofit/>
          </a:bodyPr>
          <a:lstStyle/>
          <a:p>
            <a:pPr algn="l"/>
            <a:r>
              <a:rPr lang="en-GB" dirty="0">
                <a:latin typeface="Haettenschweiler" panose="020B0706040902060204" pitchFamily="34" charset="0"/>
              </a:rPr>
              <a:t>Evaluating Erikson’s Theory in Amira’s Case P1</a:t>
            </a:r>
          </a:p>
        </p:txBody>
      </p:sp>
      <p:sp>
        <p:nvSpPr>
          <p:cNvPr id="3" name="Rectangle 1">
            <a:extLst>
              <a:ext uri="{FF2B5EF4-FFF2-40B4-BE49-F238E27FC236}">
                <a16:creationId xmlns:a16="http://schemas.microsoft.com/office/drawing/2014/main" id="{5ECF11F8-DCC2-8CF5-C672-CAE682C945A1}"/>
              </a:ext>
            </a:extLst>
          </p:cNvPr>
          <p:cNvSpPr>
            <a:spLocks noGrp="1" noChangeArrowheads="1"/>
          </p:cNvSpPr>
          <p:nvPr>
            <p:ph type="subTitle" idx="1"/>
          </p:nvPr>
        </p:nvSpPr>
        <p:spPr bwMode="auto">
          <a:xfrm>
            <a:off x="288924" y="1466918"/>
            <a:ext cx="11166475"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Strength – Holistic View of Development:</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Erikson’s theory considers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emotional, social, and moral growth</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helping practitioners understand Amira’s anxiety and limited social engagement in context (Berk, 2021; McLeod, 2023).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Strength – Practical Guidance for Early Years Practice:</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The theory provides a framework for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supporting autonomy and initiative</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guiding interventions such as key-person approaches, structured play, and choice-making (Bee and Boyd,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Limitation – Broad and General:</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Erikson’s stages are descriptive rather than prescriptive; they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lack detail about individual differences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language development, or specific biological factors (Pound, 2018).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Limitation – Cultural and Contextual Variability:</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Expressions of autonomy and initiative may differ across cultures; the theory may not fully reflect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diverse family backgrounds or social norms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(Sheridan et al.,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800" dirty="0">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p:txBody>
      </p:sp>
    </p:spTree>
    <p:extLst>
      <p:ext uri="{BB962C8B-B14F-4D97-AF65-F5344CB8AC3E}">
        <p14:creationId xmlns:p14="http://schemas.microsoft.com/office/powerpoint/2010/main" val="951920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F227C-13EF-2C30-62B8-06703D33D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AD555A-1926-BF99-A360-9A2BC43417CE}"/>
              </a:ext>
            </a:extLst>
          </p:cNvPr>
          <p:cNvSpPr>
            <a:spLocks noGrp="1"/>
          </p:cNvSpPr>
          <p:nvPr>
            <p:ph type="ctrTitle"/>
          </p:nvPr>
        </p:nvSpPr>
        <p:spPr>
          <a:xfrm>
            <a:off x="519164" y="30835"/>
            <a:ext cx="11463285" cy="1128468"/>
          </a:xfrm>
        </p:spPr>
        <p:txBody>
          <a:bodyPr>
            <a:normAutofit/>
          </a:bodyPr>
          <a:lstStyle/>
          <a:p>
            <a:pPr algn="l"/>
            <a:r>
              <a:rPr lang="en-GB" dirty="0">
                <a:latin typeface="Haettenschweiler" panose="020B0706040902060204" pitchFamily="34" charset="0"/>
              </a:rPr>
              <a:t>Evaluating Erikson’s Theory in Amira’s Case P2</a:t>
            </a:r>
          </a:p>
        </p:txBody>
      </p:sp>
      <p:sp>
        <p:nvSpPr>
          <p:cNvPr id="3" name="Rectangle 1">
            <a:extLst>
              <a:ext uri="{FF2B5EF4-FFF2-40B4-BE49-F238E27FC236}">
                <a16:creationId xmlns:a16="http://schemas.microsoft.com/office/drawing/2014/main" id="{924C17FD-5E6D-1DE8-A1F5-A5AE0B637948}"/>
              </a:ext>
            </a:extLst>
          </p:cNvPr>
          <p:cNvSpPr>
            <a:spLocks noGrp="1" noChangeArrowheads="1"/>
          </p:cNvSpPr>
          <p:nvPr>
            <p:ph type="subTitle" idx="1"/>
          </p:nvPr>
        </p:nvSpPr>
        <p:spPr bwMode="auto">
          <a:xfrm>
            <a:off x="288924" y="1328420"/>
            <a:ext cx="11166475"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Alternative Theory:</a:t>
            </a:r>
          </a:p>
          <a:p>
            <a:pPr marR="0" lvl="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Attachment Theory (Bowlby, 1969)</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could complement Erikson’s model by focusing on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emotional bonds and separation anxiety</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providing deeper insight into Amira’s stress when leaving her carers (McLeod, 2018).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800" dirty="0">
              <a:latin typeface="Trade Gothic Next Light" panose="020B0403040303020004" pitchFamily="34" charset="0"/>
            </a:endParaRPr>
          </a:p>
          <a:p>
            <a:pPr marL="285750" lvl="0" indent="-285750" algn="l" eaLnBrk="0" fontAlgn="base" hangingPunct="0">
              <a:lnSpc>
                <a:spcPct val="100000"/>
              </a:lnSpc>
              <a:spcBef>
                <a:spcPct val="0"/>
              </a:spcBef>
              <a:spcAft>
                <a:spcPct val="0"/>
              </a:spcAft>
              <a:buFont typeface="Arial" panose="020B0604020202020204" pitchFamily="34" charset="0"/>
              <a:buChar char="•"/>
            </a:pPr>
            <a:r>
              <a:rPr kumimoji="0" lang="en-US" altLang="en-US" sz="1800" b="1" i="0" u="none" strike="noStrike" cap="none" normalizeH="0" baseline="0" dirty="0">
                <a:ln>
                  <a:noFill/>
                </a:ln>
                <a:solidFill>
                  <a:schemeClr val="tx1"/>
                </a:solidFill>
                <a:effectLst/>
                <a:latin typeface="Trade Gothic Next Light" panose="020B0403040303020004" pitchFamily="34" charset="0"/>
              </a:rPr>
              <a:t>Focus on Emotional Security:</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Attachment Theory </a:t>
            </a:r>
            <a:r>
              <a:rPr kumimoji="0" lang="en-US" altLang="en-US" sz="1800" b="0" i="0" u="none" strike="noStrike" cap="none" normalizeH="0" baseline="0" dirty="0" err="1">
                <a:ln>
                  <a:noFill/>
                </a:ln>
                <a:solidFill>
                  <a:schemeClr val="tx1"/>
                </a:solidFill>
                <a:effectLst/>
                <a:latin typeface="Trade Gothic Next Light" panose="020B0403040303020004" pitchFamily="34" charset="0"/>
              </a:rPr>
              <a:t>emphasises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the importance of forming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strong emotional bonds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with caregivers, which helps children like Amira feel safe to explore new environments and manage separation anxiety (Bowlby, 1969; McLeod, 2018).</a:t>
            </a:r>
          </a:p>
          <a:p>
            <a:pPr marL="285750" lvl="0" indent="-285750" algn="l" eaLnBrk="0" fontAlgn="base" hangingPunct="0">
              <a:lnSpc>
                <a:spcPct val="100000"/>
              </a:lnSpc>
              <a:spcBef>
                <a:spcPct val="0"/>
              </a:spcBef>
              <a:spcAft>
                <a:spcPct val="0"/>
              </a:spcAft>
              <a:buFont typeface="Arial" panose="020B0604020202020204" pitchFamily="34" charset="0"/>
              <a:buChar char="•"/>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lvl="0" indent="-285750" algn="l" eaLnBrk="0" fontAlgn="base" hangingPunct="0">
              <a:lnSpc>
                <a:spcPct val="100000"/>
              </a:lnSpc>
              <a:spcBef>
                <a:spcPct val="0"/>
              </a:spcBef>
              <a:spcAft>
                <a:spcPct val="0"/>
              </a:spcAft>
              <a:buFont typeface="Arial" panose="020B0604020202020204" pitchFamily="34" charset="0"/>
              <a:buChar char="•"/>
            </a:pPr>
            <a:r>
              <a:rPr kumimoji="0" lang="en-US" altLang="en-US" sz="1800" b="1" i="0" u="none" strike="noStrike" cap="none" normalizeH="0" baseline="0" dirty="0">
                <a:ln>
                  <a:noFill/>
                </a:ln>
                <a:solidFill>
                  <a:schemeClr val="tx1"/>
                </a:solidFill>
                <a:effectLst/>
                <a:latin typeface="Trade Gothic Next Light" panose="020B0403040303020004" pitchFamily="34" charset="0"/>
              </a:rPr>
              <a:t>Supports Early Intervention:</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The theory provides clear guidance for identifying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early signs of distress or insecure attachment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allowing practitioners to implement timely support strategies tailored to the child’s emotional needs (Ainsworth, 1978; Sheridan et al., 2021).</a:t>
            </a:r>
          </a:p>
          <a:p>
            <a:pPr marL="285750" lvl="0" indent="-285750" algn="l" eaLnBrk="0" fontAlgn="base" hangingPunct="0">
              <a:lnSpc>
                <a:spcPct val="100000"/>
              </a:lnSpc>
              <a:spcBef>
                <a:spcPct val="0"/>
              </a:spcBef>
              <a:spcAft>
                <a:spcPct val="0"/>
              </a:spcAft>
              <a:buFont typeface="Arial" panose="020B0604020202020204" pitchFamily="34" charset="0"/>
              <a:buChar char="•"/>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lvl="0" indent="-285750" algn="l" eaLnBrk="0" fontAlgn="base" hangingPunct="0">
              <a:lnSpc>
                <a:spcPct val="100000"/>
              </a:lnSpc>
              <a:spcBef>
                <a:spcPct val="0"/>
              </a:spcBef>
              <a:spcAft>
                <a:spcPct val="0"/>
              </a:spcAft>
              <a:buFont typeface="Arial" panose="020B0604020202020204" pitchFamily="34" charset="0"/>
              <a:buChar char="•"/>
            </a:pPr>
            <a:r>
              <a:rPr kumimoji="0" lang="en-US" altLang="en-US" sz="1800" b="1" i="0" u="none" strike="noStrike" cap="none" normalizeH="0" baseline="0" dirty="0">
                <a:ln>
                  <a:noFill/>
                </a:ln>
                <a:solidFill>
                  <a:schemeClr val="tx1"/>
                </a:solidFill>
                <a:effectLst/>
                <a:latin typeface="Trade Gothic Next Light" panose="020B0403040303020004" pitchFamily="34" charset="0"/>
              </a:rPr>
              <a:t>Strengthens Social and Cognitive Development:</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r>
              <a:rPr kumimoji="0" lang="en-US" altLang="en-US" sz="1800" b="0" i="0" u="none" strike="noStrike" cap="none" normalizeH="0" baseline="0" dirty="0">
                <a:ln>
                  <a:noFill/>
                </a:ln>
                <a:solidFill>
                  <a:schemeClr val="tx1"/>
                </a:solidFill>
                <a:effectLst/>
                <a:latin typeface="Trade Gothic Next Light" panose="020B0403040303020004" pitchFamily="34" charset="0"/>
              </a:rPr>
              <a:t>Secure attachments promote not only emotional wellbeing but also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social competence and cognitive growth</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as children gain confidence to interact with peers and engage in learning experiences (Berk, 2021).</a:t>
            </a:r>
            <a:br>
              <a:rPr kumimoji="0" lang="en-US" altLang="en-US" sz="1800" b="0" i="0" u="none" strike="noStrike" cap="none" normalizeH="0" baseline="0" dirty="0">
                <a:ln>
                  <a:noFill/>
                </a:ln>
                <a:solidFill>
                  <a:schemeClr val="tx1"/>
                </a:solidFill>
                <a:effectLst/>
                <a:latin typeface="Trade Gothic Next Light" panose="020B0403040303020004" pitchFamily="34" charset="0"/>
              </a:rPr>
            </a:b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p:txBody>
      </p:sp>
    </p:spTree>
    <p:extLst>
      <p:ext uri="{BB962C8B-B14F-4D97-AF65-F5344CB8AC3E}">
        <p14:creationId xmlns:p14="http://schemas.microsoft.com/office/powerpoint/2010/main" val="424579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CFA76-455A-DCF0-0B85-156A2F18D3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AE9C87-3C88-1CC0-3844-F0176F611882}"/>
              </a:ext>
            </a:extLst>
          </p:cNvPr>
          <p:cNvSpPr>
            <a:spLocks noGrp="1"/>
          </p:cNvSpPr>
          <p:nvPr>
            <p:ph type="ctrTitle"/>
          </p:nvPr>
        </p:nvSpPr>
        <p:spPr>
          <a:xfrm>
            <a:off x="519164" y="0"/>
            <a:ext cx="11463285" cy="1128468"/>
          </a:xfrm>
        </p:spPr>
        <p:txBody>
          <a:bodyPr>
            <a:normAutofit/>
          </a:bodyPr>
          <a:lstStyle/>
          <a:p>
            <a:pPr algn="l"/>
            <a:r>
              <a:rPr lang="en-GB" dirty="0">
                <a:latin typeface="Haettenschweiler" panose="020B0706040902060204" pitchFamily="34" charset="0"/>
              </a:rPr>
              <a:t>Conclusion – Erikson’s Theory and Amira</a:t>
            </a:r>
          </a:p>
        </p:txBody>
      </p:sp>
      <p:sp>
        <p:nvSpPr>
          <p:cNvPr id="4" name="Rectangle 1">
            <a:extLst>
              <a:ext uri="{FF2B5EF4-FFF2-40B4-BE49-F238E27FC236}">
                <a16:creationId xmlns:a16="http://schemas.microsoft.com/office/drawing/2014/main" id="{B78299C6-0DC3-C765-D6EC-664BC67A07E8}"/>
              </a:ext>
            </a:extLst>
          </p:cNvPr>
          <p:cNvSpPr>
            <a:spLocks noGrp="1" noChangeArrowheads="1"/>
          </p:cNvSpPr>
          <p:nvPr>
            <p:ph type="subTitle" idx="1"/>
          </p:nvPr>
        </p:nvSpPr>
        <p:spPr bwMode="auto">
          <a:xfrm>
            <a:off x="50800" y="1360947"/>
            <a:ext cx="11976101"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Erikson’s theory is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useful for understanding Amira’s emotional and social development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highlighting the importance of trust, independence, and initiative in early childhood (Berk, 2021; McLeod, 2023).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The theory provides a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practical framework</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for planning interventions, such as key-person support, choice-making, and structured play, which help build Amira’s confidence and social engagement (Bee and Boyd,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Erikson’s stages emphasize the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role of supportive relationships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in fostering autonomy and purpose, showing how emotional security can influence </a:t>
            </a:r>
            <a:r>
              <a:rPr kumimoji="0" lang="en-US" altLang="en-US" sz="1800" b="0" i="0" u="none" strike="noStrike" cap="none" normalizeH="0" baseline="0" dirty="0" err="1">
                <a:ln>
                  <a:noFill/>
                </a:ln>
                <a:solidFill>
                  <a:schemeClr val="tx1"/>
                </a:solidFill>
                <a:effectLst/>
                <a:latin typeface="Trade Gothic Next Light" panose="020B0403040303020004" pitchFamily="34" charset="0"/>
              </a:rPr>
              <a:t>behaviour</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and learning (Pound, 2018).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Trade Gothic Next Light" panose="020B0403040303020004" pitchFamily="34" charset="0"/>
              </a:rPr>
              <a:t>Limitations: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The theory is broad and does not detail individual differences, biological factors, or cultural influences, so it should be combined with other approaches for a holistic understanding (Sheridan et al.,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Considering Amira’s anxiety and temperament,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both nature (biological influences) and nurture (environmental support)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shape her development, but in this context,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nurture appears to have the stronger impact</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as consistent relationships and supportive settings can help her overcome challenges (Berk, 2021).</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Overall, Erikson’s theory is a </a:t>
            </a:r>
            <a:r>
              <a:rPr kumimoji="0" lang="en-US" altLang="en-US" sz="1800" b="1" i="0" u="none" strike="noStrike" cap="none" normalizeH="0" baseline="0" dirty="0">
                <a:ln>
                  <a:noFill/>
                </a:ln>
                <a:solidFill>
                  <a:schemeClr val="tx1"/>
                </a:solidFill>
                <a:effectLst/>
                <a:latin typeface="Trade Gothic Next Light" panose="020B0403040303020004" pitchFamily="34" charset="0"/>
              </a:rPr>
              <a:t>valuable guide for early years practitioners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providing insight into emotional, social, and cognitive needs, while highlighting the importance of sensitive, nurturing care in promoting healthy development (McLeod, 2023).</a:t>
            </a:r>
          </a:p>
        </p:txBody>
      </p:sp>
    </p:spTree>
    <p:extLst>
      <p:ext uri="{BB962C8B-B14F-4D97-AF65-F5344CB8AC3E}">
        <p14:creationId xmlns:p14="http://schemas.microsoft.com/office/powerpoint/2010/main" val="1060793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48F04926-6E98-523B-6C25-BBB547C03B60}"/>
              </a:ext>
            </a:extLst>
          </p:cNvPr>
          <p:cNvSpPr>
            <a:spLocks noChangeArrowheads="1"/>
          </p:cNvSpPr>
          <p:nvPr/>
        </p:nvSpPr>
        <p:spPr bwMode="auto">
          <a:xfrm>
            <a:off x="279400" y="1821004"/>
            <a:ext cx="1034415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Bee, H. and Boyd, D. (2019)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The Developing Child</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13th ed. London: Pearson.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Berk, L. (2021)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Development Through the Lifespan</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8th ed. Boston: Pearson.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Erikson, E. H. (1963)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Childhood and Society</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2nd ed. New York: W. W. Norton &amp; Company.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McLeod, S. (2023) ‘Erik Erikson’s Theory of Psychosocial Development’,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Simply Psychology</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Available at: </a:t>
            </a:r>
            <a:r>
              <a:rPr kumimoji="0" lang="en-US" altLang="en-US" sz="1800" b="0" i="0" u="none" strike="noStrike" cap="none" normalizeH="0" baseline="0" dirty="0">
                <a:ln>
                  <a:noFill/>
                </a:ln>
                <a:solidFill>
                  <a:schemeClr val="tx1"/>
                </a:solidFill>
                <a:effectLst/>
                <a:latin typeface="Trade Gothic Next Light" panose="020B0403040303020004" pitchFamily="34" charset="0"/>
                <a:hlinkClick r:id="rId2"/>
              </a:rPr>
              <a:t>https://www.simplypsychology.org/Erik-Erikson.html</a:t>
            </a: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Pound, L. (2018)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Supporting Positive </a:t>
            </a:r>
            <a:r>
              <a:rPr kumimoji="0" lang="en-US" altLang="en-US" sz="1800" b="0" i="1" u="none" strike="noStrike" cap="none" normalizeH="0" baseline="0" dirty="0" err="1">
                <a:ln>
                  <a:noFill/>
                </a:ln>
                <a:solidFill>
                  <a:schemeClr val="tx1"/>
                </a:solidFill>
                <a:effectLst/>
                <a:latin typeface="Trade Gothic Next Light" panose="020B0403040303020004" pitchFamily="34" charset="0"/>
              </a:rPr>
              <a:t>Behaviour</a:t>
            </a:r>
            <a:r>
              <a:rPr kumimoji="0" lang="en-US" altLang="en-US" sz="1800" b="0" i="1" u="none" strike="noStrike" cap="none" normalizeH="0" baseline="0" dirty="0">
                <a:ln>
                  <a:noFill/>
                </a:ln>
                <a:solidFill>
                  <a:schemeClr val="tx1"/>
                </a:solidFill>
                <a:effectLst/>
                <a:latin typeface="Trade Gothic Next Light" panose="020B0403040303020004" pitchFamily="34" charset="0"/>
              </a:rPr>
              <a:t> in Early Childhood Settings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London: Routledge.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Trade Gothic Next Light" panose="020B04030403030200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rade Gothic Next Light" panose="020B0403040303020004" pitchFamily="34" charset="0"/>
              </a:rPr>
              <a:t>Sheridan, M., Frost, M., Sharma, A. and Cockett, M. (2021) </a:t>
            </a:r>
            <a:r>
              <a:rPr kumimoji="0" lang="en-US" altLang="en-US" sz="1800" b="0" i="1" u="none" strike="noStrike" cap="none" normalizeH="0" baseline="0" dirty="0">
                <a:ln>
                  <a:noFill/>
                </a:ln>
                <a:solidFill>
                  <a:schemeClr val="tx1"/>
                </a:solidFill>
                <a:effectLst/>
                <a:latin typeface="Trade Gothic Next Light" panose="020B0403040303020004" pitchFamily="34" charset="0"/>
              </a:rPr>
              <a:t>From Birth to Five Years: Children’s Developmental Progress</a:t>
            </a:r>
            <a:r>
              <a:rPr kumimoji="0" lang="en-US" altLang="en-US" sz="1800" b="0" i="0" u="none" strike="noStrike" cap="none" normalizeH="0" baseline="0" dirty="0">
                <a:ln>
                  <a:noFill/>
                </a:ln>
                <a:solidFill>
                  <a:schemeClr val="tx1"/>
                </a:solidFill>
                <a:effectLst/>
                <a:latin typeface="Trade Gothic Next Light" panose="020B0403040303020004" pitchFamily="34" charset="0"/>
              </a:rPr>
              <a:t>. 6th ed. London: Routledge.</a:t>
            </a:r>
          </a:p>
        </p:txBody>
      </p:sp>
      <p:sp>
        <p:nvSpPr>
          <p:cNvPr id="12" name="Title 1">
            <a:extLst>
              <a:ext uri="{FF2B5EF4-FFF2-40B4-BE49-F238E27FC236}">
                <a16:creationId xmlns:a16="http://schemas.microsoft.com/office/drawing/2014/main" id="{8CB804F6-60C8-93E6-8A06-40869789E158}"/>
              </a:ext>
            </a:extLst>
          </p:cNvPr>
          <p:cNvSpPr txBox="1">
            <a:spLocks/>
          </p:cNvSpPr>
          <p:nvPr/>
        </p:nvSpPr>
        <p:spPr>
          <a:xfrm>
            <a:off x="519164" y="44450"/>
            <a:ext cx="11463285" cy="11284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Haettenschweiler" panose="020B0706040902060204" pitchFamily="34" charset="0"/>
              </a:rPr>
              <a:t>Reference List</a:t>
            </a:r>
          </a:p>
        </p:txBody>
      </p:sp>
    </p:spTree>
    <p:extLst>
      <p:ext uri="{BB962C8B-B14F-4D97-AF65-F5344CB8AC3E}">
        <p14:creationId xmlns:p14="http://schemas.microsoft.com/office/powerpoint/2010/main" val="885201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112</TotalTime>
  <Words>1696</Words>
  <Application>Microsoft Office PowerPoint</Application>
  <PresentationFormat>Widescreen</PresentationFormat>
  <Paragraphs>107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Haettenschweiler</vt:lpstr>
      <vt:lpstr>Trade Gothic Next Light</vt:lpstr>
      <vt:lpstr>Office Theme</vt:lpstr>
      <vt:lpstr>PowerPoint Presentation</vt:lpstr>
      <vt:lpstr>Introduction</vt:lpstr>
      <vt:lpstr>Understanding Erikson’s Psychosocial Theory</vt:lpstr>
      <vt:lpstr>Key Concepts in Erikson’s Psychosocial Theory</vt:lpstr>
      <vt:lpstr>Applying Erikson’s Theory to Amira’s Development</vt:lpstr>
      <vt:lpstr>Practical Strategies to Support Amira</vt:lpstr>
      <vt:lpstr>Evaluating Erikson’s Theory in Amira’s Case P1</vt:lpstr>
      <vt:lpstr>Evaluating Erikson’s Theory in Amira’s Case P2</vt:lpstr>
      <vt:lpstr>Conclusion – Erikson’s Theory and Amira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shamis hamid</dc:creator>
  <cp:lastModifiedBy>shamis hamid</cp:lastModifiedBy>
  <cp:revision>2</cp:revision>
  <dcterms:created xsi:type="dcterms:W3CDTF">2025-10-12T19:51:06Z</dcterms:created>
  <dcterms:modified xsi:type="dcterms:W3CDTF">2025-10-12T21:50:10Z</dcterms:modified>
</cp:coreProperties>
</file>