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48" r:id="rId2"/>
  </p:sldMasterIdLst>
  <p:notesMasterIdLst>
    <p:notesMasterId r:id="rId16"/>
  </p:notesMasterIdLst>
  <p:sldIdLst>
    <p:sldId id="256" r:id="rId3"/>
    <p:sldId id="267" r:id="rId4"/>
    <p:sldId id="258" r:id="rId5"/>
    <p:sldId id="268" r:id="rId6"/>
    <p:sldId id="262" r:id="rId7"/>
    <p:sldId id="261" r:id="rId8"/>
    <p:sldId id="263" r:id="rId9"/>
    <p:sldId id="265" r:id="rId10"/>
    <p:sldId id="266" r:id="rId11"/>
    <p:sldId id="264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BB38ED-3CF2-49F8-86B5-F7A9D26AF082}" v="888" dt="2022-02-11T17:34:15.276"/>
    <p1510:client id="{9A64EB90-E7D9-3B7D-8ECF-B7CCB29CE649}" v="421" dt="2022-02-14T17:25:17.761"/>
    <p1510:client id="{B2EE80B6-E08B-1872-08DB-2A8B1C5F32C0}" v="4" dt="2022-02-15T09:45:05.0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A4EF85-74FA-4CB6-82B1-4A891073CF13}" type="datetimeFigureOut">
              <a:t>2/15/2022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B5DDB9-9C12-4959-A46B-1C3C18B267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81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39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wtsd.ac.uk/library/student-essentials/refworks/" TargetMode="External"/><Relationship Id="rId4" Type="http://schemas.openxmlformats.org/officeDocument/2006/relationships/hyperlink" Target="https://uwtsd.ac.uk/library/student-essential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CVzQsAoajY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playlist?list=PLyN7Mmvg_0odPDamAc5anVah56yS-mkxV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hyperlink" Target="https://www.youtube.com/playlist?list=PLyN7Mmvg_0ocjWJiNLK3tgdHT8uMiARf0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rarysearch.uwtsd.ac.uk/permalink/44WHELF_UWTSD/1pbrh66/alma9910031773140242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legal.thomsonreuters.com/blog/westlaw-tip-copy-with-reference-how-to-copy-and-paste-text-from-a-document-with-a-citation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8386171-E87D-46AB-8718-4CE2A8874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ounded Rectangle 26">
            <a:extLst>
              <a:ext uri="{FF2B5EF4-FFF2-40B4-BE49-F238E27FC236}">
                <a16:creationId xmlns:a16="http://schemas.microsoft.com/office/drawing/2014/main" id="{207CB456-8849-413C-8210-B663779A3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513936D-D1EB-4E42-A97F-942BA1F3D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76363"/>
            <a:ext cx="9144000" cy="2521594"/>
          </a:xfrm>
        </p:spPr>
        <p:txBody>
          <a:bodyPr>
            <a:normAutofit/>
          </a:bodyPr>
          <a:lstStyle/>
          <a:p>
            <a:r>
              <a:rPr lang="en-GB" sz="7000">
                <a:cs typeface="Calibri Light"/>
              </a:rPr>
              <a:t>RefWorks</a:t>
            </a:r>
            <a:endParaRPr lang="en-GB" sz="7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617728"/>
            <a:ext cx="9144000" cy="9443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Lisa Ellis</a:t>
            </a:r>
            <a:endParaRPr lang="en-US" dirty="0">
              <a:ea typeface="+mn-lt"/>
              <a:cs typeface="+mn-lt"/>
            </a:endParaRPr>
          </a:p>
          <a:p>
            <a:pPr algn="l"/>
            <a:r>
              <a:rPr lang="en-GB" dirty="0">
                <a:ea typeface="+mn-lt"/>
                <a:cs typeface="+mn-lt"/>
              </a:rPr>
              <a:t>Academic Liaison Librarian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FA75EE9-0DE4-4982-A870-290AD61EA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800" y="4479276"/>
            <a:ext cx="5486400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CC967-8777-4C71-8542-B10DC5A1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Sign up...</a:t>
            </a:r>
          </a:p>
          <a:p>
            <a:endParaRPr lang="en-GB" b="1" dirty="0">
              <a:cs typeface="Calibri Light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DE60AF5-E941-4059-827D-8D488FF7B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8108" y="2242367"/>
            <a:ext cx="6245701" cy="3132931"/>
          </a:xfrm>
          <a:prstGeom prst="rect">
            <a:avLst/>
          </a:prstGeom>
          <a:effectLst/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8060068-E17D-407E-AB1A-3597A5BE9EF4}"/>
              </a:ext>
            </a:extLst>
          </p:cNvPr>
          <p:cNvSpPr txBox="1">
            <a:spLocks/>
          </p:cNvSpPr>
          <p:nvPr/>
        </p:nvSpPr>
        <p:spPr>
          <a:xfrm>
            <a:off x="215590" y="1816332"/>
            <a:ext cx="4354552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cs typeface="Calibri"/>
              </a:rPr>
              <a:t>Y</a:t>
            </a:r>
            <a:r>
              <a:rPr lang="en-GB" sz="2400" dirty="0">
                <a:cs typeface="Calibri"/>
              </a:rPr>
              <a:t>ou must sign up through the </a:t>
            </a:r>
            <a:r>
              <a:rPr lang="en-GB" sz="2400" dirty="0">
                <a:cs typeface="Calibri"/>
                <a:hlinkClick r:id="rId3"/>
              </a:rPr>
              <a:t>library webpage</a:t>
            </a:r>
            <a:r>
              <a:rPr lang="en-GB" sz="2400" dirty="0">
                <a:cs typeface="Calibri"/>
              </a:rPr>
              <a:t> to register for a FREE account.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Navigate to </a:t>
            </a:r>
            <a:r>
              <a:rPr lang="en-GB" sz="2400" dirty="0">
                <a:cs typeface="Calibri"/>
                <a:hlinkClick r:id="rId4"/>
              </a:rPr>
              <a:t>Student Essentials.</a:t>
            </a:r>
            <a:endParaRPr lang="en-GB" sz="2400">
              <a:cs typeface="Calibri"/>
            </a:endParaRP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Click on </a:t>
            </a:r>
            <a:r>
              <a:rPr lang="en-GB" sz="2400" dirty="0">
                <a:cs typeface="Calibri"/>
                <a:hlinkClick r:id="rId5"/>
              </a:rPr>
              <a:t>Refworks</a:t>
            </a:r>
            <a:endParaRPr lang="en-GB" sz="2400">
              <a:cs typeface="Calibri"/>
            </a:endParaRP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Create your account using your University email.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Sign in and create your profile.</a:t>
            </a:r>
          </a:p>
          <a:p>
            <a:endParaRPr lang="en-GB" sz="2400" dirty="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0409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5E6B3632-31A7-4B9A-9B3B-DAADD1D37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CC967-8777-4C71-8542-B10DC5A1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725" y="640081"/>
            <a:ext cx="3206143" cy="54890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Exporting references</a:t>
            </a:r>
          </a:p>
        </p:txBody>
      </p:sp>
      <p:pic>
        <p:nvPicPr>
          <p:cNvPr id="5" name="Online Media 4" title="Exporting References to RefWorks">
            <a:hlinkClick r:id="" action="ppaction://media"/>
            <a:extLst>
              <a:ext uri="{FF2B5EF4-FFF2-40B4-BE49-F238E27FC236}">
                <a16:creationId xmlns:a16="http://schemas.microsoft.com/office/drawing/2014/main" id="{F62D7D4E-3CD1-4DED-9AF6-2F381E24BA1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6257" y="728906"/>
            <a:ext cx="7200245" cy="5400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623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CC967-8777-4C71-8542-B10DC5A1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>
                <a:solidFill>
                  <a:srgbClr val="FFFFFF"/>
                </a:solidFill>
              </a:rPr>
              <a:t>Exporting references</a:t>
            </a:r>
          </a:p>
        </p:txBody>
      </p:sp>
      <p:pic>
        <p:nvPicPr>
          <p:cNvPr id="6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797AFCD-85EF-4773-9695-5A76FCC9F3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447" r="2" b="10169"/>
          <a:stretch/>
        </p:blipFill>
        <p:spPr>
          <a:xfrm>
            <a:off x="6518259" y="431360"/>
            <a:ext cx="5455917" cy="3657453"/>
          </a:xfrm>
          <a:prstGeom prst="rect">
            <a:avLst/>
          </a:prstGeom>
        </p:spPr>
      </p:pic>
      <p:pic>
        <p:nvPicPr>
          <p:cNvPr id="3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5D0463-9250-4BAA-BB4D-FD7722887D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684"/>
          <a:stretch/>
        </p:blipFill>
        <p:spPr>
          <a:xfrm>
            <a:off x="440848" y="431347"/>
            <a:ext cx="5455917" cy="3657479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505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CC967-8777-4C71-8542-B10DC5A1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cs typeface="Calibri Light"/>
              </a:rPr>
              <a:t>Exporting Results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3267DA6D-B155-4241-B14B-7F149C7F9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867025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Click on 3 dots to open up further actions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Select RefWorks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F2EC0E3-AE56-4520-AAF2-36227ACF9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704344"/>
            <a:ext cx="6019331" cy="3446066"/>
          </a:xfrm>
          <a:prstGeom prst="rect">
            <a:avLst/>
          </a:prstGeom>
          <a:effectLst/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8FBD1D5-5F77-4BC0-98CB-85A58B1174F3}"/>
              </a:ext>
            </a:extLst>
          </p:cNvPr>
          <p:cNvSpPr txBox="1">
            <a:spLocks/>
          </p:cNvSpPr>
          <p:nvPr/>
        </p:nvSpPr>
        <p:spPr>
          <a:xfrm>
            <a:off x="5468579" y="495916"/>
            <a:ext cx="6140745" cy="1622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cs typeface="Calibri Light"/>
              </a:rPr>
              <a:t>From Library Search page</a:t>
            </a:r>
            <a:endParaRPr lang="en-US" sz="28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53614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456F-F0F5-4ACA-B198-EBDE1AF42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804" y="232391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cs typeface="Calibri Light"/>
              </a:rPr>
              <a:t>In a Database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73C945-467A-451C-845C-18970E49D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120900"/>
            <a:ext cx="3497557" cy="41029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Use either the cite or all options button to export to RefWorks.</a:t>
            </a:r>
          </a:p>
          <a:p>
            <a:endParaRPr lang="en-US" sz="2000" dirty="0">
              <a:cs typeface="Calibri"/>
            </a:endParaRPr>
          </a:p>
          <a:p>
            <a:pPr marL="0" indent="0">
              <a:buNone/>
            </a:pPr>
            <a:endParaRPr lang="en-US" sz="2000" dirty="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F55D233-A831-48B2-865C-AE62603CF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487" y="2389043"/>
            <a:ext cx="6392393" cy="2203668"/>
          </a:xfrm>
          <a:prstGeom prst="rect">
            <a:avLst/>
          </a:prstGeom>
          <a:effectLst/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79646F25-EF84-41BE-946D-E9313124C0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50" y="4356100"/>
            <a:ext cx="1495425" cy="2019300"/>
          </a:xfrm>
          <a:prstGeom prst="rect">
            <a:avLst/>
          </a:prstGeom>
        </p:spPr>
      </p:pic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0C6C9B55-ECEE-4773-9DCF-B45F8FA1A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5875" y="4357688"/>
            <a:ext cx="1587501" cy="24606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B1F850-6D64-4734-9578-BB6293134091}"/>
              </a:ext>
            </a:extLst>
          </p:cNvPr>
          <p:cNvSpPr txBox="1"/>
          <p:nvPr/>
        </p:nvSpPr>
        <p:spPr>
          <a:xfrm>
            <a:off x="5319712" y="114458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dirty="0"/>
              <a:t>ProQuest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787374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C66F-9928-4548-80DD-AC3CAA481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554" y="629266"/>
            <a:ext cx="4251620" cy="1622321"/>
          </a:xfrm>
        </p:spPr>
        <p:txBody>
          <a:bodyPr>
            <a:normAutofit/>
          </a:bodyPr>
          <a:lstStyle/>
          <a:p>
            <a:r>
              <a:rPr lang="en-GB" b="1" dirty="0">
                <a:cs typeface="Calibri Light"/>
              </a:rPr>
              <a:t>In </a:t>
            </a:r>
            <a:r>
              <a:rPr lang="en-GB" b="1" dirty="0">
                <a:solidFill>
                  <a:srgbClr val="0070C0"/>
                </a:solidFill>
                <a:cs typeface="Calibri Light"/>
              </a:rPr>
              <a:t>G</a:t>
            </a:r>
            <a:r>
              <a:rPr lang="en-GB" b="1" dirty="0">
                <a:solidFill>
                  <a:srgbClr val="FF0000"/>
                </a:solidFill>
                <a:cs typeface="Calibri Light"/>
              </a:rPr>
              <a:t>o</a:t>
            </a:r>
            <a:r>
              <a:rPr lang="en-GB" b="1" dirty="0">
                <a:solidFill>
                  <a:schemeClr val="accent4"/>
                </a:solidFill>
                <a:cs typeface="Calibri Light"/>
              </a:rPr>
              <a:t>o</a:t>
            </a:r>
            <a:r>
              <a:rPr lang="en-GB" b="1" dirty="0">
                <a:solidFill>
                  <a:srgbClr val="0070C0"/>
                </a:solidFill>
                <a:cs typeface="Calibri Light"/>
              </a:rPr>
              <a:t>g</a:t>
            </a:r>
            <a:r>
              <a:rPr lang="en-GB" b="1" dirty="0">
                <a:solidFill>
                  <a:srgbClr val="00B050"/>
                </a:solidFill>
                <a:cs typeface="Calibri Light"/>
              </a:rPr>
              <a:t>l</a:t>
            </a:r>
            <a:r>
              <a:rPr lang="en-GB" b="1" dirty="0">
                <a:solidFill>
                  <a:srgbClr val="FF0000"/>
                </a:solidFill>
                <a:cs typeface="Calibri Light"/>
              </a:rPr>
              <a:t>e</a:t>
            </a:r>
            <a:r>
              <a:rPr lang="en-GB" b="1" dirty="0">
                <a:cs typeface="Calibri Light"/>
              </a:rPr>
              <a:t>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cs typeface="Calibri Light"/>
              </a:rPr>
              <a:t>Scholar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7FA1DAF-0F81-4067-A855-B069196AA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67" r="-133" b="200"/>
          <a:stretch/>
        </p:blipFill>
        <p:spPr>
          <a:xfrm>
            <a:off x="5581650" y="907415"/>
            <a:ext cx="6044096" cy="525747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5D0A4F61-34CC-4790-815F-A1893A32F6A2}"/>
              </a:ext>
            </a:extLst>
          </p:cNvPr>
          <p:cNvSpPr/>
          <p:nvPr/>
        </p:nvSpPr>
        <p:spPr>
          <a:xfrm>
            <a:off x="5900738" y="1670050"/>
            <a:ext cx="865187" cy="6905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E733C87-2B5D-49E6-97C0-E0BB8769C518}"/>
              </a:ext>
            </a:extLst>
          </p:cNvPr>
          <p:cNvSpPr/>
          <p:nvPr/>
        </p:nvSpPr>
        <p:spPr>
          <a:xfrm>
            <a:off x="9813925" y="5614987"/>
            <a:ext cx="865187" cy="6905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D80ED72-8D97-45CD-B7A9-4B3854C5D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2508250"/>
            <a:ext cx="402272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Click on cite icon below chosen article.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Click on </a:t>
            </a:r>
            <a:r>
              <a:rPr lang="en-GB" b="1" dirty="0">
                <a:cs typeface="Calibri"/>
              </a:rPr>
              <a:t>RefWorks</a:t>
            </a:r>
            <a:r>
              <a:rPr lang="en-GB" dirty="0">
                <a:cs typeface="Calibri"/>
              </a:rPr>
              <a:t> icon.</a:t>
            </a:r>
          </a:p>
        </p:txBody>
      </p:sp>
      <p:pic>
        <p:nvPicPr>
          <p:cNvPr id="15" name="Picture 15">
            <a:extLst>
              <a:ext uri="{FF2B5EF4-FFF2-40B4-BE49-F238E27FC236}">
                <a16:creationId xmlns:a16="http://schemas.microsoft.com/office/drawing/2014/main" id="{47AB84B1-F6A1-4CD3-9F37-FB1183D8A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0" y="3384550"/>
            <a:ext cx="2524125" cy="120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9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B4D9C-35BB-487F-925B-9684D6BCB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cs typeface="Calibri Light"/>
              </a:rPr>
              <a:t>Choose Style</a:t>
            </a:r>
            <a:endParaRPr lang="en-GB" b="1"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1A113B-8D90-4F4E-AA0E-BCC778571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cs typeface="Calibri"/>
              </a:rPr>
              <a:t>Use '</a:t>
            </a:r>
            <a:r>
              <a:rPr lang="en-US" sz="2400" dirty="0">
                <a:solidFill>
                  <a:srgbClr val="FF0000"/>
                </a:solidFill>
                <a:cs typeface="Calibri"/>
              </a:rPr>
              <a:t>Cite them right' 11th edition Harvard</a:t>
            </a:r>
            <a:r>
              <a:rPr lang="en-US" sz="2400" dirty="0">
                <a:cs typeface="Calibri"/>
              </a:rPr>
              <a:t> from drop-down menu</a:t>
            </a:r>
          </a:p>
          <a:p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Your reference list will appear in alphabetical order.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0F5857B-881E-4398-A0B5-BFB2027F0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70" b="-2525"/>
          <a:stretch/>
        </p:blipFill>
        <p:spPr>
          <a:xfrm>
            <a:off x="5326487" y="1854827"/>
            <a:ext cx="6098210" cy="4010335"/>
          </a:xfrm>
          <a:prstGeom prst="rect">
            <a:avLst/>
          </a:prstGeom>
          <a:effectLst/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FFA92803-584A-49CB-BEE5-C10682586CEA}"/>
              </a:ext>
            </a:extLst>
          </p:cNvPr>
          <p:cNvSpPr/>
          <p:nvPr/>
        </p:nvSpPr>
        <p:spPr>
          <a:xfrm>
            <a:off x="5511800" y="3216728"/>
            <a:ext cx="3447141" cy="42635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4358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1DE0-A0D5-44A5-B48E-D1BF98F7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4800" dirty="0">
                <a:cs typeface="Calibri Light"/>
              </a:rPr>
              <a:t>YouTube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4759E3-B75E-4936-BFC4-BC113F8D3D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6" b="3996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2F029-5B8B-4193-862F-61E1F6385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7519" y="3957289"/>
            <a:ext cx="7485413" cy="245268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600" dirty="0">
                <a:cs typeface="Calibri"/>
                <a:hlinkClick r:id="rId3"/>
              </a:rPr>
              <a:t>Getting started with RefWorks Playlist</a:t>
            </a:r>
            <a:endParaRPr lang="en-GB" sz="3600">
              <a:cs typeface="Calibri"/>
            </a:endParaRPr>
          </a:p>
          <a:p>
            <a:pPr marL="0" indent="0">
              <a:buNone/>
            </a:pPr>
            <a:endParaRPr lang="en-GB" sz="3600" dirty="0">
              <a:cs typeface="Calibri" panose="020F0502020204030204"/>
            </a:endParaRPr>
          </a:p>
          <a:p>
            <a:r>
              <a:rPr lang="en-GB" sz="3600" dirty="0">
                <a:cs typeface="Calibri" panose="020F0502020204030204"/>
                <a:hlinkClick r:id="rId4"/>
              </a:rPr>
              <a:t>Advanced RefWorks Playlist</a:t>
            </a:r>
            <a:endParaRPr lang="en-GB" sz="3600" dirty="0">
              <a:cs typeface="Calibri" panose="020F0502020204030204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86254AD-766E-4F9F-837A-6C60CD1FE7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565" y="5183808"/>
            <a:ext cx="1228725" cy="50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629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CE501-BA6C-41AA-BDB1-64CF017A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04" y="629266"/>
            <a:ext cx="4061120" cy="162232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cs typeface="Calibri Light"/>
              </a:rPr>
              <a:t>Create Bibliography/ Reference List</a:t>
            </a:r>
            <a:endParaRPr lang="en-GB" b="1"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BE05645-D824-4CFF-BF7A-A9F44F458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65400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cs typeface="Calibri"/>
              </a:rPr>
              <a:t>Select items from your last imported</a:t>
            </a:r>
          </a:p>
          <a:p>
            <a:endParaRPr lang="en-US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Click on Create Bibliography</a:t>
            </a:r>
          </a:p>
          <a:p>
            <a:endParaRPr lang="en-US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Select create bibliography in your preferred style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60979BC-8438-4420-A299-60CB892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16" b="-786"/>
          <a:stretch/>
        </p:blipFill>
        <p:spPr>
          <a:xfrm>
            <a:off x="5255050" y="1440065"/>
            <a:ext cx="6265059" cy="4691269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294DB7-A50E-45EE-BD3F-D76A3340A87B}"/>
              </a:ext>
            </a:extLst>
          </p:cNvPr>
          <p:cNvSpPr txBox="1"/>
          <p:nvPr/>
        </p:nvSpPr>
        <p:spPr>
          <a:xfrm>
            <a:off x="5502275" y="779463"/>
            <a:ext cx="3759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From Last Imported...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995B9E8-98FC-47B5-BE20-BC350C601B5D}"/>
              </a:ext>
            </a:extLst>
          </p:cNvPr>
          <p:cNvSpPr/>
          <p:nvPr/>
        </p:nvSpPr>
        <p:spPr>
          <a:xfrm>
            <a:off x="7589157" y="1674586"/>
            <a:ext cx="3519712" cy="12518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992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7A714-3451-40E5-A2FA-D81F3DDB3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15413" cy="1353219"/>
          </a:xfrm>
          <a:solidFill>
            <a:schemeClr val="bg2"/>
          </a:solidFill>
        </p:spPr>
        <p:txBody>
          <a:bodyPr/>
          <a:lstStyle/>
          <a:p>
            <a:r>
              <a:rPr lang="en-GB" b="1" dirty="0">
                <a:cs typeface="Calibri Light"/>
              </a:rPr>
              <a:t>Cite Them Right 11th Edition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E1268-39F4-4D05-92CE-CA80CB941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82991" cy="4360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2241DB5-79AC-4D6F-BF14-065FDAC9C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4524" y="2031596"/>
            <a:ext cx="2643535" cy="3534239"/>
          </a:xfrm>
          <a:prstGeom prst="rect">
            <a:avLst/>
          </a:prstGeom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50B7DFD6-7D0E-44E5-A7B6-5DCDDB556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58" y="2635816"/>
            <a:ext cx="4611028" cy="7314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DDBDA0-CEC7-4A9B-8360-69ACA15539C0}"/>
              </a:ext>
            </a:extLst>
          </p:cNvPr>
          <p:cNvSpPr txBox="1"/>
          <p:nvPr/>
        </p:nvSpPr>
        <p:spPr>
          <a:xfrm>
            <a:off x="840059" y="3888060"/>
            <a:ext cx="46110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Section E13.</a:t>
            </a:r>
            <a:endParaRPr lang="en-GB" b="1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United Kingdom legal sources using the Harvard Referencing (author-date) style.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8BFC48-9E0A-4B6B-BDFD-3C6D4AB79788}"/>
              </a:ext>
            </a:extLst>
          </p:cNvPr>
          <p:cNvSpPr txBox="1"/>
          <p:nvPr/>
        </p:nvSpPr>
        <p:spPr>
          <a:xfrm>
            <a:off x="8445622" y="60038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4"/>
              </a:rPr>
              <a:t>Cite Them Right online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008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6DFA0-E0B6-47CF-8672-CB86D1058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 err="1">
                <a:cs typeface="Calibri Light"/>
              </a:rPr>
              <a:t>WestLaw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9AB61-9A89-48DA-AF36-4630CE4E1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Highlight text</a:t>
            </a:r>
            <a:endParaRPr lang="en-US" sz="2000" dirty="0"/>
          </a:p>
          <a:p>
            <a:r>
              <a:rPr lang="en-GB" sz="2000" dirty="0">
                <a:ea typeface="+mn-lt"/>
                <a:cs typeface="+mn-lt"/>
              </a:rPr>
              <a:t>Copy with reference</a:t>
            </a:r>
            <a:endParaRPr lang="en-US" sz="2000" dirty="0">
              <a:ea typeface="+mn-lt"/>
              <a:cs typeface="+mn-lt"/>
            </a:endParaRPr>
          </a:p>
          <a:p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cs typeface="Calibri"/>
                <a:hlinkClick r:id="rId2"/>
              </a:rPr>
              <a:t>Tip webpage link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F0E7759-AC0F-42BF-B6D4-975F18D1F0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5862" y="1388329"/>
            <a:ext cx="6019331" cy="407809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04053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A7DC3A00-7DF4-496F-A47E-E894D17B6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Contact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9283527-082C-42B8-9F4C-865F663804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483" r="3" b="8254"/>
          <a:stretch/>
        </p:blipFill>
        <p:spPr>
          <a:xfrm>
            <a:off x="553175" y="2572533"/>
            <a:ext cx="6803061" cy="3994721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30FE74-5EA9-4E7D-9892-829A952115D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>
                <a:latin typeface="Arial"/>
                <a:cs typeface="Arial"/>
              </a:rPr>
              <a:t>Lisa Ellis</a:t>
            </a:r>
            <a:endParaRPr lang="en-US" sz="2200">
              <a:latin typeface="Arial"/>
              <a:ea typeface="+mn-lt"/>
              <a:cs typeface="+mn-lt"/>
            </a:endParaRPr>
          </a:p>
          <a:p>
            <a:r>
              <a:rPr lang="en-GB" sz="2200">
                <a:latin typeface="Arial"/>
                <a:cs typeface="Arial"/>
              </a:rPr>
              <a:t>IMH Academic Liaison Librarian</a:t>
            </a:r>
            <a:endParaRPr lang="en-US" sz="2200">
              <a:latin typeface="Arial"/>
              <a:ea typeface="+mn-lt"/>
              <a:cs typeface="+mn-lt"/>
            </a:endParaRPr>
          </a:p>
          <a:p>
            <a:r>
              <a:rPr lang="en-GB" sz="2200">
                <a:latin typeface="Arial"/>
                <a:cs typeface="Arial"/>
              </a:rPr>
              <a:t>Email: </a:t>
            </a:r>
            <a:r>
              <a:rPr lang="en-GB" sz="2200">
                <a:latin typeface="Arial"/>
                <a:cs typeface="Arial"/>
                <a:hlinkClick r:id="rId4"/>
              </a:rPr>
              <a:t>l.ellis@uwtsd.ac.uk</a:t>
            </a:r>
            <a:endParaRPr lang="en-GB" sz="2200">
              <a:latin typeface="Arial"/>
              <a:ea typeface="+mn-lt"/>
              <a:cs typeface="+mn-lt"/>
            </a:endParaRPr>
          </a:p>
          <a:p>
            <a:endParaRPr lang="en-GB" sz="220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62094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office theme</vt:lpstr>
      <vt:lpstr>Office Theme</vt:lpstr>
      <vt:lpstr>RefWorks</vt:lpstr>
      <vt:lpstr>Sign up... </vt:lpstr>
      <vt:lpstr>Exporting references</vt:lpstr>
      <vt:lpstr>Exporting references</vt:lpstr>
      <vt:lpstr>Exporting Results</vt:lpstr>
      <vt:lpstr>In a Database</vt:lpstr>
      <vt:lpstr>In Google Scholar</vt:lpstr>
      <vt:lpstr>Choose Style</vt:lpstr>
      <vt:lpstr>YouTube</vt:lpstr>
      <vt:lpstr>Create Bibliography/ Reference List</vt:lpstr>
      <vt:lpstr>Cite Them Right 11th Edition</vt:lpstr>
      <vt:lpstr>WestLaw</vt:lpstr>
      <vt:lpstr>Contact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527</cp:revision>
  <dcterms:created xsi:type="dcterms:W3CDTF">2022-02-11T15:06:29Z</dcterms:created>
  <dcterms:modified xsi:type="dcterms:W3CDTF">2022-02-15T09:47:50Z</dcterms:modified>
</cp:coreProperties>
</file>