
<file path=[Content_Types].xml><?xml version="1.0" encoding="utf-8"?>
<Types xmlns="http://schemas.openxmlformats.org/package/2006/content-types">
  <Default Extension="glb" ContentType="model/gltf.binary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65" r:id="rId5"/>
    <p:sldId id="310" r:id="rId6"/>
    <p:sldId id="313" r:id="rId7"/>
    <p:sldId id="312" r:id="rId8"/>
    <p:sldId id="315" r:id="rId9"/>
    <p:sldId id="316" r:id="rId10"/>
    <p:sldId id="319" r:id="rId11"/>
  </p:sldIdLst>
  <p:sldSz cx="12188825" cy="6858000"/>
  <p:notesSz cx="6858000" cy="9144000"/>
  <p:custDataLst>
    <p:tags r:id="rId14"/>
  </p:custDataLst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29" autoAdjust="0"/>
  </p:normalViewPr>
  <p:slideViewPr>
    <p:cSldViewPr showGuides="1">
      <p:cViewPr varScale="1">
        <p:scale>
          <a:sx n="80" d="100"/>
          <a:sy n="80" d="100"/>
        </p:scale>
        <p:origin x="58" y="110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77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la Garner" userId="392d2ef6e0d05c18" providerId="LiveId" clId="{E61DAE72-4699-4E6D-A303-1E3329EDF1B1}"/>
    <pc:docChg chg="modSld">
      <pc:chgData name="Karla Garner" userId="392d2ef6e0d05c18" providerId="LiveId" clId="{E61DAE72-4699-4E6D-A303-1E3329EDF1B1}" dt="2025-10-16T12:37:21.147" v="1"/>
      <pc:docMkLst>
        <pc:docMk/>
      </pc:docMkLst>
      <pc:sldChg chg="modSp mod">
        <pc:chgData name="Karla Garner" userId="392d2ef6e0d05c18" providerId="LiveId" clId="{E61DAE72-4699-4E6D-A303-1E3329EDF1B1}" dt="2025-10-16T12:37:21.147" v="1"/>
        <pc:sldMkLst>
          <pc:docMk/>
          <pc:sldMk cId="2808920126" sldId="265"/>
        </pc:sldMkLst>
        <pc:spChg chg="mod">
          <ac:chgData name="Karla Garner" userId="392d2ef6e0d05c18" providerId="LiveId" clId="{E61DAE72-4699-4E6D-A303-1E3329EDF1B1}" dt="2025-10-16T12:37:21.147" v="1"/>
          <ac:spMkLst>
            <pc:docMk/>
            <pc:sldMk cId="2808920126" sldId="265"/>
            <ac:spMk id="4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0770F0-B83C-452F-B060-96EAB472C1C6}" type="doc">
      <dgm:prSet loTypeId="urn:microsoft.com/office/officeart/2005/8/layout/pList1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06F83B-9A41-4E36-851E-2C66BCEEA5AB}">
      <dgm:prSet phldrT="[Text]" phldr="0"/>
      <dgm:spPr/>
      <dgm:t>
        <a:bodyPr/>
        <a:lstStyle/>
        <a:p>
          <a:r>
            <a:rPr lang="en-GB" b="1" dirty="0"/>
            <a:t>Strengths</a:t>
          </a:r>
        </a:p>
      </dgm:t>
    </dgm:pt>
    <dgm:pt modelId="{76CFC775-70A0-4D77-B997-824E1C2FB044}" type="parTrans" cxnId="{843EDAB2-6344-426B-97FE-19A9C206F057}">
      <dgm:prSet/>
      <dgm:spPr/>
      <dgm:t>
        <a:bodyPr/>
        <a:lstStyle/>
        <a:p>
          <a:endParaRPr lang="en-GB"/>
        </a:p>
      </dgm:t>
    </dgm:pt>
    <dgm:pt modelId="{D73F7831-FED6-4108-9786-0E2123B95436}" type="sibTrans" cxnId="{843EDAB2-6344-426B-97FE-19A9C206F057}">
      <dgm:prSet/>
      <dgm:spPr/>
      <dgm:t>
        <a:bodyPr/>
        <a:lstStyle/>
        <a:p>
          <a:endParaRPr lang="en-GB"/>
        </a:p>
      </dgm:t>
    </dgm:pt>
    <dgm:pt modelId="{F0BB915B-5158-4CDB-8CB5-BEEB2E810281}">
      <dgm:prSet phldrT="[Text]" phldr="0"/>
      <dgm:spPr/>
      <dgm:t>
        <a:bodyPr/>
        <a:lstStyle/>
        <a:p>
          <a:r>
            <a:rPr lang="en-GB" b="1" dirty="0"/>
            <a:t>Weaknesses</a:t>
          </a:r>
        </a:p>
      </dgm:t>
    </dgm:pt>
    <dgm:pt modelId="{AC67FEEE-622A-4BB6-93B0-CD9E1F0121E6}" type="parTrans" cxnId="{64434097-6E5E-48D5-A27B-5B9B531B7817}">
      <dgm:prSet/>
      <dgm:spPr/>
      <dgm:t>
        <a:bodyPr/>
        <a:lstStyle/>
        <a:p>
          <a:endParaRPr lang="en-GB"/>
        </a:p>
      </dgm:t>
    </dgm:pt>
    <dgm:pt modelId="{16F62A8D-E40E-4008-8D9C-23C1B3578456}" type="sibTrans" cxnId="{64434097-6E5E-48D5-A27B-5B9B531B7817}">
      <dgm:prSet/>
      <dgm:spPr/>
      <dgm:t>
        <a:bodyPr/>
        <a:lstStyle/>
        <a:p>
          <a:endParaRPr lang="en-GB"/>
        </a:p>
      </dgm:t>
    </dgm:pt>
    <dgm:pt modelId="{C21198A1-060C-44CE-A9ED-4963A80D662F}">
      <dgm:prSet phldrT="[Text]" phldr="0"/>
      <dgm:spPr/>
      <dgm:t>
        <a:bodyPr/>
        <a:lstStyle/>
        <a:p>
          <a:r>
            <a:rPr lang="en-GB" b="1" dirty="0"/>
            <a:t>Opportunities </a:t>
          </a:r>
        </a:p>
      </dgm:t>
    </dgm:pt>
    <dgm:pt modelId="{DAC6109F-7146-49FC-980D-378D29850CB3}" type="parTrans" cxnId="{74824A9A-627B-4784-9F52-3AF54D66DEBB}">
      <dgm:prSet/>
      <dgm:spPr/>
      <dgm:t>
        <a:bodyPr/>
        <a:lstStyle/>
        <a:p>
          <a:endParaRPr lang="en-GB"/>
        </a:p>
      </dgm:t>
    </dgm:pt>
    <dgm:pt modelId="{3C6134A5-16F6-448F-B00E-F306259BA9E3}" type="sibTrans" cxnId="{74824A9A-627B-4784-9F52-3AF54D66DEBB}">
      <dgm:prSet/>
      <dgm:spPr/>
      <dgm:t>
        <a:bodyPr/>
        <a:lstStyle/>
        <a:p>
          <a:endParaRPr lang="en-GB"/>
        </a:p>
      </dgm:t>
    </dgm:pt>
    <dgm:pt modelId="{2E52ACFD-834E-4840-A477-55651AF9C627}">
      <dgm:prSet phldrT="[Text]" phldr="0"/>
      <dgm:spPr/>
      <dgm:t>
        <a:bodyPr/>
        <a:lstStyle/>
        <a:p>
          <a:r>
            <a:rPr lang="en-GB" b="1" dirty="0"/>
            <a:t>Threats</a:t>
          </a:r>
        </a:p>
      </dgm:t>
    </dgm:pt>
    <dgm:pt modelId="{12AF40C1-4EDB-4403-812A-199C09AC0A84}" type="parTrans" cxnId="{5DB07955-5CB4-4279-B5A3-336A98C2E34C}">
      <dgm:prSet/>
      <dgm:spPr/>
      <dgm:t>
        <a:bodyPr/>
        <a:lstStyle/>
        <a:p>
          <a:endParaRPr lang="en-GB"/>
        </a:p>
      </dgm:t>
    </dgm:pt>
    <dgm:pt modelId="{02F8F1CB-92D5-4ADB-A017-A9201BF40170}" type="sibTrans" cxnId="{5DB07955-5CB4-4279-B5A3-336A98C2E34C}">
      <dgm:prSet/>
      <dgm:spPr/>
      <dgm:t>
        <a:bodyPr/>
        <a:lstStyle/>
        <a:p>
          <a:endParaRPr lang="en-GB"/>
        </a:p>
      </dgm:t>
    </dgm:pt>
    <dgm:pt modelId="{01D65438-5F33-4296-BAE3-3FC10061E47D}" type="pres">
      <dgm:prSet presAssocID="{3C0770F0-B83C-452F-B060-96EAB472C1C6}" presName="Name0" presStyleCnt="0">
        <dgm:presLayoutVars>
          <dgm:dir/>
          <dgm:resizeHandles val="exact"/>
        </dgm:presLayoutVars>
      </dgm:prSet>
      <dgm:spPr/>
    </dgm:pt>
    <dgm:pt modelId="{7D7270F7-E5DC-4830-8854-29882559156F}" type="pres">
      <dgm:prSet presAssocID="{D406F83B-9A41-4E36-851E-2C66BCEEA5AB}" presName="compNode" presStyleCnt="0"/>
      <dgm:spPr/>
    </dgm:pt>
    <dgm:pt modelId="{A5A90212-082A-401D-9A57-06BF6554B82D}" type="pres">
      <dgm:prSet presAssocID="{D406F83B-9A41-4E36-851E-2C66BCEEA5AB}" presName="pictRect" presStyleLbl="node1" presStyleIdx="0" presStyleCnt="4" custScaleX="180489" custScaleY="150161" custLinFactNeighborX="-14697" custLinFactNeighborY="25327"/>
      <dgm:spPr>
        <a:solidFill>
          <a:schemeClr val="accent1">
            <a:hueOff val="0"/>
            <a:satOff val="0"/>
            <a:lumOff val="0"/>
          </a:schemeClr>
        </a:solidFill>
      </dgm:spPr>
    </dgm:pt>
    <dgm:pt modelId="{58F7498A-ECC0-4F55-9C9D-034465CC7D1D}" type="pres">
      <dgm:prSet presAssocID="{D406F83B-9A41-4E36-851E-2C66BCEEA5AB}" presName="textRect" presStyleLbl="revTx" presStyleIdx="0" presStyleCnt="4" custLinFactY="-100000" custLinFactNeighborX="-28990" custLinFactNeighborY="-133473">
        <dgm:presLayoutVars>
          <dgm:bulletEnabled val="1"/>
        </dgm:presLayoutVars>
      </dgm:prSet>
      <dgm:spPr/>
    </dgm:pt>
    <dgm:pt modelId="{5C249222-4307-4717-929D-4D196A9859A9}" type="pres">
      <dgm:prSet presAssocID="{D73F7831-FED6-4108-9786-0E2123B95436}" presName="sibTrans" presStyleLbl="sibTrans2D1" presStyleIdx="0" presStyleCnt="0"/>
      <dgm:spPr/>
    </dgm:pt>
    <dgm:pt modelId="{7C7CAAFD-C441-4896-8D24-8390EC4C8B6A}" type="pres">
      <dgm:prSet presAssocID="{F0BB915B-5158-4CDB-8CB5-BEEB2E810281}" presName="compNode" presStyleCnt="0"/>
      <dgm:spPr/>
    </dgm:pt>
    <dgm:pt modelId="{E2B9CE76-F718-42D6-B3DC-EC730CDE3DC8}" type="pres">
      <dgm:prSet presAssocID="{F0BB915B-5158-4CDB-8CB5-BEEB2E810281}" presName="pictRect" presStyleLbl="node1" presStyleIdx="1" presStyleCnt="4" custScaleX="168814" custScaleY="148709" custLinFactNeighborX="4991" custLinFactNeighborY="17711"/>
      <dgm:spPr>
        <a:solidFill>
          <a:schemeClr val="accent1">
            <a:hueOff val="0"/>
            <a:satOff val="0"/>
            <a:lumOff val="0"/>
          </a:schemeClr>
        </a:solidFill>
      </dgm:spPr>
    </dgm:pt>
    <dgm:pt modelId="{0EB0EF41-DDBD-45F5-8727-A9C6B0C2835A}" type="pres">
      <dgm:prSet presAssocID="{F0BB915B-5158-4CDB-8CB5-BEEB2E810281}" presName="textRect" presStyleLbl="revTx" presStyleIdx="1" presStyleCnt="4" custScaleY="42369" custLinFactY="-100000" custLinFactNeighborX="8214" custLinFactNeighborY="-182809">
        <dgm:presLayoutVars>
          <dgm:bulletEnabled val="1"/>
        </dgm:presLayoutVars>
      </dgm:prSet>
      <dgm:spPr/>
    </dgm:pt>
    <dgm:pt modelId="{54BCC7D8-EB1B-4E8C-8A3A-09EB985324C0}" type="pres">
      <dgm:prSet presAssocID="{16F62A8D-E40E-4008-8D9C-23C1B3578456}" presName="sibTrans" presStyleLbl="sibTrans2D1" presStyleIdx="0" presStyleCnt="0"/>
      <dgm:spPr/>
    </dgm:pt>
    <dgm:pt modelId="{E231EE3E-11CF-4D5C-89EC-D81C0DF1BAD1}" type="pres">
      <dgm:prSet presAssocID="{C21198A1-060C-44CE-A9ED-4963A80D662F}" presName="compNode" presStyleCnt="0"/>
      <dgm:spPr/>
    </dgm:pt>
    <dgm:pt modelId="{DA7FBE8E-4416-48C5-8EAF-1CB082C3B6E0}" type="pres">
      <dgm:prSet presAssocID="{C21198A1-060C-44CE-A9ED-4963A80D662F}" presName="pictRect" presStyleLbl="node1" presStyleIdx="2" presStyleCnt="4" custScaleX="175586" custScaleY="133091" custLinFactNeighborX="-22912" custLinFactNeighborY="33350"/>
      <dgm:spPr>
        <a:solidFill>
          <a:schemeClr val="accent1">
            <a:hueOff val="0"/>
            <a:satOff val="0"/>
            <a:lumOff val="0"/>
          </a:schemeClr>
        </a:solidFill>
      </dgm:spPr>
    </dgm:pt>
    <dgm:pt modelId="{523ACCD3-D19C-478C-94BC-80C709B7C239}" type="pres">
      <dgm:prSet presAssocID="{C21198A1-060C-44CE-A9ED-4963A80D662F}" presName="textRect" presStyleLbl="revTx" presStyleIdx="2" presStyleCnt="4" custLinFactY="-100000" custLinFactNeighborX="-39912" custLinFactNeighborY="-100136">
        <dgm:presLayoutVars>
          <dgm:bulletEnabled val="1"/>
        </dgm:presLayoutVars>
      </dgm:prSet>
      <dgm:spPr/>
    </dgm:pt>
    <dgm:pt modelId="{77A01A1E-0E1D-4FD8-8DD2-6418D9F118D4}" type="pres">
      <dgm:prSet presAssocID="{3C6134A5-16F6-448F-B00E-F306259BA9E3}" presName="sibTrans" presStyleLbl="sibTrans2D1" presStyleIdx="0" presStyleCnt="0"/>
      <dgm:spPr/>
    </dgm:pt>
    <dgm:pt modelId="{2D72BB7C-5915-4722-B6ED-F5AF6BB21833}" type="pres">
      <dgm:prSet presAssocID="{2E52ACFD-834E-4840-A477-55651AF9C627}" presName="compNode" presStyleCnt="0"/>
      <dgm:spPr/>
    </dgm:pt>
    <dgm:pt modelId="{D0AB8D31-1433-4ACF-9FD2-AD6E6F9657BB}" type="pres">
      <dgm:prSet presAssocID="{2E52ACFD-834E-4840-A477-55651AF9C627}" presName="pictRect" presStyleLbl="node1" presStyleIdx="3" presStyleCnt="4" custScaleX="166485" custScaleY="142063" custLinFactNeighborX="-1603" custLinFactNeighborY="31283"/>
      <dgm:spPr>
        <a:solidFill>
          <a:schemeClr val="accent1">
            <a:hueOff val="0"/>
            <a:satOff val="0"/>
            <a:lumOff val="0"/>
          </a:schemeClr>
        </a:solidFill>
      </dgm:spPr>
    </dgm:pt>
    <dgm:pt modelId="{33DCD76F-76C6-42F3-A05A-0B1850555B91}" type="pres">
      <dgm:prSet presAssocID="{2E52ACFD-834E-4840-A477-55651AF9C627}" presName="textRect" presStyleLbl="revTx" presStyleIdx="3" presStyleCnt="4" custLinFactY="-100000" custLinFactNeighborX="-16065" custLinFactNeighborY="-113735">
        <dgm:presLayoutVars>
          <dgm:bulletEnabled val="1"/>
        </dgm:presLayoutVars>
      </dgm:prSet>
      <dgm:spPr/>
    </dgm:pt>
  </dgm:ptLst>
  <dgm:cxnLst>
    <dgm:cxn modelId="{5CCB1C3B-3470-4668-93C1-1AABD3AC30F3}" type="presOf" srcId="{3C6134A5-16F6-448F-B00E-F306259BA9E3}" destId="{77A01A1E-0E1D-4FD8-8DD2-6418D9F118D4}" srcOrd="0" destOrd="0" presId="urn:microsoft.com/office/officeart/2005/8/layout/pList1"/>
    <dgm:cxn modelId="{5DBCC941-8D57-42FE-A6D5-8B0270F1B1E0}" type="presOf" srcId="{3C0770F0-B83C-452F-B060-96EAB472C1C6}" destId="{01D65438-5F33-4296-BAE3-3FC10061E47D}" srcOrd="0" destOrd="0" presId="urn:microsoft.com/office/officeart/2005/8/layout/pList1"/>
    <dgm:cxn modelId="{844B6572-DD12-4785-9A8E-7207253B446A}" type="presOf" srcId="{C21198A1-060C-44CE-A9ED-4963A80D662F}" destId="{523ACCD3-D19C-478C-94BC-80C709B7C239}" srcOrd="0" destOrd="0" presId="urn:microsoft.com/office/officeart/2005/8/layout/pList1"/>
    <dgm:cxn modelId="{5DB07955-5CB4-4279-B5A3-336A98C2E34C}" srcId="{3C0770F0-B83C-452F-B060-96EAB472C1C6}" destId="{2E52ACFD-834E-4840-A477-55651AF9C627}" srcOrd="3" destOrd="0" parTransId="{12AF40C1-4EDB-4403-812A-199C09AC0A84}" sibTransId="{02F8F1CB-92D5-4ADB-A017-A9201BF40170}"/>
    <dgm:cxn modelId="{48E08E93-21FD-491C-BA18-1220A792961D}" type="presOf" srcId="{F0BB915B-5158-4CDB-8CB5-BEEB2E810281}" destId="{0EB0EF41-DDBD-45F5-8727-A9C6B0C2835A}" srcOrd="0" destOrd="0" presId="urn:microsoft.com/office/officeart/2005/8/layout/pList1"/>
    <dgm:cxn modelId="{C10F8794-0665-4F5C-B501-2ED52931DCBD}" type="presOf" srcId="{2E52ACFD-834E-4840-A477-55651AF9C627}" destId="{33DCD76F-76C6-42F3-A05A-0B1850555B91}" srcOrd="0" destOrd="0" presId="urn:microsoft.com/office/officeart/2005/8/layout/pList1"/>
    <dgm:cxn modelId="{64434097-6E5E-48D5-A27B-5B9B531B7817}" srcId="{3C0770F0-B83C-452F-B060-96EAB472C1C6}" destId="{F0BB915B-5158-4CDB-8CB5-BEEB2E810281}" srcOrd="1" destOrd="0" parTransId="{AC67FEEE-622A-4BB6-93B0-CD9E1F0121E6}" sibTransId="{16F62A8D-E40E-4008-8D9C-23C1B3578456}"/>
    <dgm:cxn modelId="{74824A9A-627B-4784-9F52-3AF54D66DEBB}" srcId="{3C0770F0-B83C-452F-B060-96EAB472C1C6}" destId="{C21198A1-060C-44CE-A9ED-4963A80D662F}" srcOrd="2" destOrd="0" parTransId="{DAC6109F-7146-49FC-980D-378D29850CB3}" sibTransId="{3C6134A5-16F6-448F-B00E-F306259BA9E3}"/>
    <dgm:cxn modelId="{600430A0-A9CD-425F-857E-97AF73124236}" type="presOf" srcId="{D406F83B-9A41-4E36-851E-2C66BCEEA5AB}" destId="{58F7498A-ECC0-4F55-9C9D-034465CC7D1D}" srcOrd="0" destOrd="0" presId="urn:microsoft.com/office/officeart/2005/8/layout/pList1"/>
    <dgm:cxn modelId="{843EDAB2-6344-426B-97FE-19A9C206F057}" srcId="{3C0770F0-B83C-452F-B060-96EAB472C1C6}" destId="{D406F83B-9A41-4E36-851E-2C66BCEEA5AB}" srcOrd="0" destOrd="0" parTransId="{76CFC775-70A0-4D77-B997-824E1C2FB044}" sibTransId="{D73F7831-FED6-4108-9786-0E2123B95436}"/>
    <dgm:cxn modelId="{D92EAEBC-8EE1-4EC2-9D18-A0451B85D79D}" type="presOf" srcId="{16F62A8D-E40E-4008-8D9C-23C1B3578456}" destId="{54BCC7D8-EB1B-4E8C-8A3A-09EB985324C0}" srcOrd="0" destOrd="0" presId="urn:microsoft.com/office/officeart/2005/8/layout/pList1"/>
    <dgm:cxn modelId="{C5A625F3-3369-4ABD-8CDB-15D16B9F8A37}" type="presOf" srcId="{D73F7831-FED6-4108-9786-0E2123B95436}" destId="{5C249222-4307-4717-929D-4D196A9859A9}" srcOrd="0" destOrd="0" presId="urn:microsoft.com/office/officeart/2005/8/layout/pList1"/>
    <dgm:cxn modelId="{98B35586-9135-458D-9B79-4E65C8078E45}" type="presParOf" srcId="{01D65438-5F33-4296-BAE3-3FC10061E47D}" destId="{7D7270F7-E5DC-4830-8854-29882559156F}" srcOrd="0" destOrd="0" presId="urn:microsoft.com/office/officeart/2005/8/layout/pList1"/>
    <dgm:cxn modelId="{C79DE887-099B-45B2-835E-CA0031A73F7F}" type="presParOf" srcId="{7D7270F7-E5DC-4830-8854-29882559156F}" destId="{A5A90212-082A-401D-9A57-06BF6554B82D}" srcOrd="0" destOrd="0" presId="urn:microsoft.com/office/officeart/2005/8/layout/pList1"/>
    <dgm:cxn modelId="{D2581AAE-CEA1-4E0C-98F7-CC851D32B9C9}" type="presParOf" srcId="{7D7270F7-E5DC-4830-8854-29882559156F}" destId="{58F7498A-ECC0-4F55-9C9D-034465CC7D1D}" srcOrd="1" destOrd="0" presId="urn:microsoft.com/office/officeart/2005/8/layout/pList1"/>
    <dgm:cxn modelId="{BE62BAA7-EDFF-4575-8BFC-08B252118FC2}" type="presParOf" srcId="{01D65438-5F33-4296-BAE3-3FC10061E47D}" destId="{5C249222-4307-4717-929D-4D196A9859A9}" srcOrd="1" destOrd="0" presId="urn:microsoft.com/office/officeart/2005/8/layout/pList1"/>
    <dgm:cxn modelId="{34B80539-6E08-427A-91E9-F35D21310B5A}" type="presParOf" srcId="{01D65438-5F33-4296-BAE3-3FC10061E47D}" destId="{7C7CAAFD-C441-4896-8D24-8390EC4C8B6A}" srcOrd="2" destOrd="0" presId="urn:microsoft.com/office/officeart/2005/8/layout/pList1"/>
    <dgm:cxn modelId="{4A9FAE1C-97CC-406A-87DD-8C50FDBDCBD5}" type="presParOf" srcId="{7C7CAAFD-C441-4896-8D24-8390EC4C8B6A}" destId="{E2B9CE76-F718-42D6-B3DC-EC730CDE3DC8}" srcOrd="0" destOrd="0" presId="urn:microsoft.com/office/officeart/2005/8/layout/pList1"/>
    <dgm:cxn modelId="{9164DF13-82E5-4F0F-B4BB-FE2E05D06C1F}" type="presParOf" srcId="{7C7CAAFD-C441-4896-8D24-8390EC4C8B6A}" destId="{0EB0EF41-DDBD-45F5-8727-A9C6B0C2835A}" srcOrd="1" destOrd="0" presId="urn:microsoft.com/office/officeart/2005/8/layout/pList1"/>
    <dgm:cxn modelId="{30D59962-4F07-46C1-AAA5-C72EFE38DEBD}" type="presParOf" srcId="{01D65438-5F33-4296-BAE3-3FC10061E47D}" destId="{54BCC7D8-EB1B-4E8C-8A3A-09EB985324C0}" srcOrd="3" destOrd="0" presId="urn:microsoft.com/office/officeart/2005/8/layout/pList1"/>
    <dgm:cxn modelId="{6634E217-0325-4B98-825C-AB9D24F9B157}" type="presParOf" srcId="{01D65438-5F33-4296-BAE3-3FC10061E47D}" destId="{E231EE3E-11CF-4D5C-89EC-D81C0DF1BAD1}" srcOrd="4" destOrd="0" presId="urn:microsoft.com/office/officeart/2005/8/layout/pList1"/>
    <dgm:cxn modelId="{21574A2C-5A50-4E12-BA8D-A6405304B992}" type="presParOf" srcId="{E231EE3E-11CF-4D5C-89EC-D81C0DF1BAD1}" destId="{DA7FBE8E-4416-48C5-8EAF-1CB082C3B6E0}" srcOrd="0" destOrd="0" presId="urn:microsoft.com/office/officeart/2005/8/layout/pList1"/>
    <dgm:cxn modelId="{FAC83ADA-563B-4D66-AFC1-96D6BBBAD2FD}" type="presParOf" srcId="{E231EE3E-11CF-4D5C-89EC-D81C0DF1BAD1}" destId="{523ACCD3-D19C-478C-94BC-80C709B7C239}" srcOrd="1" destOrd="0" presId="urn:microsoft.com/office/officeart/2005/8/layout/pList1"/>
    <dgm:cxn modelId="{34AF34A4-EE6A-4A81-9F9C-1D44A478F757}" type="presParOf" srcId="{01D65438-5F33-4296-BAE3-3FC10061E47D}" destId="{77A01A1E-0E1D-4FD8-8DD2-6418D9F118D4}" srcOrd="5" destOrd="0" presId="urn:microsoft.com/office/officeart/2005/8/layout/pList1"/>
    <dgm:cxn modelId="{93143C1D-3175-48DC-B24E-35AD988D5A66}" type="presParOf" srcId="{01D65438-5F33-4296-BAE3-3FC10061E47D}" destId="{2D72BB7C-5915-4722-B6ED-F5AF6BB21833}" srcOrd="6" destOrd="0" presId="urn:microsoft.com/office/officeart/2005/8/layout/pList1"/>
    <dgm:cxn modelId="{D2A50484-A5DD-43B2-BB73-F8A2BF67D4E2}" type="presParOf" srcId="{2D72BB7C-5915-4722-B6ED-F5AF6BB21833}" destId="{D0AB8D31-1433-4ACF-9FD2-AD6E6F9657BB}" srcOrd="0" destOrd="0" presId="urn:microsoft.com/office/officeart/2005/8/layout/pList1"/>
    <dgm:cxn modelId="{9352A335-D1C8-47AF-AB9B-39844827068A}" type="presParOf" srcId="{2D72BB7C-5915-4722-B6ED-F5AF6BB21833}" destId="{33DCD76F-76C6-42F3-A05A-0B1850555B91}" srcOrd="1" destOrd="0" presId="urn:microsoft.com/office/officeart/2005/8/layout/pList1"/>
  </dgm:cxnLst>
  <dgm:bg>
    <a:noFill/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90212-082A-401D-9A57-06BF6554B82D}">
      <dsp:nvSpPr>
        <dsp:cNvPr id="0" name=""/>
        <dsp:cNvSpPr/>
      </dsp:nvSpPr>
      <dsp:spPr>
        <a:xfrm>
          <a:off x="150628" y="459609"/>
          <a:ext cx="4741785" cy="2718113"/>
        </a:xfrm>
        <a:prstGeom prst="roundRect">
          <a:avLst/>
        </a:prstGeom>
        <a:solidFill>
          <a:schemeClr val="accent1">
            <a:hueOff val="0"/>
            <a:satOff val="0"/>
            <a:lum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F7498A-ECC0-4F55-9C9D-034465CC7D1D}">
      <dsp:nvSpPr>
        <dsp:cNvPr id="0" name=""/>
        <dsp:cNvSpPr/>
      </dsp:nvSpPr>
      <dsp:spPr>
        <a:xfrm>
          <a:off x="832422" y="0"/>
          <a:ext cx="2627188" cy="974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Strengths</a:t>
          </a:r>
        </a:p>
      </dsp:txBody>
      <dsp:txXfrm>
        <a:off x="832422" y="0"/>
        <a:ext cx="2627188" cy="974686"/>
      </dsp:txXfrm>
    </dsp:sp>
    <dsp:sp modelId="{E2B9CE76-F718-42D6-B3DC-EC730CDE3DC8}">
      <dsp:nvSpPr>
        <dsp:cNvPr id="0" name=""/>
        <dsp:cNvSpPr/>
      </dsp:nvSpPr>
      <dsp:spPr>
        <a:xfrm>
          <a:off x="5672483" y="468750"/>
          <a:ext cx="4435061" cy="2691830"/>
        </a:xfrm>
        <a:prstGeom prst="roundRect">
          <a:avLst/>
        </a:prstGeom>
        <a:solidFill>
          <a:schemeClr val="accent1">
            <a:hueOff val="0"/>
            <a:satOff val="0"/>
            <a:lum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EB0EF41-DDBD-45F5-8727-A9C6B0C2835A}">
      <dsp:nvSpPr>
        <dsp:cNvPr id="0" name=""/>
        <dsp:cNvSpPr/>
      </dsp:nvSpPr>
      <dsp:spPr>
        <a:xfrm>
          <a:off x="6661094" y="0"/>
          <a:ext cx="2627188" cy="4129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Weaknesses</a:t>
          </a:r>
        </a:p>
      </dsp:txBody>
      <dsp:txXfrm>
        <a:off x="6661094" y="0"/>
        <a:ext cx="2627188" cy="412965"/>
      </dsp:txXfrm>
    </dsp:sp>
    <dsp:sp modelId="{DA7FBE8E-4416-48C5-8EAF-1CB082C3B6E0}">
      <dsp:nvSpPr>
        <dsp:cNvPr id="0" name=""/>
        <dsp:cNvSpPr/>
      </dsp:nvSpPr>
      <dsp:spPr>
        <a:xfrm>
          <a:off x="29803" y="4146966"/>
          <a:ext cx="4612974" cy="2409123"/>
        </a:xfrm>
        <a:prstGeom prst="roundRect">
          <a:avLst/>
        </a:prstGeom>
        <a:solidFill>
          <a:schemeClr val="accent1">
            <a:hueOff val="0"/>
            <a:satOff val="0"/>
            <a:lum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3ACCD3-D19C-478C-94BC-80C709B7C239}">
      <dsp:nvSpPr>
        <dsp:cNvPr id="0" name=""/>
        <dsp:cNvSpPr/>
      </dsp:nvSpPr>
      <dsp:spPr>
        <a:xfrm>
          <a:off x="576074" y="3702215"/>
          <a:ext cx="2627188" cy="974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Opportunities </a:t>
          </a:r>
        </a:p>
      </dsp:txBody>
      <dsp:txXfrm>
        <a:off x="576074" y="3702215"/>
        <a:ext cx="2627188" cy="974686"/>
      </dsp:txXfrm>
    </dsp:sp>
    <dsp:sp modelId="{D0AB8D31-1433-4ACF-9FD2-AD6E6F9657BB}">
      <dsp:nvSpPr>
        <dsp:cNvPr id="0" name=""/>
        <dsp:cNvSpPr/>
      </dsp:nvSpPr>
      <dsp:spPr>
        <a:xfrm>
          <a:off x="5465434" y="4068949"/>
          <a:ext cx="4373874" cy="2571528"/>
        </a:xfrm>
        <a:prstGeom prst="roundRect">
          <a:avLst/>
        </a:prstGeom>
        <a:solidFill>
          <a:schemeClr val="accent1">
            <a:hueOff val="0"/>
            <a:satOff val="0"/>
            <a:lumOff val="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DCD76F-76C6-42F3-A05A-0B1850555B91}">
      <dsp:nvSpPr>
        <dsp:cNvPr id="0" name=""/>
        <dsp:cNvSpPr/>
      </dsp:nvSpPr>
      <dsp:spPr>
        <a:xfrm>
          <a:off x="5958834" y="3610269"/>
          <a:ext cx="2627188" cy="97468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 dirty="0"/>
            <a:t>Threats</a:t>
          </a:r>
        </a:p>
      </dsp:txBody>
      <dsp:txXfrm>
        <a:off x="5958834" y="3610269"/>
        <a:ext cx="2627188" cy="974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95E640B8-84E0-4918-8D32-2DA907C40CB3}" type="datetime1">
              <a:rPr lang="en-GB" smtClean="0"/>
              <a:t>16/10/2025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9F912AB-2776-42F2-A957-313FC7EFEDB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CCBA2-4B54-4BA8-A1FE-CF186AA3561A}" type="datetime1">
              <a:rPr lang="en-GB" noProof="0" smtClean="0"/>
              <a:pPr/>
              <a:t>16/10/2025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93199CD-3E1B-4AE6-990F-76F925F5EA9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51760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29480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9916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10534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7753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44492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F93199CD-3E1B-4AE6-990F-76F925F5EA9F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955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rtlCol="0"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4A29AA5-5093-4317-9676-5AAD084B5371}" type="datetime1">
              <a:rPr lang="en-GB" noProof="0" smtClean="0"/>
              <a:pPr/>
              <a:t>16/10/2025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rtlCol="0"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747D80C-6BD3-4457-9BF2-F38B91E1760B}" type="datetime1">
              <a:rPr lang="en-GB" noProof="0" smtClean="0"/>
              <a:pPr/>
              <a:t>16/10/2025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6C4F072-D182-4F34-9168-71309E6FC15D}" type="datetime1">
              <a:rPr lang="en-GB" noProof="0" smtClean="0"/>
              <a:pPr/>
              <a:t>16/10/2025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rtlCol="0"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rtlCol="0"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1C63926-2464-408C-8904-4232F2FB7505}" type="datetime1">
              <a:rPr lang="en-GB" noProof="0" smtClean="0"/>
              <a:pPr/>
              <a:t>16/10/2025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77B8FD6-44DF-43B3-A4BA-D401B01CA3D6}" type="datetime1">
              <a:rPr lang="en-GB" noProof="0" smtClean="0"/>
              <a:pPr/>
              <a:t>16/10/2025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46A95A5-D665-4DFD-86CF-4B6DC5E916C0}" type="datetime1">
              <a:rPr lang="en-GB" smtClean="0"/>
              <a:pPr/>
              <a:t>16/10/2025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rtlCol="0"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 rtlCol="0"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1B8704E-D0C5-4444-8D2F-E840C3C7CB66}" type="datetime1">
              <a:rPr lang="en-GB" smtClean="0"/>
              <a:pPr/>
              <a:t>16/10/2025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rtlCol="0"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 rtlCol="0"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885DF5B-ECA0-4CD8-95E6-32A3810A8D0D}" type="datetime1">
              <a:rPr lang="en-GB" noProof="0" smtClean="0"/>
              <a:pPr/>
              <a:t>16/10/2025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24FAD18-3452-4B34-A4E4-22E2785B07A3}" type="datetime1">
              <a:rPr lang="en-GB" noProof="0" smtClean="0"/>
              <a:pPr/>
              <a:t>16/10/2025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460E6D5-3A36-474F-AC94-B8AFE39F4B9F}" type="datetime1">
              <a:rPr lang="en-GB" noProof="0" smtClean="0"/>
              <a:pPr/>
              <a:t>16/10/2025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A013F82-EE5E-44EE-A61D-E31C6657F26F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94019-A16A-49AD-89DF-43D74BC1D771}" type="datetime1">
              <a:rPr lang="en-GB" noProof="0" smtClean="0"/>
              <a:pPr/>
              <a:t>16/10/2025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2A013F82-EE5E-44EE-A61D-E31C6657F26F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17/06/relationships/model3d" Target="../media/model3d1.glb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86/s12912-024-02216-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ommittees.parliament.uk/publications/6158/documents/68766/defaul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US" dirty="0"/>
              <a:t>Professional development within health and social care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K</a:t>
            </a:r>
            <a:r>
              <a:rPr lang="en-gb" dirty="0"/>
              <a:t>arla garner </a:t>
            </a:r>
          </a:p>
          <a:p>
            <a:pPr rtl="0"/>
            <a:r>
              <a:rPr lang="en-GB" dirty="0"/>
              <a:t>2428224</a:t>
            </a:r>
          </a:p>
          <a:p>
            <a:r>
              <a:rPr lang="en-GB" b="1" dirty="0"/>
              <a:t>LCHS4009</a:t>
            </a:r>
          </a:p>
          <a:p>
            <a:r>
              <a:rPr lang="it-IT" dirty="0"/>
              <a:t>Rizwan Nadim</a:t>
            </a:r>
          </a:p>
        </p:txBody>
      </p:sp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dirty="0"/>
              <a:t>Introduction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marL="0" indent="0" rtl="0">
              <a:buNone/>
            </a:pPr>
            <a:r>
              <a:rPr lang="en-GB" dirty="0"/>
              <a:t>T</a:t>
            </a:r>
            <a:r>
              <a:rPr lang="en-gb" dirty="0"/>
              <a:t>his presentation explores the skills and knowledge needed to work effectively in the health and social care sector. </a:t>
            </a:r>
            <a:r>
              <a:rPr lang="en-GB" dirty="0"/>
              <a:t>I</a:t>
            </a:r>
            <a:r>
              <a:rPr lang="en-gb" dirty="0"/>
              <a:t>t focuses on employability  readiness, recognising personal strengths and areas for developme</a:t>
            </a:r>
            <a:r>
              <a:rPr lang="en-GB" dirty="0"/>
              <a:t>n</a:t>
            </a:r>
            <a:r>
              <a:rPr lang="en-gb" dirty="0"/>
              <a:t>t, setting career goals, and creating a personal action plan for growth and advancement.</a:t>
            </a:r>
          </a:p>
        </p:txBody>
      </p:sp>
    </p:spTree>
    <p:extLst>
      <p:ext uri="{BB962C8B-B14F-4D97-AF65-F5344CB8AC3E}">
        <p14:creationId xmlns:p14="http://schemas.microsoft.com/office/powerpoint/2010/main" val="213913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dirty="0"/>
              <a:t>Leveraging strengths to overcome weaknesses and minimize threats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9BD0DC6-784C-71AC-5C76-64EA2B711E3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Strong communication skills </a:t>
            </a:r>
            <a:r>
              <a:rPr lang="en-GB" dirty="0"/>
              <a:t>– to build positive relationships and seek feedback to manage stress and boost confidence.</a:t>
            </a:r>
          </a:p>
          <a:p>
            <a:r>
              <a:rPr lang="en-GB" b="1" dirty="0"/>
              <a:t>Empathy and compassion </a:t>
            </a:r>
            <a:r>
              <a:rPr lang="en-GB" dirty="0"/>
              <a:t>– supporting team collaboration and develop leadership and delegation skills.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4D1406-0929-4D3F-AEAB-4B70815FF91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Commit to lifelong training </a:t>
            </a:r>
            <a:r>
              <a:rPr lang="en-GB" dirty="0"/>
              <a:t>– Engage in CPD, training and shadowing to address gaps.</a:t>
            </a:r>
          </a:p>
          <a:p>
            <a:r>
              <a:rPr lang="en-GB" b="1" dirty="0"/>
              <a:t>Interpersonal skills </a:t>
            </a:r>
            <a:r>
              <a:rPr lang="en-GB" dirty="0"/>
              <a:t>– building professional networks and seek mentorship to reduce burnout and isolation</a:t>
            </a:r>
          </a:p>
        </p:txBody>
      </p:sp>
    </p:spTree>
    <p:extLst>
      <p:ext uri="{BB962C8B-B14F-4D97-AF65-F5344CB8AC3E}">
        <p14:creationId xmlns:p14="http://schemas.microsoft.com/office/powerpoint/2010/main" val="4206988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1B78D12B-64DD-1A4E-EC24-EBAB651FC55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316084"/>
              </p:ext>
            </p:extLst>
          </p:nvPr>
        </p:nvGraphicFramePr>
        <p:xfrm>
          <a:off x="1197868" y="188640"/>
          <a:ext cx="10513168" cy="6669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42956CC2-DB1B-54D2-CF47-5F9913DD5312}"/>
              </a:ext>
            </a:extLst>
          </p:cNvPr>
          <p:cNvSpPr txBox="1"/>
          <p:nvPr/>
        </p:nvSpPr>
        <p:spPr>
          <a:xfrm>
            <a:off x="1412726" y="977330"/>
            <a:ext cx="417646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Strong communication and interpersonal skills for building trust with service users, families and carers.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Empathy and compassion, enabling person-centred and holistic care.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Committed to long life learning and continuous professional development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A29F13E-50A1-F7AB-E8B6-049A08E671C9}"/>
              </a:ext>
            </a:extLst>
          </p:cNvPr>
          <p:cNvSpPr txBox="1"/>
          <p:nvPr/>
        </p:nvSpPr>
        <p:spPr>
          <a:xfrm>
            <a:off x="7108899" y="980728"/>
            <a:ext cx="3960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Occasional difficulty managing stress in high pressured environments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Need to enhance digital literacy , particularly with electronic health record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Limited confidence in leadership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2EAC5CF-FBD2-D7FA-60E2-5F3B03BB57D2}"/>
              </a:ext>
            </a:extLst>
          </p:cNvPr>
          <p:cNvSpPr txBox="1"/>
          <p:nvPr/>
        </p:nvSpPr>
        <p:spPr>
          <a:xfrm>
            <a:off x="1413892" y="4509120"/>
            <a:ext cx="43204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Access to wide range of training and qualifications (NVQ, apprenticeships or degree programmes)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Increasing demand for skilled professionals  due to workforce shortages in the UK health and social care sector.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Opportunities for career progression into management, nursing or specific roles.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968556B-6A2B-0818-0155-DBE6CFC0D155}"/>
              </a:ext>
            </a:extLst>
          </p:cNvPr>
          <p:cNvSpPr txBox="1"/>
          <p:nvPr/>
        </p:nvSpPr>
        <p:spPr>
          <a:xfrm>
            <a:off x="6928692" y="4365104"/>
            <a:ext cx="4032449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High workload and staff shortages may impact work life balance and well being. (House of Commons Health and Social Care Committee,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Rapid policy changes and funding constraints within the health and social care system.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Risk of burnout due to emotional demands. (Alkan, Cushen-Brewster and Anyanwu,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223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9876" y="256828"/>
            <a:ext cx="9144001" cy="762000"/>
          </a:xfrm>
        </p:spPr>
        <p:txBody>
          <a:bodyPr rtlCol="0"/>
          <a:lstStyle/>
          <a:p>
            <a:r>
              <a:rPr lang="en-US" dirty="0"/>
              <a:t>Personal action plan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836" y="1340768"/>
            <a:ext cx="4416552" cy="762000"/>
          </a:xfrm>
        </p:spPr>
        <p:txBody>
          <a:bodyPr rtlCol="0"/>
          <a:lstStyle/>
          <a:p>
            <a:pPr rtl="0"/>
            <a:r>
              <a:rPr lang="en-US" dirty="0">
                <a:highlight>
                  <a:srgbClr val="0000FF"/>
                </a:highlight>
              </a:rPr>
              <a:t>Improve stress management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5860" y="2093243"/>
            <a:ext cx="4416552" cy="1767805"/>
          </a:xfrm>
        </p:spPr>
        <p:txBody>
          <a:bodyPr rtlCol="0">
            <a:normAutofit/>
          </a:bodyPr>
          <a:lstStyle/>
          <a:p>
            <a:pPr rtl="0"/>
            <a:r>
              <a:rPr lang="en-US" sz="2000" dirty="0"/>
              <a:t>Attend workshops and use reflective journalling</a:t>
            </a:r>
          </a:p>
          <a:p>
            <a:pPr rtl="0"/>
            <a:r>
              <a:rPr lang="en-US" sz="2000" dirty="0"/>
              <a:t>Monitor stress reduction over 3 months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7325" y="1175035"/>
            <a:ext cx="4416552" cy="762000"/>
          </a:xfrm>
        </p:spPr>
        <p:txBody>
          <a:bodyPr rtlCol="0"/>
          <a:lstStyle/>
          <a:p>
            <a:pPr rtl="0"/>
            <a:r>
              <a:rPr lang="en-US" dirty="0">
                <a:highlight>
                  <a:srgbClr val="0000FF"/>
                </a:highlight>
              </a:rPr>
              <a:t>Develop leadership skills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8891" y="1790700"/>
            <a:ext cx="4416552" cy="2214364"/>
          </a:xfrm>
        </p:spPr>
        <p:txBody>
          <a:bodyPr rtlCol="0">
            <a:normAutofit/>
          </a:bodyPr>
          <a:lstStyle/>
          <a:p>
            <a:pPr rtl="0"/>
            <a:r>
              <a:rPr lang="en-US" sz="2000" dirty="0"/>
              <a:t>Lead small team projects and seeks monitoring</a:t>
            </a:r>
          </a:p>
          <a:p>
            <a:pPr rtl="0"/>
            <a:r>
              <a:rPr lang="en-US" sz="2000" dirty="0"/>
              <a:t>Positive feedback and successful task completion in 12 months.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7" name="3D Model 6" descr="Arrow">
                <a:extLst>
                  <a:ext uri="{FF2B5EF4-FFF2-40B4-BE49-F238E27FC236}">
                    <a16:creationId xmlns:a16="http://schemas.microsoft.com/office/drawing/2014/main" id="{51BD16ED-906D-F778-1293-B71E789728F3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283742540"/>
                  </p:ext>
                </p:extLst>
              </p:nvPr>
            </p:nvGraphicFramePr>
            <p:xfrm rot="13486633" flipH="1">
              <a:off x="119529" y="570361"/>
              <a:ext cx="917319" cy="968913"/>
            </p:xfrm>
            <a:graphic>
              <a:graphicData uri="http://schemas.microsoft.com/office/drawing/2017/model3d">
                <am3d:model3d r:embed="rId3">
                  <am3d:spPr>
                    <a:xfrm rot="13486633" flipH="1">
                      <a:off x="0" y="0"/>
                      <a:ext cx="917319" cy="968913"/>
                    </a:xfrm>
                    <a:prstGeom prst="rect">
                      <a:avLst/>
                    </a:prstGeom>
                  </am3d:spPr>
                  <am3d:camera>
                    <am3d:pos x="0" y="0" z="657032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44604603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y="5400000"/>
                    <am3d:postTrans dx="0" dy="0" dz="0"/>
                  </am3d:trans>
                  <am3d:raster rName="Office3DRenderer" rVer="16.0.8326">
                    <am3d:blip r:embed="rId4"/>
                  </am3d:raster>
                  <am3d:objViewport viewportSz="1370355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7" name="3D Model 6" descr="Arrow">
                <a:extLst>
                  <a:ext uri="{FF2B5EF4-FFF2-40B4-BE49-F238E27FC236}">
                    <a16:creationId xmlns:a16="http://schemas.microsoft.com/office/drawing/2014/main" id="{51BD16ED-906D-F778-1293-B71E789728F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 rot="13486633" flipH="1">
                <a:off x="119529" y="570361"/>
                <a:ext cx="917319" cy="9689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8" name="3D Model 7" descr="Arrow">
                <a:extLst>
                  <a:ext uri="{FF2B5EF4-FFF2-40B4-BE49-F238E27FC236}">
                    <a16:creationId xmlns:a16="http://schemas.microsoft.com/office/drawing/2014/main" id="{C9FFF279-D708-C5F7-4D46-6041A6B43755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877138953"/>
                  </p:ext>
                </p:extLst>
              </p:nvPr>
            </p:nvGraphicFramePr>
            <p:xfrm rot="19432593">
              <a:off x="10154713" y="618760"/>
              <a:ext cx="1069827" cy="1133486"/>
            </p:xfrm>
            <a:graphic>
              <a:graphicData uri="http://schemas.microsoft.com/office/drawing/2017/model3d">
                <am3d:model3d r:embed="rId3">
                  <am3d:spPr>
                    <a:xfrm rot="19432593">
                      <a:off x="0" y="0"/>
                      <a:ext cx="1069827" cy="1133486"/>
                    </a:xfrm>
                    <a:prstGeom prst="rect">
                      <a:avLst/>
                    </a:prstGeom>
                  </am3d:spPr>
                  <am3d:camera>
                    <am3d:pos x="0" y="0" z="657032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44604603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y="16200000"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1598183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8" name="3D Model 7" descr="Arrow">
                <a:extLst>
                  <a:ext uri="{FF2B5EF4-FFF2-40B4-BE49-F238E27FC236}">
                    <a16:creationId xmlns:a16="http://schemas.microsoft.com/office/drawing/2014/main" id="{C9FFF279-D708-C5F7-4D46-6041A6B4375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 rot="19432593">
                <a:off x="10154713" y="618760"/>
                <a:ext cx="1069827" cy="1133486"/>
              </a:xfrm>
              <a:prstGeom prst="rect">
                <a:avLst/>
              </a:prstGeom>
            </p:spPr>
          </p:pic>
        </mc:Fallback>
      </mc:AlternateContent>
      <p:sp>
        <p:nvSpPr>
          <p:cNvPr id="11" name="TextBox 10">
            <a:extLst>
              <a:ext uri="{FF2B5EF4-FFF2-40B4-BE49-F238E27FC236}">
                <a16:creationId xmlns:a16="http://schemas.microsoft.com/office/drawing/2014/main" id="{F8D1AD5D-63F1-61FA-6BF4-21B172044902}"/>
              </a:ext>
            </a:extLst>
          </p:cNvPr>
          <p:cNvSpPr txBox="1"/>
          <p:nvPr/>
        </p:nvSpPr>
        <p:spPr>
          <a:xfrm>
            <a:off x="1125860" y="4082613"/>
            <a:ext cx="4416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2">
                    <a:lumMod val="25000"/>
                    <a:lumOff val="75000"/>
                  </a:schemeClr>
                </a:solidFill>
                <a:highlight>
                  <a:srgbClr val="0000FF"/>
                </a:highlight>
              </a:rPr>
              <a:t>ENHANCE DIGITAL LITERACY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73EAA15-6187-671A-6377-0FC5737DF2BD}"/>
              </a:ext>
            </a:extLst>
          </p:cNvPr>
          <p:cNvSpPr txBox="1"/>
          <p:nvPr/>
        </p:nvSpPr>
        <p:spPr>
          <a:xfrm>
            <a:off x="6416947" y="4059981"/>
            <a:ext cx="39604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2">
                    <a:lumMod val="25000"/>
                    <a:lumOff val="75000"/>
                  </a:schemeClr>
                </a:solidFill>
                <a:highlight>
                  <a:srgbClr val="0000FF"/>
                </a:highlight>
              </a:rPr>
              <a:t>BUILD PROFESSIONAL NETWORKS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7D4A279-06D4-9EF0-DDDF-276EAA1F9A57}"/>
              </a:ext>
            </a:extLst>
          </p:cNvPr>
          <p:cNvSpPr txBox="1"/>
          <p:nvPr/>
        </p:nvSpPr>
        <p:spPr>
          <a:xfrm>
            <a:off x="1125859" y="4662030"/>
            <a:ext cx="420052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Complete NHS digital skills modules and practise health record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Confident digital use in placements within 6 months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8C5DC7F-F858-2F72-772A-A7F132C453EC}"/>
              </a:ext>
            </a:extLst>
          </p:cNvPr>
          <p:cNvSpPr txBox="1"/>
          <p:nvPr/>
        </p:nvSpPr>
        <p:spPr>
          <a:xfrm>
            <a:off x="6416947" y="4778821"/>
            <a:ext cx="40324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sz="2000" dirty="0"/>
              <a:t>Join skills for care/RCN, attend webinars, peer support groups.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Active engagement in at least 2 networks within 12 months.</a:t>
            </a:r>
          </a:p>
        </p:txBody>
      </p:sp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5" name="3D Model 14" descr="Arrow">
                <a:extLst>
                  <a:ext uri="{FF2B5EF4-FFF2-40B4-BE49-F238E27FC236}">
                    <a16:creationId xmlns:a16="http://schemas.microsoft.com/office/drawing/2014/main" id="{A2E72E63-7891-342C-4281-C6FA2E6CED91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864993190"/>
                  </p:ext>
                </p:extLst>
              </p:nvPr>
            </p:nvGraphicFramePr>
            <p:xfrm rot="19417454">
              <a:off x="246237" y="5628464"/>
              <a:ext cx="1118851" cy="1185427"/>
            </p:xfrm>
            <a:graphic>
              <a:graphicData uri="http://schemas.microsoft.com/office/drawing/2017/model3d">
                <am3d:model3d r:embed="rId3">
                  <am3d:spPr>
                    <a:xfrm rot="19417454">
                      <a:off x="0" y="0"/>
                      <a:ext cx="1118851" cy="1185427"/>
                    </a:xfrm>
                    <a:prstGeom prst="rect">
                      <a:avLst/>
                    </a:prstGeom>
                  </am3d:spPr>
                  <am3d:camera>
                    <am3d:pos x="0" y="0" z="657032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44604603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y="5400000"/>
                    <am3d:postTrans dx="0" dy="0" dz="0"/>
                  </am3d:trans>
                  <am3d:raster rName="Office3DRenderer" rVer="16.0.8326">
                    <am3d:blip r:embed="rId6"/>
                  </am3d:raster>
                  <am3d:objViewport viewportSz="1671419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5" name="3D Model 14" descr="Arrow">
                <a:extLst>
                  <a:ext uri="{FF2B5EF4-FFF2-40B4-BE49-F238E27FC236}">
                    <a16:creationId xmlns:a16="http://schemas.microsoft.com/office/drawing/2014/main" id="{A2E72E63-7891-342C-4281-C6FA2E6CED91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 rot="19417454">
                <a:off x="246237" y="5628464"/>
                <a:ext cx="1118851" cy="118542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am3d="http://schemas.microsoft.com/office/drawing/2017/model3d" Requires="am3d">
          <p:graphicFrame>
            <p:nvGraphicFramePr>
              <p:cNvPr id="16" name="3D Model 15" descr="Arrow">
                <a:extLst>
                  <a:ext uri="{FF2B5EF4-FFF2-40B4-BE49-F238E27FC236}">
                    <a16:creationId xmlns:a16="http://schemas.microsoft.com/office/drawing/2014/main" id="{7391DA48-57E3-DA02-16B0-AB1123D5B142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850137949"/>
                  </p:ext>
                </p:extLst>
              </p:nvPr>
            </p:nvGraphicFramePr>
            <p:xfrm rot="1689629">
              <a:off x="9808965" y="5511634"/>
              <a:ext cx="1053050" cy="1115710"/>
            </p:xfrm>
            <a:graphic>
              <a:graphicData uri="http://schemas.microsoft.com/office/drawing/2017/model3d">
                <am3d:model3d r:embed="rId3">
                  <am3d:spPr>
                    <a:xfrm rot="1689629">
                      <a:off x="0" y="0"/>
                      <a:ext cx="1053050" cy="1115710"/>
                    </a:xfrm>
                    <a:prstGeom prst="rect">
                      <a:avLst/>
                    </a:prstGeom>
                  </am3d:spPr>
                  <am3d:camera>
                    <am3d:pos x="0" y="0" z="65703258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544604603" d="1000000"/>
                    <am3d:preTrans dx="0" dy="0" dz="0"/>
                    <am3d:scale>
                      <am3d:sx n="1000000" d="1000000"/>
                      <am3d:sy n="1000000" d="1000000"/>
                      <am3d:sz n="1000000" d="1000000"/>
                    </am3d:scale>
                    <am3d:rot ay="16200000"/>
                    <am3d:postTrans dx="0" dy="0" dz="0"/>
                  </am3d:trans>
                  <am3d:raster rName="Office3DRenderer" rVer="16.0.8326">
                    <am3d:blip r:embed="rId7"/>
                  </am3d:raster>
                  <am3d:objViewport viewportSz="1573120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16" name="3D Model 15" descr="Arrow">
                <a:extLst>
                  <a:ext uri="{FF2B5EF4-FFF2-40B4-BE49-F238E27FC236}">
                    <a16:creationId xmlns:a16="http://schemas.microsoft.com/office/drawing/2014/main" id="{7391DA48-57E3-DA02-16B0-AB1123D5B14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7"/>
              <a:stretch>
                <a:fillRect/>
              </a:stretch>
            </p:blipFill>
            <p:spPr>
              <a:xfrm rot="1689629">
                <a:off x="9808965" y="5511634"/>
                <a:ext cx="1053050" cy="111571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81425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dirty="0"/>
              <a:t>Opportunities in Health and Social Care &amp; How to Utilize Strengths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D5CF4D2F-4D67-0EF0-FF89-5A03B62C9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9062207"/>
              </p:ext>
            </p:extLst>
          </p:nvPr>
        </p:nvGraphicFramePr>
        <p:xfrm>
          <a:off x="1502544" y="2060848"/>
          <a:ext cx="8125884" cy="384048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4062942">
                  <a:extLst>
                    <a:ext uri="{9D8B030D-6E8A-4147-A177-3AD203B41FA5}">
                      <a16:colId xmlns:a16="http://schemas.microsoft.com/office/drawing/2014/main" val="688007977"/>
                    </a:ext>
                  </a:extLst>
                </a:gridCol>
                <a:gridCol w="4062942">
                  <a:extLst>
                    <a:ext uri="{9D8B030D-6E8A-4147-A177-3AD203B41FA5}">
                      <a16:colId xmlns:a16="http://schemas.microsoft.com/office/drawing/2014/main" val="3768175285"/>
                    </a:ext>
                  </a:extLst>
                </a:gridCol>
              </a:tblGrid>
              <a:tr h="588065">
                <a:tc>
                  <a:txBody>
                    <a:bodyPr/>
                    <a:lstStyle/>
                    <a:p>
                      <a:r>
                        <a:rPr lang="en-GB" b="1" dirty="0"/>
                        <a:t>Training and Qualifications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/>
                        <a:t>Use love of learning to complete courses and improve on skills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042189"/>
                  </a:ext>
                </a:extLst>
              </a:tr>
              <a:tr h="588065">
                <a:tc>
                  <a:txBody>
                    <a:bodyPr/>
                    <a:lstStyle/>
                    <a:p>
                      <a:r>
                        <a:rPr lang="en-GB" b="1" dirty="0"/>
                        <a:t>Mentorship and Networks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good communication to build relationships and get support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66844925"/>
                  </a:ext>
                </a:extLst>
              </a:tr>
              <a:tr h="588065">
                <a:tc>
                  <a:txBody>
                    <a:bodyPr/>
                    <a:lstStyle/>
                    <a:p>
                      <a:r>
                        <a:rPr lang="en-GB" b="1" dirty="0"/>
                        <a:t>Placements and Volunteering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empathy to help others while gaining experience and knowledge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8733361"/>
                  </a:ext>
                </a:extLst>
              </a:tr>
              <a:tr h="588065">
                <a:tc>
                  <a:txBody>
                    <a:bodyPr/>
                    <a:lstStyle/>
                    <a:p>
                      <a:r>
                        <a:rPr lang="en-GB" b="1" dirty="0"/>
                        <a:t>Growth and Job demand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adaptability to find new roles and progress as you go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677885"/>
                  </a:ext>
                </a:extLst>
              </a:tr>
              <a:tr h="588065">
                <a:tc>
                  <a:txBody>
                    <a:bodyPr/>
                    <a:lstStyle/>
                    <a:p>
                      <a:r>
                        <a:rPr lang="en-GB" b="1" dirty="0"/>
                        <a:t>Online learning and Digital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motivation and curiosity to improve digital strengths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3148548"/>
                  </a:ext>
                </a:extLst>
              </a:tr>
              <a:tr h="588065">
                <a:tc>
                  <a:txBody>
                    <a:bodyPr/>
                    <a:lstStyle/>
                    <a:p>
                      <a:r>
                        <a:rPr lang="en-GB" b="1" dirty="0"/>
                        <a:t>Reflection and feedback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 self-awareness to learn from feedback and improve on them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99632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0506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5780" y="260648"/>
            <a:ext cx="3596607" cy="1143000"/>
          </a:xfrm>
        </p:spPr>
        <p:txBody>
          <a:bodyPr rtlCol="0"/>
          <a:lstStyle/>
          <a:p>
            <a:r>
              <a:rPr lang="en-US" b="1" dirty="0"/>
              <a:t>References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2B56CA-A8FD-037E-35BD-FA1017210275}"/>
              </a:ext>
            </a:extLst>
          </p:cNvPr>
          <p:cNvSpPr txBox="1"/>
          <p:nvPr/>
        </p:nvSpPr>
        <p:spPr>
          <a:xfrm>
            <a:off x="5302324" y="620688"/>
            <a:ext cx="640871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Alkan, E., Cushen-Brewster, N. and Anyanwu, P. (2024). Organisational factors associated with healthcare workforce development, recruitment, and retention in the United Kingdom: a systematic review. BMC Nursing, [online] 23(1).  Doi </a:t>
            </a:r>
            <a:r>
              <a:rPr lang="en-GB" dirty="0">
                <a:hlinkClick r:id="rId3"/>
              </a:rPr>
              <a:t>https://doi.org/10.1186/s12912-024-02216-0</a:t>
            </a:r>
            <a:r>
              <a:rPr lang="en-GB" dirty="0"/>
              <a:t>. Assessed: 16 October 2025.</a:t>
            </a:r>
          </a:p>
          <a:p>
            <a:endParaRPr lang="en-GB" dirty="0"/>
          </a:p>
          <a:p>
            <a:r>
              <a:rPr lang="en-GB" dirty="0"/>
              <a:t>House of Commons Health and Social Care Committee (2021). Workforce Burnout and Resilience in the NHS and Social Care Second Report of Session 2021-22 Report, Together with Formal Minutes Relating to the Report. [online] House of Commons. Available at: </a:t>
            </a:r>
            <a:r>
              <a:rPr lang="en-GB" dirty="0">
                <a:hlinkClick r:id="rId4"/>
              </a:rPr>
              <a:t>https://committees.parliament.uk/publications/6158/documents/68766/default/</a:t>
            </a:r>
            <a:r>
              <a:rPr lang="en-GB" dirty="0"/>
              <a:t>. Assessed: 16 October 2025.</a:t>
            </a:r>
          </a:p>
        </p:txBody>
      </p:sp>
    </p:spTree>
    <p:extLst>
      <p:ext uri="{BB962C8B-B14F-4D97-AF65-F5344CB8AC3E}">
        <p14:creationId xmlns:p14="http://schemas.microsoft.com/office/powerpoint/2010/main" val="110850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2786175_TF02895261" id="{09871225-3C89-4965-9994-3C1727E7602C}" vid="{4AD81417-1316-475F-B518-906C0D665D5C}"/>
    </a:ext>
  </a:extLst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true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1564227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Take your audience through a digital tunnel where they'll  burst through to the other side and see the information you want to present. Show them lists, charts, tables, SmartArt,  and pictures using a variety of layouts in widescreen (16X9) format. This design works well for subjects on science and technology, computers, communication, and more.   
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2012-05-11T02:04:00+00:00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2029-01-01T08:00:00+00:00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TP102895246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835483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REDMOND\v-vaddu</DisplayName>
        <AccountId>2567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15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22CCB507-0646-4A50-A4F7-7F385079D5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4228E6B-D70C-44BB-A81F-A245495F61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E41224-0370-4595-877C-23316CD80004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141</TotalTime>
  <Words>618</Words>
  <Application>Microsoft Office PowerPoint</Application>
  <PresentationFormat>Custom</PresentationFormat>
  <Paragraphs>65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Corbel</vt:lpstr>
      <vt:lpstr>Digital Blue Tunnel 16x9</vt:lpstr>
      <vt:lpstr>Professional development within health and social care</vt:lpstr>
      <vt:lpstr>Introduction </vt:lpstr>
      <vt:lpstr>Leveraging strengths to overcome weaknesses and minimize threats</vt:lpstr>
      <vt:lpstr>PowerPoint Presentation</vt:lpstr>
      <vt:lpstr>Personal action plan</vt:lpstr>
      <vt:lpstr>Opportunities in Health and Social Care &amp; How to Utilize Strengths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Karla Garner</dc:creator>
  <cp:lastModifiedBy>Karla Garner</cp:lastModifiedBy>
  <cp:revision>1</cp:revision>
  <dcterms:created xsi:type="dcterms:W3CDTF">2025-10-16T10:15:35Z</dcterms:created>
  <dcterms:modified xsi:type="dcterms:W3CDTF">2025-10-16T12:37:25Z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