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68" r:id="rId5"/>
    <p:sldId id="267" r:id="rId6"/>
    <p:sldId id="260" r:id="rId7"/>
    <p:sldId id="259" r:id="rId8"/>
    <p:sldId id="261" r:id="rId9"/>
    <p:sldId id="262" r:id="rId10"/>
    <p:sldId id="265" r:id="rId11"/>
    <p:sldId id="266" r:id="rId12"/>
    <p:sldId id="264"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94660"/>
  </p:normalViewPr>
  <p:slideViewPr>
    <p:cSldViewPr snapToGrid="0">
      <p:cViewPr varScale="1">
        <p:scale>
          <a:sx n="81" d="100"/>
          <a:sy n="81" d="100"/>
        </p:scale>
        <p:origin x="74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694E656E-107D-4CC3-BB5A-61533695AA62}" type="datetimeFigureOut">
              <a:rPr lang="en-GB" smtClean="0"/>
              <a:t>26/03/2018</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612EDB8A-5CD4-4170-8783-EBEC3F1F2021}" type="slidenum">
              <a:rPr lang="en-GB" smtClean="0"/>
              <a:t>‹#›</a:t>
            </a:fld>
            <a:endParaRPr lang="en-GB"/>
          </a:p>
        </p:txBody>
      </p:sp>
    </p:spTree>
    <p:extLst>
      <p:ext uri="{BB962C8B-B14F-4D97-AF65-F5344CB8AC3E}">
        <p14:creationId xmlns:p14="http://schemas.microsoft.com/office/powerpoint/2010/main" val="168235489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4E656E-107D-4CC3-BB5A-61533695AA62}" type="datetimeFigureOut">
              <a:rPr lang="en-GB" smtClean="0"/>
              <a:t>26/03/2018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1629630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694E656E-107D-4CC3-BB5A-61533695AA62}" type="datetimeFigureOut">
              <a:rPr lang="en-GB" smtClean="0"/>
              <a:t>26/03/2018</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82317399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4E656E-107D-4CC3-BB5A-61533695AA62}"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3005014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4E656E-107D-4CC3-BB5A-61533695AA62}" type="datetimeFigureOut">
              <a:rPr lang="en-GB" smtClean="0"/>
              <a:t>26/03/2018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1096737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4E656E-107D-4CC3-BB5A-61533695AA62}" type="datetimeFigureOut">
              <a:rPr lang="en-GB" smtClean="0"/>
              <a:t>26/03/2018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1939346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4E656E-107D-4CC3-BB5A-61533695AA62}" type="datetimeFigureOut">
              <a:rPr lang="en-GB" smtClean="0"/>
              <a:t>26/03/2018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157440620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694E656E-107D-4CC3-BB5A-61533695AA62}" type="datetimeFigureOut">
              <a:rPr lang="en-GB" smtClean="0"/>
              <a:t>26/03/2018</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612EDB8A-5CD4-4170-8783-EBEC3F1F2021}"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8843774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694E656E-107D-4CC3-BB5A-61533695AA62}" type="datetimeFigureOut">
              <a:rPr lang="en-GB" smtClean="0"/>
              <a:t>26/03/2018</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612EDB8A-5CD4-4170-8783-EBEC3F1F2021}"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66014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4E656E-107D-4CC3-BB5A-61533695AA62}"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3645083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4E656E-107D-4CC3-BB5A-61533695AA62}"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3852994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94E656E-107D-4CC3-BB5A-61533695AA62}" type="datetimeFigureOut">
              <a:rPr lang="en-GB" smtClean="0"/>
              <a:t>26/03/2018</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612EDB8A-5CD4-4170-8783-EBEC3F1F2021}" type="slidenum">
              <a:rPr lang="en-GB" smtClean="0"/>
              <a:t>‹#›</a:t>
            </a:fld>
            <a:endParaRPr lang="en-GB"/>
          </a:p>
        </p:txBody>
      </p:sp>
    </p:spTree>
    <p:extLst>
      <p:ext uri="{BB962C8B-B14F-4D97-AF65-F5344CB8AC3E}">
        <p14:creationId xmlns:p14="http://schemas.microsoft.com/office/powerpoint/2010/main" val="35168991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gov.wales/newsroom/health-and-social-services/2015/suicide-prevention/?lang=en" TargetMode="External"/><Relationship Id="rId7" Type="http://schemas.openxmlformats.org/officeDocument/2006/relationships/hyperlink" Target="https://www.samaritans.org/about-us/our-research/facts-and-figures-about-suicide" TargetMode="External"/><Relationship Id="rId2" Type="http://schemas.openxmlformats.org/officeDocument/2006/relationships/hyperlink" Target="https://www.featureshoot.com/2016/09/the-truth-about-the-bridgend-suicides/" TargetMode="External"/><Relationship Id="rId1" Type="http://schemas.openxmlformats.org/officeDocument/2006/relationships/slideLayout" Target="../slideLayouts/slideLayout2.xml"/><Relationship Id="rId6" Type="http://schemas.openxmlformats.org/officeDocument/2006/relationships/hyperlink" Target="https://www.papyrus-uk.org/about/our-campaigns" TargetMode="External"/><Relationship Id="rId5" Type="http://schemas.openxmlformats.org/officeDocument/2006/relationships/hyperlink" Target="http://www.legislation.gov.uk/ukpga/Eliz2/9-10/60" TargetMode="External"/><Relationship Id="rId4" Type="http://schemas.openxmlformats.org/officeDocument/2006/relationships/hyperlink" Target="https://www.theguardian.com/society/2016/oct/23/nhs-figures-show-shocking-rise-self-harm-young-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02F8F-9E6E-442B-B308-378315D3BB28}"/>
              </a:ext>
            </a:extLst>
          </p:cNvPr>
          <p:cNvSpPr>
            <a:spLocks noGrp="1"/>
          </p:cNvSpPr>
          <p:nvPr>
            <p:ph type="ctrTitle"/>
          </p:nvPr>
        </p:nvSpPr>
        <p:spPr>
          <a:xfrm>
            <a:off x="1691326" y="1855250"/>
            <a:ext cx="9144000" cy="1641490"/>
          </a:xfrm>
        </p:spPr>
        <p:txBody>
          <a:bodyPr>
            <a:normAutofit/>
          </a:bodyPr>
          <a:lstStyle/>
          <a:p>
            <a:r>
              <a:rPr lang="en-GB" sz="4800" dirty="0">
                <a:latin typeface="Times New Roman" panose="02020603050405020304" pitchFamily="18" charset="0"/>
                <a:cs typeface="Times New Roman" panose="02020603050405020304" pitchFamily="18" charset="0"/>
              </a:rPr>
              <a:t>Self Harm and Suicide </a:t>
            </a:r>
          </a:p>
        </p:txBody>
      </p:sp>
      <p:sp>
        <p:nvSpPr>
          <p:cNvPr id="3" name="Subtitle 2">
            <a:extLst>
              <a:ext uri="{FF2B5EF4-FFF2-40B4-BE49-F238E27FC236}">
                <a16:creationId xmlns:a16="http://schemas.microsoft.com/office/drawing/2014/main" id="{4221704F-6B32-431F-A446-0DC8EE0C293B}"/>
              </a:ext>
            </a:extLst>
          </p:cNvPr>
          <p:cNvSpPr>
            <a:spLocks noGrp="1"/>
          </p:cNvSpPr>
          <p:nvPr>
            <p:ph type="subTitle" idx="1"/>
          </p:nvPr>
        </p:nvSpPr>
        <p:spPr>
          <a:xfrm>
            <a:off x="3848372" y="3355943"/>
            <a:ext cx="3928741" cy="1345149"/>
          </a:xfrm>
        </p:spPr>
        <p:txBody>
          <a:bodyPr>
            <a:normAutofit/>
          </a:bodyPr>
          <a:lstStyle/>
          <a:p>
            <a:r>
              <a:rPr lang="en-GB" sz="2800" dirty="0">
                <a:latin typeface="Times New Roman" panose="02020603050405020304" pitchFamily="18" charset="0"/>
                <a:cs typeface="Times New Roman" panose="02020603050405020304" pitchFamily="18" charset="0"/>
              </a:rPr>
              <a:t>Hard to Reach Groups- SJSS4001</a:t>
            </a:r>
          </a:p>
        </p:txBody>
      </p:sp>
    </p:spTree>
    <p:extLst>
      <p:ext uri="{BB962C8B-B14F-4D97-AF65-F5344CB8AC3E}">
        <p14:creationId xmlns:p14="http://schemas.microsoft.com/office/powerpoint/2010/main" val="2253257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6B73-6B2E-41BA-87C8-4E2D079B1237}"/>
              </a:ext>
            </a:extLst>
          </p:cNvPr>
          <p:cNvSpPr>
            <a:spLocks noGrp="1"/>
          </p:cNvSpPr>
          <p:nvPr>
            <p:ph type="title"/>
          </p:nvPr>
        </p:nvSpPr>
        <p:spPr>
          <a:xfrm>
            <a:off x="3668598" y="414779"/>
            <a:ext cx="4579856" cy="1458013"/>
          </a:xfrm>
        </p:spPr>
        <p:txBody>
          <a:bodyPr/>
          <a:lstStyle/>
          <a:p>
            <a:pPr algn="ctr"/>
            <a:r>
              <a:rPr lang="en-GB" u="sng" dirty="0">
                <a:latin typeface="Times New Roman" panose="02020603050405020304" pitchFamily="18" charset="0"/>
                <a:cs typeface="Times New Roman" panose="02020603050405020304" pitchFamily="18" charset="0"/>
              </a:rPr>
              <a:t>Overview</a:t>
            </a:r>
            <a:r>
              <a:rPr lang="en-GB" dirty="0"/>
              <a:t> </a:t>
            </a:r>
          </a:p>
        </p:txBody>
      </p:sp>
      <p:sp>
        <p:nvSpPr>
          <p:cNvPr id="10" name="TextBox 9">
            <a:extLst>
              <a:ext uri="{FF2B5EF4-FFF2-40B4-BE49-F238E27FC236}">
                <a16:creationId xmlns:a16="http://schemas.microsoft.com/office/drawing/2014/main" id="{E4B1B93F-AC7D-42F6-AA29-A09DF755D718}"/>
              </a:ext>
            </a:extLst>
          </p:cNvPr>
          <p:cNvSpPr txBox="1"/>
          <p:nvPr/>
        </p:nvSpPr>
        <p:spPr>
          <a:xfrm>
            <a:off x="829559" y="2158738"/>
            <a:ext cx="4298622" cy="461665"/>
          </a:xfrm>
          <a:prstGeom prst="rect">
            <a:avLst/>
          </a:prstGeom>
          <a:noFill/>
        </p:spPr>
        <p:txBody>
          <a:bodyPr wrap="square" rtlCol="0">
            <a:spAutoFit/>
          </a:bodyPr>
          <a:lstStyle/>
          <a:p>
            <a:r>
              <a:rPr lang="en-GB" sz="2400" u="sng" dirty="0">
                <a:latin typeface="Times New Roman" panose="02020603050405020304" pitchFamily="18" charset="0"/>
                <a:cs typeface="Times New Roman" panose="02020603050405020304" pitchFamily="18" charset="0"/>
              </a:rPr>
              <a:t>What is suicide?</a:t>
            </a:r>
          </a:p>
        </p:txBody>
      </p:sp>
      <p:sp>
        <p:nvSpPr>
          <p:cNvPr id="11" name="TextBox 10">
            <a:extLst>
              <a:ext uri="{FF2B5EF4-FFF2-40B4-BE49-F238E27FC236}">
                <a16:creationId xmlns:a16="http://schemas.microsoft.com/office/drawing/2014/main" id="{5252E6A4-0454-4A9D-8D3E-61C832E2C09B}"/>
              </a:ext>
            </a:extLst>
          </p:cNvPr>
          <p:cNvSpPr txBox="1"/>
          <p:nvPr/>
        </p:nvSpPr>
        <p:spPr>
          <a:xfrm>
            <a:off x="6969553" y="2158738"/>
            <a:ext cx="3148552" cy="461665"/>
          </a:xfrm>
          <a:prstGeom prst="rect">
            <a:avLst/>
          </a:prstGeom>
          <a:noFill/>
        </p:spPr>
        <p:txBody>
          <a:bodyPr wrap="square" rtlCol="0">
            <a:spAutoFit/>
          </a:bodyPr>
          <a:lstStyle/>
          <a:p>
            <a:r>
              <a:rPr lang="en-GB" sz="2400" u="sng" dirty="0">
                <a:latin typeface="Times New Roman" panose="02020603050405020304" pitchFamily="18" charset="0"/>
                <a:cs typeface="Times New Roman" panose="02020603050405020304" pitchFamily="18" charset="0"/>
              </a:rPr>
              <a:t>What is Self harm?</a:t>
            </a:r>
          </a:p>
        </p:txBody>
      </p:sp>
      <p:sp>
        <p:nvSpPr>
          <p:cNvPr id="12" name="TextBox 11">
            <a:extLst>
              <a:ext uri="{FF2B5EF4-FFF2-40B4-BE49-F238E27FC236}">
                <a16:creationId xmlns:a16="http://schemas.microsoft.com/office/drawing/2014/main" id="{E0D6F30D-10E1-403F-9C9C-4B47840AF774}"/>
              </a:ext>
            </a:extLst>
          </p:cNvPr>
          <p:cNvSpPr txBox="1"/>
          <p:nvPr/>
        </p:nvSpPr>
        <p:spPr>
          <a:xfrm>
            <a:off x="410066" y="2629830"/>
            <a:ext cx="3648173" cy="2308324"/>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Suicide is defined as the intentional taking of one's own life, before 1961 suicide was classed as a criminal act and whoever was involve would be prosecuted for murder of manslaughter.</a:t>
            </a:r>
          </a:p>
          <a:p>
            <a:r>
              <a:rPr lang="en-GB" dirty="0">
                <a:latin typeface="Times New Roman" panose="02020603050405020304" pitchFamily="18" charset="0"/>
                <a:cs typeface="Times New Roman" panose="02020603050405020304" pitchFamily="18" charset="0"/>
              </a:rPr>
              <a:t>(The Free Dictionary Farlex, Inc, 2003-2018)</a:t>
            </a:r>
          </a:p>
        </p:txBody>
      </p:sp>
      <p:sp>
        <p:nvSpPr>
          <p:cNvPr id="13" name="TextBox 12">
            <a:extLst>
              <a:ext uri="{FF2B5EF4-FFF2-40B4-BE49-F238E27FC236}">
                <a16:creationId xmlns:a16="http://schemas.microsoft.com/office/drawing/2014/main" id="{69E20BAB-74DC-4FFC-A5B8-D5D68606D8E9}"/>
              </a:ext>
            </a:extLst>
          </p:cNvPr>
          <p:cNvSpPr txBox="1"/>
          <p:nvPr/>
        </p:nvSpPr>
        <p:spPr>
          <a:xfrm>
            <a:off x="6636469" y="2620403"/>
            <a:ext cx="3949831" cy="2308324"/>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Infliction of harm or damage to one’s self, caused by trauma or abuse or mental health issues such as </a:t>
            </a:r>
            <a:r>
              <a:rPr lang="en-GB" dirty="0" err="1">
                <a:latin typeface="Times New Roman" panose="02020603050405020304" pitchFamily="18" charset="0"/>
                <a:cs typeface="Times New Roman" panose="02020603050405020304" pitchFamily="18" charset="0"/>
              </a:rPr>
              <a:t>depresseion</a:t>
            </a:r>
            <a:r>
              <a:rPr lang="en-GB" dirty="0">
                <a:latin typeface="Times New Roman" panose="02020603050405020304" pitchFamily="18" charset="0"/>
                <a:cs typeface="Times New Roman" panose="02020603050405020304" pitchFamily="18" charset="0"/>
              </a:rPr>
              <a:t> </a:t>
            </a:r>
            <a:r>
              <a:rPr lang="en-GB">
                <a:latin typeface="Times New Roman" panose="02020603050405020304" pitchFamily="18" charset="0"/>
                <a:cs typeface="Times New Roman" panose="02020603050405020304" pitchFamily="18" charset="0"/>
              </a:rPr>
              <a:t>or anxiety.</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Segen's</a:t>
            </a:r>
            <a:r>
              <a:rPr lang="en-GB" dirty="0">
                <a:latin typeface="Times New Roman" panose="02020603050405020304" pitchFamily="18" charset="0"/>
                <a:cs typeface="Times New Roman" panose="02020603050405020304" pitchFamily="18" charset="0"/>
              </a:rPr>
              <a:t> Medical Dictionary Farlex, Inc. 2012)</a:t>
            </a:r>
          </a:p>
          <a:p>
            <a:endParaRPr lang="en-GB" dirty="0"/>
          </a:p>
          <a:p>
            <a:endParaRPr lang="en-GB" dirty="0"/>
          </a:p>
        </p:txBody>
      </p:sp>
    </p:spTree>
    <p:extLst>
      <p:ext uri="{BB962C8B-B14F-4D97-AF65-F5344CB8AC3E}">
        <p14:creationId xmlns:p14="http://schemas.microsoft.com/office/powerpoint/2010/main" val="919399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66D87E-EA33-4F3A-B970-5D49A83200B4}"/>
              </a:ext>
            </a:extLst>
          </p:cNvPr>
          <p:cNvSpPr txBox="1"/>
          <p:nvPr/>
        </p:nvSpPr>
        <p:spPr>
          <a:xfrm>
            <a:off x="1140644" y="575035"/>
            <a:ext cx="8889476" cy="707886"/>
          </a:xfrm>
          <a:prstGeom prst="rect">
            <a:avLst/>
          </a:prstGeom>
          <a:noFill/>
        </p:spPr>
        <p:txBody>
          <a:bodyPr wrap="square" rtlCol="0">
            <a:spAutoFit/>
          </a:bodyPr>
          <a:lstStyle/>
          <a:p>
            <a:pPr algn="ctr"/>
            <a:r>
              <a:rPr lang="en-GB" sz="4000" u="sng" dirty="0">
                <a:latin typeface="Times New Roman" panose="02020603050405020304" pitchFamily="18" charset="0"/>
                <a:cs typeface="Times New Roman" panose="02020603050405020304" pitchFamily="18" charset="0"/>
              </a:rPr>
              <a:t>Suicide Act 1961.</a:t>
            </a:r>
          </a:p>
        </p:txBody>
      </p:sp>
      <p:sp>
        <p:nvSpPr>
          <p:cNvPr id="5" name="TextBox 4">
            <a:extLst>
              <a:ext uri="{FF2B5EF4-FFF2-40B4-BE49-F238E27FC236}">
                <a16:creationId xmlns:a16="http://schemas.microsoft.com/office/drawing/2014/main" id="{323858C0-AD28-4519-928D-CC21B0ABFCBA}"/>
              </a:ext>
            </a:extLst>
          </p:cNvPr>
          <p:cNvSpPr txBox="1"/>
          <p:nvPr/>
        </p:nvSpPr>
        <p:spPr>
          <a:xfrm>
            <a:off x="1140644" y="2828835"/>
            <a:ext cx="10199802" cy="1200329"/>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Before 1961 the act of suicide was considered a crime and anyone who assisted with suicide would be prosecuted. The Suicide Act 1961 is an act of Parliament that was at the forefront of decriminalising the act of suicide. </a:t>
            </a:r>
          </a:p>
        </p:txBody>
      </p:sp>
      <p:sp>
        <p:nvSpPr>
          <p:cNvPr id="3" name="Rectangle 2">
            <a:extLst>
              <a:ext uri="{FF2B5EF4-FFF2-40B4-BE49-F238E27FC236}">
                <a16:creationId xmlns:a16="http://schemas.microsoft.com/office/drawing/2014/main" id="{473B169F-79AB-485D-9C82-5DEE92982978}"/>
              </a:ext>
            </a:extLst>
          </p:cNvPr>
          <p:cNvSpPr/>
          <p:nvPr/>
        </p:nvSpPr>
        <p:spPr>
          <a:xfrm>
            <a:off x="8998747" y="6213777"/>
            <a:ext cx="2584362" cy="369332"/>
          </a:xfrm>
          <a:prstGeom prst="rect">
            <a:avLst/>
          </a:prstGeom>
        </p:spPr>
        <p:txBody>
          <a:bodyPr wrap="none">
            <a:spAutoFit/>
          </a:bodyPr>
          <a:lstStyle/>
          <a:p>
            <a:r>
              <a:rPr lang="en-GB" dirty="0"/>
              <a:t>Legislations.gov, 2018</a:t>
            </a:r>
          </a:p>
        </p:txBody>
      </p:sp>
    </p:spTree>
    <p:extLst>
      <p:ext uri="{BB962C8B-B14F-4D97-AF65-F5344CB8AC3E}">
        <p14:creationId xmlns:p14="http://schemas.microsoft.com/office/powerpoint/2010/main" val="3777696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B6BA-77D6-440C-98DE-C14A3E8254DA}"/>
              </a:ext>
            </a:extLst>
          </p:cNvPr>
          <p:cNvSpPr>
            <a:spLocks noGrp="1"/>
          </p:cNvSpPr>
          <p:nvPr>
            <p:ph type="title"/>
          </p:nvPr>
        </p:nvSpPr>
        <p:spPr/>
        <p:txBody>
          <a:bodyPr>
            <a:normAutofit/>
          </a:bodyPr>
          <a:lstStyle/>
          <a:p>
            <a:r>
              <a:rPr lang="en-GB" sz="3600" dirty="0"/>
              <a:t>What is the act about?</a:t>
            </a:r>
          </a:p>
        </p:txBody>
      </p:sp>
      <p:sp>
        <p:nvSpPr>
          <p:cNvPr id="3" name="Content Placeholder 2">
            <a:extLst>
              <a:ext uri="{FF2B5EF4-FFF2-40B4-BE49-F238E27FC236}">
                <a16:creationId xmlns:a16="http://schemas.microsoft.com/office/drawing/2014/main" id="{A082EEE8-C60B-43BE-893E-37CAC51BE847}"/>
              </a:ext>
            </a:extLst>
          </p:cNvPr>
          <p:cNvSpPr>
            <a:spLocks noGrp="1"/>
          </p:cNvSpPr>
          <p:nvPr>
            <p:ph idx="1"/>
          </p:nvPr>
        </p:nvSpPr>
        <p:spPr>
          <a:xfrm>
            <a:off x="793422" y="1660060"/>
            <a:ext cx="10971229" cy="4571058"/>
          </a:xfrm>
        </p:spPr>
        <p:txBody>
          <a:bodyPr>
            <a:normAutofit fontScale="77500" lnSpcReduction="20000"/>
          </a:bodyPr>
          <a:lstStyle/>
          <a:p>
            <a:pPr marL="0" indent="0">
              <a:buNone/>
            </a:pPr>
            <a:r>
              <a:rPr lang="en-GB" sz="2100" dirty="0">
                <a:latin typeface="Times New Roman" panose="02020603050405020304" pitchFamily="18" charset="0"/>
                <a:cs typeface="Times New Roman" panose="02020603050405020304" pitchFamily="18" charset="0"/>
              </a:rPr>
              <a:t>Here is just a small section of the act that explains how someone can be jailed for the assistance of suicide  </a:t>
            </a:r>
          </a:p>
          <a:p>
            <a:pPr marL="0" indent="0">
              <a:buNone/>
            </a:pPr>
            <a:r>
              <a:rPr lang="en-GB" sz="2100" dirty="0">
                <a:latin typeface="Times New Roman" panose="02020603050405020304" pitchFamily="18" charset="0"/>
                <a:cs typeface="Times New Roman" panose="02020603050405020304" pitchFamily="18" charset="0"/>
              </a:rPr>
              <a:t>“Criminal liability for complicity in another’s suicide.</a:t>
            </a:r>
          </a:p>
          <a:p>
            <a:pPr marL="0" indent="0">
              <a:buNone/>
            </a:pPr>
            <a:r>
              <a:rPr lang="en-GB" sz="2100" dirty="0">
                <a:latin typeface="Times New Roman" panose="02020603050405020304" pitchFamily="18" charset="0"/>
                <a:cs typeface="Times New Roman" panose="02020603050405020304" pitchFamily="18" charset="0"/>
              </a:rPr>
              <a:t>[F1(1)</a:t>
            </a:r>
          </a:p>
          <a:p>
            <a:pPr marL="0" indent="0">
              <a:buNone/>
            </a:pPr>
            <a:r>
              <a:rPr lang="en-GB" sz="2100" dirty="0">
                <a:latin typeface="Times New Roman" panose="02020603050405020304" pitchFamily="18" charset="0"/>
                <a:cs typeface="Times New Roman" panose="02020603050405020304" pitchFamily="18" charset="0"/>
              </a:rPr>
              <a:t>A person (“D”) commits an offence if—(a)</a:t>
            </a:r>
          </a:p>
          <a:p>
            <a:pPr marL="0" indent="0">
              <a:buNone/>
            </a:pPr>
            <a:r>
              <a:rPr lang="en-GB" sz="2100" dirty="0">
                <a:latin typeface="Times New Roman" panose="02020603050405020304" pitchFamily="18" charset="0"/>
                <a:cs typeface="Times New Roman" panose="02020603050405020304" pitchFamily="18" charset="0"/>
              </a:rPr>
              <a:t>D does an act capable of encouraging or assisting the suicide or attempted suicide of another person, and</a:t>
            </a:r>
          </a:p>
          <a:p>
            <a:pPr marL="0" indent="0">
              <a:buNone/>
            </a:pPr>
            <a:r>
              <a:rPr lang="en-GB" sz="2100" dirty="0">
                <a:latin typeface="Times New Roman" panose="02020603050405020304" pitchFamily="18" charset="0"/>
                <a:cs typeface="Times New Roman" panose="02020603050405020304" pitchFamily="18" charset="0"/>
              </a:rPr>
              <a:t>(b)</a:t>
            </a:r>
          </a:p>
          <a:p>
            <a:pPr marL="0" indent="0">
              <a:buNone/>
            </a:pPr>
            <a:r>
              <a:rPr lang="en-GB" sz="2100" dirty="0">
                <a:latin typeface="Times New Roman" panose="02020603050405020304" pitchFamily="18" charset="0"/>
                <a:cs typeface="Times New Roman" panose="02020603050405020304" pitchFamily="18" charset="0"/>
              </a:rPr>
              <a:t>D's act was intended to encourage or assist suicide or an attempt at suicide.</a:t>
            </a:r>
          </a:p>
          <a:p>
            <a:pPr marL="0" indent="0">
              <a:buNone/>
            </a:pPr>
            <a:r>
              <a:rPr lang="en-GB" sz="2100" dirty="0">
                <a:latin typeface="Times New Roman" panose="02020603050405020304" pitchFamily="18" charset="0"/>
                <a:cs typeface="Times New Roman" panose="02020603050405020304" pitchFamily="18" charset="0"/>
              </a:rPr>
              <a:t>(1A)</a:t>
            </a:r>
          </a:p>
          <a:p>
            <a:pPr marL="0" indent="0">
              <a:buNone/>
            </a:pPr>
            <a:r>
              <a:rPr lang="en-GB" sz="2100" dirty="0">
                <a:latin typeface="Times New Roman" panose="02020603050405020304" pitchFamily="18" charset="0"/>
                <a:cs typeface="Times New Roman" panose="02020603050405020304" pitchFamily="18" charset="0"/>
              </a:rPr>
              <a:t>The person referred to </a:t>
            </a:r>
            <a:r>
              <a:rPr lang="en-GB" sz="2300" dirty="0">
                <a:latin typeface="Times New Roman" panose="02020603050405020304" pitchFamily="18" charset="0"/>
                <a:cs typeface="Times New Roman" panose="02020603050405020304" pitchFamily="18" charset="0"/>
              </a:rPr>
              <a:t>in</a:t>
            </a:r>
            <a:r>
              <a:rPr lang="en-GB" sz="2100" dirty="0">
                <a:latin typeface="Times New Roman" panose="02020603050405020304" pitchFamily="18" charset="0"/>
                <a:cs typeface="Times New Roman" panose="02020603050405020304" pitchFamily="18" charset="0"/>
              </a:rPr>
              <a:t> subsection (1)(a) need not be a specific person (or class of persons) known to, or identified by, D.</a:t>
            </a:r>
          </a:p>
          <a:p>
            <a:pPr marL="0" indent="0">
              <a:buNone/>
            </a:pPr>
            <a:r>
              <a:rPr lang="en-GB" sz="2100" dirty="0">
                <a:latin typeface="Times New Roman" panose="02020603050405020304" pitchFamily="18" charset="0"/>
                <a:cs typeface="Times New Roman" panose="02020603050405020304" pitchFamily="18" charset="0"/>
              </a:rPr>
              <a:t>(1B)</a:t>
            </a:r>
          </a:p>
          <a:p>
            <a:pPr marL="0" indent="0">
              <a:buNone/>
            </a:pPr>
            <a:r>
              <a:rPr lang="en-GB" sz="2100" dirty="0">
                <a:latin typeface="Times New Roman" panose="02020603050405020304" pitchFamily="18" charset="0"/>
                <a:cs typeface="Times New Roman" panose="02020603050405020304" pitchFamily="18" charset="0"/>
              </a:rPr>
              <a:t>D may commit an offence under this section whether or not a suicide, or an attempt at suicide, occurs.</a:t>
            </a:r>
          </a:p>
          <a:p>
            <a:pPr marL="0" indent="0">
              <a:buNone/>
            </a:pPr>
            <a:r>
              <a:rPr lang="en-GB" sz="2100" dirty="0">
                <a:latin typeface="Times New Roman" panose="02020603050405020304" pitchFamily="18" charset="0"/>
                <a:cs typeface="Times New Roman" panose="02020603050405020304" pitchFamily="18" charset="0"/>
              </a:rPr>
              <a:t>(1C)</a:t>
            </a:r>
          </a:p>
          <a:p>
            <a:pPr marL="0" indent="0">
              <a:buNone/>
            </a:pPr>
            <a:r>
              <a:rPr lang="en-GB" sz="2100" dirty="0">
                <a:latin typeface="Times New Roman" panose="02020603050405020304" pitchFamily="18" charset="0"/>
                <a:cs typeface="Times New Roman" panose="02020603050405020304" pitchFamily="18" charset="0"/>
              </a:rPr>
              <a:t>An offence under this section is triable on indictment and a person convicted of such an offence is liable to imprisonment for a term not exceeding 14 years.”</a:t>
            </a:r>
          </a:p>
          <a:p>
            <a:pPr marL="0" indent="0">
              <a:buNone/>
            </a:pPr>
            <a:endParaRPr lang="en-GB" dirty="0"/>
          </a:p>
        </p:txBody>
      </p:sp>
      <p:sp>
        <p:nvSpPr>
          <p:cNvPr id="4" name="TextBox 3">
            <a:extLst>
              <a:ext uri="{FF2B5EF4-FFF2-40B4-BE49-F238E27FC236}">
                <a16:creationId xmlns:a16="http://schemas.microsoft.com/office/drawing/2014/main" id="{C50B8B18-A20B-4717-9D92-5EAE94C6255F}"/>
              </a:ext>
            </a:extLst>
          </p:cNvPr>
          <p:cNvSpPr txBox="1"/>
          <p:nvPr/>
        </p:nvSpPr>
        <p:spPr>
          <a:xfrm>
            <a:off x="8031637" y="6231118"/>
            <a:ext cx="3817856" cy="369332"/>
          </a:xfrm>
          <a:prstGeom prst="rect">
            <a:avLst/>
          </a:prstGeom>
          <a:noFill/>
        </p:spPr>
        <p:txBody>
          <a:bodyPr wrap="square" rtlCol="0">
            <a:spAutoFit/>
          </a:bodyPr>
          <a:lstStyle/>
          <a:p>
            <a:r>
              <a:rPr lang="en-GB" dirty="0"/>
              <a:t>Legislations.gov, 2018</a:t>
            </a:r>
          </a:p>
        </p:txBody>
      </p:sp>
    </p:spTree>
    <p:extLst>
      <p:ext uri="{BB962C8B-B14F-4D97-AF65-F5344CB8AC3E}">
        <p14:creationId xmlns:p14="http://schemas.microsoft.com/office/powerpoint/2010/main" val="3394575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0F5A3-E086-4BB0-8F7D-BD03A07DF5A1}"/>
              </a:ext>
            </a:extLst>
          </p:cNvPr>
          <p:cNvSpPr>
            <a:spLocks noGrp="1"/>
          </p:cNvSpPr>
          <p:nvPr>
            <p:ph type="title"/>
          </p:nvPr>
        </p:nvSpPr>
        <p:spPr/>
        <p:txBody>
          <a:bodyPr/>
          <a:lstStyle/>
          <a:p>
            <a:pPr algn="ctr"/>
            <a:r>
              <a:rPr lang="en-GB" dirty="0"/>
              <a:t>Policy </a:t>
            </a:r>
          </a:p>
        </p:txBody>
      </p:sp>
      <p:sp>
        <p:nvSpPr>
          <p:cNvPr id="4" name="TextBox 3">
            <a:extLst>
              <a:ext uri="{FF2B5EF4-FFF2-40B4-BE49-F238E27FC236}">
                <a16:creationId xmlns:a16="http://schemas.microsoft.com/office/drawing/2014/main" id="{FF7AB3F1-F5C0-4EBD-A17F-36EB0840D745}"/>
              </a:ext>
            </a:extLst>
          </p:cNvPr>
          <p:cNvSpPr txBox="1"/>
          <p:nvPr/>
        </p:nvSpPr>
        <p:spPr>
          <a:xfrm>
            <a:off x="744718" y="1904214"/>
            <a:ext cx="8776354" cy="3416320"/>
          </a:xfrm>
          <a:prstGeom prst="rect">
            <a:avLst/>
          </a:prstGeom>
          <a:noFill/>
        </p:spPr>
        <p:txBody>
          <a:bodyPr wrap="square" rtlCol="0">
            <a:spAutoFit/>
          </a:bodyPr>
          <a:lstStyle/>
          <a:p>
            <a:r>
              <a:rPr lang="en-GB" dirty="0"/>
              <a:t>The welsh governments’ Health and social services  minister Mark Drakeford created a new policy call “Talk to Me 2”, this policy was created to help the groups that the government feels mare the most vulnerable, here are the groups:</a:t>
            </a:r>
          </a:p>
          <a:p>
            <a:pPr marL="285750" indent="-285750">
              <a:buFont typeface="Arial" panose="020B0604020202020204" pitchFamily="34" charset="0"/>
              <a:buChar char="•"/>
            </a:pPr>
            <a:r>
              <a:rPr lang="en-GB" dirty="0"/>
              <a:t>Men around the age of 40 </a:t>
            </a:r>
          </a:p>
          <a:p>
            <a:pPr marL="285750" indent="-285750">
              <a:buFont typeface="Arial" panose="020B0604020202020204" pitchFamily="34" charset="0"/>
              <a:buChar char="•"/>
            </a:pPr>
            <a:r>
              <a:rPr lang="en-GB" dirty="0"/>
              <a:t>Young people, mainly NEETS, they are people Not in education, employment or Training</a:t>
            </a:r>
          </a:p>
          <a:p>
            <a:pPr marL="285750" indent="-285750">
              <a:buFont typeface="Arial" panose="020B0604020202020204" pitchFamily="34" charset="0"/>
              <a:buChar char="•"/>
            </a:pPr>
            <a:r>
              <a:rPr lang="en-GB" dirty="0"/>
              <a:t>People aged 70 plus  </a:t>
            </a:r>
          </a:p>
          <a:p>
            <a:pPr marL="285750" indent="-285750">
              <a:buFont typeface="Arial" panose="020B0604020202020204" pitchFamily="34" charset="0"/>
              <a:buChar char="•"/>
            </a:pPr>
            <a:r>
              <a:rPr lang="en-GB" dirty="0"/>
              <a:t>Criminals, people sectioned in psychiatric wards and suspects in police custody</a:t>
            </a:r>
          </a:p>
          <a:p>
            <a:r>
              <a:rPr lang="en-GB" dirty="0"/>
              <a:t>Within this report he stated that between 300-500 people commit suicide each year and around 5,500 are admitted to hospital due to self harm.</a:t>
            </a:r>
          </a:p>
        </p:txBody>
      </p:sp>
      <p:sp>
        <p:nvSpPr>
          <p:cNvPr id="5" name="TextBox 4">
            <a:extLst>
              <a:ext uri="{FF2B5EF4-FFF2-40B4-BE49-F238E27FC236}">
                <a16:creationId xmlns:a16="http://schemas.microsoft.com/office/drawing/2014/main" id="{2F24EFBD-06FD-4889-8128-472907F4B358}"/>
              </a:ext>
            </a:extLst>
          </p:cNvPr>
          <p:cNvSpPr txBox="1"/>
          <p:nvPr/>
        </p:nvSpPr>
        <p:spPr>
          <a:xfrm>
            <a:off x="9257122" y="6146277"/>
            <a:ext cx="2450969" cy="369332"/>
          </a:xfrm>
          <a:prstGeom prst="rect">
            <a:avLst/>
          </a:prstGeom>
          <a:noFill/>
        </p:spPr>
        <p:txBody>
          <a:bodyPr wrap="square" rtlCol="0">
            <a:spAutoFit/>
          </a:bodyPr>
          <a:lstStyle/>
          <a:p>
            <a:r>
              <a:rPr lang="en-GB" dirty="0" err="1"/>
              <a:t>gov.wales</a:t>
            </a:r>
            <a:r>
              <a:rPr lang="en-GB" dirty="0"/>
              <a:t>, 2015</a:t>
            </a:r>
          </a:p>
        </p:txBody>
      </p:sp>
    </p:spTree>
    <p:extLst>
      <p:ext uri="{BB962C8B-B14F-4D97-AF65-F5344CB8AC3E}">
        <p14:creationId xmlns:p14="http://schemas.microsoft.com/office/powerpoint/2010/main" val="2182300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1A8CB-C679-4720-B53F-5C4AB7A6F5E8}"/>
              </a:ext>
            </a:extLst>
          </p:cNvPr>
          <p:cNvSpPr>
            <a:spLocks noGrp="1"/>
          </p:cNvSpPr>
          <p:nvPr>
            <p:ph type="title"/>
          </p:nvPr>
        </p:nvSpPr>
        <p:spPr/>
        <p:txBody>
          <a:bodyPr/>
          <a:lstStyle/>
          <a:p>
            <a:pPr algn="ctr"/>
            <a:r>
              <a:rPr lang="en-GB" u="sng" dirty="0"/>
              <a:t>Statistics</a:t>
            </a:r>
          </a:p>
        </p:txBody>
      </p:sp>
      <p:sp>
        <p:nvSpPr>
          <p:cNvPr id="3" name="Content Placeholder 2">
            <a:extLst>
              <a:ext uri="{FF2B5EF4-FFF2-40B4-BE49-F238E27FC236}">
                <a16:creationId xmlns:a16="http://schemas.microsoft.com/office/drawing/2014/main" id="{6E9BFF9D-82FF-4C69-96ED-CF19E1DA1501}"/>
              </a:ext>
            </a:extLst>
          </p:cNvPr>
          <p:cNvSpPr>
            <a:spLocks noGrp="1"/>
          </p:cNvSpPr>
          <p:nvPr>
            <p:ph idx="1"/>
          </p:nvPr>
        </p:nvSpPr>
        <p:spPr>
          <a:xfrm>
            <a:off x="1066800" y="2103121"/>
            <a:ext cx="10058400" cy="1158554"/>
          </a:xfrm>
        </p:spPr>
        <p:txBody>
          <a:bodyPr>
            <a:normAutofit/>
          </a:bodyPr>
          <a:lstStyle/>
          <a:p>
            <a:pPr marL="0" indent="0">
              <a:buNone/>
            </a:pPr>
            <a:r>
              <a:rPr lang="en-GB" dirty="0"/>
              <a:t>In 2017 the Samaritans charity gathered a number of statistics in regards to suicide, these statistics are an overall for both the United Kingdom and the Republic of Ireland. Below are these statistics:</a:t>
            </a:r>
          </a:p>
          <a:p>
            <a:pPr marL="0" indent="0">
              <a:buNone/>
            </a:pPr>
            <a:endParaRPr lang="en-GB" dirty="0"/>
          </a:p>
        </p:txBody>
      </p:sp>
      <p:sp>
        <p:nvSpPr>
          <p:cNvPr id="4" name="TextBox 3">
            <a:extLst>
              <a:ext uri="{FF2B5EF4-FFF2-40B4-BE49-F238E27FC236}">
                <a16:creationId xmlns:a16="http://schemas.microsoft.com/office/drawing/2014/main" id="{C80C6137-5468-41C3-BD3D-BA7935D349BB}"/>
              </a:ext>
            </a:extLst>
          </p:cNvPr>
          <p:cNvSpPr txBox="1"/>
          <p:nvPr/>
        </p:nvSpPr>
        <p:spPr>
          <a:xfrm>
            <a:off x="793422" y="4089768"/>
            <a:ext cx="2204302" cy="646331"/>
          </a:xfrm>
          <a:prstGeom prst="rect">
            <a:avLst/>
          </a:prstGeom>
          <a:noFill/>
        </p:spPr>
        <p:txBody>
          <a:bodyPr wrap="square" rtlCol="0">
            <a:spAutoFit/>
          </a:bodyPr>
          <a:lstStyle/>
          <a:p>
            <a:r>
              <a:rPr lang="en-GB" dirty="0"/>
              <a:t>6,639 suicides recorded in 2015</a:t>
            </a:r>
          </a:p>
        </p:txBody>
      </p:sp>
      <p:sp>
        <p:nvSpPr>
          <p:cNvPr id="5" name="TextBox 4">
            <a:extLst>
              <a:ext uri="{FF2B5EF4-FFF2-40B4-BE49-F238E27FC236}">
                <a16:creationId xmlns:a16="http://schemas.microsoft.com/office/drawing/2014/main" id="{B623F789-5A2E-4536-9CF7-A88FDBB874A0}"/>
              </a:ext>
            </a:extLst>
          </p:cNvPr>
          <p:cNvSpPr txBox="1"/>
          <p:nvPr/>
        </p:nvSpPr>
        <p:spPr>
          <a:xfrm>
            <a:off x="9266548" y="3812769"/>
            <a:ext cx="2064470" cy="923330"/>
          </a:xfrm>
          <a:prstGeom prst="rect">
            <a:avLst/>
          </a:prstGeom>
          <a:noFill/>
        </p:spPr>
        <p:txBody>
          <a:bodyPr wrap="square" rtlCol="0">
            <a:spAutoFit/>
          </a:bodyPr>
          <a:lstStyle/>
          <a:p>
            <a:r>
              <a:rPr lang="en-GB" dirty="0"/>
              <a:t>Men aged 40-44 was the highest rate </a:t>
            </a:r>
          </a:p>
        </p:txBody>
      </p:sp>
      <p:sp>
        <p:nvSpPr>
          <p:cNvPr id="6" name="TextBox 5">
            <a:extLst>
              <a:ext uri="{FF2B5EF4-FFF2-40B4-BE49-F238E27FC236}">
                <a16:creationId xmlns:a16="http://schemas.microsoft.com/office/drawing/2014/main" id="{85AF32E9-5CC7-4E70-BE95-E104259E462C}"/>
              </a:ext>
            </a:extLst>
          </p:cNvPr>
          <p:cNvSpPr txBox="1"/>
          <p:nvPr/>
        </p:nvSpPr>
        <p:spPr>
          <a:xfrm>
            <a:off x="4392891" y="4939645"/>
            <a:ext cx="3157979" cy="923330"/>
          </a:xfrm>
          <a:prstGeom prst="rect">
            <a:avLst/>
          </a:prstGeom>
          <a:noFill/>
        </p:spPr>
        <p:txBody>
          <a:bodyPr wrap="square" rtlCol="0">
            <a:spAutoFit/>
          </a:bodyPr>
          <a:lstStyle/>
          <a:p>
            <a:r>
              <a:rPr lang="en-GB" dirty="0"/>
              <a:t>6.188 suicides recorded in England and Wales between 2014 and 2015</a:t>
            </a:r>
          </a:p>
        </p:txBody>
      </p:sp>
      <p:sp>
        <p:nvSpPr>
          <p:cNvPr id="7" name="TextBox 6">
            <a:extLst>
              <a:ext uri="{FF2B5EF4-FFF2-40B4-BE49-F238E27FC236}">
                <a16:creationId xmlns:a16="http://schemas.microsoft.com/office/drawing/2014/main" id="{D927FC03-AAB5-4DC8-97F7-1D7D943AEA7C}"/>
              </a:ext>
            </a:extLst>
          </p:cNvPr>
          <p:cNvSpPr txBox="1"/>
          <p:nvPr/>
        </p:nvSpPr>
        <p:spPr>
          <a:xfrm>
            <a:off x="659876" y="6117997"/>
            <a:ext cx="2204302" cy="369332"/>
          </a:xfrm>
          <a:prstGeom prst="rect">
            <a:avLst/>
          </a:prstGeom>
          <a:noFill/>
        </p:spPr>
        <p:txBody>
          <a:bodyPr wrap="square" rtlCol="0">
            <a:spAutoFit/>
          </a:bodyPr>
          <a:lstStyle/>
          <a:p>
            <a:r>
              <a:rPr lang="en-GB" dirty="0"/>
              <a:t>(Samaritans 2018)</a:t>
            </a:r>
          </a:p>
        </p:txBody>
      </p:sp>
    </p:spTree>
    <p:extLst>
      <p:ext uri="{BB962C8B-B14F-4D97-AF65-F5344CB8AC3E}">
        <p14:creationId xmlns:p14="http://schemas.microsoft.com/office/powerpoint/2010/main" val="2096419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A303F-5FA3-4CD6-ACB6-B18C1C420CA2}"/>
              </a:ext>
            </a:extLst>
          </p:cNvPr>
          <p:cNvSpPr>
            <a:spLocks noGrp="1"/>
          </p:cNvSpPr>
          <p:nvPr>
            <p:ph type="title"/>
          </p:nvPr>
        </p:nvSpPr>
        <p:spPr/>
        <p:txBody>
          <a:bodyPr/>
          <a:lstStyle/>
          <a:p>
            <a:r>
              <a:rPr lang="en-GB" dirty="0"/>
              <a:t>Suicide within the Media.</a:t>
            </a:r>
          </a:p>
        </p:txBody>
      </p:sp>
      <p:sp>
        <p:nvSpPr>
          <p:cNvPr id="3" name="Content Placeholder 2">
            <a:extLst>
              <a:ext uri="{FF2B5EF4-FFF2-40B4-BE49-F238E27FC236}">
                <a16:creationId xmlns:a16="http://schemas.microsoft.com/office/drawing/2014/main" id="{E157A12D-95EC-4554-B969-0B3C6EC323FD}"/>
              </a:ext>
            </a:extLst>
          </p:cNvPr>
          <p:cNvSpPr>
            <a:spLocks noGrp="1"/>
          </p:cNvSpPr>
          <p:nvPr>
            <p:ph idx="1"/>
          </p:nvPr>
        </p:nvSpPr>
        <p:spPr>
          <a:xfrm>
            <a:off x="887691" y="1697768"/>
            <a:ext cx="10058400" cy="3931920"/>
          </a:xfrm>
        </p:spPr>
        <p:txBody>
          <a:bodyPr/>
          <a:lstStyle/>
          <a:p>
            <a:pPr marL="0" indent="0">
              <a:buNone/>
            </a:pPr>
            <a:r>
              <a:rPr lang="en-GB" dirty="0"/>
              <a:t>Suicide is very present within the media as more and more younger and older people are choosing to take their own lives due to the stigma of mental health. Here is a case of suicide that happened around 9 years ago in a South Wales called Bridgend. On the other hand famous stars have taken their own lives due to many issues and possible mental health and self esteem </a:t>
            </a:r>
            <a:r>
              <a:rPr lang="en-GB" dirty="0" err="1"/>
              <a:t>issus</a:t>
            </a:r>
            <a:r>
              <a:rPr lang="en-GB" dirty="0"/>
              <a:t> they may have gained over the years. Bellow are tow example of suicide within the media, however I will only focus on one.</a:t>
            </a:r>
          </a:p>
          <a:p>
            <a:r>
              <a:rPr lang="en-GB" dirty="0"/>
              <a:t>Bridgend Youth Suicides </a:t>
            </a:r>
          </a:p>
          <a:p>
            <a:r>
              <a:rPr lang="en-GB" dirty="0"/>
              <a:t>Robin Williams Suicide</a:t>
            </a:r>
          </a:p>
          <a:p>
            <a:endParaRPr lang="en-GB" dirty="0"/>
          </a:p>
        </p:txBody>
      </p:sp>
      <p:pic>
        <p:nvPicPr>
          <p:cNvPr id="4" name="Picture 3">
            <a:extLst>
              <a:ext uri="{FF2B5EF4-FFF2-40B4-BE49-F238E27FC236}">
                <a16:creationId xmlns:a16="http://schemas.microsoft.com/office/drawing/2014/main" id="{4EB66EEE-744E-434B-B912-669AA6EDB033}"/>
              </a:ext>
            </a:extLst>
          </p:cNvPr>
          <p:cNvPicPr>
            <a:picLocks noChangeAspect="1"/>
          </p:cNvPicPr>
          <p:nvPr/>
        </p:nvPicPr>
        <p:blipFill>
          <a:blip r:embed="rId2"/>
          <a:stretch>
            <a:fillRect/>
          </a:stretch>
        </p:blipFill>
        <p:spPr>
          <a:xfrm>
            <a:off x="4499997" y="4036595"/>
            <a:ext cx="3757613" cy="2370422"/>
          </a:xfrm>
          <a:prstGeom prst="rect">
            <a:avLst/>
          </a:prstGeom>
        </p:spPr>
      </p:pic>
      <p:sp>
        <p:nvSpPr>
          <p:cNvPr id="5" name="TextBox 4">
            <a:extLst>
              <a:ext uri="{FF2B5EF4-FFF2-40B4-BE49-F238E27FC236}">
                <a16:creationId xmlns:a16="http://schemas.microsoft.com/office/drawing/2014/main" id="{E4E4CCDB-3EB0-4BA0-A5A9-4CEFD5D904F1}"/>
              </a:ext>
            </a:extLst>
          </p:cNvPr>
          <p:cNvSpPr txBox="1"/>
          <p:nvPr/>
        </p:nvSpPr>
        <p:spPr>
          <a:xfrm>
            <a:off x="8342452" y="5576020"/>
            <a:ext cx="3631161" cy="830997"/>
          </a:xfrm>
          <a:prstGeom prst="rect">
            <a:avLst/>
          </a:prstGeom>
          <a:noFill/>
        </p:spPr>
        <p:txBody>
          <a:bodyPr wrap="square" rtlCol="0">
            <a:spAutoFit/>
          </a:bodyPr>
          <a:lstStyle/>
          <a:p>
            <a:r>
              <a:rPr lang="en-GB" sz="1600" dirty="0"/>
              <a:t>Resourced from bing.com images, https://www.bing.com/images/ </a:t>
            </a:r>
            <a:r>
              <a:rPr lang="en-GB" sz="1600" dirty="0" err="1"/>
              <a:t>bridgend</a:t>
            </a:r>
            <a:r>
              <a:rPr lang="en-GB" sz="1600" dirty="0"/>
              <a:t> suicides </a:t>
            </a:r>
          </a:p>
        </p:txBody>
      </p:sp>
    </p:spTree>
    <p:extLst>
      <p:ext uri="{BB962C8B-B14F-4D97-AF65-F5344CB8AC3E}">
        <p14:creationId xmlns:p14="http://schemas.microsoft.com/office/powerpoint/2010/main" val="2092300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4248D-5045-4716-91B9-9632EECC0D74}"/>
              </a:ext>
            </a:extLst>
          </p:cNvPr>
          <p:cNvSpPr>
            <a:spLocks noGrp="1"/>
          </p:cNvSpPr>
          <p:nvPr>
            <p:ph type="title"/>
          </p:nvPr>
        </p:nvSpPr>
        <p:spPr/>
        <p:txBody>
          <a:bodyPr/>
          <a:lstStyle/>
          <a:p>
            <a:r>
              <a:rPr lang="en-GB" dirty="0"/>
              <a:t>Bridgend and the Media </a:t>
            </a:r>
          </a:p>
        </p:txBody>
      </p:sp>
      <p:sp>
        <p:nvSpPr>
          <p:cNvPr id="3" name="Content Placeholder 2">
            <a:extLst>
              <a:ext uri="{FF2B5EF4-FFF2-40B4-BE49-F238E27FC236}">
                <a16:creationId xmlns:a16="http://schemas.microsoft.com/office/drawing/2014/main" id="{43CBC126-9F49-4342-BB97-A5B3CACC3721}"/>
              </a:ext>
            </a:extLst>
          </p:cNvPr>
          <p:cNvSpPr>
            <a:spLocks noGrp="1"/>
          </p:cNvSpPr>
          <p:nvPr>
            <p:ph idx="1"/>
          </p:nvPr>
        </p:nvSpPr>
        <p:spPr/>
        <p:txBody>
          <a:bodyPr/>
          <a:lstStyle/>
          <a:p>
            <a:r>
              <a:rPr lang="en-GB" dirty="0"/>
              <a:t>79 young people committed suicide between 2007 and 2009</a:t>
            </a:r>
          </a:p>
          <a:p>
            <a:r>
              <a:rPr lang="en-GB" dirty="0"/>
              <a:t>23 out of the 79 were young men</a:t>
            </a:r>
          </a:p>
          <a:p>
            <a:r>
              <a:rPr lang="en-GB" dirty="0"/>
              <a:t>Claimed to be an online ‘cult’</a:t>
            </a:r>
          </a:p>
          <a:p>
            <a:r>
              <a:rPr lang="en-GB" dirty="0"/>
              <a:t>Between 2007 and 2008 the final total became 23</a:t>
            </a:r>
          </a:p>
          <a:p>
            <a:r>
              <a:rPr lang="en-GB" dirty="0"/>
              <a:t>All victims ages ranged form 12 to late 20’s </a:t>
            </a:r>
          </a:p>
          <a:p>
            <a:r>
              <a:rPr lang="en-GB" dirty="0"/>
              <a:t>“A year into the series Suicide Machine and the narrative took a new turn as the photographer became a first time parent; what sort of town would his daughter be growing up in?” </a:t>
            </a:r>
          </a:p>
          <a:p>
            <a:endParaRPr lang="en-GB" dirty="0"/>
          </a:p>
        </p:txBody>
      </p:sp>
      <p:sp>
        <p:nvSpPr>
          <p:cNvPr id="4" name="TextBox 3">
            <a:extLst>
              <a:ext uri="{FF2B5EF4-FFF2-40B4-BE49-F238E27FC236}">
                <a16:creationId xmlns:a16="http://schemas.microsoft.com/office/drawing/2014/main" id="{2E95EF46-68BE-4C05-97A4-48B0E5269CFC}"/>
              </a:ext>
            </a:extLst>
          </p:cNvPr>
          <p:cNvSpPr txBox="1"/>
          <p:nvPr/>
        </p:nvSpPr>
        <p:spPr>
          <a:xfrm>
            <a:off x="414778" y="6152560"/>
            <a:ext cx="4251490" cy="369332"/>
          </a:xfrm>
          <a:prstGeom prst="rect">
            <a:avLst/>
          </a:prstGeom>
          <a:noFill/>
        </p:spPr>
        <p:txBody>
          <a:bodyPr wrap="square" rtlCol="0">
            <a:spAutoFit/>
          </a:bodyPr>
          <a:lstStyle/>
          <a:p>
            <a:r>
              <a:rPr lang="en-GB" dirty="0"/>
              <a:t>(The Sun Newspaper  online, 2017) </a:t>
            </a:r>
          </a:p>
        </p:txBody>
      </p:sp>
      <p:sp>
        <p:nvSpPr>
          <p:cNvPr id="5" name="TextBox 4">
            <a:extLst>
              <a:ext uri="{FF2B5EF4-FFF2-40B4-BE49-F238E27FC236}">
                <a16:creationId xmlns:a16="http://schemas.microsoft.com/office/drawing/2014/main" id="{3DCE4D13-7B25-4DBB-851C-68A88E7C8253}"/>
              </a:ext>
            </a:extLst>
          </p:cNvPr>
          <p:cNvSpPr txBox="1"/>
          <p:nvPr/>
        </p:nvSpPr>
        <p:spPr>
          <a:xfrm>
            <a:off x="7626285" y="6152560"/>
            <a:ext cx="3676453" cy="369332"/>
          </a:xfrm>
          <a:prstGeom prst="rect">
            <a:avLst/>
          </a:prstGeom>
          <a:noFill/>
        </p:spPr>
        <p:txBody>
          <a:bodyPr wrap="square" rtlCol="0">
            <a:spAutoFit/>
          </a:bodyPr>
          <a:lstStyle/>
          <a:p>
            <a:r>
              <a:rPr lang="en-GB" dirty="0"/>
              <a:t>(Feature shoot,2016)</a:t>
            </a:r>
          </a:p>
        </p:txBody>
      </p:sp>
    </p:spTree>
    <p:extLst>
      <p:ext uri="{BB962C8B-B14F-4D97-AF65-F5344CB8AC3E}">
        <p14:creationId xmlns:p14="http://schemas.microsoft.com/office/powerpoint/2010/main" val="262287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E4D43-9E26-4844-979E-859E751FA22A}"/>
              </a:ext>
            </a:extLst>
          </p:cNvPr>
          <p:cNvSpPr>
            <a:spLocks noGrp="1"/>
          </p:cNvSpPr>
          <p:nvPr>
            <p:ph type="title"/>
          </p:nvPr>
        </p:nvSpPr>
        <p:spPr/>
        <p:txBody>
          <a:bodyPr>
            <a:normAutofit fontScale="90000"/>
          </a:bodyPr>
          <a:lstStyle/>
          <a:p>
            <a:pPr algn="ctr"/>
            <a:r>
              <a:rPr lang="en-GB" dirty="0"/>
              <a:t>PAPYRUS- prevention of young suicide </a:t>
            </a:r>
          </a:p>
        </p:txBody>
      </p:sp>
      <p:sp>
        <p:nvSpPr>
          <p:cNvPr id="6" name="TextBox 5">
            <a:extLst>
              <a:ext uri="{FF2B5EF4-FFF2-40B4-BE49-F238E27FC236}">
                <a16:creationId xmlns:a16="http://schemas.microsoft.com/office/drawing/2014/main" id="{98EFB7BB-02CD-4C53-B3EF-C5166F9204A9}"/>
              </a:ext>
            </a:extLst>
          </p:cNvPr>
          <p:cNvSpPr txBox="1"/>
          <p:nvPr/>
        </p:nvSpPr>
        <p:spPr>
          <a:xfrm>
            <a:off x="697584" y="2664643"/>
            <a:ext cx="11001080" cy="3416320"/>
          </a:xfrm>
          <a:prstGeom prst="rect">
            <a:avLst/>
          </a:prstGeom>
          <a:noFill/>
        </p:spPr>
        <p:txBody>
          <a:bodyPr wrap="square" rtlCol="0">
            <a:spAutoFit/>
          </a:bodyPr>
          <a:lstStyle/>
          <a:p>
            <a:r>
              <a:rPr lang="en-GB" dirty="0"/>
              <a:t>PAPYRUS - Parents’ Association for the Prevention of Young Suicide, was set up in 1997 by a mother, Jean Kerr, from Lancashire who lost her son to suicide in that year. The charity can be seen in many places such as leaflet, Television adverts, and online.</a:t>
            </a:r>
          </a:p>
          <a:p>
            <a:endParaRPr lang="en-GB" dirty="0"/>
          </a:p>
          <a:p>
            <a:r>
              <a:rPr lang="en-GB" dirty="0"/>
              <a:t>What do they do?</a:t>
            </a:r>
          </a:p>
          <a:p>
            <a:pPr marL="285750" indent="-285750">
              <a:buFont typeface="Arial" panose="020B0604020202020204" pitchFamily="34" charset="0"/>
              <a:buChar char="•"/>
            </a:pPr>
            <a:r>
              <a:rPr lang="en-GB" dirty="0"/>
              <a:t>Raise awareness of the number of school children that commit suicide each year</a:t>
            </a:r>
          </a:p>
          <a:p>
            <a:pPr marL="285750" indent="-285750">
              <a:buFont typeface="Arial" panose="020B0604020202020204" pitchFamily="34" charset="0"/>
              <a:buChar char="•"/>
            </a:pPr>
            <a:r>
              <a:rPr lang="en-GB" dirty="0"/>
              <a:t>Creates appropriate and delicate advertisement to raise awareness </a:t>
            </a:r>
          </a:p>
          <a:p>
            <a:pPr marL="285750" indent="-285750">
              <a:buFont typeface="Arial" panose="020B0604020202020204" pitchFamily="34" charset="0"/>
              <a:buChar char="•"/>
            </a:pPr>
            <a:r>
              <a:rPr lang="en-GB" dirty="0"/>
              <a:t>Create links with life insurance companies that don’t exclude suicide</a:t>
            </a:r>
          </a:p>
          <a:p>
            <a:pPr marL="285750" indent="-285750">
              <a:buFont typeface="Arial" panose="020B0604020202020204" pitchFamily="34" charset="0"/>
              <a:buChar char="•"/>
            </a:pPr>
            <a:r>
              <a:rPr lang="en-GB" dirty="0"/>
              <a:t>Campaigns to stop life insurance companies excluding suicide for cover after death </a:t>
            </a:r>
          </a:p>
          <a:p>
            <a:pPr marL="285750" indent="-285750">
              <a:buFont typeface="Arial" panose="020B0604020202020204" pitchFamily="34" charset="0"/>
              <a:buChar char="•"/>
            </a:pPr>
            <a:endParaRPr lang="en-GB" dirty="0"/>
          </a:p>
          <a:p>
            <a:r>
              <a:rPr lang="en-GB" dirty="0"/>
              <a:t>PAPYRUS are members of both the National Suicide Prevention Strategy Advisory Group in England and the National Advisory Group on Suicide Prevention and Self-harm reduction in Wales</a:t>
            </a:r>
          </a:p>
        </p:txBody>
      </p:sp>
    </p:spTree>
    <p:extLst>
      <p:ext uri="{BB962C8B-B14F-4D97-AF65-F5344CB8AC3E}">
        <p14:creationId xmlns:p14="http://schemas.microsoft.com/office/powerpoint/2010/main" val="75191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DF657-7E78-4DED-B0AF-E0DD34C0543F}"/>
              </a:ext>
            </a:extLst>
          </p:cNvPr>
          <p:cNvSpPr>
            <a:spLocks noGrp="1"/>
          </p:cNvSpPr>
          <p:nvPr>
            <p:ph type="title"/>
          </p:nvPr>
        </p:nvSpPr>
        <p:spPr/>
        <p:txBody>
          <a:bodyPr/>
          <a:lstStyle/>
          <a:p>
            <a:pPr algn="ctr"/>
            <a:r>
              <a:rPr lang="en-GB" dirty="0"/>
              <a:t>Self- harm </a:t>
            </a:r>
          </a:p>
        </p:txBody>
      </p:sp>
      <p:sp>
        <p:nvSpPr>
          <p:cNvPr id="6" name="TextBox 5">
            <a:extLst>
              <a:ext uri="{FF2B5EF4-FFF2-40B4-BE49-F238E27FC236}">
                <a16:creationId xmlns:a16="http://schemas.microsoft.com/office/drawing/2014/main" id="{D8833224-02E8-495A-9707-0627199689F8}"/>
              </a:ext>
            </a:extLst>
          </p:cNvPr>
          <p:cNvSpPr txBox="1"/>
          <p:nvPr/>
        </p:nvSpPr>
        <p:spPr>
          <a:xfrm>
            <a:off x="284480" y="2103845"/>
            <a:ext cx="11623040" cy="2862322"/>
          </a:xfrm>
          <a:prstGeom prst="rect">
            <a:avLst/>
          </a:prstGeom>
          <a:noFill/>
        </p:spPr>
        <p:txBody>
          <a:bodyPr wrap="square" rtlCol="0">
            <a:spAutoFit/>
          </a:bodyPr>
          <a:lstStyle/>
          <a:p>
            <a:r>
              <a:rPr lang="en-GB" dirty="0"/>
              <a:t>Self- harming is more common within young adults due to he stresses of everyday life, however it is said to be more ‘common’ within teenage girls, however this is wrong young men also self harm but never tell anyone because they do not want to be bullied for having a mental health problem or for feeling weak.</a:t>
            </a:r>
          </a:p>
          <a:p>
            <a:r>
              <a:rPr lang="en-GB" dirty="0"/>
              <a:t>There are many ways in which a person may self harm, they could be cutting, poisoning and potential hanging. In a report by the guardian newspaper online Poisoning was the highest form of self harm, statistics show that  young women 18 years and under  were being treated in hospital for poisoning themselves, the figure of 9,741 raised to 13,853 between 2005 and 2015 a difference of 4,112. on the other hand the number of young males who tried poisoning themselves was a figure of  2,234 and rose a little to  2,246 did so in 2005 and 2015. this was a small difference of 12 people.</a:t>
            </a:r>
          </a:p>
        </p:txBody>
      </p:sp>
      <p:sp>
        <p:nvSpPr>
          <p:cNvPr id="7" name="TextBox 6">
            <a:extLst>
              <a:ext uri="{FF2B5EF4-FFF2-40B4-BE49-F238E27FC236}">
                <a16:creationId xmlns:a16="http://schemas.microsoft.com/office/drawing/2014/main" id="{C559E203-C9F4-4A1E-A414-5EDA8975BE84}"/>
              </a:ext>
            </a:extLst>
          </p:cNvPr>
          <p:cNvSpPr txBox="1"/>
          <p:nvPr/>
        </p:nvSpPr>
        <p:spPr>
          <a:xfrm>
            <a:off x="8554720" y="6309360"/>
            <a:ext cx="3058160" cy="369332"/>
          </a:xfrm>
          <a:prstGeom prst="rect">
            <a:avLst/>
          </a:prstGeom>
          <a:noFill/>
        </p:spPr>
        <p:txBody>
          <a:bodyPr wrap="square" rtlCol="0">
            <a:spAutoFit/>
          </a:bodyPr>
          <a:lstStyle/>
          <a:p>
            <a:r>
              <a:rPr lang="en-GB" dirty="0"/>
              <a:t>The Guardian online  </a:t>
            </a:r>
          </a:p>
        </p:txBody>
      </p:sp>
    </p:spTree>
    <p:extLst>
      <p:ext uri="{BB962C8B-B14F-4D97-AF65-F5344CB8AC3E}">
        <p14:creationId xmlns:p14="http://schemas.microsoft.com/office/powerpoint/2010/main" val="2579735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05F25-6D50-44D1-AAFF-E3A393EC28EE}"/>
              </a:ext>
            </a:extLst>
          </p:cNvPr>
          <p:cNvSpPr>
            <a:spLocks noGrp="1"/>
          </p:cNvSpPr>
          <p:nvPr>
            <p:ph type="title"/>
          </p:nvPr>
        </p:nvSpPr>
        <p:spPr/>
        <p:txBody>
          <a:bodyPr/>
          <a:lstStyle/>
          <a:p>
            <a:r>
              <a:rPr lang="en-GB" dirty="0"/>
              <a:t>Personal Experience </a:t>
            </a:r>
          </a:p>
        </p:txBody>
      </p:sp>
      <p:sp>
        <p:nvSpPr>
          <p:cNvPr id="3" name="Content Placeholder 2">
            <a:extLst>
              <a:ext uri="{FF2B5EF4-FFF2-40B4-BE49-F238E27FC236}">
                <a16:creationId xmlns:a16="http://schemas.microsoft.com/office/drawing/2014/main" id="{DFD72D80-B059-472C-8B60-C750B1817CAE}"/>
              </a:ext>
            </a:extLst>
          </p:cNvPr>
          <p:cNvSpPr>
            <a:spLocks noGrp="1"/>
          </p:cNvSpPr>
          <p:nvPr>
            <p:ph idx="1"/>
          </p:nvPr>
        </p:nvSpPr>
        <p:spPr/>
        <p:txBody>
          <a:bodyPr/>
          <a:lstStyle/>
          <a:p>
            <a:pPr marL="0" indent="0">
              <a:buNone/>
            </a:pPr>
            <a:r>
              <a:rPr lang="en-GB" dirty="0"/>
              <a:t>This topic is very important, it is one not to shy away from over the past year is has affected my self as a person as a very good friend of mine who lives not far from here suffered from Post Traumatic Stress Disorder (PTSD) and underwent a number of upsetting issues decided to take his own life in June of last year. I myself was distraught at the thought of such an influential taking his own life. Suicide and suicidal thoughts do not only affect that on person it effects those around them too. </a:t>
            </a:r>
          </a:p>
          <a:p>
            <a:pPr marL="0" indent="0">
              <a:buNone/>
            </a:pPr>
            <a:r>
              <a:rPr lang="en-GB" dirty="0"/>
              <a:t>Self harm has also been a part of my life seeing someone I  love felling that the only way that they can release the anger and pain through harming themselves by cutting into their skin.</a:t>
            </a:r>
          </a:p>
          <a:p>
            <a:pPr marL="0" indent="0">
              <a:buNone/>
            </a:pPr>
            <a:r>
              <a:rPr lang="en-GB" dirty="0"/>
              <a:t>This is an issue I would like to see change and allow people to be helped rather than given the stigma of having a mental health issue.</a:t>
            </a:r>
          </a:p>
        </p:txBody>
      </p:sp>
    </p:spTree>
    <p:extLst>
      <p:ext uri="{BB962C8B-B14F-4D97-AF65-F5344CB8AC3E}">
        <p14:creationId xmlns:p14="http://schemas.microsoft.com/office/powerpoint/2010/main" val="1226196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3092D-8F11-4A08-B5CB-1FA09C4B0820}"/>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4F14DD74-22D2-4E63-A4D2-65F5A73710F9}"/>
              </a:ext>
            </a:extLst>
          </p:cNvPr>
          <p:cNvSpPr>
            <a:spLocks noGrp="1"/>
          </p:cNvSpPr>
          <p:nvPr>
            <p:ph idx="1"/>
          </p:nvPr>
        </p:nvSpPr>
        <p:spPr>
          <a:xfrm>
            <a:off x="1066799" y="2103120"/>
            <a:ext cx="10433901" cy="1931552"/>
          </a:xfrm>
        </p:spPr>
        <p:txBody>
          <a:bodyPr>
            <a:normAutofit/>
          </a:bodyPr>
          <a:lstStyle/>
          <a:p>
            <a:pPr marL="0" indent="0">
              <a:buNone/>
            </a:pPr>
            <a:r>
              <a:rPr lang="en-GB" sz="2400" dirty="0"/>
              <a:t>To conclude there is not enough being done to successfully combat suicide and self harm, the problem is that there is a large stigma around mental health, people are afraid of being labelled as having a metal health problem.</a:t>
            </a:r>
          </a:p>
        </p:txBody>
      </p:sp>
    </p:spTree>
    <p:extLst>
      <p:ext uri="{BB962C8B-B14F-4D97-AF65-F5344CB8AC3E}">
        <p14:creationId xmlns:p14="http://schemas.microsoft.com/office/powerpoint/2010/main" val="3627886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77E64-867C-4A28-8636-B73624588C76}"/>
              </a:ext>
            </a:extLst>
          </p:cNvPr>
          <p:cNvSpPr>
            <a:spLocks noGrp="1"/>
          </p:cNvSpPr>
          <p:nvPr>
            <p:ph type="title"/>
          </p:nvPr>
        </p:nvSpPr>
        <p:spPr/>
        <p:txBody>
          <a:bodyPr/>
          <a:lstStyle/>
          <a:p>
            <a:pPr algn="ctr"/>
            <a:r>
              <a:rPr lang="en-GB" dirty="0"/>
              <a:t>References </a:t>
            </a:r>
          </a:p>
        </p:txBody>
      </p:sp>
      <p:sp>
        <p:nvSpPr>
          <p:cNvPr id="7" name="TextBox 6">
            <a:extLst>
              <a:ext uri="{FF2B5EF4-FFF2-40B4-BE49-F238E27FC236}">
                <a16:creationId xmlns:a16="http://schemas.microsoft.com/office/drawing/2014/main" id="{C3DE2273-90AE-4CF2-81A6-D5190F781043}"/>
              </a:ext>
            </a:extLst>
          </p:cNvPr>
          <p:cNvSpPr txBox="1"/>
          <p:nvPr/>
        </p:nvSpPr>
        <p:spPr>
          <a:xfrm>
            <a:off x="783996" y="1791092"/>
            <a:ext cx="10341204" cy="4247317"/>
          </a:xfrm>
          <a:prstGeom prst="rect">
            <a:avLst/>
          </a:prstGeom>
          <a:noFill/>
        </p:spPr>
        <p:txBody>
          <a:bodyPr wrap="square" rtlCol="0">
            <a:spAutoFit/>
          </a:bodyPr>
          <a:lstStyle/>
          <a:p>
            <a:r>
              <a:rPr lang="en-GB" dirty="0" err="1"/>
              <a:t>Featureshoot</a:t>
            </a:r>
            <a:r>
              <a:rPr lang="en-GB" dirty="0"/>
              <a:t>, 2016., The Truth About the Bridgend Suicides, </a:t>
            </a:r>
            <a:r>
              <a:rPr lang="en-GB" dirty="0">
                <a:hlinkClick r:id="rId2"/>
              </a:rPr>
              <a:t>https://www.featureshoot.com/2016/09/the-truth-about-the-bridgend-suicides/</a:t>
            </a:r>
            <a:r>
              <a:rPr lang="en-GB" dirty="0"/>
              <a:t> . Accessed 24/03/2018</a:t>
            </a:r>
          </a:p>
          <a:p>
            <a:r>
              <a:rPr lang="en-GB" dirty="0"/>
              <a:t>Gov.wales,2016., New suicide prevention plan to support most vulnerable, </a:t>
            </a:r>
            <a:r>
              <a:rPr lang="en-GB" dirty="0">
                <a:hlinkClick r:id="rId3"/>
              </a:rPr>
              <a:t>http://gov.wales/newsroom/health-and-social-services/2015/suicide-prevention/?lang=en</a:t>
            </a:r>
            <a:r>
              <a:rPr lang="en-GB" dirty="0"/>
              <a:t> . Accessed 23/03/2018</a:t>
            </a:r>
          </a:p>
          <a:p>
            <a:r>
              <a:rPr lang="en-GB" dirty="0"/>
              <a:t>Guardian News and Media Limited, 2018., </a:t>
            </a:r>
            <a:r>
              <a:rPr lang="en-GB" dirty="0">
                <a:hlinkClick r:id="rId4"/>
              </a:rPr>
              <a:t>https://www.theguardian.com/society/2016/oct/23/nhs-figures-show-shocking-rise-self-harm-young-people</a:t>
            </a:r>
            <a:r>
              <a:rPr lang="en-GB" dirty="0"/>
              <a:t> . Accessed 25/03/2018</a:t>
            </a:r>
          </a:p>
          <a:p>
            <a:r>
              <a:rPr lang="en-GB" dirty="0"/>
              <a:t>Legislations.gov,2018., Suicide Act 1961, </a:t>
            </a:r>
            <a:r>
              <a:rPr lang="en-GB" dirty="0">
                <a:hlinkClick r:id="rId5"/>
              </a:rPr>
              <a:t>http://www.legislation.gov.uk/ukpga/Eliz2/9-10/60</a:t>
            </a:r>
            <a:r>
              <a:rPr lang="en-GB" dirty="0"/>
              <a:t> . Accessed 22/03/2018</a:t>
            </a:r>
          </a:p>
          <a:p>
            <a:r>
              <a:rPr lang="en-GB" dirty="0"/>
              <a:t>PAPYRUS.uk.org., Suicide is the leading cause of young deaths in the UK, </a:t>
            </a:r>
            <a:r>
              <a:rPr lang="en-GB" dirty="0">
                <a:hlinkClick r:id="rId6"/>
              </a:rPr>
              <a:t>https://www.papyrus-uk.org/about/our-campaigns</a:t>
            </a:r>
            <a:r>
              <a:rPr lang="en-GB" dirty="0"/>
              <a:t> . Accessed 25/03/2018</a:t>
            </a:r>
          </a:p>
          <a:p>
            <a:r>
              <a:rPr lang="en-GB" dirty="0"/>
              <a:t>Samaritans,2018., Suicide: facts and figures, </a:t>
            </a:r>
            <a:r>
              <a:rPr lang="en-GB" dirty="0">
                <a:hlinkClick r:id="rId7"/>
              </a:rPr>
              <a:t>https://www.samaritans.org/about-us/our-research/facts-and-figures-about-suicide</a:t>
            </a:r>
            <a:r>
              <a:rPr lang="en-GB" dirty="0"/>
              <a:t> . Accessed 21/03/2018</a:t>
            </a:r>
          </a:p>
        </p:txBody>
      </p:sp>
    </p:spTree>
    <p:extLst>
      <p:ext uri="{BB962C8B-B14F-4D97-AF65-F5344CB8AC3E}">
        <p14:creationId xmlns:p14="http://schemas.microsoft.com/office/powerpoint/2010/main" val="14089069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1942</TotalTime>
  <Words>1431</Words>
  <Application>Microsoft Office PowerPoint</Application>
  <PresentationFormat>Widescreen</PresentationFormat>
  <Paragraphs>82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Century Gothic</vt:lpstr>
      <vt:lpstr>Garamond</vt:lpstr>
      <vt:lpstr>Times New Roman</vt:lpstr>
      <vt:lpstr>Savon</vt:lpstr>
      <vt:lpstr>Self Harm and Suicide </vt:lpstr>
      <vt:lpstr>Overview </vt:lpstr>
      <vt:lpstr>PowerPoint Presentation</vt:lpstr>
      <vt:lpstr>What is the act about?</vt:lpstr>
      <vt:lpstr>Policy </vt:lpstr>
      <vt:lpstr>Statistics</vt:lpstr>
      <vt:lpstr>Suicide within the Media.</vt:lpstr>
      <vt:lpstr>Bridgend and the Media </vt:lpstr>
      <vt:lpstr>PAPYRUS- prevention of young suicide </vt:lpstr>
      <vt:lpstr>Self- harm </vt:lpstr>
      <vt:lpstr>Personal Experience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39</cp:revision>
  <dcterms:created xsi:type="dcterms:W3CDTF">2018-03-24T09:42:32Z</dcterms:created>
  <dcterms:modified xsi:type="dcterms:W3CDTF">2018-03-26T12:15:26Z</dcterms:modified>
</cp:coreProperties>
</file>