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56" r:id="rId2"/>
    <p:sldId id="265" r:id="rId3"/>
    <p:sldId id="266" r:id="rId4"/>
    <p:sldId id="267" r:id="rId5"/>
    <p:sldId id="268" r:id="rId6"/>
    <p:sldId id="269" r:id="rId7"/>
    <p:sldId id="270" r:id="rId8"/>
    <p:sldId id="271" r:id="rId9"/>
    <p:sldId id="272" r:id="rId10"/>
    <p:sldId id="273" r:id="rId11"/>
    <p:sldId id="275" r:id="rId12"/>
    <p:sldId id="274" r:id="rId13"/>
    <p:sldId id="276" r:id="rId14"/>
    <p:sldId id="262" r:id="rId15"/>
    <p:sldId id="263" r:id="rId16"/>
  </p:sldIdLst>
  <p:sldSz cx="9144000" cy="5143500" type="screen16x9"/>
  <p:notesSz cx="6858000" cy="9144000"/>
  <p:embeddedFontLst>
    <p:embeddedFont>
      <p:font typeface="Calibri" panose="020F0502020204030204" pitchFamily="34" charset="0"/>
      <p:regular r:id="rId18"/>
      <p:bold r:id="rId19"/>
      <p:italic r:id="rId20"/>
      <p:boldItalic r:id="rId21"/>
    </p:embeddedFont>
    <p:embeddedFont>
      <p:font typeface="Nunito" panose="020B0604020202020204"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394" autoAdjust="0"/>
  </p:normalViewPr>
  <p:slideViewPr>
    <p:cSldViewPr snapToGrid="0">
      <p:cViewPr varScale="1">
        <p:scale>
          <a:sx n="71" d="100"/>
          <a:sy n="71" d="100"/>
        </p:scale>
        <p:origin x="1356" y="6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6DA846-D0B7-412E-92A3-172094A06653}" type="doc">
      <dgm:prSet loTypeId="urn:microsoft.com/office/officeart/2005/8/layout/pyramid2" loCatId="pyramid" qsTypeId="urn:microsoft.com/office/officeart/2005/8/quickstyle/simple1" qsCatId="simple" csTypeId="urn:microsoft.com/office/officeart/2005/8/colors/accent1_2" csCatId="accent1" phldr="1"/>
      <dgm:spPr/>
    </dgm:pt>
    <dgm:pt modelId="{C1E03106-8886-4503-8DF3-8C9253F7C7BB}">
      <dgm:prSet phldrT="[Text]"/>
      <dgm:spPr/>
      <dgm:t>
        <a:bodyPr/>
        <a:lstStyle/>
        <a:p>
          <a:r>
            <a:rPr lang="en-US" dirty="0"/>
            <a:t>Lack of Clinical governance</a:t>
          </a:r>
        </a:p>
      </dgm:t>
    </dgm:pt>
    <dgm:pt modelId="{C401D4C6-5343-404C-99A9-4DFDB4EC21B9}" type="parTrans" cxnId="{5EA68323-B2DE-482E-A9E2-EE78796A67D8}">
      <dgm:prSet/>
      <dgm:spPr/>
      <dgm:t>
        <a:bodyPr/>
        <a:lstStyle/>
        <a:p>
          <a:endParaRPr lang="en-US"/>
        </a:p>
      </dgm:t>
    </dgm:pt>
    <dgm:pt modelId="{581520C9-5CE8-4B0A-BF7F-95E92F26A3FE}" type="sibTrans" cxnId="{5EA68323-B2DE-482E-A9E2-EE78796A67D8}">
      <dgm:prSet/>
      <dgm:spPr/>
      <dgm:t>
        <a:bodyPr/>
        <a:lstStyle/>
        <a:p>
          <a:endParaRPr lang="en-US"/>
        </a:p>
      </dgm:t>
    </dgm:pt>
    <dgm:pt modelId="{98ECE49D-2D74-472D-8781-CC4D3DDD5F4B}">
      <dgm:prSet phldrT="[Text]"/>
      <dgm:spPr/>
      <dgm:t>
        <a:bodyPr/>
        <a:lstStyle/>
        <a:p>
          <a:r>
            <a:rPr lang="en-US" dirty="0"/>
            <a:t>Inefficient risk management</a:t>
          </a:r>
        </a:p>
      </dgm:t>
    </dgm:pt>
    <dgm:pt modelId="{D630B09A-8F27-4894-933B-AF61E9EC0964}" type="parTrans" cxnId="{A17F851D-8C88-4913-B6B7-B6948EDCDE9C}">
      <dgm:prSet/>
      <dgm:spPr/>
      <dgm:t>
        <a:bodyPr/>
        <a:lstStyle/>
        <a:p>
          <a:endParaRPr lang="en-US"/>
        </a:p>
      </dgm:t>
    </dgm:pt>
    <dgm:pt modelId="{CF27F95D-4648-4A53-9298-094042B67BE8}" type="sibTrans" cxnId="{A17F851D-8C88-4913-B6B7-B6948EDCDE9C}">
      <dgm:prSet/>
      <dgm:spPr/>
      <dgm:t>
        <a:bodyPr/>
        <a:lstStyle/>
        <a:p>
          <a:endParaRPr lang="en-US"/>
        </a:p>
      </dgm:t>
    </dgm:pt>
    <dgm:pt modelId="{C6AE2460-51B3-4A5F-B50D-DEF4D79746ED}">
      <dgm:prSet phldrT="[Text]"/>
      <dgm:spPr/>
      <dgm:t>
        <a:bodyPr/>
        <a:lstStyle/>
        <a:p>
          <a:r>
            <a:rPr lang="en-US" dirty="0"/>
            <a:t>Reporting accidents </a:t>
          </a:r>
        </a:p>
      </dgm:t>
    </dgm:pt>
    <dgm:pt modelId="{AA6F3E15-9099-4915-A675-7F2C7FA10216}" type="parTrans" cxnId="{781FA365-476A-4B0B-A91B-0C6ADDC1C2AB}">
      <dgm:prSet/>
      <dgm:spPr/>
      <dgm:t>
        <a:bodyPr/>
        <a:lstStyle/>
        <a:p>
          <a:endParaRPr lang="en-US"/>
        </a:p>
      </dgm:t>
    </dgm:pt>
    <dgm:pt modelId="{4596807E-701B-47B8-858C-402D00F88A5A}" type="sibTrans" cxnId="{781FA365-476A-4B0B-A91B-0C6ADDC1C2AB}">
      <dgm:prSet/>
      <dgm:spPr/>
      <dgm:t>
        <a:bodyPr/>
        <a:lstStyle/>
        <a:p>
          <a:endParaRPr lang="en-US"/>
        </a:p>
      </dgm:t>
    </dgm:pt>
    <dgm:pt modelId="{AE4B4519-6351-4BBD-9B8B-02D4BE8C6809}">
      <dgm:prSet phldrT="[Text]"/>
      <dgm:spPr/>
      <dgm:t>
        <a:bodyPr/>
        <a:lstStyle/>
        <a:p>
          <a:r>
            <a:rPr lang="en-US" dirty="0"/>
            <a:t>Absence of continuous improvement</a:t>
          </a:r>
        </a:p>
      </dgm:t>
    </dgm:pt>
    <dgm:pt modelId="{39DE0D54-5332-4822-952E-AEFD7C4B03CA}" type="parTrans" cxnId="{9CFF1F6A-E3CC-4DE8-AC38-D70641610191}">
      <dgm:prSet/>
      <dgm:spPr/>
      <dgm:t>
        <a:bodyPr/>
        <a:lstStyle/>
        <a:p>
          <a:endParaRPr lang="en-US"/>
        </a:p>
      </dgm:t>
    </dgm:pt>
    <dgm:pt modelId="{5802ABEA-48C5-456C-982E-1C35770CF114}" type="sibTrans" cxnId="{9CFF1F6A-E3CC-4DE8-AC38-D70641610191}">
      <dgm:prSet/>
      <dgm:spPr/>
      <dgm:t>
        <a:bodyPr/>
        <a:lstStyle/>
        <a:p>
          <a:endParaRPr lang="en-US"/>
        </a:p>
      </dgm:t>
    </dgm:pt>
    <dgm:pt modelId="{794092A1-4966-4FFE-B047-8C01CDB1A5DF}">
      <dgm:prSet phldrT="[Text]"/>
      <dgm:spPr/>
      <dgm:t>
        <a:bodyPr/>
        <a:lstStyle/>
        <a:p>
          <a:r>
            <a:rPr lang="en-US" dirty="0"/>
            <a:t>Communication gap</a:t>
          </a:r>
        </a:p>
      </dgm:t>
    </dgm:pt>
    <dgm:pt modelId="{1E55E925-71A7-4972-AD2B-FD2EA80655B7}" type="parTrans" cxnId="{D6EB25AB-AB00-4699-B930-7F59FC0EA78E}">
      <dgm:prSet/>
      <dgm:spPr/>
      <dgm:t>
        <a:bodyPr/>
        <a:lstStyle/>
        <a:p>
          <a:endParaRPr lang="en-US"/>
        </a:p>
      </dgm:t>
    </dgm:pt>
    <dgm:pt modelId="{C8C334DF-4416-43E0-BFAA-BCE78E0741EF}" type="sibTrans" cxnId="{D6EB25AB-AB00-4699-B930-7F59FC0EA78E}">
      <dgm:prSet/>
      <dgm:spPr/>
      <dgm:t>
        <a:bodyPr/>
        <a:lstStyle/>
        <a:p>
          <a:endParaRPr lang="en-US"/>
        </a:p>
      </dgm:t>
    </dgm:pt>
    <dgm:pt modelId="{3F33582D-771F-42FF-9B12-B1607BC526A3}" type="pres">
      <dgm:prSet presAssocID="{4E6DA846-D0B7-412E-92A3-172094A06653}" presName="compositeShape" presStyleCnt="0">
        <dgm:presLayoutVars>
          <dgm:dir/>
          <dgm:resizeHandles/>
        </dgm:presLayoutVars>
      </dgm:prSet>
      <dgm:spPr/>
    </dgm:pt>
    <dgm:pt modelId="{A40BD4A6-9EC6-4B77-80AB-CAB792C27BCD}" type="pres">
      <dgm:prSet presAssocID="{4E6DA846-D0B7-412E-92A3-172094A06653}" presName="pyramid" presStyleLbl="node1" presStyleIdx="0" presStyleCnt="1"/>
      <dgm:spPr/>
    </dgm:pt>
    <dgm:pt modelId="{43608E18-AD63-4B4D-AB52-D339700DF95E}" type="pres">
      <dgm:prSet presAssocID="{4E6DA846-D0B7-412E-92A3-172094A06653}" presName="theList" presStyleCnt="0"/>
      <dgm:spPr/>
    </dgm:pt>
    <dgm:pt modelId="{7E41218E-2855-40BA-9281-AB0B313ACC1A}" type="pres">
      <dgm:prSet presAssocID="{C1E03106-8886-4503-8DF3-8C9253F7C7BB}" presName="aNode" presStyleLbl="fgAcc1" presStyleIdx="0" presStyleCnt="5">
        <dgm:presLayoutVars>
          <dgm:bulletEnabled val="1"/>
        </dgm:presLayoutVars>
      </dgm:prSet>
      <dgm:spPr/>
    </dgm:pt>
    <dgm:pt modelId="{3B73FD04-0445-4E8E-9BBC-53B103355954}" type="pres">
      <dgm:prSet presAssocID="{C1E03106-8886-4503-8DF3-8C9253F7C7BB}" presName="aSpace" presStyleCnt="0"/>
      <dgm:spPr/>
    </dgm:pt>
    <dgm:pt modelId="{1844F094-E304-4081-8AB2-9DC39DC88683}" type="pres">
      <dgm:prSet presAssocID="{98ECE49D-2D74-472D-8781-CC4D3DDD5F4B}" presName="aNode" presStyleLbl="fgAcc1" presStyleIdx="1" presStyleCnt="5">
        <dgm:presLayoutVars>
          <dgm:bulletEnabled val="1"/>
        </dgm:presLayoutVars>
      </dgm:prSet>
      <dgm:spPr/>
    </dgm:pt>
    <dgm:pt modelId="{4A74AC5E-BEF2-4DB1-9405-852CCA6E342F}" type="pres">
      <dgm:prSet presAssocID="{98ECE49D-2D74-472D-8781-CC4D3DDD5F4B}" presName="aSpace" presStyleCnt="0"/>
      <dgm:spPr/>
    </dgm:pt>
    <dgm:pt modelId="{63D976F0-F310-4553-B3DC-CF3AF1726026}" type="pres">
      <dgm:prSet presAssocID="{C6AE2460-51B3-4A5F-B50D-DEF4D79746ED}" presName="aNode" presStyleLbl="fgAcc1" presStyleIdx="2" presStyleCnt="5">
        <dgm:presLayoutVars>
          <dgm:bulletEnabled val="1"/>
        </dgm:presLayoutVars>
      </dgm:prSet>
      <dgm:spPr/>
    </dgm:pt>
    <dgm:pt modelId="{406B2290-D3DB-4644-8D08-DD99DAC438DC}" type="pres">
      <dgm:prSet presAssocID="{C6AE2460-51B3-4A5F-B50D-DEF4D79746ED}" presName="aSpace" presStyleCnt="0"/>
      <dgm:spPr/>
    </dgm:pt>
    <dgm:pt modelId="{CD7CF78C-8604-476E-950F-BD0DF60953EB}" type="pres">
      <dgm:prSet presAssocID="{794092A1-4966-4FFE-B047-8C01CDB1A5DF}" presName="aNode" presStyleLbl="fgAcc1" presStyleIdx="3" presStyleCnt="5">
        <dgm:presLayoutVars>
          <dgm:bulletEnabled val="1"/>
        </dgm:presLayoutVars>
      </dgm:prSet>
      <dgm:spPr/>
    </dgm:pt>
    <dgm:pt modelId="{6A7DCC43-9AB6-466E-BB5E-A159F1A51259}" type="pres">
      <dgm:prSet presAssocID="{794092A1-4966-4FFE-B047-8C01CDB1A5DF}" presName="aSpace" presStyleCnt="0"/>
      <dgm:spPr/>
    </dgm:pt>
    <dgm:pt modelId="{41829194-9AE4-46E9-9768-1FF122A47BB4}" type="pres">
      <dgm:prSet presAssocID="{AE4B4519-6351-4BBD-9B8B-02D4BE8C6809}" presName="aNode" presStyleLbl="fgAcc1" presStyleIdx="4" presStyleCnt="5">
        <dgm:presLayoutVars>
          <dgm:bulletEnabled val="1"/>
        </dgm:presLayoutVars>
      </dgm:prSet>
      <dgm:spPr/>
    </dgm:pt>
    <dgm:pt modelId="{EB49AF7A-9C72-4262-9AD5-6A98BAF65311}" type="pres">
      <dgm:prSet presAssocID="{AE4B4519-6351-4BBD-9B8B-02D4BE8C6809}" presName="aSpace" presStyleCnt="0"/>
      <dgm:spPr/>
    </dgm:pt>
  </dgm:ptLst>
  <dgm:cxnLst>
    <dgm:cxn modelId="{A17F851D-8C88-4913-B6B7-B6948EDCDE9C}" srcId="{4E6DA846-D0B7-412E-92A3-172094A06653}" destId="{98ECE49D-2D74-472D-8781-CC4D3DDD5F4B}" srcOrd="1" destOrd="0" parTransId="{D630B09A-8F27-4894-933B-AF61E9EC0964}" sibTransId="{CF27F95D-4648-4A53-9298-094042B67BE8}"/>
    <dgm:cxn modelId="{5EA68323-B2DE-482E-A9E2-EE78796A67D8}" srcId="{4E6DA846-D0B7-412E-92A3-172094A06653}" destId="{C1E03106-8886-4503-8DF3-8C9253F7C7BB}" srcOrd="0" destOrd="0" parTransId="{C401D4C6-5343-404C-99A9-4DFDB4EC21B9}" sibTransId="{581520C9-5CE8-4B0A-BF7F-95E92F26A3FE}"/>
    <dgm:cxn modelId="{5B035D2C-02DF-4DB6-A971-C7E489C8EDAE}" type="presOf" srcId="{794092A1-4966-4FFE-B047-8C01CDB1A5DF}" destId="{CD7CF78C-8604-476E-950F-BD0DF60953EB}" srcOrd="0" destOrd="0" presId="urn:microsoft.com/office/officeart/2005/8/layout/pyramid2"/>
    <dgm:cxn modelId="{781FA365-476A-4B0B-A91B-0C6ADDC1C2AB}" srcId="{4E6DA846-D0B7-412E-92A3-172094A06653}" destId="{C6AE2460-51B3-4A5F-B50D-DEF4D79746ED}" srcOrd="2" destOrd="0" parTransId="{AA6F3E15-9099-4915-A675-7F2C7FA10216}" sibTransId="{4596807E-701B-47B8-858C-402D00F88A5A}"/>
    <dgm:cxn modelId="{9CFF1F6A-E3CC-4DE8-AC38-D70641610191}" srcId="{4E6DA846-D0B7-412E-92A3-172094A06653}" destId="{AE4B4519-6351-4BBD-9B8B-02D4BE8C6809}" srcOrd="4" destOrd="0" parTransId="{39DE0D54-5332-4822-952E-AEFD7C4B03CA}" sibTransId="{5802ABEA-48C5-456C-982E-1C35770CF114}"/>
    <dgm:cxn modelId="{8DFA0877-34C1-4E3A-8071-C97BF88ECFB7}" type="presOf" srcId="{4E6DA846-D0B7-412E-92A3-172094A06653}" destId="{3F33582D-771F-42FF-9B12-B1607BC526A3}" srcOrd="0" destOrd="0" presId="urn:microsoft.com/office/officeart/2005/8/layout/pyramid2"/>
    <dgm:cxn modelId="{D6EB25AB-AB00-4699-B930-7F59FC0EA78E}" srcId="{4E6DA846-D0B7-412E-92A3-172094A06653}" destId="{794092A1-4966-4FFE-B047-8C01CDB1A5DF}" srcOrd="3" destOrd="0" parTransId="{1E55E925-71A7-4972-AD2B-FD2EA80655B7}" sibTransId="{C8C334DF-4416-43E0-BFAA-BCE78E0741EF}"/>
    <dgm:cxn modelId="{355919BA-F2C7-4F51-88D3-74F5302A02B9}" type="presOf" srcId="{AE4B4519-6351-4BBD-9B8B-02D4BE8C6809}" destId="{41829194-9AE4-46E9-9768-1FF122A47BB4}" srcOrd="0" destOrd="0" presId="urn:microsoft.com/office/officeart/2005/8/layout/pyramid2"/>
    <dgm:cxn modelId="{20F52DBF-627E-40EB-A44E-8033F96CFDD9}" type="presOf" srcId="{C6AE2460-51B3-4A5F-B50D-DEF4D79746ED}" destId="{63D976F0-F310-4553-B3DC-CF3AF1726026}" srcOrd="0" destOrd="0" presId="urn:microsoft.com/office/officeart/2005/8/layout/pyramid2"/>
    <dgm:cxn modelId="{A795A3C2-B16E-4F14-B6D3-242BC65246AC}" type="presOf" srcId="{C1E03106-8886-4503-8DF3-8C9253F7C7BB}" destId="{7E41218E-2855-40BA-9281-AB0B313ACC1A}" srcOrd="0" destOrd="0" presId="urn:microsoft.com/office/officeart/2005/8/layout/pyramid2"/>
    <dgm:cxn modelId="{8567DFDE-E594-4417-B180-C479A1748C04}" type="presOf" srcId="{98ECE49D-2D74-472D-8781-CC4D3DDD5F4B}" destId="{1844F094-E304-4081-8AB2-9DC39DC88683}" srcOrd="0" destOrd="0" presId="urn:microsoft.com/office/officeart/2005/8/layout/pyramid2"/>
    <dgm:cxn modelId="{9F74C532-8AFF-45C1-9CA9-F9E3FAB321E1}" type="presParOf" srcId="{3F33582D-771F-42FF-9B12-B1607BC526A3}" destId="{A40BD4A6-9EC6-4B77-80AB-CAB792C27BCD}" srcOrd="0" destOrd="0" presId="urn:microsoft.com/office/officeart/2005/8/layout/pyramid2"/>
    <dgm:cxn modelId="{A7C5B47A-21D7-48A8-8D25-D537E8F0AA4E}" type="presParOf" srcId="{3F33582D-771F-42FF-9B12-B1607BC526A3}" destId="{43608E18-AD63-4B4D-AB52-D339700DF95E}" srcOrd="1" destOrd="0" presId="urn:microsoft.com/office/officeart/2005/8/layout/pyramid2"/>
    <dgm:cxn modelId="{BA098742-4582-4D83-B050-0DB95961B056}" type="presParOf" srcId="{43608E18-AD63-4B4D-AB52-D339700DF95E}" destId="{7E41218E-2855-40BA-9281-AB0B313ACC1A}" srcOrd="0" destOrd="0" presId="urn:microsoft.com/office/officeart/2005/8/layout/pyramid2"/>
    <dgm:cxn modelId="{32214572-1504-4183-8AB9-EE5E53368208}" type="presParOf" srcId="{43608E18-AD63-4B4D-AB52-D339700DF95E}" destId="{3B73FD04-0445-4E8E-9BBC-53B103355954}" srcOrd="1" destOrd="0" presId="urn:microsoft.com/office/officeart/2005/8/layout/pyramid2"/>
    <dgm:cxn modelId="{813268B0-8A7D-4555-B7C0-4B4F323A640A}" type="presParOf" srcId="{43608E18-AD63-4B4D-AB52-D339700DF95E}" destId="{1844F094-E304-4081-8AB2-9DC39DC88683}" srcOrd="2" destOrd="0" presId="urn:microsoft.com/office/officeart/2005/8/layout/pyramid2"/>
    <dgm:cxn modelId="{AEA8EDE3-656E-4A18-8DF3-6B840112C0FC}" type="presParOf" srcId="{43608E18-AD63-4B4D-AB52-D339700DF95E}" destId="{4A74AC5E-BEF2-4DB1-9405-852CCA6E342F}" srcOrd="3" destOrd="0" presId="urn:microsoft.com/office/officeart/2005/8/layout/pyramid2"/>
    <dgm:cxn modelId="{5B49D808-C651-44FB-9F3D-F034A388D1C4}" type="presParOf" srcId="{43608E18-AD63-4B4D-AB52-D339700DF95E}" destId="{63D976F0-F310-4553-B3DC-CF3AF1726026}" srcOrd="4" destOrd="0" presId="urn:microsoft.com/office/officeart/2005/8/layout/pyramid2"/>
    <dgm:cxn modelId="{33312170-6DB7-4FCD-BBAA-5C6311513EC2}" type="presParOf" srcId="{43608E18-AD63-4B4D-AB52-D339700DF95E}" destId="{406B2290-D3DB-4644-8D08-DD99DAC438DC}" srcOrd="5" destOrd="0" presId="urn:microsoft.com/office/officeart/2005/8/layout/pyramid2"/>
    <dgm:cxn modelId="{70B0B451-746B-4F78-8F51-9D36AF4EC931}" type="presParOf" srcId="{43608E18-AD63-4B4D-AB52-D339700DF95E}" destId="{CD7CF78C-8604-476E-950F-BD0DF60953EB}" srcOrd="6" destOrd="0" presId="urn:microsoft.com/office/officeart/2005/8/layout/pyramid2"/>
    <dgm:cxn modelId="{E14264E5-1DDE-4414-9F26-7C31483FE33B}" type="presParOf" srcId="{43608E18-AD63-4B4D-AB52-D339700DF95E}" destId="{6A7DCC43-9AB6-466E-BB5E-A159F1A51259}" srcOrd="7" destOrd="0" presId="urn:microsoft.com/office/officeart/2005/8/layout/pyramid2"/>
    <dgm:cxn modelId="{373ED80C-F20A-4244-B9BD-6C24678BC35B}" type="presParOf" srcId="{43608E18-AD63-4B4D-AB52-D339700DF95E}" destId="{41829194-9AE4-46E9-9768-1FF122A47BB4}" srcOrd="8" destOrd="0" presId="urn:microsoft.com/office/officeart/2005/8/layout/pyramid2"/>
    <dgm:cxn modelId="{B4BECB7F-40E4-4DAA-8AB4-30183DBA66C4}" type="presParOf" srcId="{43608E18-AD63-4B4D-AB52-D339700DF95E}" destId="{EB49AF7A-9C72-4262-9AD5-6A98BAF65311}"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0B2BC1-1B55-4CEE-A00D-549A3DE3A277}" type="doc">
      <dgm:prSet loTypeId="urn:microsoft.com/office/officeart/2005/8/layout/list1" loCatId="list" qsTypeId="urn:microsoft.com/office/officeart/2005/8/quickstyle/simple4" qsCatId="simple" csTypeId="urn:microsoft.com/office/officeart/2005/8/colors/accent1_2" csCatId="accent1" phldr="1"/>
      <dgm:spPr/>
      <dgm:t>
        <a:bodyPr/>
        <a:lstStyle/>
        <a:p>
          <a:endParaRPr lang="en-US"/>
        </a:p>
      </dgm:t>
    </dgm:pt>
    <dgm:pt modelId="{E4FE338D-136F-4A74-9A26-80C85ADF6353}">
      <dgm:prSet phldrT="[Text]" custT="1"/>
      <dgm:spPr/>
      <dgm:t>
        <a:bodyPr/>
        <a:lstStyle/>
        <a:p>
          <a:r>
            <a:rPr lang="en-US" sz="1200" dirty="0"/>
            <a:t>Compromising patient safety</a:t>
          </a:r>
        </a:p>
      </dgm:t>
    </dgm:pt>
    <dgm:pt modelId="{986B3A94-7FCE-43AB-B1F2-11BAB72D0F85}" type="parTrans" cxnId="{35406A16-E13A-4EF0-A9D0-D8F4E76B5EEF}">
      <dgm:prSet/>
      <dgm:spPr/>
      <dgm:t>
        <a:bodyPr/>
        <a:lstStyle/>
        <a:p>
          <a:endParaRPr lang="en-US"/>
        </a:p>
      </dgm:t>
    </dgm:pt>
    <dgm:pt modelId="{611436D4-5A70-4D12-9F3D-B625693AFC70}" type="sibTrans" cxnId="{35406A16-E13A-4EF0-A9D0-D8F4E76B5EEF}">
      <dgm:prSet/>
      <dgm:spPr/>
      <dgm:t>
        <a:bodyPr/>
        <a:lstStyle/>
        <a:p>
          <a:endParaRPr lang="en-US"/>
        </a:p>
      </dgm:t>
    </dgm:pt>
    <dgm:pt modelId="{E406D6AF-B8E2-4D19-9670-CEA734BE2072}">
      <dgm:prSet phldrT="[Text]" custT="1"/>
      <dgm:spPr/>
      <dgm:t>
        <a:bodyPr/>
        <a:lstStyle/>
        <a:p>
          <a:r>
            <a:rPr lang="en-US" sz="1200" dirty="0"/>
            <a:t>Investigations delay</a:t>
          </a:r>
        </a:p>
      </dgm:t>
    </dgm:pt>
    <dgm:pt modelId="{C506165E-0807-45BB-BC50-FF8A054FB0D6}" type="parTrans" cxnId="{0D4C8B7F-F39B-4B89-8A90-371C4F482D0E}">
      <dgm:prSet/>
      <dgm:spPr/>
      <dgm:t>
        <a:bodyPr/>
        <a:lstStyle/>
        <a:p>
          <a:endParaRPr lang="en-US"/>
        </a:p>
      </dgm:t>
    </dgm:pt>
    <dgm:pt modelId="{D7CD7352-A385-49C8-A230-7B98E1B8B6E1}" type="sibTrans" cxnId="{0D4C8B7F-F39B-4B89-8A90-371C4F482D0E}">
      <dgm:prSet/>
      <dgm:spPr/>
      <dgm:t>
        <a:bodyPr/>
        <a:lstStyle/>
        <a:p>
          <a:endParaRPr lang="en-US"/>
        </a:p>
      </dgm:t>
    </dgm:pt>
    <dgm:pt modelId="{FC425A98-4EAD-4D84-89CC-CB2E654A1489}">
      <dgm:prSet phldrT="[Text]" custT="1"/>
      <dgm:spPr/>
      <dgm:t>
        <a:bodyPr/>
        <a:lstStyle/>
        <a:p>
          <a:r>
            <a:rPr lang="en-US" sz="1200" dirty="0"/>
            <a:t>Damage to NHS brand reputation</a:t>
          </a:r>
        </a:p>
      </dgm:t>
    </dgm:pt>
    <dgm:pt modelId="{576F21FB-3FED-4355-AA60-0C28A8C7EDF1}" type="parTrans" cxnId="{4AA3C2B3-6997-4508-A0A0-F98798493764}">
      <dgm:prSet/>
      <dgm:spPr/>
      <dgm:t>
        <a:bodyPr/>
        <a:lstStyle/>
        <a:p>
          <a:endParaRPr lang="en-US"/>
        </a:p>
      </dgm:t>
    </dgm:pt>
    <dgm:pt modelId="{2C3E7D20-2D48-45D0-B03D-88B9F8E1F543}" type="sibTrans" cxnId="{4AA3C2B3-6997-4508-A0A0-F98798493764}">
      <dgm:prSet/>
      <dgm:spPr/>
      <dgm:t>
        <a:bodyPr/>
        <a:lstStyle/>
        <a:p>
          <a:endParaRPr lang="en-US"/>
        </a:p>
      </dgm:t>
    </dgm:pt>
    <dgm:pt modelId="{04BBED4C-7CE1-4D99-86FD-8A2DD475460F}" type="pres">
      <dgm:prSet presAssocID="{770B2BC1-1B55-4CEE-A00D-549A3DE3A277}" presName="linear" presStyleCnt="0">
        <dgm:presLayoutVars>
          <dgm:dir/>
          <dgm:animLvl val="lvl"/>
          <dgm:resizeHandles val="exact"/>
        </dgm:presLayoutVars>
      </dgm:prSet>
      <dgm:spPr/>
    </dgm:pt>
    <dgm:pt modelId="{50D63A5E-5C90-4228-921F-A2CEDAE2FC51}" type="pres">
      <dgm:prSet presAssocID="{E4FE338D-136F-4A74-9A26-80C85ADF6353}" presName="parentLin" presStyleCnt="0"/>
      <dgm:spPr/>
    </dgm:pt>
    <dgm:pt modelId="{C5DD403E-A3CD-4F50-9F7C-E619A5755DC1}" type="pres">
      <dgm:prSet presAssocID="{E4FE338D-136F-4A74-9A26-80C85ADF6353}" presName="parentLeftMargin" presStyleLbl="node1" presStyleIdx="0" presStyleCnt="3"/>
      <dgm:spPr/>
    </dgm:pt>
    <dgm:pt modelId="{F0C9D14A-9A17-4670-A1CC-B203F1C70455}" type="pres">
      <dgm:prSet presAssocID="{E4FE338D-136F-4A74-9A26-80C85ADF6353}" presName="parentText" presStyleLbl="node1" presStyleIdx="0" presStyleCnt="3">
        <dgm:presLayoutVars>
          <dgm:chMax val="0"/>
          <dgm:bulletEnabled val="1"/>
        </dgm:presLayoutVars>
      </dgm:prSet>
      <dgm:spPr/>
    </dgm:pt>
    <dgm:pt modelId="{78F30F02-9CF0-4993-B2FA-278EFBBD102E}" type="pres">
      <dgm:prSet presAssocID="{E4FE338D-136F-4A74-9A26-80C85ADF6353}" presName="negativeSpace" presStyleCnt="0"/>
      <dgm:spPr/>
    </dgm:pt>
    <dgm:pt modelId="{FAEDDBA8-039E-4439-B2CB-4591F4F4DB8D}" type="pres">
      <dgm:prSet presAssocID="{E4FE338D-136F-4A74-9A26-80C85ADF6353}" presName="childText" presStyleLbl="conFgAcc1" presStyleIdx="0" presStyleCnt="3">
        <dgm:presLayoutVars>
          <dgm:bulletEnabled val="1"/>
        </dgm:presLayoutVars>
      </dgm:prSet>
      <dgm:spPr/>
    </dgm:pt>
    <dgm:pt modelId="{A52D2503-38FD-4595-92F0-CF250A30310F}" type="pres">
      <dgm:prSet presAssocID="{611436D4-5A70-4D12-9F3D-B625693AFC70}" presName="spaceBetweenRectangles" presStyleCnt="0"/>
      <dgm:spPr/>
    </dgm:pt>
    <dgm:pt modelId="{2D506B7C-7970-47A6-9EEC-2518B4460F67}" type="pres">
      <dgm:prSet presAssocID="{E406D6AF-B8E2-4D19-9670-CEA734BE2072}" presName="parentLin" presStyleCnt="0"/>
      <dgm:spPr/>
    </dgm:pt>
    <dgm:pt modelId="{F3FE8DE5-1FC4-4FBC-808C-76D7A0B59443}" type="pres">
      <dgm:prSet presAssocID="{E406D6AF-B8E2-4D19-9670-CEA734BE2072}" presName="parentLeftMargin" presStyleLbl="node1" presStyleIdx="0" presStyleCnt="3"/>
      <dgm:spPr/>
    </dgm:pt>
    <dgm:pt modelId="{B47A8B43-B01A-44C4-B424-2C572AE72039}" type="pres">
      <dgm:prSet presAssocID="{E406D6AF-B8E2-4D19-9670-CEA734BE2072}" presName="parentText" presStyleLbl="node1" presStyleIdx="1" presStyleCnt="3">
        <dgm:presLayoutVars>
          <dgm:chMax val="0"/>
          <dgm:bulletEnabled val="1"/>
        </dgm:presLayoutVars>
      </dgm:prSet>
      <dgm:spPr/>
    </dgm:pt>
    <dgm:pt modelId="{21E9AC79-5E8E-4093-A32C-BA3936FA2BCC}" type="pres">
      <dgm:prSet presAssocID="{E406D6AF-B8E2-4D19-9670-CEA734BE2072}" presName="negativeSpace" presStyleCnt="0"/>
      <dgm:spPr/>
    </dgm:pt>
    <dgm:pt modelId="{E4B843A3-52B6-4ACF-866C-3048B9CE5C02}" type="pres">
      <dgm:prSet presAssocID="{E406D6AF-B8E2-4D19-9670-CEA734BE2072}" presName="childText" presStyleLbl="conFgAcc1" presStyleIdx="1" presStyleCnt="3">
        <dgm:presLayoutVars>
          <dgm:bulletEnabled val="1"/>
        </dgm:presLayoutVars>
      </dgm:prSet>
      <dgm:spPr/>
    </dgm:pt>
    <dgm:pt modelId="{59EDEC87-FE8C-4591-BD08-E2711FCBFBC5}" type="pres">
      <dgm:prSet presAssocID="{D7CD7352-A385-49C8-A230-7B98E1B8B6E1}" presName="spaceBetweenRectangles" presStyleCnt="0"/>
      <dgm:spPr/>
    </dgm:pt>
    <dgm:pt modelId="{5A60EA5E-642E-40ED-8ECC-3D4EAB8669FB}" type="pres">
      <dgm:prSet presAssocID="{FC425A98-4EAD-4D84-89CC-CB2E654A1489}" presName="parentLin" presStyleCnt="0"/>
      <dgm:spPr/>
    </dgm:pt>
    <dgm:pt modelId="{70F9B8CA-E240-44FD-A665-DA3B6A7EC52C}" type="pres">
      <dgm:prSet presAssocID="{FC425A98-4EAD-4D84-89CC-CB2E654A1489}" presName="parentLeftMargin" presStyleLbl="node1" presStyleIdx="1" presStyleCnt="3"/>
      <dgm:spPr/>
    </dgm:pt>
    <dgm:pt modelId="{E6BFA0C0-8009-4182-9B68-AE5C67824E15}" type="pres">
      <dgm:prSet presAssocID="{FC425A98-4EAD-4D84-89CC-CB2E654A1489}" presName="parentText" presStyleLbl="node1" presStyleIdx="2" presStyleCnt="3">
        <dgm:presLayoutVars>
          <dgm:chMax val="0"/>
          <dgm:bulletEnabled val="1"/>
        </dgm:presLayoutVars>
      </dgm:prSet>
      <dgm:spPr/>
    </dgm:pt>
    <dgm:pt modelId="{05D7055B-D0C0-4AED-BCD8-694E5EA666D3}" type="pres">
      <dgm:prSet presAssocID="{FC425A98-4EAD-4D84-89CC-CB2E654A1489}" presName="negativeSpace" presStyleCnt="0"/>
      <dgm:spPr/>
    </dgm:pt>
    <dgm:pt modelId="{7FD83A72-305B-4E49-B866-2169E489425B}" type="pres">
      <dgm:prSet presAssocID="{FC425A98-4EAD-4D84-89CC-CB2E654A1489}" presName="childText" presStyleLbl="conFgAcc1" presStyleIdx="2" presStyleCnt="3">
        <dgm:presLayoutVars>
          <dgm:bulletEnabled val="1"/>
        </dgm:presLayoutVars>
      </dgm:prSet>
      <dgm:spPr/>
    </dgm:pt>
  </dgm:ptLst>
  <dgm:cxnLst>
    <dgm:cxn modelId="{DFC1460D-46DB-4AFB-A519-6CF7161DE80F}" type="presOf" srcId="{E406D6AF-B8E2-4D19-9670-CEA734BE2072}" destId="{B47A8B43-B01A-44C4-B424-2C572AE72039}" srcOrd="1" destOrd="0" presId="urn:microsoft.com/office/officeart/2005/8/layout/list1"/>
    <dgm:cxn modelId="{35406A16-E13A-4EF0-A9D0-D8F4E76B5EEF}" srcId="{770B2BC1-1B55-4CEE-A00D-549A3DE3A277}" destId="{E4FE338D-136F-4A74-9A26-80C85ADF6353}" srcOrd="0" destOrd="0" parTransId="{986B3A94-7FCE-43AB-B1F2-11BAB72D0F85}" sibTransId="{611436D4-5A70-4D12-9F3D-B625693AFC70}"/>
    <dgm:cxn modelId="{0861C63F-1A28-4043-8A99-7108DF33595B}" type="presOf" srcId="{E4FE338D-136F-4A74-9A26-80C85ADF6353}" destId="{F0C9D14A-9A17-4670-A1CC-B203F1C70455}" srcOrd="1" destOrd="0" presId="urn:microsoft.com/office/officeart/2005/8/layout/list1"/>
    <dgm:cxn modelId="{4B79FF49-D402-4D6A-807A-752A2B5EB14E}" type="presOf" srcId="{E406D6AF-B8E2-4D19-9670-CEA734BE2072}" destId="{F3FE8DE5-1FC4-4FBC-808C-76D7A0B59443}" srcOrd="0" destOrd="0" presId="urn:microsoft.com/office/officeart/2005/8/layout/list1"/>
    <dgm:cxn modelId="{14075375-3C20-473C-BB1D-BB3D906C1438}" type="presOf" srcId="{FC425A98-4EAD-4D84-89CC-CB2E654A1489}" destId="{E6BFA0C0-8009-4182-9B68-AE5C67824E15}" srcOrd="1" destOrd="0" presId="urn:microsoft.com/office/officeart/2005/8/layout/list1"/>
    <dgm:cxn modelId="{A7B27376-DB9A-48F7-AABC-14860824D2B3}" type="presOf" srcId="{E4FE338D-136F-4A74-9A26-80C85ADF6353}" destId="{C5DD403E-A3CD-4F50-9F7C-E619A5755DC1}" srcOrd="0" destOrd="0" presId="urn:microsoft.com/office/officeart/2005/8/layout/list1"/>
    <dgm:cxn modelId="{0D4C8B7F-F39B-4B89-8A90-371C4F482D0E}" srcId="{770B2BC1-1B55-4CEE-A00D-549A3DE3A277}" destId="{E406D6AF-B8E2-4D19-9670-CEA734BE2072}" srcOrd="1" destOrd="0" parTransId="{C506165E-0807-45BB-BC50-FF8A054FB0D6}" sibTransId="{D7CD7352-A385-49C8-A230-7B98E1B8B6E1}"/>
    <dgm:cxn modelId="{B3BC0B88-FFE4-45B9-9695-1A329380B74B}" type="presOf" srcId="{FC425A98-4EAD-4D84-89CC-CB2E654A1489}" destId="{70F9B8CA-E240-44FD-A665-DA3B6A7EC52C}" srcOrd="0" destOrd="0" presId="urn:microsoft.com/office/officeart/2005/8/layout/list1"/>
    <dgm:cxn modelId="{07BBF190-4BEB-484E-BBCD-EABE943FC4A6}" type="presOf" srcId="{770B2BC1-1B55-4CEE-A00D-549A3DE3A277}" destId="{04BBED4C-7CE1-4D99-86FD-8A2DD475460F}" srcOrd="0" destOrd="0" presId="urn:microsoft.com/office/officeart/2005/8/layout/list1"/>
    <dgm:cxn modelId="{4AA3C2B3-6997-4508-A0A0-F98798493764}" srcId="{770B2BC1-1B55-4CEE-A00D-549A3DE3A277}" destId="{FC425A98-4EAD-4D84-89CC-CB2E654A1489}" srcOrd="2" destOrd="0" parTransId="{576F21FB-3FED-4355-AA60-0C28A8C7EDF1}" sibTransId="{2C3E7D20-2D48-45D0-B03D-88B9F8E1F543}"/>
    <dgm:cxn modelId="{CBD4020B-F05C-418E-A158-89BEA40F8437}" type="presParOf" srcId="{04BBED4C-7CE1-4D99-86FD-8A2DD475460F}" destId="{50D63A5E-5C90-4228-921F-A2CEDAE2FC51}" srcOrd="0" destOrd="0" presId="urn:microsoft.com/office/officeart/2005/8/layout/list1"/>
    <dgm:cxn modelId="{B1AF5524-36B1-4F12-87F1-E5ED71892873}" type="presParOf" srcId="{50D63A5E-5C90-4228-921F-A2CEDAE2FC51}" destId="{C5DD403E-A3CD-4F50-9F7C-E619A5755DC1}" srcOrd="0" destOrd="0" presId="urn:microsoft.com/office/officeart/2005/8/layout/list1"/>
    <dgm:cxn modelId="{AD0BA85A-383E-4102-93B6-0EC03072AABE}" type="presParOf" srcId="{50D63A5E-5C90-4228-921F-A2CEDAE2FC51}" destId="{F0C9D14A-9A17-4670-A1CC-B203F1C70455}" srcOrd="1" destOrd="0" presId="urn:microsoft.com/office/officeart/2005/8/layout/list1"/>
    <dgm:cxn modelId="{8DFE8CF6-C6EA-4635-8C91-4B4852A61881}" type="presParOf" srcId="{04BBED4C-7CE1-4D99-86FD-8A2DD475460F}" destId="{78F30F02-9CF0-4993-B2FA-278EFBBD102E}" srcOrd="1" destOrd="0" presId="urn:microsoft.com/office/officeart/2005/8/layout/list1"/>
    <dgm:cxn modelId="{3ED703CA-83CB-40B5-BA51-B7ED77D52B5C}" type="presParOf" srcId="{04BBED4C-7CE1-4D99-86FD-8A2DD475460F}" destId="{FAEDDBA8-039E-4439-B2CB-4591F4F4DB8D}" srcOrd="2" destOrd="0" presId="urn:microsoft.com/office/officeart/2005/8/layout/list1"/>
    <dgm:cxn modelId="{E906C841-F4C0-4366-83AC-8E53057B38A3}" type="presParOf" srcId="{04BBED4C-7CE1-4D99-86FD-8A2DD475460F}" destId="{A52D2503-38FD-4595-92F0-CF250A30310F}" srcOrd="3" destOrd="0" presId="urn:microsoft.com/office/officeart/2005/8/layout/list1"/>
    <dgm:cxn modelId="{6CBFE40F-FA14-4115-B2C1-56BA293A1635}" type="presParOf" srcId="{04BBED4C-7CE1-4D99-86FD-8A2DD475460F}" destId="{2D506B7C-7970-47A6-9EEC-2518B4460F67}" srcOrd="4" destOrd="0" presId="urn:microsoft.com/office/officeart/2005/8/layout/list1"/>
    <dgm:cxn modelId="{07BAAF28-3162-4045-848D-204CDBF21CE6}" type="presParOf" srcId="{2D506B7C-7970-47A6-9EEC-2518B4460F67}" destId="{F3FE8DE5-1FC4-4FBC-808C-76D7A0B59443}" srcOrd="0" destOrd="0" presId="urn:microsoft.com/office/officeart/2005/8/layout/list1"/>
    <dgm:cxn modelId="{AE2DE00D-3DF6-48BA-893F-CF20A2FEA2CB}" type="presParOf" srcId="{2D506B7C-7970-47A6-9EEC-2518B4460F67}" destId="{B47A8B43-B01A-44C4-B424-2C572AE72039}" srcOrd="1" destOrd="0" presId="urn:microsoft.com/office/officeart/2005/8/layout/list1"/>
    <dgm:cxn modelId="{64F54253-90B1-496E-873A-FB31B8527976}" type="presParOf" srcId="{04BBED4C-7CE1-4D99-86FD-8A2DD475460F}" destId="{21E9AC79-5E8E-4093-A32C-BA3936FA2BCC}" srcOrd="5" destOrd="0" presId="urn:microsoft.com/office/officeart/2005/8/layout/list1"/>
    <dgm:cxn modelId="{3108EB75-A12F-44B5-8612-2E551E451798}" type="presParOf" srcId="{04BBED4C-7CE1-4D99-86FD-8A2DD475460F}" destId="{E4B843A3-52B6-4ACF-866C-3048B9CE5C02}" srcOrd="6" destOrd="0" presId="urn:microsoft.com/office/officeart/2005/8/layout/list1"/>
    <dgm:cxn modelId="{6C1D3F3C-938F-4064-A45B-8372099153CE}" type="presParOf" srcId="{04BBED4C-7CE1-4D99-86FD-8A2DD475460F}" destId="{59EDEC87-FE8C-4591-BD08-E2711FCBFBC5}" srcOrd="7" destOrd="0" presId="urn:microsoft.com/office/officeart/2005/8/layout/list1"/>
    <dgm:cxn modelId="{D0F394A0-EFF7-4816-9826-C069997EA462}" type="presParOf" srcId="{04BBED4C-7CE1-4D99-86FD-8A2DD475460F}" destId="{5A60EA5E-642E-40ED-8ECC-3D4EAB8669FB}" srcOrd="8" destOrd="0" presId="urn:microsoft.com/office/officeart/2005/8/layout/list1"/>
    <dgm:cxn modelId="{0519CFFF-7D39-4D17-B186-809E43A361D9}" type="presParOf" srcId="{5A60EA5E-642E-40ED-8ECC-3D4EAB8669FB}" destId="{70F9B8CA-E240-44FD-A665-DA3B6A7EC52C}" srcOrd="0" destOrd="0" presId="urn:microsoft.com/office/officeart/2005/8/layout/list1"/>
    <dgm:cxn modelId="{03E56356-B8B6-41FE-8BC6-7FBA578C5A3D}" type="presParOf" srcId="{5A60EA5E-642E-40ED-8ECC-3D4EAB8669FB}" destId="{E6BFA0C0-8009-4182-9B68-AE5C67824E15}" srcOrd="1" destOrd="0" presId="urn:microsoft.com/office/officeart/2005/8/layout/list1"/>
    <dgm:cxn modelId="{171B4EE4-4D30-41AE-99AF-3D55643A13FC}" type="presParOf" srcId="{04BBED4C-7CE1-4D99-86FD-8A2DD475460F}" destId="{05D7055B-D0C0-4AED-BCD8-694E5EA666D3}" srcOrd="9" destOrd="0" presId="urn:microsoft.com/office/officeart/2005/8/layout/list1"/>
    <dgm:cxn modelId="{934637AB-C14D-4AE5-B945-CC69660D2AE0}" type="presParOf" srcId="{04BBED4C-7CE1-4D99-86FD-8A2DD475460F}" destId="{7FD83A72-305B-4E49-B866-2169E489425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0BD4A6-9EC6-4B77-80AB-CAB792C27BCD}">
      <dsp:nvSpPr>
        <dsp:cNvPr id="0" name=""/>
        <dsp:cNvSpPr/>
      </dsp:nvSpPr>
      <dsp:spPr>
        <a:xfrm>
          <a:off x="120863" y="0"/>
          <a:ext cx="2356938" cy="2356938"/>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41218E-2855-40BA-9281-AB0B313ACC1A}">
      <dsp:nvSpPr>
        <dsp:cNvPr id="0" name=""/>
        <dsp:cNvSpPr/>
      </dsp:nvSpPr>
      <dsp:spPr>
        <a:xfrm>
          <a:off x="1299332" y="235923"/>
          <a:ext cx="1532009" cy="335127"/>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Lack of Clinical governance</a:t>
          </a:r>
        </a:p>
      </dsp:txBody>
      <dsp:txXfrm>
        <a:off x="1315692" y="252283"/>
        <a:ext cx="1499289" cy="302407"/>
      </dsp:txXfrm>
    </dsp:sp>
    <dsp:sp modelId="{1844F094-E304-4081-8AB2-9DC39DC88683}">
      <dsp:nvSpPr>
        <dsp:cNvPr id="0" name=""/>
        <dsp:cNvSpPr/>
      </dsp:nvSpPr>
      <dsp:spPr>
        <a:xfrm>
          <a:off x="1299332" y="612941"/>
          <a:ext cx="1532009" cy="335127"/>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Inefficient risk management</a:t>
          </a:r>
        </a:p>
      </dsp:txBody>
      <dsp:txXfrm>
        <a:off x="1315692" y="629301"/>
        <a:ext cx="1499289" cy="302407"/>
      </dsp:txXfrm>
    </dsp:sp>
    <dsp:sp modelId="{63D976F0-F310-4553-B3DC-CF3AF1726026}">
      <dsp:nvSpPr>
        <dsp:cNvPr id="0" name=""/>
        <dsp:cNvSpPr/>
      </dsp:nvSpPr>
      <dsp:spPr>
        <a:xfrm>
          <a:off x="1299332" y="989959"/>
          <a:ext cx="1532009" cy="335127"/>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Reporting accidents </a:t>
          </a:r>
        </a:p>
      </dsp:txBody>
      <dsp:txXfrm>
        <a:off x="1315692" y="1006319"/>
        <a:ext cx="1499289" cy="302407"/>
      </dsp:txXfrm>
    </dsp:sp>
    <dsp:sp modelId="{CD7CF78C-8604-476E-950F-BD0DF60953EB}">
      <dsp:nvSpPr>
        <dsp:cNvPr id="0" name=""/>
        <dsp:cNvSpPr/>
      </dsp:nvSpPr>
      <dsp:spPr>
        <a:xfrm>
          <a:off x="1299332" y="1366978"/>
          <a:ext cx="1532009" cy="335127"/>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Communication gap</a:t>
          </a:r>
        </a:p>
      </dsp:txBody>
      <dsp:txXfrm>
        <a:off x="1315692" y="1383338"/>
        <a:ext cx="1499289" cy="302407"/>
      </dsp:txXfrm>
    </dsp:sp>
    <dsp:sp modelId="{41829194-9AE4-46E9-9768-1FF122A47BB4}">
      <dsp:nvSpPr>
        <dsp:cNvPr id="0" name=""/>
        <dsp:cNvSpPr/>
      </dsp:nvSpPr>
      <dsp:spPr>
        <a:xfrm>
          <a:off x="1299332" y="1743996"/>
          <a:ext cx="1532009" cy="335127"/>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Absence of continuous improvement</a:t>
          </a:r>
        </a:p>
      </dsp:txBody>
      <dsp:txXfrm>
        <a:off x="1315692" y="1760356"/>
        <a:ext cx="1499289" cy="3024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EDDBA8-039E-4439-B2CB-4591F4F4DB8D}">
      <dsp:nvSpPr>
        <dsp:cNvPr id="0" name=""/>
        <dsp:cNvSpPr/>
      </dsp:nvSpPr>
      <dsp:spPr>
        <a:xfrm>
          <a:off x="0" y="295708"/>
          <a:ext cx="2847975" cy="4284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0C9D14A-9A17-4670-A1CC-B203F1C70455}">
      <dsp:nvSpPr>
        <dsp:cNvPr id="0" name=""/>
        <dsp:cNvSpPr/>
      </dsp:nvSpPr>
      <dsp:spPr>
        <a:xfrm>
          <a:off x="142398" y="44788"/>
          <a:ext cx="1993582" cy="501840"/>
        </a:xfrm>
        <a:prstGeom prst="round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5353" tIns="0" rIns="75353" bIns="0" numCol="1" spcCol="1270" anchor="ctr" anchorCtr="0">
          <a:noAutofit/>
        </a:bodyPr>
        <a:lstStyle/>
        <a:p>
          <a:pPr marL="0" lvl="0" indent="0" algn="l" defTabSz="533400">
            <a:lnSpc>
              <a:spcPct val="90000"/>
            </a:lnSpc>
            <a:spcBef>
              <a:spcPct val="0"/>
            </a:spcBef>
            <a:spcAft>
              <a:spcPct val="35000"/>
            </a:spcAft>
            <a:buNone/>
          </a:pPr>
          <a:r>
            <a:rPr lang="en-US" sz="1200" kern="1200" dirty="0"/>
            <a:t>Compromising patient safety</a:t>
          </a:r>
        </a:p>
      </dsp:txBody>
      <dsp:txXfrm>
        <a:off x="166896" y="69286"/>
        <a:ext cx="1944586" cy="452844"/>
      </dsp:txXfrm>
    </dsp:sp>
    <dsp:sp modelId="{E4B843A3-52B6-4ACF-866C-3048B9CE5C02}">
      <dsp:nvSpPr>
        <dsp:cNvPr id="0" name=""/>
        <dsp:cNvSpPr/>
      </dsp:nvSpPr>
      <dsp:spPr>
        <a:xfrm>
          <a:off x="0" y="1066828"/>
          <a:ext cx="2847975" cy="4284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47A8B43-B01A-44C4-B424-2C572AE72039}">
      <dsp:nvSpPr>
        <dsp:cNvPr id="0" name=""/>
        <dsp:cNvSpPr/>
      </dsp:nvSpPr>
      <dsp:spPr>
        <a:xfrm>
          <a:off x="142398" y="815908"/>
          <a:ext cx="1993582" cy="501840"/>
        </a:xfrm>
        <a:prstGeom prst="round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5353" tIns="0" rIns="75353" bIns="0" numCol="1" spcCol="1270" anchor="ctr" anchorCtr="0">
          <a:noAutofit/>
        </a:bodyPr>
        <a:lstStyle/>
        <a:p>
          <a:pPr marL="0" lvl="0" indent="0" algn="l" defTabSz="533400">
            <a:lnSpc>
              <a:spcPct val="90000"/>
            </a:lnSpc>
            <a:spcBef>
              <a:spcPct val="0"/>
            </a:spcBef>
            <a:spcAft>
              <a:spcPct val="35000"/>
            </a:spcAft>
            <a:buNone/>
          </a:pPr>
          <a:r>
            <a:rPr lang="en-US" sz="1200" kern="1200" dirty="0"/>
            <a:t>Investigations delay</a:t>
          </a:r>
        </a:p>
      </dsp:txBody>
      <dsp:txXfrm>
        <a:off x="166896" y="840406"/>
        <a:ext cx="1944586" cy="452844"/>
      </dsp:txXfrm>
    </dsp:sp>
    <dsp:sp modelId="{7FD83A72-305B-4E49-B866-2169E489425B}">
      <dsp:nvSpPr>
        <dsp:cNvPr id="0" name=""/>
        <dsp:cNvSpPr/>
      </dsp:nvSpPr>
      <dsp:spPr>
        <a:xfrm>
          <a:off x="0" y="1837948"/>
          <a:ext cx="2847975" cy="4284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6BFA0C0-8009-4182-9B68-AE5C67824E15}">
      <dsp:nvSpPr>
        <dsp:cNvPr id="0" name=""/>
        <dsp:cNvSpPr/>
      </dsp:nvSpPr>
      <dsp:spPr>
        <a:xfrm>
          <a:off x="142398" y="1587028"/>
          <a:ext cx="1993582" cy="501840"/>
        </a:xfrm>
        <a:prstGeom prst="round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5353" tIns="0" rIns="75353" bIns="0" numCol="1" spcCol="1270" anchor="ctr" anchorCtr="0">
          <a:noAutofit/>
        </a:bodyPr>
        <a:lstStyle/>
        <a:p>
          <a:pPr marL="0" lvl="0" indent="0" algn="l" defTabSz="533400">
            <a:lnSpc>
              <a:spcPct val="90000"/>
            </a:lnSpc>
            <a:spcBef>
              <a:spcPct val="0"/>
            </a:spcBef>
            <a:spcAft>
              <a:spcPct val="35000"/>
            </a:spcAft>
            <a:buNone/>
          </a:pPr>
          <a:r>
            <a:rPr lang="en-US" sz="1200" kern="1200" dirty="0"/>
            <a:t>Damage to NHS brand reputation</a:t>
          </a:r>
        </a:p>
      </dsp:txBody>
      <dsp:txXfrm>
        <a:off x="166896" y="1611526"/>
        <a:ext cx="1944586"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cb9a0b074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cb9a0b074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t>Good morning everyone. Today, I will be presenting an analysis of one of the most significant patient safety failures in modern NHS history—the Lucy </a:t>
            </a:r>
            <a:r>
              <a:rPr lang="en-US" dirty="0" err="1"/>
              <a:t>Letby</a:t>
            </a:r>
            <a:r>
              <a:rPr lang="en-US" dirty="0"/>
              <a:t> case. While the criminal acts committed by Lucy </a:t>
            </a:r>
            <a:r>
              <a:rPr lang="en-US" dirty="0" err="1"/>
              <a:t>Letby</a:t>
            </a:r>
            <a:r>
              <a:rPr lang="en-US" dirty="0"/>
              <a:t> received widespread public attention, this presentation focuses on a different aspect: the </a:t>
            </a:r>
            <a:r>
              <a:rPr lang="en-US" dirty="0" err="1"/>
              <a:t>organisational</a:t>
            </a:r>
            <a:r>
              <a:rPr lang="en-US" dirty="0"/>
              <a:t> and quality management failures that allowed these events to continue over an extended period. Rather than examining the case solely as an example of individual wrongdoing, I will explore how weaknesses in governance, leadership, incident reporting, communication and patient safety systems contributed to repeated failures in care. Using </a:t>
            </a:r>
            <a:r>
              <a:rPr lang="en-US" dirty="0" err="1"/>
              <a:t>recognised</a:t>
            </a:r>
            <a:r>
              <a:rPr lang="en-US" dirty="0"/>
              <a:t> healthcare quality management frameworks, including the Swiss Cheese Model and Systems Theory, I will identify the underlying root causes and examine the policy issues that influenced service delivery. Finally, I will discuss the impact of these failures on healthcare quality, efficiency and equity, before outlining how the accompanying report will be structured and the recommendations for improving patient safety.</a:t>
            </a:r>
          </a:p>
          <a:p>
            <a:pPr marL="139700" indent="0">
              <a:buNone/>
            </a:pPr>
            <a:endParaRPr lang="en-GB" dirty="0"/>
          </a:p>
        </p:txBody>
      </p:sp>
    </p:spTree>
    <p:extLst>
      <p:ext uri="{BB962C8B-B14F-4D97-AF65-F5344CB8AC3E}">
        <p14:creationId xmlns:p14="http://schemas.microsoft.com/office/powerpoint/2010/main" val="232496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a:t>To understand why this case became such a major quality management issue, it is important to first understand what happened. Between 2015 and 2016, the neonatal unit at the Countess of Chester Hospital experienced an unusual increase in unexpected infant deaths and sudden clinical collapses. Consultant </a:t>
            </a:r>
            <a:r>
              <a:rPr lang="en-US" dirty="0" err="1"/>
              <a:t>paediatricians</a:t>
            </a:r>
            <a:r>
              <a:rPr lang="en-US" dirty="0"/>
              <a:t> noticed concerning patterns and repeatedly questioned why these incidents appeared to occur when Lucy </a:t>
            </a:r>
            <a:r>
              <a:rPr lang="en-US" dirty="0" err="1"/>
              <a:t>Letby</a:t>
            </a:r>
            <a:r>
              <a:rPr lang="en-US" dirty="0"/>
              <a:t> was on duty. These concerns were raised with senior management several times. However, instead of immediately initiating a thorough investigation or removing the nurse from patient care, managers questioned the consultants' concerns and delayed taking decisive action. This prolonged period of inaction allowed further incidents to occur before external authorities became involved. The case therefore demonstrates that serious healthcare failures often develop gradually through missed warning signs, delayed decision-making and ineffective </a:t>
            </a:r>
            <a:r>
              <a:rPr lang="en-US" dirty="0" err="1"/>
              <a:t>organisational</a:t>
            </a:r>
            <a:r>
              <a:rPr lang="en-US" dirty="0"/>
              <a:t> responses rather than through a single isolated event.</a:t>
            </a:r>
            <a:endParaRPr lang="en-GB" dirty="0"/>
          </a:p>
        </p:txBody>
      </p:sp>
    </p:spTree>
    <p:extLst>
      <p:ext uri="{BB962C8B-B14F-4D97-AF65-F5344CB8AC3E}">
        <p14:creationId xmlns:p14="http://schemas.microsoft.com/office/powerpoint/2010/main" val="16479674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a:t>The Lucy </a:t>
            </a:r>
            <a:r>
              <a:rPr lang="en-US" dirty="0" err="1"/>
              <a:t>Letby</a:t>
            </a:r>
            <a:r>
              <a:rPr lang="en-US" dirty="0"/>
              <a:t> case exposed several interconnected quality concerns within the </a:t>
            </a:r>
            <a:r>
              <a:rPr lang="en-US" dirty="0" err="1"/>
              <a:t>organisation</a:t>
            </a:r>
            <a:r>
              <a:rPr lang="en-US" dirty="0"/>
              <a:t>. One of the most significant issues was the failure of clinical governance. Effective governance requires healthcare </a:t>
            </a:r>
            <a:r>
              <a:rPr lang="en-US" dirty="0" err="1"/>
              <a:t>organisations</a:t>
            </a:r>
            <a:r>
              <a:rPr lang="en-US" dirty="0"/>
              <a:t> to identify risks early, investigate adverse events promptly and ensure that lessons are learned to protect patients. In this case, repeated incidents involving vulnerable newborns were not investigated with sufficient urgency. Another concern involved ineffective communication between frontline clinicians and senior management. Although consultants consistently raised concerns, their professional judgement was not acted upon appropriately. The </a:t>
            </a:r>
            <a:r>
              <a:rPr lang="en-US" dirty="0" err="1"/>
              <a:t>organisation</a:t>
            </a:r>
            <a:r>
              <a:rPr lang="en-US" dirty="0"/>
              <a:t> also demonstrated weaknesses in incident reporting and </a:t>
            </a:r>
            <a:r>
              <a:rPr lang="en-US" dirty="0" err="1"/>
              <a:t>organisational</a:t>
            </a:r>
            <a:r>
              <a:rPr lang="en-US" dirty="0"/>
              <a:t> learning, as repeated adverse events were treated as separate occurrences instead of </a:t>
            </a:r>
            <a:r>
              <a:rPr lang="en-US" dirty="0" err="1"/>
              <a:t>recognising</a:t>
            </a:r>
            <a:r>
              <a:rPr lang="en-US" dirty="0"/>
              <a:t> a developing pattern. These failures created an </a:t>
            </a:r>
            <a:r>
              <a:rPr lang="en-US" dirty="0" err="1"/>
              <a:t>organisational</a:t>
            </a:r>
            <a:r>
              <a:rPr lang="en-US" dirty="0"/>
              <a:t> environment where patient safety was compromised. Overall, the quality concerns extended far beyond one individual and reflected weaknesses across leadership, management systems and </a:t>
            </a:r>
            <a:r>
              <a:rPr lang="en-US" dirty="0" err="1"/>
              <a:t>organisational</a:t>
            </a:r>
            <a:r>
              <a:rPr lang="en-US" dirty="0"/>
              <a:t> culture.</a:t>
            </a:r>
            <a:endParaRPr lang="en-GB" dirty="0"/>
          </a:p>
        </p:txBody>
      </p:sp>
    </p:spTree>
    <p:extLst>
      <p:ext uri="{BB962C8B-B14F-4D97-AF65-F5344CB8AC3E}">
        <p14:creationId xmlns:p14="http://schemas.microsoft.com/office/powerpoint/2010/main" val="3345994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a:t>The Swiss Cheese Model provides an effective framework for understanding how this tragedy occurred. The model explains that patient harm is rarely caused by a single mistake. Instead, healthcare </a:t>
            </a:r>
            <a:r>
              <a:rPr lang="en-US" dirty="0" err="1"/>
              <a:t>organisations</a:t>
            </a:r>
            <a:r>
              <a:rPr lang="en-US" dirty="0"/>
              <a:t> rely on multiple layers of </a:t>
            </a:r>
            <a:r>
              <a:rPr lang="en-US" dirty="0" err="1"/>
              <a:t>defence</a:t>
            </a:r>
            <a:r>
              <a:rPr lang="en-US" dirty="0"/>
              <a:t> designed to detect and prevent risks before they reach patients. Each layer, however, contains weaknesses or "holes." When these weaknesses align, serious incidents become possible. In the Lucy </a:t>
            </a:r>
            <a:r>
              <a:rPr lang="en-US" dirty="0" err="1"/>
              <a:t>Letby</a:t>
            </a:r>
            <a:r>
              <a:rPr lang="en-US" dirty="0"/>
              <a:t> case, several defensive barriers failed simultaneously. Frontline clinicians </a:t>
            </a:r>
            <a:r>
              <a:rPr lang="en-US" dirty="0" err="1"/>
              <a:t>recognised</a:t>
            </a:r>
            <a:r>
              <a:rPr lang="en-US" dirty="0"/>
              <a:t> unusual patterns, but these concerns were not acted upon effectively by management. Internal investigations were delayed, governance processes failed to identify the growing risk, and external oversight was not sought quickly enough. Rather than one failure causing the tragedy, multiple </a:t>
            </a:r>
            <a:r>
              <a:rPr lang="en-US" dirty="0" err="1"/>
              <a:t>organisational</a:t>
            </a:r>
            <a:r>
              <a:rPr lang="en-US" dirty="0"/>
              <a:t> weaknesses combined to remove the safeguards intended to protect vulnerable patients. This systems-based perspective shifts attention away from individual blame and highlights the importance of strengthening </a:t>
            </a:r>
            <a:r>
              <a:rPr lang="en-US" dirty="0" err="1"/>
              <a:t>organisational</a:t>
            </a:r>
            <a:r>
              <a:rPr lang="en-US" dirty="0"/>
              <a:t> safety systems to prevent future harm.</a:t>
            </a:r>
            <a:endParaRPr lang="en-GB" dirty="0"/>
          </a:p>
        </p:txBody>
      </p:sp>
    </p:spTree>
    <p:extLst>
      <p:ext uri="{BB962C8B-B14F-4D97-AF65-F5344CB8AC3E}">
        <p14:creationId xmlns:p14="http://schemas.microsoft.com/office/powerpoint/2010/main" val="4037749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t>Root Cause Analysis, often referred to as RCA, is a structured method used to investigate why an adverse event occurred by looking beyond the immediate incident. Instead of focusing only on individual responsibility, RCA examines the underlying </a:t>
            </a:r>
            <a:r>
              <a:rPr lang="en-US" dirty="0" err="1"/>
              <a:t>organisational</a:t>
            </a:r>
            <a:r>
              <a:rPr lang="en-US" dirty="0"/>
              <a:t> conditions that contributed to the failure. In the Lucy </a:t>
            </a:r>
            <a:r>
              <a:rPr lang="en-US" dirty="0" err="1"/>
              <a:t>Letby</a:t>
            </a:r>
            <a:r>
              <a:rPr lang="en-US" dirty="0"/>
              <a:t> case, the immediate issue was the repeated occurrence of unexpected neonatal deaths and collapses. However, a deeper investigation reveals several root causes, including poor leadership, delayed decision-making, weak governance structures, ineffective communication between clinicians and managers, and an </a:t>
            </a:r>
            <a:r>
              <a:rPr lang="en-US" dirty="0" err="1"/>
              <a:t>organisational</a:t>
            </a:r>
            <a:r>
              <a:rPr lang="en-US" dirty="0"/>
              <a:t> culture that failed to respond appropriately to escalating concerns. Senior managers did not </a:t>
            </a:r>
            <a:r>
              <a:rPr lang="en-US" dirty="0" err="1"/>
              <a:t>recognise</a:t>
            </a:r>
            <a:r>
              <a:rPr lang="en-US" dirty="0"/>
              <a:t> the significance of repeated warning signs and delayed independent investigation, allowing patient harm to continue. Applying RCA demonstrates that preventing future incidents requires </a:t>
            </a:r>
            <a:r>
              <a:rPr lang="en-US" dirty="0" err="1"/>
              <a:t>organisations</a:t>
            </a:r>
            <a:r>
              <a:rPr lang="en-US" dirty="0"/>
              <a:t> to address systemic weaknesses rather than concentrating solely on the actions of one individual. This approach supports continuous </a:t>
            </a:r>
            <a:r>
              <a:rPr lang="en-US" dirty="0" err="1"/>
              <a:t>organisational</a:t>
            </a:r>
            <a:r>
              <a:rPr lang="en-US" dirty="0"/>
              <a:t> learning and long-term quality improvement.</a:t>
            </a:r>
          </a:p>
          <a:p>
            <a:endParaRPr lang="en-GB" dirty="0"/>
          </a:p>
        </p:txBody>
      </p:sp>
    </p:spTree>
    <p:extLst>
      <p:ext uri="{BB962C8B-B14F-4D97-AF65-F5344CB8AC3E}">
        <p14:creationId xmlns:p14="http://schemas.microsoft.com/office/powerpoint/2010/main" val="29937450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t>Systems Theory provides another valuable perspective for understanding the failures within the Countess of Chester Hospital. This theory </a:t>
            </a:r>
            <a:r>
              <a:rPr lang="en-US" dirty="0" err="1"/>
              <a:t>recognises</a:t>
            </a:r>
            <a:r>
              <a:rPr lang="en-US" dirty="0"/>
              <a:t> that healthcare </a:t>
            </a:r>
            <a:r>
              <a:rPr lang="en-US" dirty="0" err="1"/>
              <a:t>organisations</a:t>
            </a:r>
            <a:r>
              <a:rPr lang="en-US" dirty="0"/>
              <a:t> operate as complex systems where people, policies, technology, communication and leadership constantly interact. A weakness in one area can influence many other parts of the </a:t>
            </a:r>
            <a:r>
              <a:rPr lang="en-US" dirty="0" err="1"/>
              <a:t>organisation</a:t>
            </a:r>
            <a:r>
              <a:rPr lang="en-US" dirty="0"/>
              <a:t>. In the Lucy </a:t>
            </a:r>
            <a:r>
              <a:rPr lang="en-US" dirty="0" err="1"/>
              <a:t>Letby</a:t>
            </a:r>
            <a:r>
              <a:rPr lang="en-US" dirty="0"/>
              <a:t> case, patient harm was not caused by one isolated </a:t>
            </a:r>
            <a:r>
              <a:rPr lang="en-US" dirty="0" err="1"/>
              <a:t>organisational</a:t>
            </a:r>
            <a:r>
              <a:rPr lang="en-US" dirty="0"/>
              <a:t> failure but by several interconnected weaknesses occurring simultaneously. Communication between frontline clinicians and hospital executives was ineffective, governance processes failed to respond to clinical concerns, and </a:t>
            </a:r>
            <a:r>
              <a:rPr lang="en-US" dirty="0" err="1"/>
              <a:t>organisational</a:t>
            </a:r>
            <a:r>
              <a:rPr lang="en-US" dirty="0"/>
              <a:t> culture discouraged timely action. These interacting failures reduced the hospital's ability to detect and manage patient safety risks. Systems Theory therefore encourages healthcare </a:t>
            </a:r>
            <a:r>
              <a:rPr lang="en-US" dirty="0" err="1"/>
              <a:t>organisations</a:t>
            </a:r>
            <a:r>
              <a:rPr lang="en-US" dirty="0"/>
              <a:t> to improve the relationships between </a:t>
            </a:r>
            <a:r>
              <a:rPr lang="en-US" dirty="0" err="1"/>
              <a:t>organisational</a:t>
            </a:r>
            <a:r>
              <a:rPr lang="en-US" dirty="0"/>
              <a:t> components rather than making isolated improvements. By strengthening communication, governance, leadership and reporting systems together, healthcare providers can develop more resilient </a:t>
            </a:r>
            <a:r>
              <a:rPr lang="en-US" dirty="0" err="1"/>
              <a:t>organisations</a:t>
            </a:r>
            <a:r>
              <a:rPr lang="en-US" dirty="0"/>
              <a:t> that are better equipped to prevent similar patient safety incidents.</a:t>
            </a:r>
          </a:p>
          <a:p>
            <a:pPr marL="139700" indent="0">
              <a:buNone/>
            </a:pPr>
            <a:endParaRPr lang="en-GB" dirty="0"/>
          </a:p>
        </p:txBody>
      </p:sp>
    </p:spTree>
    <p:extLst>
      <p:ext uri="{BB962C8B-B14F-4D97-AF65-F5344CB8AC3E}">
        <p14:creationId xmlns:p14="http://schemas.microsoft.com/office/powerpoint/2010/main" val="613269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a:t>The Lucy </a:t>
            </a:r>
            <a:r>
              <a:rPr lang="en-US" dirty="0" err="1"/>
              <a:t>Letby</a:t>
            </a:r>
            <a:r>
              <a:rPr lang="en-US" dirty="0"/>
              <a:t> case also highlights the difference between having effective policies and implementing them effectively. The NHS has established comprehensive patient safety frameworks that encourage transparency, </a:t>
            </a:r>
            <a:r>
              <a:rPr lang="en-US" dirty="0" err="1"/>
              <a:t>organisational</a:t>
            </a:r>
            <a:r>
              <a:rPr lang="en-US" dirty="0"/>
              <a:t> learning and continuous quality improvement. These policies are designed to ensure that concerns raised by healthcare professionals are investigated promptly and that </a:t>
            </a:r>
            <a:r>
              <a:rPr lang="en-US" dirty="0" err="1"/>
              <a:t>organisations</a:t>
            </a:r>
            <a:r>
              <a:rPr lang="en-US" dirty="0"/>
              <a:t> learn from adverse events before further harm occurs. However, in this case, the existence of these policies did not translate into effective practice. Concerns raised by consultants were repeatedly delayed or dismissed, and opportunities for early intervention were missed. This demonstrates that policies alone cannot improve healthcare quality unless they are supported by strong leadership, accountability and a positive </a:t>
            </a:r>
            <a:r>
              <a:rPr lang="en-US" dirty="0" err="1"/>
              <a:t>organisational</a:t>
            </a:r>
            <a:r>
              <a:rPr lang="en-US" dirty="0"/>
              <a:t> culture. Successful implementation depends on leaders creating an environment where staff feel confident reporting concerns and where patient safety remains the highest </a:t>
            </a:r>
            <a:r>
              <a:rPr lang="en-US" dirty="0" err="1"/>
              <a:t>organisational</a:t>
            </a:r>
            <a:r>
              <a:rPr lang="en-US" dirty="0"/>
              <a:t> priority. Therefore, policy implementation is just as important as policy development.</a:t>
            </a:r>
            <a:endParaRPr lang="en-GB" dirty="0"/>
          </a:p>
        </p:txBody>
      </p:sp>
    </p:spTree>
    <p:extLst>
      <p:ext uri="{BB962C8B-B14F-4D97-AF65-F5344CB8AC3E}">
        <p14:creationId xmlns:p14="http://schemas.microsoft.com/office/powerpoint/2010/main" val="38323298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t>The </a:t>
            </a:r>
            <a:r>
              <a:rPr lang="en-US" dirty="0" err="1"/>
              <a:t>organisational</a:t>
            </a:r>
            <a:r>
              <a:rPr lang="en-US" dirty="0"/>
              <a:t> failures identified in this case had significant consequences for healthcare quality across several dimensions. The most immediate impact was on patient safety, as repeated opportunities to prevent further harm were missed. The prolonged failure to investigate abnormal mortality patterns also reduced </a:t>
            </a:r>
            <a:r>
              <a:rPr lang="en-US" dirty="0" err="1"/>
              <a:t>organisational</a:t>
            </a:r>
            <a:r>
              <a:rPr lang="en-US" dirty="0"/>
              <a:t> efficiency because extensive legal proceedings, public inquiries and regulatory investigations consumed substantial healthcare resources. In addition, the case had a profound effect on public confidence in the NHS, particularly regarding leadership, governance and accountability within healthcare </a:t>
            </a:r>
            <a:r>
              <a:rPr lang="en-US" dirty="0" err="1"/>
              <a:t>organisations</a:t>
            </a:r>
            <a:r>
              <a:rPr lang="en-US" dirty="0"/>
              <a:t>. Families who trusted the hospital to provide safe neonatal care experienced devastating and preventable losses. The wider healthcare system also faced increased scrutiny, prompting reviews of patient safety processes across NHS </a:t>
            </a:r>
            <a:r>
              <a:rPr lang="en-US" dirty="0" err="1"/>
              <a:t>organisations</a:t>
            </a:r>
            <a:r>
              <a:rPr lang="en-US" dirty="0"/>
              <a:t>. Ultimately, this case demonstrates that failures in governance and </a:t>
            </a:r>
            <a:r>
              <a:rPr lang="en-US" dirty="0" err="1"/>
              <a:t>organisational</a:t>
            </a:r>
            <a:r>
              <a:rPr lang="en-US" dirty="0"/>
              <a:t> culture extend far beyond individual incidents, affecting healthcare quality, staff confidence, </a:t>
            </a:r>
            <a:r>
              <a:rPr lang="en-US" dirty="0" err="1"/>
              <a:t>organisational</a:t>
            </a:r>
            <a:r>
              <a:rPr lang="en-US" dirty="0"/>
              <a:t> reputation and public trust for many years after the events themselves.</a:t>
            </a:r>
          </a:p>
          <a:p>
            <a:pPr marL="139700" indent="0">
              <a:buNone/>
            </a:pPr>
            <a:endParaRPr lang="en-GB" dirty="0"/>
          </a:p>
        </p:txBody>
      </p:sp>
    </p:spTree>
    <p:extLst>
      <p:ext uri="{BB962C8B-B14F-4D97-AF65-F5344CB8AC3E}">
        <p14:creationId xmlns:p14="http://schemas.microsoft.com/office/powerpoint/2010/main" val="2851676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t>To fully appreciate the significance of this case, it is important to understand the nature of neonatal care. Neonatal units care for some of the most clinically vulnerable patients, where even minor changes in an infant's condition can rapidly become life-threatening. As a result, these settings require constant monitoring, multidisciplinary collaboration and timely communication between nurses, doctors and managers. Decisions regarding patient safety must be made quickly and supported by effective governance structures. In the Lucy </a:t>
            </a:r>
            <a:r>
              <a:rPr lang="en-US" dirty="0" err="1"/>
              <a:t>Letby</a:t>
            </a:r>
            <a:r>
              <a:rPr lang="en-US" dirty="0"/>
              <a:t> case, clinicians repeatedly observed unusual patterns that should have prompted immediate </a:t>
            </a:r>
            <a:r>
              <a:rPr lang="en-US" dirty="0" err="1"/>
              <a:t>organisational</a:t>
            </a:r>
            <a:r>
              <a:rPr lang="en-US" dirty="0"/>
              <a:t> action. Instead, concerns were delayed and opportunities for early intervention were lost. This demonstrates that delivering high-quality neonatal care depends not only on clinical expertise but also on strong leadership, effective teamwork and </a:t>
            </a:r>
            <a:r>
              <a:rPr lang="en-US" dirty="0" err="1"/>
              <a:t>organisational</a:t>
            </a:r>
            <a:r>
              <a:rPr lang="en-US" dirty="0"/>
              <a:t> systems that support rapid escalation of patient safety concerns. Without these elements, vulnerable patients remain exposed to preventable harm despite the dedication of frontline healthcare professionals.</a:t>
            </a:r>
          </a:p>
          <a:p>
            <a:endParaRPr lang="en-GB" dirty="0"/>
          </a:p>
        </p:txBody>
      </p:sp>
    </p:spTree>
    <p:extLst>
      <p:ext uri="{BB962C8B-B14F-4D97-AF65-F5344CB8AC3E}">
        <p14:creationId xmlns:p14="http://schemas.microsoft.com/office/powerpoint/2010/main" val="2673788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t>Based on the analysis presented, several recommendations can be made to strengthen patient safety and healthcare quality. First, healthcare </a:t>
            </a:r>
            <a:r>
              <a:rPr lang="en-US" dirty="0" err="1"/>
              <a:t>organisations</a:t>
            </a:r>
            <a:r>
              <a:rPr lang="en-US" dirty="0"/>
              <a:t> should establish stronger clinical governance systems that enable rapid investigation of unusual clinical events and mortality trends. Leadership teams must respond promptly to concerns raised by frontline clinicians and ensure that patient safety always takes priority over </a:t>
            </a:r>
            <a:r>
              <a:rPr lang="en-US" dirty="0" err="1"/>
              <a:t>organisational</a:t>
            </a:r>
            <a:r>
              <a:rPr lang="en-US" dirty="0"/>
              <a:t> reputation. Incident reporting systems should encourage openness, transparency and psychological safety so that staff can raise concerns without fear of blame or retaliation. Independent external reviews should be initiated whenever repeated adverse events cannot be satisfactorily explained. Regular patient safety audits and continuous staff education should also become routine components of quality improvement </a:t>
            </a:r>
            <a:r>
              <a:rPr lang="en-US" dirty="0" err="1"/>
              <a:t>programmes</a:t>
            </a:r>
            <a:r>
              <a:rPr lang="en-US" dirty="0"/>
              <a:t>. Finally, </a:t>
            </a:r>
            <a:r>
              <a:rPr lang="en-US" dirty="0" err="1"/>
              <a:t>organisations</a:t>
            </a:r>
            <a:r>
              <a:rPr lang="en-US" dirty="0"/>
              <a:t> should promote a learning culture in which adverse events are </a:t>
            </a:r>
            <a:r>
              <a:rPr lang="en-US" dirty="0" err="1"/>
              <a:t>analysed</a:t>
            </a:r>
            <a:r>
              <a:rPr lang="en-US" dirty="0"/>
              <a:t> to improve systems rather than simply assigning individual blame. Implementing these recommendations will help healthcare </a:t>
            </a:r>
            <a:r>
              <a:rPr lang="en-US" dirty="0" err="1"/>
              <a:t>organisations</a:t>
            </a:r>
            <a:r>
              <a:rPr lang="en-US" dirty="0"/>
              <a:t> build resilience and reduce the likelihood of similar failures occurring in the future.</a:t>
            </a:r>
          </a:p>
          <a:p>
            <a:pPr marL="139700" indent="0">
              <a:buNone/>
            </a:pPr>
            <a:endParaRPr lang="en-GB" dirty="0"/>
          </a:p>
        </p:txBody>
      </p:sp>
    </p:spTree>
    <p:extLst>
      <p:ext uri="{BB962C8B-B14F-4D97-AF65-F5344CB8AC3E}">
        <p14:creationId xmlns:p14="http://schemas.microsoft.com/office/powerpoint/2010/main" val="9497945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a:t>The second component of this assessment expands upon the key concepts introduced within this presentation through a detailed academic report. The report will begin with an introduction outlining the importance of quality management and patient safety within healthcare </a:t>
            </a:r>
            <a:r>
              <a:rPr lang="en-US" dirty="0" err="1"/>
              <a:t>organisations</a:t>
            </a:r>
            <a:r>
              <a:rPr lang="en-US" dirty="0"/>
              <a:t>. This will be followed by a literature review examining current evidence on systems thinking, </a:t>
            </a:r>
            <a:r>
              <a:rPr lang="en-US" dirty="0" err="1"/>
              <a:t>organisational</a:t>
            </a:r>
            <a:r>
              <a:rPr lang="en-US" dirty="0"/>
              <a:t> learning and healthcare quality improvement. The Lucy </a:t>
            </a:r>
            <a:r>
              <a:rPr lang="en-US" dirty="0" err="1"/>
              <a:t>Letby</a:t>
            </a:r>
            <a:r>
              <a:rPr lang="en-US" dirty="0"/>
              <a:t> case will then be introduced as the central case study before applying the Swiss Cheese Model, Root Cause Analysis and Systems Theory to identify the underlying </a:t>
            </a:r>
            <a:r>
              <a:rPr lang="en-US" dirty="0" err="1"/>
              <a:t>organisational</a:t>
            </a:r>
            <a:r>
              <a:rPr lang="en-US" dirty="0"/>
              <a:t> failures. A separate section will critically evaluate NHS patient safety policies and discuss how weaknesses in policy implementation contributed to service failure. The report will then examine the wider impact of these failures on healthcare quality, efficiency and equity before presenting evidence-based recommendations for </a:t>
            </a:r>
            <a:r>
              <a:rPr lang="en-US" dirty="0" err="1"/>
              <a:t>organisational</a:t>
            </a:r>
            <a:r>
              <a:rPr lang="en-US" dirty="0"/>
              <a:t> improvement. Finally, the report will conclude by </a:t>
            </a:r>
            <a:r>
              <a:rPr lang="en-US" dirty="0" err="1"/>
              <a:t>summarising</a:t>
            </a:r>
            <a:r>
              <a:rPr lang="en-US" dirty="0"/>
              <a:t> the key findings and highlighting lessons for future healthcare practice.</a:t>
            </a:r>
            <a:endParaRPr lang="en-GB" dirty="0"/>
          </a:p>
        </p:txBody>
      </p:sp>
    </p:spTree>
    <p:extLst>
      <p:ext uri="{BB962C8B-B14F-4D97-AF65-F5344CB8AC3E}">
        <p14:creationId xmlns:p14="http://schemas.microsoft.com/office/powerpoint/2010/main" val="12363343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a:t>In conclusion, the Lucy </a:t>
            </a:r>
            <a:r>
              <a:rPr lang="en-US" dirty="0" err="1"/>
              <a:t>Letby</a:t>
            </a:r>
            <a:r>
              <a:rPr lang="en-US" dirty="0"/>
              <a:t> case demonstrates that major patient safety incidents rarely result from the actions of one individual alone. Instead, they often emerge when multiple </a:t>
            </a:r>
            <a:r>
              <a:rPr lang="en-US" dirty="0" err="1"/>
              <a:t>organisational</a:t>
            </a:r>
            <a:r>
              <a:rPr lang="en-US" dirty="0"/>
              <a:t> weaknesses develop over time and remain unaddressed. Throughout this presentation, I have shown how failures in leadership, governance, communication, incident reporting and </a:t>
            </a:r>
            <a:r>
              <a:rPr lang="en-US" dirty="0" err="1"/>
              <a:t>organisational</a:t>
            </a:r>
            <a:r>
              <a:rPr lang="en-US" dirty="0"/>
              <a:t> culture interacted to create an environment where repeated patient harm became possible. By applying systems-based quality management models, it becomes clear that strengthening healthcare systems is essential for preventing similar incidents in the future. The case also highlights the importance of implementing patient safety policies effectively rather than viewing them as administrative requirements. Healthcare </a:t>
            </a:r>
            <a:r>
              <a:rPr lang="en-US" dirty="0" err="1"/>
              <a:t>organisations</a:t>
            </a:r>
            <a:r>
              <a:rPr lang="en-US" dirty="0"/>
              <a:t> must promote transparency, accountability and continuous </a:t>
            </a:r>
            <a:r>
              <a:rPr lang="en-US" dirty="0" err="1"/>
              <a:t>organisational</a:t>
            </a:r>
            <a:r>
              <a:rPr lang="en-US" dirty="0"/>
              <a:t> learning if they are to deliver safe, high-quality care. The lessons learned from this case should encourage all healthcare providers to strengthen their safety culture and place patient wellbeing at the </a:t>
            </a:r>
            <a:r>
              <a:rPr lang="en-US" dirty="0" err="1"/>
              <a:t>centre</a:t>
            </a:r>
            <a:r>
              <a:rPr lang="en-US" dirty="0"/>
              <a:t> of every </a:t>
            </a:r>
            <a:r>
              <a:rPr lang="en-US" dirty="0" err="1"/>
              <a:t>organisational</a:t>
            </a:r>
            <a:r>
              <a:rPr lang="en-US" dirty="0"/>
              <a:t> decision.</a:t>
            </a:r>
            <a:endParaRPr lang="en-GB" dirty="0"/>
          </a:p>
        </p:txBody>
      </p:sp>
    </p:spTree>
    <p:extLst>
      <p:ext uri="{BB962C8B-B14F-4D97-AF65-F5344CB8AC3E}">
        <p14:creationId xmlns:p14="http://schemas.microsoft.com/office/powerpoint/2010/main" val="903129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bebd6c9314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3bebd6c9314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e965474a9_3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e965474a9_3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6" r:id="rId8"/>
    <p:sldLayoutId id="2147483657"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theguardian.com/uk-news/article/2024/sep/08/a-superbug-doctor-shortages-and-a-neonatal-unit-out-of-its-depth-failures-at-lucy-letby-hospital-revealed"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hyperlink" Target="https://www.england.nhs.uk/long-read/patient-safety-incident-response-framework/?utm_source=chatgpt.com" TargetMode="External"/><Relationship Id="rId4" Type="http://schemas.openxmlformats.org/officeDocument/2006/relationships/hyperlink" Target="https://www.england.nhs.uk/patient-safety/patient-safety-insight/incident-response-framework/?utm_source=chatgpt.co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1445430" y="779930"/>
            <a:ext cx="6187839" cy="1546412"/>
          </a:xfrm>
          <a:prstGeom prst="rect">
            <a:avLst/>
          </a:prstGeom>
        </p:spPr>
        <p:txBody>
          <a:bodyPr spcFirstLastPara="1" wrap="square" lIns="91425" tIns="91425" rIns="91425" bIns="91425" anchor="ctr" anchorCtr="0">
            <a:noAutofit/>
          </a:bodyPr>
          <a:lstStyle/>
          <a:p>
            <a:r>
              <a:rPr lang="en-US" sz="3200" b="1" dirty="0"/>
              <a:t>LCHS7006 Quality Assurance and Service Improvements</a:t>
            </a:r>
            <a:endParaRPr lang="en-GB" sz="3200" dirty="0"/>
          </a:p>
        </p:txBody>
      </p:sp>
      <p:sp>
        <p:nvSpPr>
          <p:cNvPr id="129" name="Google Shape;129;p13"/>
          <p:cNvSpPr txBox="1">
            <a:spLocks noGrp="1"/>
          </p:cNvSpPr>
          <p:nvPr>
            <p:ph type="subTitle" idx="1"/>
          </p:nvPr>
        </p:nvSpPr>
        <p:spPr>
          <a:xfrm>
            <a:off x="1858699" y="2312892"/>
            <a:ext cx="5361300" cy="1936377"/>
          </a:xfrm>
          <a:prstGeom prst="rect">
            <a:avLst/>
          </a:prstGeom>
        </p:spPr>
        <p:txBody>
          <a:bodyPr spcFirstLastPara="1" wrap="square" lIns="91425" tIns="91425" rIns="91425" bIns="91425" anchor="t" anchorCtr="0">
            <a:normAutofit/>
          </a:bodyPr>
          <a:lstStyle/>
          <a:p>
            <a:r>
              <a:rPr lang="en-IN" dirty="0"/>
              <a:t>Student Name: </a:t>
            </a:r>
            <a:r>
              <a:rPr lang="en-IN" dirty="0" err="1"/>
              <a:t>Krinalben</a:t>
            </a:r>
            <a:r>
              <a:rPr lang="en-IN" dirty="0"/>
              <a:t> </a:t>
            </a:r>
            <a:r>
              <a:rPr lang="en-IN" dirty="0" err="1"/>
              <a:t>Rajeshbhai</a:t>
            </a:r>
            <a:r>
              <a:rPr lang="en-IN" dirty="0"/>
              <a:t> Patel </a:t>
            </a:r>
          </a:p>
          <a:p>
            <a:r>
              <a:rPr lang="en-IN" dirty="0"/>
              <a:t>Student ID: 2531474</a:t>
            </a:r>
          </a:p>
          <a:p>
            <a:r>
              <a:rPr lang="en-IN" dirty="0"/>
              <a:t>Program: MSc Public Health and Social Care in Practice </a:t>
            </a:r>
          </a:p>
          <a:p>
            <a:r>
              <a:rPr lang="en-IN" dirty="0"/>
              <a:t>Lecturer Name: Christopher </a:t>
            </a:r>
            <a:r>
              <a:rPr lang="en-IN" dirty="0" err="1"/>
              <a:t>Mafuva</a:t>
            </a:r>
            <a:endParaRPr lang="en-IN" dirty="0"/>
          </a:p>
          <a:p>
            <a:r>
              <a:rPr lang="en-IN" dirty="0"/>
              <a:t>Module: Quality Assurance and Service Improvements</a:t>
            </a:r>
          </a:p>
          <a:p>
            <a:r>
              <a:rPr lang="en-IN" dirty="0"/>
              <a:t>Module Code: LCHS7006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Introduction </a:t>
            </a:r>
            <a:endParaRPr lang="en-GB" dirty="0"/>
          </a:p>
        </p:txBody>
      </p:sp>
      <p:sp>
        <p:nvSpPr>
          <p:cNvPr id="3" name="Text Placeholder 2"/>
          <p:cNvSpPr>
            <a:spLocks noGrp="1"/>
          </p:cNvSpPr>
          <p:nvPr>
            <p:ph type="body" idx="1"/>
          </p:nvPr>
        </p:nvSpPr>
        <p:spPr>
          <a:xfrm>
            <a:off x="819150" y="1586345"/>
            <a:ext cx="7505700" cy="2852380"/>
          </a:xfrm>
        </p:spPr>
        <p:txBody>
          <a:bodyPr>
            <a:normAutofit/>
          </a:bodyPr>
          <a:lstStyle/>
          <a:p>
            <a:r>
              <a:rPr lang="en-US" sz="1600" dirty="0">
                <a:solidFill>
                  <a:schemeClr val="bg2"/>
                </a:solidFill>
              </a:rPr>
              <a:t>The Lucy </a:t>
            </a:r>
            <a:r>
              <a:rPr lang="en-US" sz="1600" dirty="0" err="1">
                <a:solidFill>
                  <a:schemeClr val="bg2"/>
                </a:solidFill>
              </a:rPr>
              <a:t>Letby</a:t>
            </a:r>
            <a:r>
              <a:rPr lang="en-US" sz="1600" dirty="0">
                <a:solidFill>
                  <a:schemeClr val="bg2"/>
                </a:solidFill>
              </a:rPr>
              <a:t> story is one of the worst patient safety incidents in recent times to have occurred in the NHS.</a:t>
            </a:r>
          </a:p>
          <a:p>
            <a:r>
              <a:rPr lang="en-US" sz="1600" dirty="0">
                <a:solidFill>
                  <a:schemeClr val="bg2"/>
                </a:solidFill>
              </a:rPr>
              <a:t>Between 2015 and 2016, Lucy </a:t>
            </a:r>
            <a:r>
              <a:rPr lang="en-US" sz="1600" dirty="0" err="1">
                <a:solidFill>
                  <a:schemeClr val="bg2"/>
                </a:solidFill>
              </a:rPr>
              <a:t>Letby</a:t>
            </a:r>
            <a:r>
              <a:rPr lang="en-US" sz="1600" dirty="0">
                <a:solidFill>
                  <a:schemeClr val="bg2"/>
                </a:solidFill>
              </a:rPr>
              <a:t> (a neonatal nurse) killed seven infants and tried to kill six more at the Countess of Chester Hospital (Campbell, 2024). </a:t>
            </a:r>
          </a:p>
          <a:p>
            <a:r>
              <a:rPr lang="en-US" sz="1600" dirty="0">
                <a:solidFill>
                  <a:schemeClr val="bg2"/>
                </a:solidFill>
              </a:rPr>
              <a:t>Follow up investigations revealed issues with governance, leadership, reporting of incidents and NHS </a:t>
            </a:r>
            <a:r>
              <a:rPr lang="en-US" sz="1600" dirty="0" err="1">
                <a:solidFill>
                  <a:schemeClr val="bg2"/>
                </a:solidFill>
              </a:rPr>
              <a:t>organisation</a:t>
            </a:r>
            <a:r>
              <a:rPr lang="en-US" sz="1600" dirty="0">
                <a:solidFill>
                  <a:schemeClr val="bg2"/>
                </a:solidFill>
              </a:rPr>
              <a:t> oversight. </a:t>
            </a:r>
          </a:p>
          <a:p>
            <a:r>
              <a:rPr lang="en-US" sz="1600" dirty="0">
                <a:solidFill>
                  <a:schemeClr val="bg2"/>
                </a:solidFill>
              </a:rPr>
              <a:t>The case illustrates a situation where patient harm can occur multiple times despite warning signs not being identified by the healthcare system in its efforts to improve the quality of care for patients.</a:t>
            </a:r>
            <a:endParaRPr lang="en-GB" sz="1400" dirty="0"/>
          </a:p>
        </p:txBody>
      </p:sp>
    </p:spTree>
    <p:extLst>
      <p:ext uri="{BB962C8B-B14F-4D97-AF65-F5344CB8AC3E}">
        <p14:creationId xmlns:p14="http://schemas.microsoft.com/office/powerpoint/2010/main" val="3820571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Background of the Case</a:t>
            </a:r>
            <a:endParaRPr lang="en-GB" dirty="0"/>
          </a:p>
        </p:txBody>
      </p:sp>
      <p:sp>
        <p:nvSpPr>
          <p:cNvPr id="3" name="Text Placeholder 2"/>
          <p:cNvSpPr>
            <a:spLocks noGrp="1"/>
          </p:cNvSpPr>
          <p:nvPr>
            <p:ph type="body" idx="1"/>
          </p:nvPr>
        </p:nvSpPr>
        <p:spPr>
          <a:xfrm>
            <a:off x="819149" y="1565564"/>
            <a:ext cx="7436577" cy="2873161"/>
          </a:xfrm>
        </p:spPr>
        <p:txBody>
          <a:bodyPr>
            <a:noAutofit/>
          </a:bodyPr>
          <a:lstStyle/>
          <a:p>
            <a:r>
              <a:rPr lang="en-US" sz="1600" dirty="0"/>
              <a:t>Campbell (2024) noted that the Countess of Chester Hospital experienced an unusual rise in the numbers of babies dying after birth in 2015 to 2016. </a:t>
            </a:r>
          </a:p>
          <a:p>
            <a:r>
              <a:rPr lang="en-US" sz="1600" dirty="0"/>
              <a:t>Lucy </a:t>
            </a:r>
            <a:r>
              <a:rPr lang="en-US" sz="1600" dirty="0" err="1"/>
              <a:t>Letby's</a:t>
            </a:r>
            <a:r>
              <a:rPr lang="en-US" sz="1600" dirty="0"/>
              <a:t> presence at unexplained infant collapses has been </a:t>
            </a:r>
            <a:r>
              <a:rPr lang="en-US" sz="1600" dirty="0" err="1"/>
              <a:t>emphasised</a:t>
            </a:r>
            <a:r>
              <a:rPr lang="en-US" sz="1600" dirty="0"/>
              <a:t> by consultant </a:t>
            </a:r>
            <a:r>
              <a:rPr lang="en-US" sz="1600" dirty="0" err="1"/>
              <a:t>paediatricians</a:t>
            </a:r>
            <a:r>
              <a:rPr lang="en-US" sz="1600" dirty="0"/>
              <a:t> repeatedly again (Campbell, 2024). </a:t>
            </a:r>
          </a:p>
          <a:p>
            <a:r>
              <a:rPr lang="en-US" sz="1600" dirty="0"/>
              <a:t>She received warnings from companies for taking on contact with patients, but the companies were never able to have her removed from clinical duties (Campbell, 2024). </a:t>
            </a:r>
          </a:p>
          <a:p>
            <a:r>
              <a:rPr lang="en-US" sz="1600" dirty="0"/>
              <a:t>There was delay in escalation, and inadequacies in clinical governance and patient safety systems.</a:t>
            </a:r>
            <a:endParaRPr lang="en-GB" sz="1600" dirty="0"/>
          </a:p>
        </p:txBody>
      </p:sp>
    </p:spTree>
    <p:extLst>
      <p:ext uri="{BB962C8B-B14F-4D97-AF65-F5344CB8AC3E}">
        <p14:creationId xmlns:p14="http://schemas.microsoft.com/office/powerpoint/2010/main" val="1667730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Quality Concerns Identified </a:t>
            </a:r>
            <a:endParaRPr lang="en-GB" dirty="0"/>
          </a:p>
        </p:txBody>
      </p:sp>
      <p:sp>
        <p:nvSpPr>
          <p:cNvPr id="3" name="Text Placeholder 2"/>
          <p:cNvSpPr>
            <a:spLocks noGrp="1"/>
          </p:cNvSpPr>
          <p:nvPr>
            <p:ph type="body" idx="1"/>
          </p:nvPr>
        </p:nvSpPr>
        <p:spPr>
          <a:xfrm>
            <a:off x="819150" y="1715589"/>
            <a:ext cx="4867547" cy="2723136"/>
          </a:xfrm>
        </p:spPr>
        <p:txBody>
          <a:bodyPr>
            <a:noAutofit/>
          </a:bodyPr>
          <a:lstStyle/>
          <a:p>
            <a:r>
              <a:rPr lang="en-US" sz="1500" dirty="0"/>
              <a:t>There were issues with clinical governance, risk management, and reporting incidents within the </a:t>
            </a:r>
            <a:r>
              <a:rPr lang="en-US" sz="1500" dirty="0" err="1"/>
              <a:t>organisation</a:t>
            </a:r>
            <a:r>
              <a:rPr lang="en-US" sz="1500" dirty="0"/>
              <a:t> (NHS England, 2022). </a:t>
            </a:r>
          </a:p>
          <a:p>
            <a:r>
              <a:rPr lang="en-US" sz="1500" dirty="0"/>
              <a:t>Senior managers did not listen to consultants, causing a breakdown in communication (Campbell, 2024). </a:t>
            </a:r>
          </a:p>
          <a:p>
            <a:r>
              <a:rPr lang="en-US" sz="1500" dirty="0"/>
              <a:t>Effective learning systems to explore the abnormal mortality patterns did not exist (Machen, 2023). </a:t>
            </a:r>
          </a:p>
          <a:p>
            <a:r>
              <a:rPr lang="en-US" sz="1500" dirty="0"/>
              <a:t>Principles of continued quality improvement are not followed when the NHS is under strain from the pandemic. </a:t>
            </a:r>
          </a:p>
        </p:txBody>
      </p:sp>
      <p:graphicFrame>
        <p:nvGraphicFramePr>
          <p:cNvPr id="4" name="Diagram 3"/>
          <p:cNvGraphicFramePr/>
          <p:nvPr>
            <p:extLst>
              <p:ext uri="{D42A27DB-BD31-4B8C-83A1-F6EECF244321}">
                <p14:modId xmlns:p14="http://schemas.microsoft.com/office/powerpoint/2010/main" val="499898489"/>
              </p:ext>
            </p:extLst>
          </p:nvPr>
        </p:nvGraphicFramePr>
        <p:xfrm>
          <a:off x="5608048" y="1692624"/>
          <a:ext cx="2952206" cy="2356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76905F35-5620-498B-9297-6EFA4D472779}"/>
              </a:ext>
            </a:extLst>
          </p:cNvPr>
          <p:cNvSpPr/>
          <p:nvPr/>
        </p:nvSpPr>
        <p:spPr>
          <a:xfrm>
            <a:off x="6292286" y="4168588"/>
            <a:ext cx="1170832" cy="276999"/>
          </a:xfrm>
          <a:prstGeom prst="rect">
            <a:avLst/>
          </a:prstGeom>
        </p:spPr>
        <p:txBody>
          <a:bodyPr wrap="square">
            <a:spAutoFit/>
          </a:bodyPr>
          <a:lstStyle/>
          <a:p>
            <a:r>
              <a:rPr lang="en-US" sz="1200" dirty="0"/>
              <a:t>(Source: Self)</a:t>
            </a:r>
            <a:endParaRPr lang="en-IN" sz="1200" dirty="0"/>
          </a:p>
        </p:txBody>
      </p:sp>
    </p:spTree>
    <p:extLst>
      <p:ext uri="{BB962C8B-B14F-4D97-AF65-F5344CB8AC3E}">
        <p14:creationId xmlns:p14="http://schemas.microsoft.com/office/powerpoint/2010/main" val="2120271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Swiss Cheese Model</a:t>
            </a:r>
            <a:endParaRPr lang="en-GB" dirty="0"/>
          </a:p>
        </p:txBody>
      </p:sp>
      <p:sp>
        <p:nvSpPr>
          <p:cNvPr id="3" name="Text Placeholder 2"/>
          <p:cNvSpPr>
            <a:spLocks noGrp="1"/>
          </p:cNvSpPr>
          <p:nvPr>
            <p:ph type="body" idx="1"/>
          </p:nvPr>
        </p:nvSpPr>
        <p:spPr>
          <a:xfrm>
            <a:off x="3917224" y="1645136"/>
            <a:ext cx="4405993" cy="2793589"/>
          </a:xfrm>
        </p:spPr>
        <p:txBody>
          <a:bodyPr>
            <a:normAutofit lnSpcReduction="10000"/>
          </a:bodyPr>
          <a:lstStyle/>
          <a:p>
            <a:r>
              <a:rPr lang="en-US" dirty="0"/>
              <a:t>The Swiss Cheese Model (image beside) describes that many prevention errors can occur in an </a:t>
            </a:r>
            <a:r>
              <a:rPr lang="en-US" dirty="0" err="1"/>
              <a:t>organisation</a:t>
            </a:r>
            <a:r>
              <a:rPr lang="en-US" dirty="0"/>
              <a:t> before a patient can be harmed, not just a single error (</a:t>
            </a:r>
            <a:r>
              <a:rPr lang="en-US" dirty="0" err="1"/>
              <a:t>Wiegmann</a:t>
            </a:r>
            <a:r>
              <a:rPr lang="en-US" dirty="0"/>
              <a:t> et al. 2022). </a:t>
            </a:r>
          </a:p>
          <a:p>
            <a:r>
              <a:rPr lang="en-US" dirty="0"/>
              <a:t>Here, there were unusual patterns of mortality but clinical interventions did not match (Campbell, 2024). </a:t>
            </a:r>
          </a:p>
          <a:p>
            <a:r>
              <a:rPr lang="en-US" dirty="0"/>
              <a:t>Analysis of internal reporting systems and leadership monitoring was also unable to stop the additional incidents (NHS England, 2022). </a:t>
            </a:r>
          </a:p>
          <a:p>
            <a:r>
              <a:rPr lang="en-US" dirty="0"/>
              <a:t>Combined these barriers constitute a defense that, if aligned, could allow instances of repeated patient harm.</a:t>
            </a:r>
            <a:endParaRPr lang="en-GB" dirty="0"/>
          </a:p>
        </p:txBody>
      </p:sp>
      <p:pic>
        <p:nvPicPr>
          <p:cNvPr id="1026" name="Picture 2" descr="The &quot;Swiss cheese&quot; model of human error causation (adapted from Reason,...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107" y="1645136"/>
            <a:ext cx="2804160" cy="272987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0C7897F-8A3E-4BF6-B75B-780A460C5056}"/>
              </a:ext>
            </a:extLst>
          </p:cNvPr>
          <p:cNvSpPr/>
          <p:nvPr/>
        </p:nvSpPr>
        <p:spPr>
          <a:xfrm>
            <a:off x="1304365" y="4397188"/>
            <a:ext cx="2175202" cy="261610"/>
          </a:xfrm>
          <a:prstGeom prst="rect">
            <a:avLst/>
          </a:prstGeom>
        </p:spPr>
        <p:txBody>
          <a:bodyPr wrap="square">
            <a:spAutoFit/>
          </a:bodyPr>
          <a:lstStyle/>
          <a:p>
            <a:r>
              <a:rPr lang="en-US" sz="1100" dirty="0"/>
              <a:t>(Source: </a:t>
            </a:r>
            <a:r>
              <a:rPr lang="en-US" sz="1100" dirty="0" err="1"/>
              <a:t>Wiegmann</a:t>
            </a:r>
            <a:r>
              <a:rPr lang="en-US" sz="1100" dirty="0"/>
              <a:t> et al. 2022)</a:t>
            </a:r>
            <a:endParaRPr lang="en-IN" sz="1100" dirty="0"/>
          </a:p>
        </p:txBody>
      </p:sp>
    </p:spTree>
    <p:extLst>
      <p:ext uri="{BB962C8B-B14F-4D97-AF65-F5344CB8AC3E}">
        <p14:creationId xmlns:p14="http://schemas.microsoft.com/office/powerpoint/2010/main" val="463933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Root Cause Analysis</a:t>
            </a:r>
            <a:endParaRPr lang="en-GB" dirty="0"/>
          </a:p>
        </p:txBody>
      </p:sp>
      <p:sp>
        <p:nvSpPr>
          <p:cNvPr id="3" name="Text Placeholder 2"/>
          <p:cNvSpPr>
            <a:spLocks noGrp="1"/>
          </p:cNvSpPr>
          <p:nvPr>
            <p:ph type="body" idx="1"/>
          </p:nvPr>
        </p:nvSpPr>
        <p:spPr>
          <a:xfrm>
            <a:off x="819150" y="1532709"/>
            <a:ext cx="3247753" cy="2906016"/>
          </a:xfrm>
        </p:spPr>
        <p:txBody>
          <a:bodyPr>
            <a:noAutofit/>
          </a:bodyPr>
          <a:lstStyle/>
          <a:p>
            <a:r>
              <a:rPr lang="en-US" sz="1200" dirty="0"/>
              <a:t>Root Cause Analysis aims to find out the underlying causes of events within an </a:t>
            </a:r>
            <a:r>
              <a:rPr lang="en-US" sz="1200" dirty="0" err="1"/>
              <a:t>organisation</a:t>
            </a:r>
            <a:r>
              <a:rPr lang="en-US" sz="1200" dirty="0"/>
              <a:t>, rather than individual incidents. </a:t>
            </a:r>
          </a:p>
          <a:p>
            <a:r>
              <a:rPr lang="en-US" sz="1200" dirty="0"/>
              <a:t>In the </a:t>
            </a:r>
            <a:r>
              <a:rPr lang="en-US" sz="1200" dirty="0" err="1"/>
              <a:t>Letby</a:t>
            </a:r>
            <a:r>
              <a:rPr lang="en-US" sz="1200" dirty="0"/>
              <a:t> case, Governance, communication, leadership and </a:t>
            </a:r>
            <a:r>
              <a:rPr lang="en-US" sz="1200" dirty="0" err="1"/>
              <a:t>organisational</a:t>
            </a:r>
            <a:r>
              <a:rPr lang="en-US" sz="1200" dirty="0"/>
              <a:t> learning were faulty. </a:t>
            </a:r>
          </a:p>
          <a:p>
            <a:r>
              <a:rPr lang="en-US" sz="1200" dirty="0"/>
              <a:t>Senior management were delaying investigations following several consultant's concerns (Campbell, 2024). </a:t>
            </a:r>
          </a:p>
          <a:p>
            <a:r>
              <a:rPr lang="en-US" sz="1200" dirty="0"/>
              <a:t>Patient safety investigations must focus on learning from the failures of a system to prevent future issues (</a:t>
            </a:r>
            <a:r>
              <a:rPr lang="en-US" sz="1200" dirty="0" err="1"/>
              <a:t>Macrae</a:t>
            </a:r>
            <a:r>
              <a:rPr lang="en-US" sz="1200" dirty="0"/>
              <a:t>, 2026).</a:t>
            </a:r>
            <a:endParaRPr lang="en-GB" sz="1200" dirty="0"/>
          </a:p>
        </p:txBody>
      </p:sp>
      <p:pic>
        <p:nvPicPr>
          <p:cNvPr id="5" name="Picture 4"/>
          <p:cNvPicPr>
            <a:picLocks noChangeAspect="1"/>
          </p:cNvPicPr>
          <p:nvPr/>
        </p:nvPicPr>
        <p:blipFill>
          <a:blip r:embed="rId3"/>
          <a:stretch>
            <a:fillRect/>
          </a:stretch>
        </p:blipFill>
        <p:spPr>
          <a:xfrm>
            <a:off x="4165600" y="1800200"/>
            <a:ext cx="4473848" cy="2452461"/>
          </a:xfrm>
          <a:prstGeom prst="rect">
            <a:avLst/>
          </a:prstGeom>
        </p:spPr>
      </p:pic>
      <p:sp>
        <p:nvSpPr>
          <p:cNvPr id="6" name="Rectangle 5">
            <a:extLst>
              <a:ext uri="{FF2B5EF4-FFF2-40B4-BE49-F238E27FC236}">
                <a16:creationId xmlns:a16="http://schemas.microsoft.com/office/drawing/2014/main" id="{6A92BCBF-980E-41DC-ACB6-FE9F50B9C6B2}"/>
              </a:ext>
            </a:extLst>
          </p:cNvPr>
          <p:cNvSpPr/>
          <p:nvPr/>
        </p:nvSpPr>
        <p:spPr>
          <a:xfrm>
            <a:off x="5713393" y="4274396"/>
            <a:ext cx="2175202" cy="261610"/>
          </a:xfrm>
          <a:prstGeom prst="rect">
            <a:avLst/>
          </a:prstGeom>
        </p:spPr>
        <p:txBody>
          <a:bodyPr wrap="square">
            <a:spAutoFit/>
          </a:bodyPr>
          <a:lstStyle/>
          <a:p>
            <a:r>
              <a:rPr lang="en-US" sz="1100" dirty="0"/>
              <a:t>(Source: Self)</a:t>
            </a:r>
            <a:endParaRPr lang="en-IN" sz="1100" dirty="0"/>
          </a:p>
        </p:txBody>
      </p:sp>
    </p:spTree>
    <p:extLst>
      <p:ext uri="{BB962C8B-B14F-4D97-AF65-F5344CB8AC3E}">
        <p14:creationId xmlns:p14="http://schemas.microsoft.com/office/powerpoint/2010/main" val="735022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Systems Theory</a:t>
            </a:r>
            <a:endParaRPr lang="en-GB" dirty="0"/>
          </a:p>
        </p:txBody>
      </p:sp>
      <p:sp>
        <p:nvSpPr>
          <p:cNvPr id="3" name="Text Placeholder 2"/>
          <p:cNvSpPr>
            <a:spLocks noGrp="1"/>
          </p:cNvSpPr>
          <p:nvPr>
            <p:ph type="body" idx="1"/>
          </p:nvPr>
        </p:nvSpPr>
        <p:spPr>
          <a:xfrm>
            <a:off x="3631474" y="1641764"/>
            <a:ext cx="4693376" cy="2796961"/>
          </a:xfrm>
        </p:spPr>
        <p:txBody>
          <a:bodyPr>
            <a:normAutofit fontScale="92500"/>
          </a:bodyPr>
          <a:lstStyle/>
          <a:p>
            <a:r>
              <a:rPr lang="en-US" dirty="0"/>
              <a:t>The health care </a:t>
            </a:r>
            <a:r>
              <a:rPr lang="en-US" dirty="0" err="1"/>
              <a:t>organisation</a:t>
            </a:r>
            <a:r>
              <a:rPr lang="en-US" dirty="0"/>
              <a:t> is considered a complex web of interconnections, in which different system factors affect the safety of patients, in the Systems Theory (</a:t>
            </a:r>
            <a:r>
              <a:rPr lang="en-US" dirty="0" err="1"/>
              <a:t>Macrae</a:t>
            </a:r>
            <a:r>
              <a:rPr lang="en-US" dirty="0"/>
              <a:t>, 2026). </a:t>
            </a:r>
          </a:p>
          <a:p>
            <a:r>
              <a:rPr lang="en-US" dirty="0"/>
              <a:t>The unsafe environment that was being experienced in the neonatal unit was a result of the interaction between the staffing pressures and ineffective communication and governance (Campbell, 2024). </a:t>
            </a:r>
          </a:p>
          <a:p>
            <a:r>
              <a:rPr lang="en-US" dirty="0"/>
              <a:t>Systems thinking goes beyond blaming people and aims to work for process and </a:t>
            </a:r>
            <a:r>
              <a:rPr lang="en-US" dirty="0" err="1"/>
              <a:t>organisational</a:t>
            </a:r>
            <a:r>
              <a:rPr lang="en-US" dirty="0"/>
              <a:t> resilience improvement (Machen, 2023). </a:t>
            </a:r>
          </a:p>
          <a:p>
            <a:r>
              <a:rPr lang="en-US" dirty="0"/>
              <a:t>This method of working facilitates quality improvement in a sustainable way within healthcare </a:t>
            </a:r>
            <a:r>
              <a:rPr lang="en-US" dirty="0" err="1"/>
              <a:t>organisations</a:t>
            </a:r>
            <a:r>
              <a:rPr lang="en-US" dirty="0"/>
              <a:t>.</a:t>
            </a:r>
            <a:endParaRPr lang="en-GB" dirty="0"/>
          </a:p>
        </p:txBody>
      </p:sp>
      <p:pic>
        <p:nvPicPr>
          <p:cNvPr id="2050" name="Picture 2" descr="Development and application of 'systems thinking' principles for quality  improvement | BMJ Open Qua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150" y="1641764"/>
            <a:ext cx="2742656" cy="270837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07FFA9B-F675-4266-9F96-BD756F879CF0}"/>
              </a:ext>
            </a:extLst>
          </p:cNvPr>
          <p:cNvSpPr/>
          <p:nvPr/>
        </p:nvSpPr>
        <p:spPr>
          <a:xfrm>
            <a:off x="1370842" y="4438725"/>
            <a:ext cx="1944763" cy="261610"/>
          </a:xfrm>
          <a:prstGeom prst="rect">
            <a:avLst/>
          </a:prstGeom>
        </p:spPr>
        <p:txBody>
          <a:bodyPr wrap="none">
            <a:spAutoFit/>
          </a:bodyPr>
          <a:lstStyle/>
          <a:p>
            <a:r>
              <a:rPr lang="en-US" sz="1100" dirty="0"/>
              <a:t>(Source: McNab et al. 2020)</a:t>
            </a:r>
            <a:endParaRPr lang="en-IN" sz="1100" dirty="0"/>
          </a:p>
        </p:txBody>
      </p:sp>
    </p:spTree>
    <p:extLst>
      <p:ext uri="{BB962C8B-B14F-4D97-AF65-F5344CB8AC3E}">
        <p14:creationId xmlns:p14="http://schemas.microsoft.com/office/powerpoint/2010/main" val="956745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Policy Issues</a:t>
            </a:r>
            <a:endParaRPr lang="en-GB" dirty="0"/>
          </a:p>
        </p:txBody>
      </p:sp>
      <p:sp>
        <p:nvSpPr>
          <p:cNvPr id="3" name="Text Placeholder 2"/>
          <p:cNvSpPr>
            <a:spLocks noGrp="1"/>
          </p:cNvSpPr>
          <p:nvPr>
            <p:ph type="body" idx="1"/>
          </p:nvPr>
        </p:nvSpPr>
        <p:spPr>
          <a:xfrm>
            <a:off x="819150" y="1641764"/>
            <a:ext cx="4484370" cy="2796961"/>
          </a:xfrm>
        </p:spPr>
        <p:txBody>
          <a:bodyPr>
            <a:normAutofit fontScale="92500"/>
          </a:bodyPr>
          <a:lstStyle/>
          <a:p>
            <a:r>
              <a:rPr lang="en-US" dirty="0"/>
              <a:t>From patient safety incidents, there is a learning culture that encourages openness and continuous improvement as per the NHS Patient Safety Strategy. </a:t>
            </a:r>
          </a:p>
          <a:p>
            <a:r>
              <a:rPr lang="en-US" dirty="0"/>
              <a:t>The Patient Safety Incident Response Framework is about looking back as well as forward, where </a:t>
            </a:r>
            <a:r>
              <a:rPr lang="en-US" dirty="0" err="1"/>
              <a:t>organisations</a:t>
            </a:r>
            <a:r>
              <a:rPr lang="en-US" dirty="0"/>
              <a:t> need to find out what went wrong in the system, rather than who went wrong (NHS England, 2022). </a:t>
            </a:r>
          </a:p>
          <a:p>
            <a:r>
              <a:rPr lang="en-US" dirty="0"/>
              <a:t>Within the county of Chester Hospital, these principles were not being effectively implemented. </a:t>
            </a:r>
          </a:p>
          <a:p>
            <a:r>
              <a:rPr lang="en-US" dirty="0"/>
              <a:t>The result was repeated opportunities for the improvement of patient safety were lost (Campbell, 2024).</a:t>
            </a:r>
            <a:endParaRPr lang="en-GB" dirty="0"/>
          </a:p>
        </p:txBody>
      </p:sp>
      <p:pic>
        <p:nvPicPr>
          <p:cNvPr id="3074" name="Picture 2" descr="NHS England » Patient Safety Incident Response Frame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3520" y="1485875"/>
            <a:ext cx="3271147" cy="26385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F5C1BB4-E2EB-49B6-A340-4C9E3E39161E}"/>
              </a:ext>
            </a:extLst>
          </p:cNvPr>
          <p:cNvSpPr/>
          <p:nvPr/>
        </p:nvSpPr>
        <p:spPr>
          <a:xfrm>
            <a:off x="5913813" y="4253175"/>
            <a:ext cx="2050561" cy="261610"/>
          </a:xfrm>
          <a:prstGeom prst="rect">
            <a:avLst/>
          </a:prstGeom>
        </p:spPr>
        <p:txBody>
          <a:bodyPr wrap="square">
            <a:spAutoFit/>
          </a:bodyPr>
          <a:lstStyle/>
          <a:p>
            <a:r>
              <a:rPr lang="en-US" sz="1100" dirty="0"/>
              <a:t>(Source: NHS England, 2019)</a:t>
            </a:r>
            <a:endParaRPr lang="en-IN" sz="1100" dirty="0"/>
          </a:p>
        </p:txBody>
      </p:sp>
    </p:spTree>
    <p:extLst>
      <p:ext uri="{BB962C8B-B14F-4D97-AF65-F5344CB8AC3E}">
        <p14:creationId xmlns:p14="http://schemas.microsoft.com/office/powerpoint/2010/main" val="2134051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on the quality of healthcare</a:t>
            </a:r>
            <a:endParaRPr lang="en-GB" dirty="0"/>
          </a:p>
        </p:txBody>
      </p:sp>
      <p:sp>
        <p:nvSpPr>
          <p:cNvPr id="3" name="Text Placeholder 2"/>
          <p:cNvSpPr>
            <a:spLocks noGrp="1"/>
          </p:cNvSpPr>
          <p:nvPr>
            <p:ph type="body" idx="1"/>
          </p:nvPr>
        </p:nvSpPr>
        <p:spPr>
          <a:xfrm>
            <a:off x="3829050" y="1641764"/>
            <a:ext cx="4495800" cy="2796961"/>
          </a:xfrm>
        </p:spPr>
        <p:txBody>
          <a:bodyPr>
            <a:noAutofit/>
          </a:bodyPr>
          <a:lstStyle/>
          <a:p>
            <a:r>
              <a:rPr lang="en-US" sz="1400" dirty="0"/>
              <a:t>Early warning signs were not acted upon, compromising patient safety to a large extent (Campbell, 2024). </a:t>
            </a:r>
          </a:p>
          <a:p>
            <a:r>
              <a:rPr lang="en-US" sz="1400" dirty="0"/>
              <a:t>Delays in investigations negatively affected </a:t>
            </a:r>
            <a:r>
              <a:rPr lang="en-US" sz="1400" dirty="0" err="1"/>
              <a:t>organisational</a:t>
            </a:r>
            <a:r>
              <a:rPr lang="en-US" sz="1400" dirty="0"/>
              <a:t> efficiency and financial and legal costs. </a:t>
            </a:r>
          </a:p>
          <a:p>
            <a:r>
              <a:rPr lang="en-US" sz="1400" dirty="0"/>
              <a:t>The confidence in NHS governance and leadership was damaged too. </a:t>
            </a:r>
          </a:p>
          <a:p>
            <a:r>
              <a:rPr lang="en-US" sz="1400" dirty="0" err="1"/>
              <a:t>Organisational</a:t>
            </a:r>
            <a:r>
              <a:rPr lang="en-US" sz="1400" dirty="0"/>
              <a:t> events and processes need to be robust and sustainable to preserve quality in complex clinical situations (Ellis et al. 2019).</a:t>
            </a:r>
            <a:endParaRPr lang="en-GB" sz="1400" dirty="0"/>
          </a:p>
        </p:txBody>
      </p:sp>
      <p:graphicFrame>
        <p:nvGraphicFramePr>
          <p:cNvPr id="4" name="Diagram 3"/>
          <p:cNvGraphicFramePr/>
          <p:nvPr>
            <p:extLst>
              <p:ext uri="{D42A27DB-BD31-4B8C-83A1-F6EECF244321}">
                <p14:modId xmlns:p14="http://schemas.microsoft.com/office/powerpoint/2010/main" val="3725943745"/>
              </p:ext>
            </p:extLst>
          </p:nvPr>
        </p:nvGraphicFramePr>
        <p:xfrm>
          <a:off x="900113" y="1884676"/>
          <a:ext cx="2847975" cy="2311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921EE20E-D60B-4A0F-B49B-9CC1ABDDF384}"/>
              </a:ext>
            </a:extLst>
          </p:cNvPr>
          <p:cNvSpPr/>
          <p:nvPr/>
        </p:nvSpPr>
        <p:spPr>
          <a:xfrm>
            <a:off x="1612710" y="4280288"/>
            <a:ext cx="1170832" cy="276999"/>
          </a:xfrm>
          <a:prstGeom prst="rect">
            <a:avLst/>
          </a:prstGeom>
        </p:spPr>
        <p:txBody>
          <a:bodyPr wrap="square">
            <a:spAutoFit/>
          </a:bodyPr>
          <a:lstStyle/>
          <a:p>
            <a:r>
              <a:rPr lang="en-US" sz="1200" dirty="0"/>
              <a:t>(Source: Self)</a:t>
            </a:r>
            <a:endParaRPr lang="en-IN" sz="1200" dirty="0"/>
          </a:p>
        </p:txBody>
      </p:sp>
    </p:spTree>
    <p:extLst>
      <p:ext uri="{BB962C8B-B14F-4D97-AF65-F5344CB8AC3E}">
        <p14:creationId xmlns:p14="http://schemas.microsoft.com/office/powerpoint/2010/main" val="857458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Neonatal Care Perspective</a:t>
            </a:r>
            <a:endParaRPr lang="en-GB" dirty="0"/>
          </a:p>
        </p:txBody>
      </p:sp>
      <p:sp>
        <p:nvSpPr>
          <p:cNvPr id="3" name="Text Placeholder 2"/>
          <p:cNvSpPr>
            <a:spLocks noGrp="1"/>
          </p:cNvSpPr>
          <p:nvPr>
            <p:ph type="body" idx="1"/>
          </p:nvPr>
        </p:nvSpPr>
        <p:spPr>
          <a:xfrm>
            <a:off x="819150" y="1641764"/>
            <a:ext cx="4514850" cy="2796961"/>
          </a:xfrm>
        </p:spPr>
        <p:txBody>
          <a:bodyPr>
            <a:normAutofit/>
          </a:bodyPr>
          <a:lstStyle/>
          <a:p>
            <a:r>
              <a:rPr lang="en-US" dirty="0"/>
              <a:t>Better neonatal care requires effective communication, collaboration of a multi-disciplinary team and timely clinical escalation of concerns (</a:t>
            </a:r>
            <a:r>
              <a:rPr lang="en-US" dirty="0" err="1"/>
              <a:t>Cupit</a:t>
            </a:r>
            <a:r>
              <a:rPr lang="en-US" dirty="0"/>
              <a:t> et al. 2022). </a:t>
            </a:r>
          </a:p>
          <a:p>
            <a:r>
              <a:rPr lang="en-US" dirty="0"/>
              <a:t>Existing structures have proven to be a barrier in ensuring the quality of neonatal care in many health-care systems (Kaur et al. 2023). </a:t>
            </a:r>
          </a:p>
          <a:p>
            <a:r>
              <a:rPr lang="en-US" dirty="0"/>
              <a:t>Good organizational dynamic and leadership are essential for safe neonatal practice. </a:t>
            </a:r>
          </a:p>
          <a:p>
            <a:r>
              <a:rPr lang="en-US" dirty="0"/>
              <a:t>The lack of these quality principles in the </a:t>
            </a:r>
            <a:r>
              <a:rPr lang="en-US" dirty="0" err="1"/>
              <a:t>Letby</a:t>
            </a:r>
            <a:r>
              <a:rPr lang="en-US" dirty="0"/>
              <a:t> case has highlighted what happens when they are not followed (Campbell, 2024).</a:t>
            </a:r>
            <a:endParaRPr lang="en-GB" dirty="0"/>
          </a:p>
        </p:txBody>
      </p:sp>
      <p:pic>
        <p:nvPicPr>
          <p:cNvPr id="4" name="Picture 3"/>
          <p:cNvPicPr>
            <a:picLocks noChangeAspect="1"/>
          </p:cNvPicPr>
          <p:nvPr/>
        </p:nvPicPr>
        <p:blipFill>
          <a:blip r:embed="rId3"/>
          <a:stretch>
            <a:fillRect/>
          </a:stretch>
        </p:blipFill>
        <p:spPr>
          <a:xfrm>
            <a:off x="5543550" y="1813647"/>
            <a:ext cx="2905125" cy="2190775"/>
          </a:xfrm>
          <a:prstGeom prst="rect">
            <a:avLst/>
          </a:prstGeom>
        </p:spPr>
      </p:pic>
      <p:sp>
        <p:nvSpPr>
          <p:cNvPr id="5" name="Rectangle 4">
            <a:extLst>
              <a:ext uri="{FF2B5EF4-FFF2-40B4-BE49-F238E27FC236}">
                <a16:creationId xmlns:a16="http://schemas.microsoft.com/office/drawing/2014/main" id="{DE182326-A3F6-46C2-BC1D-D0DF7E960AC6}"/>
              </a:ext>
            </a:extLst>
          </p:cNvPr>
          <p:cNvSpPr/>
          <p:nvPr/>
        </p:nvSpPr>
        <p:spPr>
          <a:xfrm>
            <a:off x="5913813" y="4253175"/>
            <a:ext cx="2050561" cy="261610"/>
          </a:xfrm>
          <a:prstGeom prst="rect">
            <a:avLst/>
          </a:prstGeom>
        </p:spPr>
        <p:txBody>
          <a:bodyPr wrap="square">
            <a:spAutoFit/>
          </a:bodyPr>
          <a:lstStyle/>
          <a:p>
            <a:r>
              <a:rPr lang="en-US" sz="1100" dirty="0"/>
              <a:t>(Source: NHS England, 2022)</a:t>
            </a:r>
            <a:endParaRPr lang="en-IN" sz="1100" dirty="0"/>
          </a:p>
        </p:txBody>
      </p:sp>
    </p:spTree>
    <p:extLst>
      <p:ext uri="{BB962C8B-B14F-4D97-AF65-F5344CB8AC3E}">
        <p14:creationId xmlns:p14="http://schemas.microsoft.com/office/powerpoint/2010/main" val="3618276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Recommendations</a:t>
            </a:r>
            <a:endParaRPr lang="en-GB" dirty="0"/>
          </a:p>
        </p:txBody>
      </p:sp>
      <p:sp>
        <p:nvSpPr>
          <p:cNvPr id="3" name="Text Placeholder 2"/>
          <p:cNvSpPr>
            <a:spLocks noGrp="1"/>
          </p:cNvSpPr>
          <p:nvPr>
            <p:ph type="body" idx="1"/>
          </p:nvPr>
        </p:nvSpPr>
        <p:spPr>
          <a:xfrm>
            <a:off x="819150" y="1641764"/>
            <a:ext cx="7505700" cy="2796961"/>
          </a:xfrm>
        </p:spPr>
        <p:txBody>
          <a:bodyPr>
            <a:normAutofit/>
          </a:bodyPr>
          <a:lstStyle/>
          <a:p>
            <a:r>
              <a:rPr lang="en-US" sz="1400" dirty="0"/>
              <a:t>NHS England (2019) recommends that healthcare </a:t>
            </a:r>
            <a:r>
              <a:rPr lang="en-US" sz="1400" dirty="0" err="1"/>
              <a:t>organisations</a:t>
            </a:r>
            <a:r>
              <a:rPr lang="en-US" sz="1400" dirty="0"/>
              <a:t> have improved clinical governance and accountability for their leadership. </a:t>
            </a:r>
          </a:p>
          <a:p>
            <a:r>
              <a:rPr lang="en-US" sz="1400" dirty="0"/>
              <a:t>Independent investigations should be started if abnormal mortality patterns are detected (NHS England, 2022). </a:t>
            </a:r>
          </a:p>
          <a:p>
            <a:r>
              <a:rPr lang="en-US" sz="1400" dirty="0"/>
              <a:t>Concerns that relate to patient safety should be raised without action being taken against staff. </a:t>
            </a:r>
          </a:p>
          <a:p>
            <a:r>
              <a:rPr lang="en-US" sz="1400" dirty="0" err="1"/>
              <a:t>Organisational</a:t>
            </a:r>
            <a:r>
              <a:rPr lang="en-US" sz="1400" dirty="0"/>
              <a:t> learning should be a continuous process, through systems thinking and incident analysis (</a:t>
            </a:r>
            <a:r>
              <a:rPr lang="en-US" sz="1400" dirty="0" err="1"/>
              <a:t>Macrae</a:t>
            </a:r>
            <a:r>
              <a:rPr lang="en-US" sz="1400" dirty="0"/>
              <a:t>, 2026).</a:t>
            </a:r>
            <a:endParaRPr lang="en-GB" sz="1400" dirty="0"/>
          </a:p>
        </p:txBody>
      </p:sp>
    </p:spTree>
    <p:extLst>
      <p:ext uri="{BB962C8B-B14F-4D97-AF65-F5344CB8AC3E}">
        <p14:creationId xmlns:p14="http://schemas.microsoft.com/office/powerpoint/2010/main" val="1833881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Report Outline</a:t>
            </a:r>
            <a:endParaRPr lang="en-GB" dirty="0"/>
          </a:p>
        </p:txBody>
      </p:sp>
      <p:sp>
        <p:nvSpPr>
          <p:cNvPr id="3" name="Text Placeholder 2"/>
          <p:cNvSpPr>
            <a:spLocks noGrp="1"/>
          </p:cNvSpPr>
          <p:nvPr>
            <p:ph type="body" idx="1"/>
          </p:nvPr>
        </p:nvSpPr>
        <p:spPr>
          <a:xfrm>
            <a:off x="819150" y="1641764"/>
            <a:ext cx="7505700" cy="2796961"/>
          </a:xfrm>
        </p:spPr>
        <p:txBody>
          <a:bodyPr>
            <a:normAutofit/>
          </a:bodyPr>
          <a:lstStyle/>
          <a:p>
            <a:r>
              <a:rPr lang="en-US" sz="1600" dirty="0"/>
              <a:t>The report will start with an introduction to the concepts of health care quality management and patient safety (NHS England, 2019). </a:t>
            </a:r>
          </a:p>
          <a:p>
            <a:r>
              <a:rPr lang="en-US" sz="1600" dirty="0"/>
              <a:t>Applying the Swiss Cheese Model, Root Cause Analysis and Systems Theory (</a:t>
            </a:r>
            <a:r>
              <a:rPr lang="en-US" sz="1600" dirty="0" err="1"/>
              <a:t>Wiegmann</a:t>
            </a:r>
            <a:r>
              <a:rPr lang="en-US" sz="1600" dirty="0"/>
              <a:t> et al. 2022), it will critically </a:t>
            </a:r>
            <a:r>
              <a:rPr lang="en-US" sz="1600" dirty="0" err="1"/>
              <a:t>analyse</a:t>
            </a:r>
            <a:r>
              <a:rPr lang="en-US" sz="1600" dirty="0"/>
              <a:t> the Lucy </a:t>
            </a:r>
            <a:r>
              <a:rPr lang="en-US" sz="1600" dirty="0" err="1"/>
              <a:t>Letby</a:t>
            </a:r>
            <a:r>
              <a:rPr lang="en-US" sz="1600" dirty="0"/>
              <a:t> case. </a:t>
            </a:r>
          </a:p>
          <a:p>
            <a:r>
              <a:rPr lang="en-US" sz="1600" dirty="0"/>
              <a:t>Current NHS guidance (NHS England, 2022) will then be used to evaluate policy failures which affect healthcare quality. </a:t>
            </a:r>
          </a:p>
          <a:p>
            <a:r>
              <a:rPr lang="en-US" sz="1600" dirty="0"/>
              <a:t>The report will finish by making evidence-based suggestions for enhancing </a:t>
            </a:r>
            <a:r>
              <a:rPr lang="en-US" sz="1600" dirty="0" err="1"/>
              <a:t>organisational</a:t>
            </a:r>
            <a:r>
              <a:rPr lang="en-US" sz="1600" dirty="0"/>
              <a:t> learning and patient safety (</a:t>
            </a:r>
            <a:r>
              <a:rPr lang="en-US" sz="1600" dirty="0" err="1"/>
              <a:t>Macrae</a:t>
            </a:r>
            <a:r>
              <a:rPr lang="en-US" sz="1600" dirty="0"/>
              <a:t>, 2026).</a:t>
            </a:r>
            <a:endParaRPr lang="en-GB" sz="1600" dirty="0"/>
          </a:p>
        </p:txBody>
      </p:sp>
    </p:spTree>
    <p:extLst>
      <p:ext uri="{BB962C8B-B14F-4D97-AF65-F5344CB8AC3E}">
        <p14:creationId xmlns:p14="http://schemas.microsoft.com/office/powerpoint/2010/main" val="3561083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GB" dirty="0"/>
          </a:p>
        </p:txBody>
      </p:sp>
      <p:sp>
        <p:nvSpPr>
          <p:cNvPr id="3" name="Text Placeholder 2"/>
          <p:cNvSpPr>
            <a:spLocks noGrp="1"/>
          </p:cNvSpPr>
          <p:nvPr>
            <p:ph type="body" idx="1"/>
          </p:nvPr>
        </p:nvSpPr>
        <p:spPr>
          <a:xfrm>
            <a:off x="819150" y="1641764"/>
            <a:ext cx="7505700" cy="2796961"/>
          </a:xfrm>
        </p:spPr>
        <p:txBody>
          <a:bodyPr>
            <a:normAutofit/>
          </a:bodyPr>
          <a:lstStyle/>
          <a:p>
            <a:r>
              <a:rPr lang="en-US" sz="1600" dirty="0"/>
              <a:t>Failure to ensure patient safety more frequently has as much to do with a failure throughout the entire healthcare system as a patient's individual actions. </a:t>
            </a:r>
          </a:p>
          <a:p>
            <a:r>
              <a:rPr lang="en-US" sz="1600" dirty="0" err="1"/>
              <a:t>Organisational</a:t>
            </a:r>
            <a:r>
              <a:rPr lang="en-US" sz="1600" dirty="0"/>
              <a:t> culture, governance and leadership are highly influential on the quality of healthcare (NHS England, 2019). </a:t>
            </a:r>
          </a:p>
          <a:p>
            <a:r>
              <a:rPr lang="en-US" sz="1600" dirty="0"/>
              <a:t>These types of failures can be understood within a systems-based approach to safety models. </a:t>
            </a:r>
          </a:p>
          <a:p>
            <a:r>
              <a:rPr lang="en-US" sz="1600" dirty="0"/>
              <a:t>The effective implementation of patient safety policies is vital in avoiding the same events and enhancing the way care is delivered in practice in the future.</a:t>
            </a:r>
            <a:endParaRPr lang="en-GB" sz="1600" dirty="0"/>
          </a:p>
        </p:txBody>
      </p:sp>
    </p:spTree>
    <p:extLst>
      <p:ext uri="{BB962C8B-B14F-4D97-AF65-F5344CB8AC3E}">
        <p14:creationId xmlns:p14="http://schemas.microsoft.com/office/powerpoint/2010/main" val="949715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0"/>
        <p:cNvGrpSpPr/>
        <p:nvPr/>
      </p:nvGrpSpPr>
      <p:grpSpPr>
        <a:xfrm>
          <a:off x="0" y="0"/>
          <a:ext cx="0" cy="0"/>
          <a:chOff x="0" y="0"/>
          <a:chExt cx="0" cy="0"/>
        </a:xfrm>
      </p:grpSpPr>
      <p:sp>
        <p:nvSpPr>
          <p:cNvPr id="171" name="Google Shape;171;p19"/>
          <p:cNvSpPr txBox="1">
            <a:spLocks noGrp="1"/>
          </p:cNvSpPr>
          <p:nvPr>
            <p:ph type="body" idx="1"/>
          </p:nvPr>
        </p:nvSpPr>
        <p:spPr>
          <a:xfrm>
            <a:off x="572725" y="698250"/>
            <a:ext cx="7971600" cy="3834900"/>
          </a:xfrm>
          <a:prstGeom prst="rect">
            <a:avLst/>
          </a:prstGeom>
        </p:spPr>
        <p:txBody>
          <a:bodyPr spcFirstLastPara="1" wrap="square" lIns="91425" tIns="91425" rIns="91425" bIns="91425" anchor="ctr" anchorCtr="0">
            <a:normAutofit fontScale="62500" lnSpcReduction="20000"/>
          </a:bodyPr>
          <a:lstStyle/>
          <a:p>
            <a:pPr marL="0" lvl="0" indent="0" algn="l" rtl="0">
              <a:spcBef>
                <a:spcPts val="0"/>
              </a:spcBef>
              <a:spcAft>
                <a:spcPts val="0"/>
              </a:spcAft>
              <a:buNone/>
            </a:pPr>
            <a:r>
              <a:rPr lang="en" sz="2800" b="1" dirty="0">
                <a:solidFill>
                  <a:srgbClr val="000000"/>
                </a:solidFill>
              </a:rPr>
              <a:t>References</a:t>
            </a:r>
          </a:p>
          <a:p>
            <a:pPr marL="0" lvl="0" indent="0" algn="l" rtl="0">
              <a:spcBef>
                <a:spcPts val="0"/>
              </a:spcBef>
              <a:spcAft>
                <a:spcPts val="0"/>
              </a:spcAft>
              <a:buNone/>
            </a:pPr>
            <a:endParaRPr sz="2800" b="1" dirty="0">
              <a:solidFill>
                <a:srgbClr val="000000"/>
              </a:solidFill>
            </a:endParaRPr>
          </a:p>
          <a:p>
            <a:r>
              <a:rPr lang="en-US" sz="1400" dirty="0">
                <a:solidFill>
                  <a:schemeClr val="bg2"/>
                </a:solidFill>
              </a:rPr>
              <a:t>Campbell, D. 2024. </a:t>
            </a:r>
            <a:r>
              <a:rPr lang="en-US" sz="1400" i="1" dirty="0">
                <a:solidFill>
                  <a:schemeClr val="bg2"/>
                </a:solidFill>
              </a:rPr>
              <a:t>A Superbug, Doctor Shortages and a Neonatal Unit Out of Its Depth: Failures at Lucy </a:t>
            </a:r>
            <a:r>
              <a:rPr lang="en-US" sz="1400" i="1" dirty="0" err="1">
                <a:solidFill>
                  <a:schemeClr val="bg2"/>
                </a:solidFill>
              </a:rPr>
              <a:t>Letby</a:t>
            </a:r>
            <a:r>
              <a:rPr lang="en-US" sz="1400" i="1" dirty="0">
                <a:solidFill>
                  <a:schemeClr val="bg2"/>
                </a:solidFill>
              </a:rPr>
              <a:t> Hospital Revealed</a:t>
            </a:r>
            <a:r>
              <a:rPr lang="en-US" sz="1400" dirty="0">
                <a:solidFill>
                  <a:schemeClr val="bg2"/>
                </a:solidFill>
              </a:rPr>
              <a:t>. The Guardian, 8 September. Available at: </a:t>
            </a:r>
            <a:r>
              <a:rPr lang="en-US" sz="1400" u="sng" dirty="0">
                <a:solidFill>
                  <a:schemeClr val="bg2"/>
                </a:solidFill>
                <a:hlinkClick r:id="rId3"/>
              </a:rPr>
              <a:t>https://www.theguardian.com/uk-news/article/2024/sep/08/a-superbug-doctor-shortages-and-a-neonatal-unit-out-of-its-depth-failures-at-lucy-letby-hospital-revealed</a:t>
            </a:r>
            <a:r>
              <a:rPr lang="en-US" sz="1400" dirty="0">
                <a:solidFill>
                  <a:schemeClr val="bg2"/>
                </a:solidFill>
              </a:rPr>
              <a:t> (Accessed: 15 July 2026).</a:t>
            </a:r>
            <a:endParaRPr lang="en-GB" sz="1400" dirty="0">
              <a:solidFill>
                <a:schemeClr val="bg2"/>
              </a:solidFill>
            </a:endParaRPr>
          </a:p>
          <a:p>
            <a:r>
              <a:rPr lang="en-US" sz="1400" dirty="0" err="1">
                <a:solidFill>
                  <a:schemeClr val="bg2"/>
                </a:solidFill>
              </a:rPr>
              <a:t>Cupit</a:t>
            </a:r>
            <a:r>
              <a:rPr lang="en-US" sz="1400" dirty="0">
                <a:solidFill>
                  <a:schemeClr val="bg2"/>
                </a:solidFill>
              </a:rPr>
              <a:t>, C., Paton, A., Boyle, E., Pillay, T., Armstrong, N. and OPTI-PREM Study Team, 2022. Managerial thinking in neonatal care: a qualitative study of place of care decision-making for preterm babies born at 27–31 weeks gestation in England. </a:t>
            </a:r>
            <a:r>
              <a:rPr lang="en-US" sz="1400" i="1" dirty="0">
                <a:solidFill>
                  <a:schemeClr val="bg2"/>
                </a:solidFill>
              </a:rPr>
              <a:t>BMJ open</a:t>
            </a:r>
            <a:r>
              <a:rPr lang="en-US" sz="1400" dirty="0">
                <a:solidFill>
                  <a:schemeClr val="bg2"/>
                </a:solidFill>
              </a:rPr>
              <a:t>, </a:t>
            </a:r>
            <a:r>
              <a:rPr lang="en-US" sz="1400" i="1" dirty="0">
                <a:solidFill>
                  <a:schemeClr val="bg2"/>
                </a:solidFill>
              </a:rPr>
              <a:t>12</a:t>
            </a:r>
            <a:r>
              <a:rPr lang="en-US" sz="1400" dirty="0">
                <a:solidFill>
                  <a:schemeClr val="bg2"/>
                </a:solidFill>
              </a:rPr>
              <a:t>(6), p.e059428.</a:t>
            </a:r>
            <a:endParaRPr lang="en-GB" sz="1400" dirty="0">
              <a:solidFill>
                <a:schemeClr val="bg2"/>
              </a:solidFill>
            </a:endParaRPr>
          </a:p>
          <a:p>
            <a:r>
              <a:rPr lang="en-US" sz="1400" dirty="0">
                <a:solidFill>
                  <a:schemeClr val="bg2"/>
                </a:solidFill>
              </a:rPr>
              <a:t>Ellis, L.A., </a:t>
            </a:r>
            <a:r>
              <a:rPr lang="en-US" sz="1400" dirty="0" err="1">
                <a:solidFill>
                  <a:schemeClr val="bg2"/>
                </a:solidFill>
              </a:rPr>
              <a:t>Churruca</a:t>
            </a:r>
            <a:r>
              <a:rPr lang="en-US" sz="1400" dirty="0">
                <a:solidFill>
                  <a:schemeClr val="bg2"/>
                </a:solidFill>
              </a:rPr>
              <a:t>, K., Clay-Williams, R., </a:t>
            </a:r>
            <a:r>
              <a:rPr lang="en-US" sz="1400" dirty="0" err="1">
                <a:solidFill>
                  <a:schemeClr val="bg2"/>
                </a:solidFill>
              </a:rPr>
              <a:t>Pomare</a:t>
            </a:r>
            <a:r>
              <a:rPr lang="en-US" sz="1400" dirty="0">
                <a:solidFill>
                  <a:schemeClr val="bg2"/>
                </a:solidFill>
              </a:rPr>
              <a:t>, C., Austin, E.E., Long, J.C., </a:t>
            </a:r>
            <a:r>
              <a:rPr lang="en-US" sz="1400" dirty="0" err="1">
                <a:solidFill>
                  <a:schemeClr val="bg2"/>
                </a:solidFill>
              </a:rPr>
              <a:t>Grødahl</a:t>
            </a:r>
            <a:r>
              <a:rPr lang="en-US" sz="1400" dirty="0">
                <a:solidFill>
                  <a:schemeClr val="bg2"/>
                </a:solidFill>
              </a:rPr>
              <a:t>, A. and Braithwaite, J., 2019. Patterns of resilience: a scoping review and bibliometric analysis of resilient health care. </a:t>
            </a:r>
            <a:r>
              <a:rPr lang="en-US" sz="1400" i="1" dirty="0">
                <a:solidFill>
                  <a:schemeClr val="bg2"/>
                </a:solidFill>
              </a:rPr>
              <a:t>Safety Science</a:t>
            </a:r>
            <a:r>
              <a:rPr lang="en-US" sz="1400" dirty="0">
                <a:solidFill>
                  <a:schemeClr val="bg2"/>
                </a:solidFill>
              </a:rPr>
              <a:t>, </a:t>
            </a:r>
            <a:r>
              <a:rPr lang="en-US" sz="1400" i="1" dirty="0">
                <a:solidFill>
                  <a:schemeClr val="bg2"/>
                </a:solidFill>
              </a:rPr>
              <a:t>118</a:t>
            </a:r>
            <a:r>
              <a:rPr lang="en-US" sz="1400" dirty="0">
                <a:solidFill>
                  <a:schemeClr val="bg2"/>
                </a:solidFill>
              </a:rPr>
              <a:t>, pp.241-257.</a:t>
            </a:r>
            <a:endParaRPr lang="en-GB" sz="1400" dirty="0">
              <a:solidFill>
                <a:schemeClr val="bg2"/>
              </a:solidFill>
            </a:endParaRPr>
          </a:p>
          <a:p>
            <a:r>
              <a:rPr lang="en-US" sz="1400" dirty="0">
                <a:solidFill>
                  <a:schemeClr val="bg2"/>
                </a:solidFill>
              </a:rPr>
              <a:t>Kaur, E., </a:t>
            </a:r>
            <a:r>
              <a:rPr lang="en-US" sz="1400" dirty="0" err="1">
                <a:solidFill>
                  <a:schemeClr val="bg2"/>
                </a:solidFill>
              </a:rPr>
              <a:t>Heys</a:t>
            </a:r>
            <a:r>
              <a:rPr lang="en-US" sz="1400" dirty="0">
                <a:solidFill>
                  <a:schemeClr val="bg2"/>
                </a:solidFill>
              </a:rPr>
              <a:t>, M., </a:t>
            </a:r>
            <a:r>
              <a:rPr lang="en-US" sz="1400" dirty="0" err="1">
                <a:solidFill>
                  <a:schemeClr val="bg2"/>
                </a:solidFill>
              </a:rPr>
              <a:t>Crehan</a:t>
            </a:r>
            <a:r>
              <a:rPr lang="en-US" sz="1400" dirty="0">
                <a:solidFill>
                  <a:schemeClr val="bg2"/>
                </a:solidFill>
              </a:rPr>
              <a:t>, C., Fitzgerald, F., </a:t>
            </a:r>
            <a:r>
              <a:rPr lang="en-US" sz="1400" dirty="0" err="1">
                <a:solidFill>
                  <a:schemeClr val="bg2"/>
                </a:solidFill>
              </a:rPr>
              <a:t>Chiume</a:t>
            </a:r>
            <a:r>
              <a:rPr lang="en-US" sz="1400" dirty="0">
                <a:solidFill>
                  <a:schemeClr val="bg2"/>
                </a:solidFill>
              </a:rPr>
              <a:t>, M., </a:t>
            </a:r>
            <a:r>
              <a:rPr lang="en-US" sz="1400" dirty="0" err="1">
                <a:solidFill>
                  <a:schemeClr val="bg2"/>
                </a:solidFill>
              </a:rPr>
              <a:t>Chirwa</a:t>
            </a:r>
            <a:r>
              <a:rPr lang="en-US" sz="1400" dirty="0">
                <a:solidFill>
                  <a:schemeClr val="bg2"/>
                </a:solidFill>
              </a:rPr>
              <a:t>, E., Wilson, E. and Evans, M., 2023. Persistent barriers to achieving quality neonatal care in low-resource settings: perspectives from a unique panel of frontline neonatal health experts. </a:t>
            </a:r>
            <a:r>
              <a:rPr lang="en-US" sz="1400" i="1" dirty="0">
                <a:solidFill>
                  <a:schemeClr val="bg2"/>
                </a:solidFill>
              </a:rPr>
              <a:t>Journal of Global Health Reports</a:t>
            </a:r>
            <a:r>
              <a:rPr lang="en-US" sz="1400" dirty="0">
                <a:solidFill>
                  <a:schemeClr val="bg2"/>
                </a:solidFill>
              </a:rPr>
              <a:t>, </a:t>
            </a:r>
            <a:r>
              <a:rPr lang="en-US" sz="1400" i="1" dirty="0">
                <a:solidFill>
                  <a:schemeClr val="bg2"/>
                </a:solidFill>
              </a:rPr>
              <a:t>7</a:t>
            </a:r>
            <a:r>
              <a:rPr lang="en-US" sz="1400" dirty="0">
                <a:solidFill>
                  <a:schemeClr val="bg2"/>
                </a:solidFill>
              </a:rPr>
              <a:t>.</a:t>
            </a:r>
            <a:endParaRPr lang="en-GB" sz="1400" dirty="0">
              <a:solidFill>
                <a:schemeClr val="bg2"/>
              </a:solidFill>
            </a:endParaRPr>
          </a:p>
          <a:p>
            <a:r>
              <a:rPr lang="en-US" sz="1400" dirty="0">
                <a:solidFill>
                  <a:schemeClr val="bg2"/>
                </a:solidFill>
              </a:rPr>
              <a:t>Machen, S., 2023. Thematic reviews of patient safety incidents as a tool for systems thinking: a quality improvement report. </a:t>
            </a:r>
            <a:r>
              <a:rPr lang="en-US" sz="1400" i="1" dirty="0">
                <a:solidFill>
                  <a:schemeClr val="bg2"/>
                </a:solidFill>
              </a:rPr>
              <a:t>BMJ Open Quality</a:t>
            </a:r>
            <a:r>
              <a:rPr lang="en-US" sz="1400" dirty="0">
                <a:solidFill>
                  <a:schemeClr val="bg2"/>
                </a:solidFill>
              </a:rPr>
              <a:t>, </a:t>
            </a:r>
            <a:r>
              <a:rPr lang="en-US" sz="1400" i="1" dirty="0">
                <a:solidFill>
                  <a:schemeClr val="bg2"/>
                </a:solidFill>
              </a:rPr>
              <a:t>12</a:t>
            </a:r>
            <a:r>
              <a:rPr lang="en-US" sz="1400" dirty="0">
                <a:solidFill>
                  <a:schemeClr val="bg2"/>
                </a:solidFill>
              </a:rPr>
              <a:t>(2).</a:t>
            </a:r>
            <a:endParaRPr lang="en-GB" sz="1400" dirty="0">
              <a:solidFill>
                <a:schemeClr val="bg2"/>
              </a:solidFill>
            </a:endParaRPr>
          </a:p>
          <a:p>
            <a:r>
              <a:rPr lang="en-US" sz="1400" dirty="0" err="1">
                <a:solidFill>
                  <a:schemeClr val="bg2"/>
                </a:solidFill>
              </a:rPr>
              <a:t>Macrae</a:t>
            </a:r>
            <a:r>
              <a:rPr lang="en-US" sz="1400" dirty="0">
                <a:solidFill>
                  <a:schemeClr val="bg2"/>
                </a:solidFill>
              </a:rPr>
              <a:t>, C., 2026. Thinking and </a:t>
            </a:r>
            <a:r>
              <a:rPr lang="en-US" sz="1400" dirty="0" err="1">
                <a:solidFill>
                  <a:schemeClr val="bg2"/>
                </a:solidFill>
              </a:rPr>
              <a:t>organising</a:t>
            </a:r>
            <a:r>
              <a:rPr lang="en-US" sz="1400" dirty="0">
                <a:solidFill>
                  <a:schemeClr val="bg2"/>
                </a:solidFill>
              </a:rPr>
              <a:t> in systems: reframing the long problem of learning from incidents. </a:t>
            </a:r>
            <a:r>
              <a:rPr lang="en-US" sz="1400" i="1" dirty="0">
                <a:solidFill>
                  <a:schemeClr val="bg2"/>
                </a:solidFill>
              </a:rPr>
              <a:t>BMJ Quality &amp; Safety</a:t>
            </a:r>
            <a:r>
              <a:rPr lang="en-US" sz="1400" dirty="0">
                <a:solidFill>
                  <a:schemeClr val="bg2"/>
                </a:solidFill>
              </a:rPr>
              <a:t>, </a:t>
            </a:r>
            <a:r>
              <a:rPr lang="en-US" sz="1400" i="1" dirty="0">
                <a:solidFill>
                  <a:schemeClr val="bg2"/>
                </a:solidFill>
              </a:rPr>
              <a:t>35</a:t>
            </a:r>
            <a:r>
              <a:rPr lang="en-US" sz="1400" dirty="0">
                <a:solidFill>
                  <a:schemeClr val="bg2"/>
                </a:solidFill>
              </a:rPr>
              <a:t>(7), pp.435-439.</a:t>
            </a:r>
            <a:endParaRPr lang="en-GB" sz="1400" dirty="0">
              <a:solidFill>
                <a:schemeClr val="bg2"/>
              </a:solidFill>
            </a:endParaRPr>
          </a:p>
          <a:p>
            <a:r>
              <a:rPr lang="en-US" sz="1400" dirty="0">
                <a:solidFill>
                  <a:schemeClr val="bg2"/>
                </a:solidFill>
              </a:rPr>
              <a:t>NHS England, 2019. </a:t>
            </a:r>
            <a:r>
              <a:rPr lang="en-US" sz="1400" i="1" dirty="0">
                <a:solidFill>
                  <a:schemeClr val="bg2"/>
                </a:solidFill>
              </a:rPr>
              <a:t>The NHS Patient Safety Strategy: Safer Culture, Safer Systems, Safer Patients</a:t>
            </a:r>
            <a:r>
              <a:rPr lang="en-US" sz="1400" dirty="0">
                <a:solidFill>
                  <a:schemeClr val="bg2"/>
                </a:solidFill>
              </a:rPr>
              <a:t>. London: NHS England. Available at: </a:t>
            </a:r>
            <a:r>
              <a:rPr lang="en-US" sz="1400" u="sng" dirty="0">
                <a:solidFill>
                  <a:schemeClr val="bg2"/>
                </a:solidFill>
                <a:hlinkClick r:id="rId4"/>
              </a:rPr>
              <a:t>https://www.england.nhs.uk/patient-safety/the-nhs-patient-safety-strategy/</a:t>
            </a:r>
            <a:r>
              <a:rPr lang="en-US" sz="1400" dirty="0">
                <a:solidFill>
                  <a:schemeClr val="bg2"/>
                </a:solidFill>
              </a:rPr>
              <a:t> (Accessed: 15 July 2026).</a:t>
            </a:r>
            <a:endParaRPr lang="en-GB" sz="1400" dirty="0">
              <a:solidFill>
                <a:schemeClr val="bg2"/>
              </a:solidFill>
            </a:endParaRPr>
          </a:p>
          <a:p>
            <a:r>
              <a:rPr lang="en-US" sz="1400" dirty="0">
                <a:solidFill>
                  <a:schemeClr val="bg2"/>
                </a:solidFill>
              </a:rPr>
              <a:t>NHS England, 2022. </a:t>
            </a:r>
            <a:r>
              <a:rPr lang="en-US" sz="1400" i="1" dirty="0">
                <a:solidFill>
                  <a:schemeClr val="bg2"/>
                </a:solidFill>
              </a:rPr>
              <a:t>Patient Safety Incident Response Framework</a:t>
            </a:r>
            <a:r>
              <a:rPr lang="en-US" sz="1400" dirty="0">
                <a:solidFill>
                  <a:schemeClr val="bg2"/>
                </a:solidFill>
              </a:rPr>
              <a:t>. London: NHS England. Available at: </a:t>
            </a:r>
            <a:r>
              <a:rPr lang="en-US" sz="1400" u="sng" dirty="0">
                <a:solidFill>
                  <a:schemeClr val="bg2"/>
                </a:solidFill>
                <a:hlinkClick r:id="rId5"/>
              </a:rPr>
              <a:t>https://www.england.nhs.uk/long-read/patient-safety-incident-response-framework</a:t>
            </a:r>
            <a:r>
              <a:rPr lang="en-US" sz="1400" dirty="0">
                <a:solidFill>
                  <a:schemeClr val="bg2"/>
                </a:solidFill>
              </a:rPr>
              <a:t> (Accessed: 15 July 2026).</a:t>
            </a:r>
            <a:endParaRPr lang="en-GB" sz="1400" dirty="0">
              <a:solidFill>
                <a:schemeClr val="bg2"/>
              </a:solidFill>
            </a:endParaRPr>
          </a:p>
          <a:p>
            <a:r>
              <a:rPr lang="en-US" dirty="0"/>
              <a:t>McNab, D., McKay, J., </a:t>
            </a:r>
            <a:r>
              <a:rPr lang="en-US" dirty="0" err="1"/>
              <a:t>Shorrock</a:t>
            </a:r>
            <a:r>
              <a:rPr lang="en-US" dirty="0"/>
              <a:t>, S., </a:t>
            </a:r>
            <a:r>
              <a:rPr lang="en-US" dirty="0" err="1"/>
              <a:t>Luty</a:t>
            </a:r>
            <a:r>
              <a:rPr lang="en-US" dirty="0"/>
              <a:t>, S. and Bowie, P., 2020. Development and application of ‘systems </a:t>
            </a:r>
            <a:r>
              <a:rPr lang="en-US" dirty="0" err="1"/>
              <a:t>thinking’principles</a:t>
            </a:r>
            <a:r>
              <a:rPr lang="en-US" dirty="0"/>
              <a:t> for quality improvement. </a:t>
            </a:r>
            <a:r>
              <a:rPr lang="en-US" i="1" dirty="0"/>
              <a:t>BMJ open quality</a:t>
            </a:r>
            <a:r>
              <a:rPr lang="en-US" dirty="0"/>
              <a:t>, </a:t>
            </a:r>
            <a:r>
              <a:rPr lang="en-US" i="1" dirty="0"/>
              <a:t>9</a:t>
            </a:r>
            <a:r>
              <a:rPr lang="en-US" dirty="0"/>
              <a:t>(1).</a:t>
            </a:r>
          </a:p>
          <a:p>
            <a:r>
              <a:rPr lang="en-US" sz="1400" dirty="0">
                <a:solidFill>
                  <a:schemeClr val="bg2"/>
                </a:solidFill>
              </a:rPr>
              <a:t>Wears, R. and Sutcliffe, K., 2019. </a:t>
            </a:r>
            <a:r>
              <a:rPr lang="en-US" sz="1400" i="1" dirty="0">
                <a:solidFill>
                  <a:schemeClr val="bg2"/>
                </a:solidFill>
              </a:rPr>
              <a:t>Still not safe: patient safety and the middle-managing of American medicine</a:t>
            </a:r>
            <a:r>
              <a:rPr lang="en-US" sz="1400" dirty="0">
                <a:solidFill>
                  <a:schemeClr val="bg2"/>
                </a:solidFill>
              </a:rPr>
              <a:t>. Oxford University Press.</a:t>
            </a:r>
            <a:endParaRPr lang="en-GB" sz="1400" dirty="0">
              <a:solidFill>
                <a:schemeClr val="bg2"/>
              </a:solidFill>
            </a:endParaRPr>
          </a:p>
          <a:p>
            <a:r>
              <a:rPr lang="en-US" sz="1400" dirty="0" err="1">
                <a:solidFill>
                  <a:schemeClr val="bg2"/>
                </a:solidFill>
              </a:rPr>
              <a:t>Wiegmann</a:t>
            </a:r>
            <a:r>
              <a:rPr lang="en-US" sz="1400" dirty="0">
                <a:solidFill>
                  <a:schemeClr val="bg2"/>
                </a:solidFill>
              </a:rPr>
              <a:t>, D.A., Wood, L.J., Cohen, T.N. and </a:t>
            </a:r>
            <a:r>
              <a:rPr lang="en-US" sz="1400" dirty="0" err="1">
                <a:solidFill>
                  <a:schemeClr val="bg2"/>
                </a:solidFill>
              </a:rPr>
              <a:t>Shappell</a:t>
            </a:r>
            <a:r>
              <a:rPr lang="en-US" sz="1400" dirty="0">
                <a:solidFill>
                  <a:schemeClr val="bg2"/>
                </a:solidFill>
              </a:rPr>
              <a:t>, S.A., 2022. Understanding the “Swiss Cheese Model” and its application to patient safety. </a:t>
            </a:r>
            <a:r>
              <a:rPr lang="en-US" sz="1400" i="1" dirty="0">
                <a:solidFill>
                  <a:schemeClr val="bg2"/>
                </a:solidFill>
              </a:rPr>
              <a:t>Journal of patient safety</a:t>
            </a:r>
            <a:r>
              <a:rPr lang="en-US" sz="1400" dirty="0">
                <a:solidFill>
                  <a:schemeClr val="bg2"/>
                </a:solidFill>
              </a:rPr>
              <a:t>, </a:t>
            </a:r>
            <a:r>
              <a:rPr lang="en-US" sz="1400" i="1" dirty="0">
                <a:solidFill>
                  <a:schemeClr val="bg2"/>
                </a:solidFill>
              </a:rPr>
              <a:t>18</a:t>
            </a:r>
            <a:r>
              <a:rPr lang="en-US" sz="1400" dirty="0">
                <a:solidFill>
                  <a:schemeClr val="bg2"/>
                </a:solidFill>
              </a:rPr>
              <a:t>(2), pp.119-123.</a:t>
            </a:r>
            <a:endParaRPr lang="en-GB" sz="1400" dirty="0">
              <a:solidFill>
                <a:schemeClr val="bg2"/>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175"/>
        <p:cNvGrpSpPr/>
        <p:nvPr/>
      </p:nvGrpSpPr>
      <p:grpSpPr>
        <a:xfrm>
          <a:off x="0" y="0"/>
          <a:ext cx="0" cy="0"/>
          <a:chOff x="0" y="0"/>
          <a:chExt cx="0" cy="0"/>
        </a:xfrm>
      </p:grpSpPr>
      <p:pic>
        <p:nvPicPr>
          <p:cNvPr id="4100" name="Picture 4" descr="Neonatal Care Leave and Pay: What Employers Need to Know"/>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39000"/>
                    </a14:imgEffect>
                  </a14:imgLayer>
                </a14:imgProps>
              </a:ext>
              <a:ext uri="{28A0092B-C50C-407E-A947-70E740481C1C}">
                <a14:useLocalDpi xmlns:a14="http://schemas.microsoft.com/office/drawing/2010/main" val="0"/>
              </a:ext>
            </a:extLst>
          </a:blip>
          <a:srcRect/>
          <a:stretch>
            <a:fillRect/>
          </a:stretch>
        </p:blipFill>
        <p:spPr bwMode="auto">
          <a:xfrm>
            <a:off x="1038476" y="828675"/>
            <a:ext cx="7111546" cy="3718975"/>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177" name="Google Shape;177;p20"/>
          <p:cNvSpPr txBox="1">
            <a:spLocks noGrp="1"/>
          </p:cNvSpPr>
          <p:nvPr>
            <p:ph type="title"/>
          </p:nvPr>
        </p:nvSpPr>
        <p:spPr>
          <a:xfrm>
            <a:off x="283099" y="1123950"/>
            <a:ext cx="8622300" cy="34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endParaRPr sz="4400" dirty="0">
              <a:solidFill>
                <a:schemeClr val="tx1"/>
              </a:solidFill>
            </a:endParaRPr>
          </a:p>
          <a:p>
            <a:pPr marL="0" lvl="0" indent="0" algn="ctr" rtl="0">
              <a:spcBef>
                <a:spcPts val="0"/>
              </a:spcBef>
              <a:spcAft>
                <a:spcPts val="0"/>
              </a:spcAft>
              <a:buNone/>
            </a:pPr>
            <a:r>
              <a:rPr lang="en" sz="4400" dirty="0">
                <a:solidFill>
                  <a:schemeClr val="tx1"/>
                </a:solidFill>
              </a:rPr>
              <a:t>Thank You</a:t>
            </a:r>
            <a:endParaRPr sz="4400" dirty="0">
              <a:solidFill>
                <a:schemeClr val="tx1"/>
              </a:solidFill>
            </a:endParaRPr>
          </a:p>
          <a:p>
            <a:pPr marL="0" lvl="0" indent="0" algn="ctr" rtl="0">
              <a:spcBef>
                <a:spcPts val="0"/>
              </a:spcBef>
              <a:spcAft>
                <a:spcPts val="0"/>
              </a:spcAft>
              <a:buNone/>
            </a:pPr>
            <a:endParaRPr dirty="0">
              <a:solidFill>
                <a:schemeClr val="tx1"/>
              </a:solidFill>
            </a:endParaRPr>
          </a:p>
          <a:p>
            <a:pPr marL="0" lvl="0" indent="0" algn="ctr" rtl="0">
              <a:spcBef>
                <a:spcPts val="0"/>
              </a:spcBef>
              <a:spcAft>
                <a:spcPts val="0"/>
              </a:spcAft>
              <a:buNone/>
            </a:pPr>
            <a:r>
              <a:rPr lang="en" i="1" dirty="0">
                <a:solidFill>
                  <a:schemeClr val="tx1"/>
                </a:solidFill>
              </a:rPr>
              <a:t>Any Questions?</a:t>
            </a:r>
            <a:endParaRPr i="1" dirty="0">
              <a:solidFill>
                <a:schemeClr val="tx1"/>
              </a:solidFill>
            </a:endParaRPr>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TotalTime>
  <Words>3709</Words>
  <Application>Microsoft Office PowerPoint</Application>
  <PresentationFormat>On-screen Show (16:9)</PresentationFormat>
  <Paragraphs>111</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Nunito</vt:lpstr>
      <vt:lpstr>Calibri</vt:lpstr>
      <vt:lpstr>Shift</vt:lpstr>
      <vt:lpstr>LCHS7006 Quality Assurance and Service Improvements</vt:lpstr>
      <vt:lpstr>Introduction </vt:lpstr>
      <vt:lpstr>Background of the Case</vt:lpstr>
      <vt:lpstr>Quality Concerns Identified </vt:lpstr>
      <vt:lpstr>Swiss Cheese Model</vt:lpstr>
      <vt:lpstr>Root Cause Analysis</vt:lpstr>
      <vt:lpstr>Systems Theory</vt:lpstr>
      <vt:lpstr>Policy Issues</vt:lpstr>
      <vt:lpstr>Impact on the quality of healthcare</vt:lpstr>
      <vt:lpstr>Neonatal Care Perspective</vt:lpstr>
      <vt:lpstr>Recommendations</vt:lpstr>
      <vt:lpstr>Report Outline</vt:lpstr>
      <vt:lpstr>Conclusion</vt:lpstr>
      <vt:lpstr>PowerPoint Presentation</vt:lpstr>
      <vt:lpstr> 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LCHS7006 Quality Assurance and Service Improvements</dc:title>
  <cp:lastModifiedBy>hp</cp:lastModifiedBy>
  <cp:revision>7</cp:revision>
  <dcterms:modified xsi:type="dcterms:W3CDTF">2026-07-18T15:44:40Z</dcterms:modified>
</cp:coreProperties>
</file>