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5"/>
  </p:notesMasterIdLst>
  <p:sldIdLst>
    <p:sldId id="256" r:id="rId2"/>
    <p:sldId id="270" r:id="rId3"/>
    <p:sldId id="259" r:id="rId4"/>
    <p:sldId id="257" r:id="rId5"/>
    <p:sldId id="258" r:id="rId6"/>
    <p:sldId id="261" r:id="rId7"/>
    <p:sldId id="268" r:id="rId8"/>
    <p:sldId id="267" r:id="rId9"/>
    <p:sldId id="262" r:id="rId10"/>
    <p:sldId id="264" r:id="rId11"/>
    <p:sldId id="265" r:id="rId12"/>
    <p:sldId id="266"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p" initials="h" lastIdx="1" clrIdx="0">
    <p:extLst>
      <p:ext uri="{19B8F6BF-5375-455C-9EA6-DF929625EA0E}">
        <p15:presenceInfo xmlns:p15="http://schemas.microsoft.com/office/powerpoint/2012/main" userId="h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B0EE9A"/>
    <a:srgbClr val="E3DED1"/>
    <a:srgbClr val="D2E7A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D79807-D0A3-4562-8BC9-FAB0EBE5BBC8}" type="datetimeFigureOut">
              <a:rPr lang="en-GB" smtClean="0"/>
              <a:t>17/01/2020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68D5E8-7499-4075-A087-671D783876C1}" type="slidenum">
              <a:rPr lang="en-GB" smtClean="0"/>
              <a:t>‹#›</a:t>
            </a:fld>
            <a:endParaRPr lang="en-GB"/>
          </a:p>
        </p:txBody>
      </p:sp>
    </p:spTree>
    <p:extLst>
      <p:ext uri="{BB962C8B-B14F-4D97-AF65-F5344CB8AC3E}">
        <p14:creationId xmlns:p14="http://schemas.microsoft.com/office/powerpoint/2010/main" val="818940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Freedom to be creative and develop thinking skills. Gross and fine motor opportunities. Undirected play</a:t>
            </a:r>
          </a:p>
        </p:txBody>
      </p:sp>
      <p:sp>
        <p:nvSpPr>
          <p:cNvPr id="4" name="Slide Number Placeholder 3"/>
          <p:cNvSpPr>
            <a:spLocks noGrp="1"/>
          </p:cNvSpPr>
          <p:nvPr>
            <p:ph type="sldNum" sz="quarter" idx="5"/>
          </p:nvPr>
        </p:nvSpPr>
        <p:spPr/>
        <p:txBody>
          <a:bodyPr/>
          <a:lstStyle/>
          <a:p>
            <a:fld id="{A268D5E8-7499-4075-A087-671D783876C1}" type="slidenum">
              <a:rPr lang="en-GB" smtClean="0"/>
              <a:t>3</a:t>
            </a:fld>
            <a:endParaRPr lang="en-GB"/>
          </a:p>
        </p:txBody>
      </p:sp>
    </p:spTree>
    <p:extLst>
      <p:ext uri="{BB962C8B-B14F-4D97-AF65-F5344CB8AC3E}">
        <p14:creationId xmlns:p14="http://schemas.microsoft.com/office/powerpoint/2010/main" val="786964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accent1">
                    <a:lumMod val="50000"/>
                  </a:schemeClr>
                </a:solidFill>
                <a:latin typeface="Arial" panose="020B0604020202020204" pitchFamily="34" charset="0"/>
                <a:cs typeface="Arial" panose="020B0604020202020204" pitchFamily="34" charset="0"/>
              </a:rPr>
              <a:t>. Nicholson states that children shouldn’t be directed and given the opportunity they will carry, stack, move, take apart and align materials to their satisfaction, all enhancing their developing skills (Nicholson 1971). Fisher et al (2008) corroborates this, agreeing with the concept of unstructured play. Free play allows a child to enrich their own experience and direct their learning and leads to problem solving, emergent literacy, creativity and enhanced social skills, all required for academic success later on.</a:t>
            </a:r>
            <a:endParaRPr lang="en-GB" dirty="0"/>
          </a:p>
        </p:txBody>
      </p:sp>
      <p:sp>
        <p:nvSpPr>
          <p:cNvPr id="4" name="Slide Number Placeholder 3"/>
          <p:cNvSpPr>
            <a:spLocks noGrp="1"/>
          </p:cNvSpPr>
          <p:nvPr>
            <p:ph type="sldNum" sz="quarter" idx="10"/>
          </p:nvPr>
        </p:nvSpPr>
        <p:spPr/>
        <p:txBody>
          <a:bodyPr/>
          <a:lstStyle/>
          <a:p>
            <a:fld id="{A268D5E8-7499-4075-A087-671D783876C1}" type="slidenum">
              <a:rPr lang="en-GB" smtClean="0"/>
              <a:t>4</a:t>
            </a:fld>
            <a:endParaRPr lang="en-GB"/>
          </a:p>
        </p:txBody>
      </p:sp>
    </p:spTree>
    <p:extLst>
      <p:ext uri="{BB962C8B-B14F-4D97-AF65-F5344CB8AC3E}">
        <p14:creationId xmlns:p14="http://schemas.microsoft.com/office/powerpoint/2010/main" val="3589232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Undertook training 6yrs ago have worked in setting since. Progressed to running the setting. Thrive training next step and has been successful. Gave me understanding of the brain and how it works . Made me more confident in my practice. Opportunities for training </a:t>
            </a:r>
            <a:r>
              <a:rPr lang="en-GB" dirty="0" err="1"/>
              <a:t>ive</a:t>
            </a:r>
            <a:r>
              <a:rPr lang="en-GB" dirty="0"/>
              <a:t> received from being a TA. Skills </a:t>
            </a:r>
            <a:r>
              <a:rPr lang="en-GB" dirty="0" err="1"/>
              <a:t>ive</a:t>
            </a:r>
            <a:r>
              <a:rPr lang="en-GB" dirty="0"/>
              <a:t> gained from BA.</a:t>
            </a:r>
          </a:p>
        </p:txBody>
      </p:sp>
      <p:sp>
        <p:nvSpPr>
          <p:cNvPr id="4" name="Slide Number Placeholder 3"/>
          <p:cNvSpPr>
            <a:spLocks noGrp="1"/>
          </p:cNvSpPr>
          <p:nvPr>
            <p:ph type="sldNum" sz="quarter" idx="5"/>
          </p:nvPr>
        </p:nvSpPr>
        <p:spPr/>
        <p:txBody>
          <a:bodyPr/>
          <a:lstStyle/>
          <a:p>
            <a:fld id="{A268D5E8-7499-4075-A087-671D783876C1}" type="slidenum">
              <a:rPr lang="en-GB" smtClean="0"/>
              <a:t>6</a:t>
            </a:fld>
            <a:endParaRPr lang="en-GB"/>
          </a:p>
        </p:txBody>
      </p:sp>
    </p:spTree>
    <p:extLst>
      <p:ext uri="{BB962C8B-B14F-4D97-AF65-F5344CB8AC3E}">
        <p14:creationId xmlns:p14="http://schemas.microsoft.com/office/powerpoint/2010/main" val="2399886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Effective by reassessing my timetable. </a:t>
            </a:r>
            <a:r>
              <a:rPr lang="en-GB" dirty="0" err="1"/>
              <a:t>Driscolls</a:t>
            </a:r>
            <a:r>
              <a:rPr lang="en-GB" dirty="0"/>
              <a:t> reflective </a:t>
            </a:r>
            <a:r>
              <a:rPr lang="en-GB" dirty="0" err="1"/>
              <a:t>questioning.Thrive</a:t>
            </a:r>
            <a:r>
              <a:rPr lang="en-GB" dirty="0"/>
              <a:t>, </a:t>
            </a:r>
            <a:r>
              <a:rPr lang="en-GB" dirty="0" err="1"/>
              <a:t>mapa</a:t>
            </a:r>
            <a:r>
              <a:rPr lang="en-GB" dirty="0"/>
              <a:t> and next steps. Aces led to Well being toolkit. Staff notice board, yoga sessions. Cuppa and a </a:t>
            </a:r>
            <a:r>
              <a:rPr lang="en-GB" dirty="0" err="1"/>
              <a:t>cwtsh</a:t>
            </a:r>
            <a:r>
              <a:rPr lang="en-GB" dirty="0"/>
              <a:t> for adults and children.</a:t>
            </a:r>
          </a:p>
        </p:txBody>
      </p:sp>
      <p:sp>
        <p:nvSpPr>
          <p:cNvPr id="4" name="Slide Number Placeholder 3"/>
          <p:cNvSpPr>
            <a:spLocks noGrp="1"/>
          </p:cNvSpPr>
          <p:nvPr>
            <p:ph type="sldNum" sz="quarter" idx="5"/>
          </p:nvPr>
        </p:nvSpPr>
        <p:spPr/>
        <p:txBody>
          <a:bodyPr/>
          <a:lstStyle/>
          <a:p>
            <a:fld id="{A268D5E8-7499-4075-A087-671D783876C1}" type="slidenum">
              <a:rPr lang="en-GB" smtClean="0"/>
              <a:t>7</a:t>
            </a:fld>
            <a:endParaRPr lang="en-GB"/>
          </a:p>
        </p:txBody>
      </p:sp>
    </p:spTree>
    <p:extLst>
      <p:ext uri="{BB962C8B-B14F-4D97-AF65-F5344CB8AC3E}">
        <p14:creationId xmlns:p14="http://schemas.microsoft.com/office/powerpoint/2010/main" val="17510707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isn’t what we teach but how we develop thinking skills to encourage self learning</a:t>
            </a:r>
          </a:p>
        </p:txBody>
      </p:sp>
      <p:sp>
        <p:nvSpPr>
          <p:cNvPr id="4" name="Slide Number Placeholder 3"/>
          <p:cNvSpPr>
            <a:spLocks noGrp="1"/>
          </p:cNvSpPr>
          <p:nvPr>
            <p:ph type="sldNum" sz="quarter" idx="5"/>
          </p:nvPr>
        </p:nvSpPr>
        <p:spPr/>
        <p:txBody>
          <a:bodyPr/>
          <a:lstStyle/>
          <a:p>
            <a:fld id="{A268D5E8-7499-4075-A087-671D783876C1}" type="slidenum">
              <a:rPr lang="en-GB" smtClean="0"/>
              <a:t>8</a:t>
            </a:fld>
            <a:endParaRPr lang="en-GB"/>
          </a:p>
        </p:txBody>
      </p:sp>
    </p:spTree>
    <p:extLst>
      <p:ext uri="{BB962C8B-B14F-4D97-AF65-F5344CB8AC3E}">
        <p14:creationId xmlns:p14="http://schemas.microsoft.com/office/powerpoint/2010/main" val="1672206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setting is in a poverty and deprivation area. The benefits to urban children are abundant and studies </a:t>
            </a:r>
            <a:r>
              <a:rPr lang="en-GB" dirty="0" err="1"/>
              <a:t>byXXXXX</a:t>
            </a:r>
            <a:r>
              <a:rPr lang="en-GB" dirty="0"/>
              <a:t> show that rural children who have more outdoor opportunities are far more likely to become successful adults.</a:t>
            </a:r>
          </a:p>
        </p:txBody>
      </p:sp>
      <p:sp>
        <p:nvSpPr>
          <p:cNvPr id="4" name="Slide Number Placeholder 3"/>
          <p:cNvSpPr>
            <a:spLocks noGrp="1"/>
          </p:cNvSpPr>
          <p:nvPr>
            <p:ph type="sldNum" sz="quarter" idx="5"/>
          </p:nvPr>
        </p:nvSpPr>
        <p:spPr/>
        <p:txBody>
          <a:bodyPr/>
          <a:lstStyle/>
          <a:p>
            <a:fld id="{A268D5E8-7499-4075-A087-671D783876C1}" type="slidenum">
              <a:rPr lang="en-GB" smtClean="0"/>
              <a:t>9</a:t>
            </a:fld>
            <a:endParaRPr lang="en-GB"/>
          </a:p>
        </p:txBody>
      </p:sp>
    </p:spTree>
    <p:extLst>
      <p:ext uri="{BB962C8B-B14F-4D97-AF65-F5344CB8AC3E}">
        <p14:creationId xmlns:p14="http://schemas.microsoft.com/office/powerpoint/2010/main" val="23241960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1/17/2020</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1/17/2020</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1/17/2020</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1/17/2020</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80">
          <a:fgClr>
            <a:schemeClr val="accent1">
              <a:lumMod val="75000"/>
            </a:schemeClr>
          </a:fgClr>
          <a:bgClr>
            <a:schemeClr val="bg1"/>
          </a:bgClr>
        </a:patt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1/17/2020</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g"/><Relationship Id="rId1" Type="http://schemas.openxmlformats.org/officeDocument/2006/relationships/slideLayout" Target="../slideLayouts/slideLayout6.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image" Target="../media/image11.jpg"/><Relationship Id="rId7" Type="http://schemas.openxmlformats.org/officeDocument/2006/relationships/image" Target="../media/image13.jp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file:///C:\Users\hp\Pictures\mud.jpg" TargetMode="External"/><Relationship Id="rId5" Type="http://schemas.openxmlformats.org/officeDocument/2006/relationships/image" Target="../media/image12.jpeg"/><Relationship Id="rId4" Type="http://schemas.openxmlformats.org/officeDocument/2006/relationships/hyperlink" Target="https://www.flickr.com/photos/lesliesciencenaturecenter/6183021002"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hyperlink" Target="https://www.flickr.com/photos/lesliesciencenaturecenter/6183021002"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nytimes.com/2018/03/10/world/europe/britain-playgrounds-risk.html" TargetMode="External"/><Relationship Id="rId2" Type="http://schemas.openxmlformats.org/officeDocument/2006/relationships/image" Target="../media/image10.jpeg"/><Relationship Id="rId1" Type="http://schemas.openxmlformats.org/officeDocument/2006/relationships/slideLayout" Target="../slideLayouts/slideLayout6.xml"/><Relationship Id="rId5" Type="http://schemas.openxmlformats.org/officeDocument/2006/relationships/hyperlink" Target="https://www.npr.org/sections/ed/2015/04/03/395797459/the-value-of-wild-risky-play-fire-mud-hammers-and-nails" TargetMode="External"/><Relationship Id="rId4" Type="http://schemas.openxmlformats.org/officeDocument/2006/relationships/hyperlink" Target="https://www.thriveapproach.com/the-thrive-approa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3F5BC-AC75-4A02-AE95-CFB8518520D6}"/>
              </a:ext>
            </a:extLst>
          </p:cNvPr>
          <p:cNvSpPr>
            <a:spLocks noGrp="1"/>
          </p:cNvSpPr>
          <p:nvPr>
            <p:ph type="ctrTitle"/>
          </p:nvPr>
        </p:nvSpPr>
        <p:spPr/>
        <p:txBody>
          <a:bodyPr/>
          <a:lstStyle/>
          <a:p>
            <a:r>
              <a:rPr lang="en-GB" sz="3600" dirty="0">
                <a:solidFill>
                  <a:schemeClr val="accent1">
                    <a:lumMod val="50000"/>
                  </a:schemeClr>
                </a:solidFill>
              </a:rPr>
              <a:t>Skills for life: employability and future pathways</a:t>
            </a:r>
            <a:br>
              <a:rPr lang="en-GB" sz="3600" dirty="0">
                <a:solidFill>
                  <a:schemeClr val="accent1">
                    <a:lumMod val="50000"/>
                  </a:schemeClr>
                </a:solidFill>
              </a:rPr>
            </a:br>
            <a:r>
              <a:rPr lang="en-GB" sz="3600" dirty="0">
                <a:solidFill>
                  <a:schemeClr val="accent1">
                    <a:lumMod val="50000"/>
                  </a:schemeClr>
                </a:solidFill>
              </a:rPr>
              <a:t>ecge6001</a:t>
            </a:r>
          </a:p>
        </p:txBody>
      </p:sp>
      <p:sp>
        <p:nvSpPr>
          <p:cNvPr id="3" name="Subtitle 2">
            <a:extLst>
              <a:ext uri="{FF2B5EF4-FFF2-40B4-BE49-F238E27FC236}">
                <a16:creationId xmlns:a16="http://schemas.microsoft.com/office/drawing/2014/main" id="{BD748F64-8C67-43F8-8B3D-D35752A2C873}"/>
              </a:ext>
            </a:extLst>
          </p:cNvPr>
          <p:cNvSpPr>
            <a:spLocks noGrp="1"/>
          </p:cNvSpPr>
          <p:nvPr>
            <p:ph type="subTitle" idx="1"/>
          </p:nvPr>
        </p:nvSpPr>
        <p:spPr/>
        <p:txBody>
          <a:bodyPr>
            <a:noAutofit/>
          </a:bodyPr>
          <a:lstStyle/>
          <a:p>
            <a:r>
              <a:rPr lang="en-GB" sz="2000" dirty="0">
                <a:solidFill>
                  <a:schemeClr val="accent1">
                    <a:lumMod val="50000"/>
                  </a:schemeClr>
                </a:solidFill>
                <a:latin typeface="Arial" panose="020B0604020202020204" pitchFamily="34" charset="0"/>
                <a:cs typeface="Arial" panose="020B0604020202020204" pitchFamily="34" charset="0"/>
              </a:rPr>
              <a:t>Nicola Morley</a:t>
            </a:r>
          </a:p>
          <a:p>
            <a:r>
              <a:rPr lang="en-GB" sz="2000" dirty="0">
                <a:solidFill>
                  <a:schemeClr val="accent1">
                    <a:lumMod val="50000"/>
                  </a:schemeClr>
                </a:solidFill>
                <a:latin typeface="Arial" panose="020B0604020202020204" pitchFamily="34" charset="0"/>
                <a:cs typeface="Arial" panose="020B0604020202020204" pitchFamily="34" charset="0"/>
              </a:rPr>
              <a:t>1707508</a:t>
            </a:r>
          </a:p>
        </p:txBody>
      </p:sp>
    </p:spTree>
    <p:extLst>
      <p:ext uri="{BB962C8B-B14F-4D97-AF65-F5344CB8AC3E}">
        <p14:creationId xmlns:p14="http://schemas.microsoft.com/office/powerpoint/2010/main" val="413745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38000"/>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8800" u="sng" dirty="0">
                <a:solidFill>
                  <a:schemeClr val="accent1">
                    <a:lumMod val="50000"/>
                  </a:schemeClr>
                </a:solidFill>
                <a:latin typeface="Arial" panose="020B0604020202020204" pitchFamily="34" charset="0"/>
                <a:cs typeface="Arial" panose="020B0604020202020204" pitchFamily="34" charset="0"/>
              </a:rPr>
              <a:t>Wild Wood</a:t>
            </a:r>
          </a:p>
        </p:txBody>
      </p:sp>
      <p:pic>
        <p:nvPicPr>
          <p:cNvPr id="1026" name="Picture 2" descr="Image result for children on mud slide in wellies">
            <a:extLst>
              <a:ext uri="{FF2B5EF4-FFF2-40B4-BE49-F238E27FC236}">
                <a16:creationId xmlns:a16="http://schemas.microsoft.com/office/drawing/2014/main" id="{1D23BBF5-1CB7-49B0-88EC-37AF3B13A9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5063" y="2227898"/>
            <a:ext cx="3443697" cy="2225040"/>
          </a:xfrm>
          <a:prstGeom prst="rect">
            <a:avLst/>
          </a:prstGeom>
          <a:noFill/>
          <a:ln w="76200">
            <a:solidFill>
              <a:schemeClr val="accent1">
                <a:lumMod val="75000"/>
              </a:schemeClr>
            </a:solidFill>
          </a:ln>
          <a:extLst>
            <a:ext uri="{909E8E84-426E-40DD-AFC4-6F175D3DCCD1}">
              <a14:hiddenFill xmlns:a14="http://schemas.microsoft.com/office/drawing/2010/main">
                <a:solidFill>
                  <a:srgbClr val="FFFFFF"/>
                </a:solidFill>
              </a14:hiddenFill>
            </a:ext>
          </a:extLst>
        </p:spPr>
      </p:pic>
      <p:pic>
        <p:nvPicPr>
          <p:cNvPr id="1028" name="Picture 4" descr="Image result for children on mud slide in wellies">
            <a:extLst>
              <a:ext uri="{FF2B5EF4-FFF2-40B4-BE49-F238E27FC236}">
                <a16:creationId xmlns:a16="http://schemas.microsoft.com/office/drawing/2014/main" id="{0B6C0856-B88C-4B95-A22B-D12EA3DD31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8681" y="450282"/>
            <a:ext cx="1584960" cy="2116004"/>
          </a:xfrm>
          <a:prstGeom prst="rect">
            <a:avLst/>
          </a:prstGeom>
          <a:noFill/>
          <a:ln w="76200">
            <a:solidFill>
              <a:schemeClr val="accent1">
                <a:lumMod val="75000"/>
              </a:schemeClr>
            </a:solidFill>
          </a:ln>
          <a:extLst>
            <a:ext uri="{909E8E84-426E-40DD-AFC4-6F175D3DCCD1}">
              <a14:hiddenFill xmlns:a14="http://schemas.microsoft.com/office/drawing/2010/main">
                <a:solidFill>
                  <a:srgbClr val="FFFFFF"/>
                </a:solidFill>
              </a14:hiddenFill>
            </a:ext>
          </a:extLst>
        </p:spPr>
      </p:pic>
      <p:pic>
        <p:nvPicPr>
          <p:cNvPr id="1030" name="Picture 6" descr="Image result for children dancing in rain">
            <a:extLst>
              <a:ext uri="{FF2B5EF4-FFF2-40B4-BE49-F238E27FC236}">
                <a16:creationId xmlns:a16="http://schemas.microsoft.com/office/drawing/2014/main" id="{54579F66-2D7B-4C5C-B4C0-14EEB7B9F5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64855" y="2455001"/>
            <a:ext cx="3246663" cy="1947997"/>
          </a:xfrm>
          <a:prstGeom prst="rect">
            <a:avLst/>
          </a:prstGeom>
          <a:noFill/>
          <a:ln w="76200">
            <a:solidFill>
              <a:schemeClr val="accent1">
                <a:lumMod val="75000"/>
              </a:schemeClr>
            </a:solidFill>
          </a:ln>
          <a:extLst>
            <a:ext uri="{909E8E84-426E-40DD-AFC4-6F175D3DCCD1}">
              <a14:hiddenFill xmlns:a14="http://schemas.microsoft.com/office/drawing/2010/main">
                <a:solidFill>
                  <a:srgbClr val="FFFFFF"/>
                </a:solidFill>
              </a14:hiddenFill>
            </a:ext>
          </a:extLst>
        </p:spPr>
      </p:pic>
      <p:pic>
        <p:nvPicPr>
          <p:cNvPr id="1032" name="Picture 8" descr="Image result for children in risk playground">
            <a:extLst>
              <a:ext uri="{FF2B5EF4-FFF2-40B4-BE49-F238E27FC236}">
                <a16:creationId xmlns:a16="http://schemas.microsoft.com/office/drawing/2014/main" id="{42DBA14B-62C8-44A7-BBEF-B98089F5A99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0529" y="4291715"/>
            <a:ext cx="3973286" cy="2303622"/>
          </a:xfrm>
          <a:prstGeom prst="rect">
            <a:avLst/>
          </a:prstGeom>
          <a:noFill/>
          <a:ln w="76200">
            <a:solidFill>
              <a:schemeClr val="accent1">
                <a:lumMod val="75000"/>
              </a:schemeClr>
            </a:solidFill>
          </a:ln>
          <a:extLst>
            <a:ext uri="{909E8E84-426E-40DD-AFC4-6F175D3DCCD1}">
              <a14:hiddenFill xmlns:a14="http://schemas.microsoft.com/office/drawing/2010/main">
                <a:solidFill>
                  <a:srgbClr val="FFFFFF"/>
                </a:solidFill>
              </a14:hiddenFill>
            </a:ext>
          </a:extLst>
        </p:spPr>
      </p:pic>
      <p:pic>
        <p:nvPicPr>
          <p:cNvPr id="1034" name="Picture 10" descr="Image result for children in risk playground">
            <a:extLst>
              <a:ext uri="{FF2B5EF4-FFF2-40B4-BE49-F238E27FC236}">
                <a16:creationId xmlns:a16="http://schemas.microsoft.com/office/drawing/2014/main" id="{DBCE628F-D16E-478B-857B-81A85BD0874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42170" y="437556"/>
            <a:ext cx="1771650" cy="2581275"/>
          </a:xfrm>
          <a:prstGeom prst="rect">
            <a:avLst/>
          </a:prstGeom>
          <a:noFill/>
          <a:ln w="76200">
            <a:solidFill>
              <a:schemeClr val="accent1">
                <a:lumMod val="75000"/>
              </a:schemeClr>
            </a:solidFill>
          </a:ln>
          <a:extLst>
            <a:ext uri="{909E8E84-426E-40DD-AFC4-6F175D3DCCD1}">
              <a14:hiddenFill xmlns:a14="http://schemas.microsoft.com/office/drawing/2010/main">
                <a:solidFill>
                  <a:srgbClr val="FFFFFF"/>
                </a:solidFill>
              </a14:hiddenFill>
            </a:ext>
          </a:extLst>
        </p:spPr>
      </p:pic>
      <p:sp>
        <p:nvSpPr>
          <p:cNvPr id="6" name="Rectangle: Rounded Corners 5">
            <a:extLst>
              <a:ext uri="{FF2B5EF4-FFF2-40B4-BE49-F238E27FC236}">
                <a16:creationId xmlns:a16="http://schemas.microsoft.com/office/drawing/2014/main" id="{4F8E2004-C841-434A-884F-AB9FC779F0AD}"/>
              </a:ext>
            </a:extLst>
          </p:cNvPr>
          <p:cNvSpPr/>
          <p:nvPr/>
        </p:nvSpPr>
        <p:spPr>
          <a:xfrm>
            <a:off x="5654040" y="4843807"/>
            <a:ext cx="6107431" cy="1751530"/>
          </a:xfrm>
          <a:prstGeom prst="roundRect">
            <a:avLst/>
          </a:prstGeom>
          <a:solidFill>
            <a:schemeClr val="accent1">
              <a:lumMod val="60000"/>
              <a:lumOff val="40000"/>
            </a:schemeClr>
          </a:solidFill>
          <a:ln w="762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5C0EB2D-8957-4326-8B9A-23EF2C7AFFDB}"/>
              </a:ext>
            </a:extLst>
          </p:cNvPr>
          <p:cNvSpPr txBox="1"/>
          <p:nvPr/>
        </p:nvSpPr>
        <p:spPr>
          <a:xfrm>
            <a:off x="5937885" y="4947971"/>
            <a:ext cx="5539740" cy="1754326"/>
          </a:xfrm>
          <a:prstGeom prst="rect">
            <a:avLst/>
          </a:prstGeom>
          <a:noFill/>
        </p:spPr>
        <p:txBody>
          <a:bodyPr wrap="square" rtlCol="0">
            <a:spAutoFit/>
          </a:bodyPr>
          <a:lstStyle/>
          <a:p>
            <a:r>
              <a:rPr lang="en-GB" dirty="0">
                <a:solidFill>
                  <a:schemeClr val="accent1">
                    <a:lumMod val="50000"/>
                  </a:schemeClr>
                </a:solidFill>
              </a:rPr>
              <a:t>Wild Wood is an innovative new adventure playground that allows children to direct their own play whilst engaging in risk taking activities. Wild wood offers learning opportunities alongside boundless fun in a safe environment.</a:t>
            </a:r>
          </a:p>
          <a:p>
            <a:endParaRPr lang="en-GB" dirty="0"/>
          </a:p>
        </p:txBody>
      </p:sp>
    </p:spTree>
    <p:extLst>
      <p:ext uri="{BB962C8B-B14F-4D97-AF65-F5344CB8AC3E}">
        <p14:creationId xmlns:p14="http://schemas.microsoft.com/office/powerpoint/2010/main" val="1014059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leaf border corner">
            <a:extLst>
              <a:ext uri="{FF2B5EF4-FFF2-40B4-BE49-F238E27FC236}">
                <a16:creationId xmlns:a16="http://schemas.microsoft.com/office/drawing/2014/main" id="{5CB9191A-A66C-4611-8668-9728E98287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1000" y="0"/>
            <a:ext cx="6350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8F34A9C-8E6B-40A3-8E45-A44F94ABBF68}"/>
              </a:ext>
            </a:extLst>
          </p:cNvPr>
          <p:cNvSpPr txBox="1"/>
          <p:nvPr/>
        </p:nvSpPr>
        <p:spPr>
          <a:xfrm>
            <a:off x="1" y="0"/>
            <a:ext cx="12191999" cy="6858000"/>
          </a:xfrm>
          <a:prstGeom prst="rect">
            <a:avLst/>
          </a:prstGeom>
          <a:blipFill>
            <a:blip r:embed="rId4"/>
            <a:tile tx="0" ty="0" sx="100000" sy="100000" flip="none" algn="tl"/>
          </a:blipFill>
          <a:ln w="317500" cmpd="tri">
            <a:solidFill>
              <a:schemeClr val="accent1">
                <a:lumMod val="75000"/>
              </a:schemeClr>
            </a:solidFill>
          </a:ln>
        </p:spPr>
        <p:txBody>
          <a:bodyPr wrap="square" rtlCol="0">
            <a:spAutoFit/>
          </a:bodyPr>
          <a:lstStyle/>
          <a:p>
            <a:endParaRPr lang="en-GB" dirty="0"/>
          </a:p>
        </p:txBody>
      </p:sp>
      <p:sp>
        <p:nvSpPr>
          <p:cNvPr id="3" name="TextBox 2">
            <a:extLst>
              <a:ext uri="{FF2B5EF4-FFF2-40B4-BE49-F238E27FC236}">
                <a16:creationId xmlns:a16="http://schemas.microsoft.com/office/drawing/2014/main" id="{029D9D6A-92B3-4F59-B471-A9F66CE41F99}"/>
              </a:ext>
            </a:extLst>
          </p:cNvPr>
          <p:cNvSpPr txBox="1"/>
          <p:nvPr/>
        </p:nvSpPr>
        <p:spPr>
          <a:xfrm>
            <a:off x="4039891" y="401297"/>
            <a:ext cx="4112217" cy="584775"/>
          </a:xfrm>
          <a:prstGeom prst="rect">
            <a:avLst/>
          </a:prstGeom>
          <a:noFill/>
        </p:spPr>
        <p:txBody>
          <a:bodyPr wrap="square" rtlCol="0">
            <a:spAutoFit/>
          </a:bodyPr>
          <a:lstStyle/>
          <a:p>
            <a:r>
              <a:rPr lang="en-GB" sz="3200" u="sng" dirty="0">
                <a:solidFill>
                  <a:schemeClr val="accent1">
                    <a:lumMod val="50000"/>
                  </a:schemeClr>
                </a:solidFill>
                <a:latin typeface="Arial" panose="020B0604020202020204" pitchFamily="34" charset="0"/>
                <a:cs typeface="Arial" panose="020B0604020202020204" pitchFamily="34" charset="0"/>
              </a:rPr>
              <a:t>What is Wild Wood ?</a:t>
            </a:r>
          </a:p>
        </p:txBody>
      </p:sp>
      <p:sp useBgFill="1">
        <p:nvSpPr>
          <p:cNvPr id="5" name="TextBox 4">
            <a:extLst>
              <a:ext uri="{FF2B5EF4-FFF2-40B4-BE49-F238E27FC236}">
                <a16:creationId xmlns:a16="http://schemas.microsoft.com/office/drawing/2014/main" id="{C536D561-5B0C-4AAF-873E-E24133359568}"/>
              </a:ext>
            </a:extLst>
          </p:cNvPr>
          <p:cNvSpPr txBox="1"/>
          <p:nvPr/>
        </p:nvSpPr>
        <p:spPr>
          <a:xfrm>
            <a:off x="-1971582" y="593926"/>
            <a:ext cx="438574" cy="688440"/>
          </a:xfrm>
          <a:prstGeom prst="rect">
            <a:avLst/>
          </a:prstGeom>
        </p:spPr>
        <p:txBody>
          <a:bodyPr wrap="square" rtlCol="0">
            <a:spAutoFit/>
          </a:bodyPr>
          <a:lstStyle/>
          <a:p>
            <a:endParaRPr lang="en-GB"/>
          </a:p>
        </p:txBody>
      </p:sp>
      <p:sp>
        <p:nvSpPr>
          <p:cNvPr id="4" name="TextBox 3">
            <a:extLst>
              <a:ext uri="{FF2B5EF4-FFF2-40B4-BE49-F238E27FC236}">
                <a16:creationId xmlns:a16="http://schemas.microsoft.com/office/drawing/2014/main" id="{B38007C9-4A85-4802-8E7B-FCBCAFA7C88A}"/>
              </a:ext>
            </a:extLst>
          </p:cNvPr>
          <p:cNvSpPr txBox="1"/>
          <p:nvPr/>
        </p:nvSpPr>
        <p:spPr>
          <a:xfrm>
            <a:off x="701040" y="1554480"/>
            <a:ext cx="10927080" cy="4678204"/>
          </a:xfrm>
          <a:prstGeom prst="rect">
            <a:avLst/>
          </a:prstGeom>
          <a:noFill/>
        </p:spPr>
        <p:txBody>
          <a:bodyPr wrap="square" rtlCol="0">
            <a:spAutoFit/>
          </a:bodyPr>
          <a:lstStyle/>
          <a:p>
            <a:endParaRPr lang="en-GB" sz="2000" dirty="0">
              <a:solidFill>
                <a:schemeClr val="accent1">
                  <a:lumMod val="50000"/>
                </a:schemeClr>
              </a:solidFill>
              <a:latin typeface="Arial" panose="020B0604020202020204" pitchFamily="34" charset="0"/>
              <a:cs typeface="Arial" panose="020B0604020202020204" pitchFamily="34" charset="0"/>
            </a:endParaRPr>
          </a:p>
          <a:p>
            <a:r>
              <a:rPr lang="en-GB" sz="2000" dirty="0">
                <a:solidFill>
                  <a:schemeClr val="accent1">
                    <a:lumMod val="50000"/>
                  </a:schemeClr>
                </a:solidFill>
                <a:latin typeface="Arial" panose="020B0604020202020204" pitchFamily="34" charset="0"/>
                <a:cs typeface="Arial" panose="020B0604020202020204" pitchFamily="34" charset="0"/>
              </a:rPr>
              <a:t>Areas include:</a:t>
            </a:r>
          </a:p>
          <a:p>
            <a:endParaRPr lang="en-GB" sz="2000"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solidFill>
                  <a:schemeClr val="accent1">
                    <a:lumMod val="50000"/>
                  </a:schemeClr>
                </a:solidFill>
                <a:latin typeface="Arial" panose="020B0604020202020204" pitchFamily="34" charset="0"/>
                <a:cs typeface="Arial" panose="020B0604020202020204" pitchFamily="34" charset="0"/>
              </a:rPr>
              <a:t>Mud pit ,slide and kitchen</a:t>
            </a:r>
          </a:p>
          <a:p>
            <a:pPr marL="285750" indent="-285750">
              <a:buFont typeface="Arial" panose="020B0604020202020204" pitchFamily="34" charset="0"/>
              <a:buChar char="•"/>
            </a:pPr>
            <a:r>
              <a:rPr lang="en-GB" sz="2000" dirty="0">
                <a:solidFill>
                  <a:schemeClr val="accent1">
                    <a:lumMod val="50000"/>
                  </a:schemeClr>
                </a:solidFill>
                <a:latin typeface="Arial" panose="020B0604020202020204" pitchFamily="34" charset="0"/>
                <a:cs typeface="Arial" panose="020B0604020202020204" pitchFamily="34" charset="0"/>
              </a:rPr>
              <a:t>Water and sand play</a:t>
            </a:r>
          </a:p>
          <a:p>
            <a:pPr marL="285750" indent="-285750">
              <a:buFont typeface="Arial" panose="020B0604020202020204" pitchFamily="34" charset="0"/>
              <a:buChar char="•"/>
            </a:pPr>
            <a:r>
              <a:rPr lang="en-GB" sz="2000" dirty="0">
                <a:solidFill>
                  <a:schemeClr val="accent1">
                    <a:lumMod val="50000"/>
                  </a:schemeClr>
                </a:solidFill>
                <a:latin typeface="Arial" panose="020B0604020202020204" pitchFamily="34" charset="0"/>
                <a:cs typeface="Arial" panose="020B0604020202020204" pitchFamily="34" charset="0"/>
              </a:rPr>
              <a:t>Varied loose parts for imaginative play, building and invention</a:t>
            </a:r>
          </a:p>
          <a:p>
            <a:pPr marL="285750" indent="-285750">
              <a:buFont typeface="Arial" panose="020B0604020202020204" pitchFamily="34" charset="0"/>
              <a:buChar char="•"/>
            </a:pPr>
            <a:r>
              <a:rPr lang="en-GB" sz="2000" dirty="0">
                <a:solidFill>
                  <a:schemeClr val="accent1">
                    <a:lumMod val="50000"/>
                  </a:schemeClr>
                </a:solidFill>
                <a:latin typeface="Arial" panose="020B0604020202020204" pitchFamily="34" charset="0"/>
                <a:cs typeface="Arial" panose="020B0604020202020204" pitchFamily="34" charset="0"/>
              </a:rPr>
              <a:t>Sensory area with different sounds, smells and textures</a:t>
            </a:r>
          </a:p>
          <a:p>
            <a:pPr marL="285750" indent="-285750">
              <a:buFont typeface="Arial" panose="020B0604020202020204" pitchFamily="34" charset="0"/>
              <a:buChar char="•"/>
            </a:pPr>
            <a:r>
              <a:rPr lang="en-GB" sz="2000" dirty="0">
                <a:solidFill>
                  <a:schemeClr val="accent1">
                    <a:lumMod val="50000"/>
                  </a:schemeClr>
                </a:solidFill>
                <a:latin typeface="Arial" panose="020B0604020202020204" pitchFamily="34" charset="0"/>
                <a:cs typeface="Arial" panose="020B0604020202020204" pitchFamily="34" charset="0"/>
              </a:rPr>
              <a:t>Climbing opportunities and assorted terrains </a:t>
            </a:r>
          </a:p>
          <a:p>
            <a:pPr marL="285750" indent="-285750">
              <a:buFont typeface="Arial" panose="020B0604020202020204" pitchFamily="34" charset="0"/>
              <a:buChar char="•"/>
            </a:pPr>
            <a:r>
              <a:rPr lang="en-GB" sz="2000" dirty="0">
                <a:solidFill>
                  <a:schemeClr val="accent1">
                    <a:lumMod val="50000"/>
                  </a:schemeClr>
                </a:solidFill>
                <a:latin typeface="Arial" panose="020B0604020202020204" pitchFamily="34" charset="0"/>
                <a:cs typeface="Arial" panose="020B0604020202020204" pitchFamily="34" charset="0"/>
              </a:rPr>
              <a:t>Allotment for dig, grow, eat</a:t>
            </a:r>
          </a:p>
          <a:p>
            <a:pPr marL="285750" indent="-285750">
              <a:buFont typeface="Arial" panose="020B0604020202020204" pitchFamily="34" charset="0"/>
              <a:buChar char="•"/>
            </a:pPr>
            <a:r>
              <a:rPr lang="en-GB" sz="2000" dirty="0">
                <a:solidFill>
                  <a:schemeClr val="accent1">
                    <a:lumMod val="50000"/>
                  </a:schemeClr>
                </a:solidFill>
                <a:latin typeface="Arial" panose="020B0604020202020204" pitchFamily="34" charset="0"/>
                <a:cs typeface="Arial" panose="020B0604020202020204" pitchFamily="34" charset="0"/>
              </a:rPr>
              <a:t>Opportunities for supervised fire building</a:t>
            </a:r>
          </a:p>
          <a:p>
            <a:pPr marL="285750" indent="-285750">
              <a:buFont typeface="Arial" panose="020B0604020202020204" pitchFamily="34" charset="0"/>
              <a:buChar char="•"/>
            </a:pPr>
            <a:r>
              <a:rPr lang="en-GB" sz="2000" dirty="0">
                <a:solidFill>
                  <a:schemeClr val="accent1">
                    <a:lumMod val="50000"/>
                  </a:schemeClr>
                </a:solidFill>
                <a:latin typeface="Arial" panose="020B0604020202020204" pitchFamily="34" charset="0"/>
                <a:cs typeface="Arial" panose="020B0604020202020204" pitchFamily="34" charset="0"/>
              </a:rPr>
              <a:t>Sheets, tarpaulins and den building materials</a:t>
            </a:r>
          </a:p>
          <a:p>
            <a:pPr marL="285750" indent="-285750">
              <a:buFont typeface="Arial" panose="020B0604020202020204" pitchFamily="34" charset="0"/>
              <a:buChar char="•"/>
            </a:pPr>
            <a:r>
              <a:rPr lang="en-GB" sz="2000" dirty="0">
                <a:solidFill>
                  <a:schemeClr val="accent1">
                    <a:lumMod val="50000"/>
                  </a:schemeClr>
                </a:solidFill>
                <a:latin typeface="Arial" panose="020B0604020202020204" pitchFamily="34" charset="0"/>
                <a:cs typeface="Arial" panose="020B0604020202020204" pitchFamily="34" charset="0"/>
              </a:rPr>
              <a:t>Covered seating area</a:t>
            </a:r>
          </a:p>
          <a:p>
            <a:pPr marL="285750" indent="-285750">
              <a:buFont typeface="Arial" panose="020B0604020202020204" pitchFamily="34" charset="0"/>
              <a:buChar char="•"/>
            </a:pPr>
            <a:r>
              <a:rPr lang="en-GB" sz="2000" dirty="0">
                <a:solidFill>
                  <a:schemeClr val="accent1">
                    <a:lumMod val="50000"/>
                  </a:schemeClr>
                </a:solidFill>
                <a:latin typeface="Arial" panose="020B0604020202020204" pitchFamily="34" charset="0"/>
                <a:cs typeface="Arial" panose="020B0604020202020204" pitchFamily="34" charset="0"/>
              </a:rPr>
              <a:t>Café offering drinks and snacks</a:t>
            </a:r>
          </a:p>
          <a:p>
            <a:pPr marL="285750" indent="-285750">
              <a:buFont typeface="Arial" panose="020B0604020202020204" pitchFamily="34" charset="0"/>
              <a:buChar char="•"/>
            </a:pPr>
            <a:r>
              <a:rPr lang="en-GB" sz="2000" dirty="0">
                <a:solidFill>
                  <a:schemeClr val="accent1">
                    <a:lumMod val="50000"/>
                  </a:schemeClr>
                </a:solidFill>
                <a:latin typeface="Arial" panose="020B0604020202020204" pitchFamily="34" charset="0"/>
                <a:cs typeface="Arial" panose="020B0604020202020204" pitchFamily="34" charset="0"/>
              </a:rPr>
              <a:t>Hire of wet weather gear</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887057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38000"/>
            <a:lum/>
            <a:extLst>
              <a:ext uri="{837473B0-CC2E-450A-ABE3-18F120FF3D39}">
                <a1611:picAttrSrcUrl xmlns:a1611="http://schemas.microsoft.com/office/drawing/2016/11/main" r:id="rId4"/>
              </a:ext>
            </a:extLst>
          </a:blip>
          <a:srcRect/>
          <a:stretch>
            <a:fillRect/>
          </a:stretch>
        </a:blip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9B947F1-FEF4-4DF5-B686-05EEE6DB0D6E}"/>
              </a:ext>
            </a:extLst>
          </p:cNvPr>
          <p:cNvSpPr>
            <a:spLocks noGrp="1"/>
          </p:cNvSpPr>
          <p:nvPr>
            <p:ph type="title"/>
          </p:nvPr>
        </p:nvSpPr>
        <p:spPr>
          <a:xfrm>
            <a:off x="5571108" y="-57912"/>
            <a:ext cx="3314851" cy="591312"/>
          </a:xfrm>
        </p:spPr>
        <p:txBody>
          <a:bodyPr/>
          <a:lstStyle/>
          <a:p>
            <a:r>
              <a:rPr lang="en-GB" sz="2000" u="sng" dirty="0">
                <a:solidFill>
                  <a:schemeClr val="accent1">
                    <a:lumMod val="50000"/>
                  </a:schemeClr>
                </a:solidFill>
                <a:latin typeface="Arial" panose="020B0604020202020204" pitchFamily="34" charset="0"/>
                <a:cs typeface="Arial" panose="020B0604020202020204" pitchFamily="34" charset="0"/>
              </a:rPr>
              <a:t>Benefits of Outdoor Play</a:t>
            </a:r>
          </a:p>
        </p:txBody>
      </p:sp>
      <p:pic>
        <p:nvPicPr>
          <p:cNvPr id="6" name="Picture Placeholder 5">
            <a:extLst>
              <a:ext uri="{FF2B5EF4-FFF2-40B4-BE49-F238E27FC236}">
                <a16:creationId xmlns:a16="http://schemas.microsoft.com/office/drawing/2014/main" id="{C5A09F2D-175E-4263-B1A0-6B1A8C056FA9}"/>
              </a:ext>
            </a:extLst>
          </p:cNvPr>
          <p:cNvPicPr>
            <a:picLocks noGrp="1" noChangeAspect="1"/>
          </p:cNvPicPr>
          <p:nvPr>
            <p:ph type="pic" idx="1"/>
          </p:nvPr>
        </p:nvPicPr>
        <p:blipFill>
          <a:blip r:embed="rId5" r:link="rId6"/>
          <a:srcRect l="9385" r="9385"/>
          <a:stretch>
            <a:fillRect/>
          </a:stretch>
        </p:blipFill>
        <p:spPr>
          <a:xfrm>
            <a:off x="228599" y="237744"/>
            <a:ext cx="5086880" cy="3805619"/>
          </a:xfrm>
        </p:spPr>
      </p:pic>
      <p:pic>
        <p:nvPicPr>
          <p:cNvPr id="8" name="Picture 7">
            <a:extLst>
              <a:ext uri="{FF2B5EF4-FFF2-40B4-BE49-F238E27FC236}">
                <a16:creationId xmlns:a16="http://schemas.microsoft.com/office/drawing/2014/main" id="{CA3CFE09-6407-480C-B899-5611F473CBFB}"/>
              </a:ext>
            </a:extLst>
          </p:cNvPr>
          <p:cNvPicPr>
            <a:picLocks noChangeAspect="1"/>
          </p:cNvPicPr>
          <p:nvPr/>
        </p:nvPicPr>
        <p:blipFill>
          <a:blip r:embed="rId7"/>
          <a:stretch>
            <a:fillRect/>
          </a:stretch>
        </p:blipFill>
        <p:spPr>
          <a:xfrm>
            <a:off x="3627200" y="2947054"/>
            <a:ext cx="5258759" cy="3499466"/>
          </a:xfrm>
          <a:prstGeom prst="rect">
            <a:avLst/>
          </a:prstGeom>
        </p:spPr>
      </p:pic>
      <p:sp>
        <p:nvSpPr>
          <p:cNvPr id="2" name="Rounded Rectangle 1"/>
          <p:cNvSpPr/>
          <p:nvPr/>
        </p:nvSpPr>
        <p:spPr>
          <a:xfrm>
            <a:off x="360218" y="4378036"/>
            <a:ext cx="2951018" cy="2068484"/>
          </a:xfrm>
          <a:prstGeom prst="roundRect">
            <a:avLst/>
          </a:prstGeom>
          <a:solidFill>
            <a:schemeClr val="accent1">
              <a:lumMod val="60000"/>
              <a:lumOff val="40000"/>
            </a:schemeClr>
          </a:solidFill>
          <a:ln w="3810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solidFill>
                  <a:schemeClr val="accent1">
                    <a:lumMod val="50000"/>
                  </a:schemeClr>
                </a:solidFill>
                <a:latin typeface="Arial" panose="020B0604020202020204" pitchFamily="34" charset="0"/>
                <a:cs typeface="Arial" panose="020B0604020202020204" pitchFamily="34" charset="0"/>
              </a:rPr>
              <a:t> Fisher et al (2008) corroborates this, agreeing with the concept of unstructured play. Free play allows a child to enrich their own experience and direct their learning and leads to problem solving, emergent literacy, creativity and enhanced social skills, all required for academic success later on.</a:t>
            </a:r>
            <a:endParaRPr lang="en-GB" sz="1200" dirty="0"/>
          </a:p>
        </p:txBody>
      </p:sp>
      <p:sp>
        <p:nvSpPr>
          <p:cNvPr id="4" name="Rounded Rectangle 3"/>
          <p:cNvSpPr/>
          <p:nvPr/>
        </p:nvSpPr>
        <p:spPr>
          <a:xfrm>
            <a:off x="5749636" y="872836"/>
            <a:ext cx="6096000" cy="1690255"/>
          </a:xfrm>
          <a:prstGeom prst="roundRect">
            <a:avLst/>
          </a:prstGeom>
          <a:solidFill>
            <a:schemeClr val="accent1">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971309" y="1025236"/>
            <a:ext cx="5757395" cy="1323439"/>
          </a:xfrm>
          <a:prstGeom prst="rect">
            <a:avLst/>
          </a:prstGeom>
          <a:noFill/>
          <a:ln>
            <a:noFill/>
          </a:ln>
        </p:spPr>
        <p:txBody>
          <a:bodyPr wrap="square" rtlCol="0">
            <a:spAutoFit/>
          </a:bodyPr>
          <a:lstStyle/>
          <a:p>
            <a:r>
              <a:rPr lang="en-GB" sz="2000" dirty="0">
                <a:solidFill>
                  <a:schemeClr val="accent1">
                    <a:lumMod val="50000"/>
                  </a:schemeClr>
                </a:solidFill>
                <a:latin typeface="Arial" panose="020B0604020202020204" pitchFamily="34" charset="0"/>
                <a:cs typeface="Arial" panose="020B0604020202020204" pitchFamily="34" charset="0"/>
              </a:rPr>
              <a:t>Allowing children to play with loose parts such as stones shells and twigs, not only offers limitless play opportunities, but fosters a creative and inventive thinking approach (Nicholson,1971).</a:t>
            </a:r>
          </a:p>
        </p:txBody>
      </p:sp>
      <p:sp>
        <p:nvSpPr>
          <p:cNvPr id="3" name="Rectangle: Rounded Corners 2">
            <a:extLst>
              <a:ext uri="{FF2B5EF4-FFF2-40B4-BE49-F238E27FC236}">
                <a16:creationId xmlns:a16="http://schemas.microsoft.com/office/drawing/2014/main" id="{69FC7568-85D3-4F74-AD93-A9D18E4A81FD}"/>
              </a:ext>
            </a:extLst>
          </p:cNvPr>
          <p:cNvSpPr/>
          <p:nvPr/>
        </p:nvSpPr>
        <p:spPr>
          <a:xfrm>
            <a:off x="9311640" y="3215640"/>
            <a:ext cx="2255520" cy="3230880"/>
          </a:xfrm>
          <a:prstGeom prst="roundRect">
            <a:avLst/>
          </a:prstGeom>
          <a:solidFill>
            <a:schemeClr val="accent1">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accent1">
                    <a:lumMod val="50000"/>
                  </a:schemeClr>
                </a:solidFill>
                <a:latin typeface="Arial" panose="020B0604020202020204" pitchFamily="34" charset="0"/>
                <a:cs typeface="Arial" panose="020B0604020202020204" pitchFamily="34" charset="0"/>
              </a:rPr>
              <a:t>According to White and Stoecklein,( 2011) children require hands </a:t>
            </a:r>
            <a:r>
              <a:rPr lang="en-GB">
                <a:solidFill>
                  <a:schemeClr val="accent1">
                    <a:lumMod val="50000"/>
                  </a:schemeClr>
                </a:solidFill>
                <a:latin typeface="Arial" panose="020B0604020202020204" pitchFamily="34" charset="0"/>
                <a:cs typeface="Arial" panose="020B0604020202020204" pitchFamily="34" charset="0"/>
              </a:rPr>
              <a:t>on engagement</a:t>
            </a:r>
            <a:endParaRPr lang="en-GB"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9276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1ABC5-4129-409A-8851-A877EDE61C0D}"/>
              </a:ext>
            </a:extLst>
          </p:cNvPr>
          <p:cNvSpPr>
            <a:spLocks noGrp="1"/>
          </p:cNvSpPr>
          <p:nvPr>
            <p:ph type="title"/>
          </p:nvPr>
        </p:nvSpPr>
        <p:spPr>
          <a:xfrm>
            <a:off x="1563623" y="2094309"/>
            <a:ext cx="9070848" cy="2157651"/>
          </a:xfrm>
        </p:spPr>
        <p:txBody>
          <a:bodyPr/>
          <a:lstStyle/>
          <a:p>
            <a:r>
              <a:rPr lang="en-GB" sz="1800" dirty="0">
                <a:latin typeface="Arial" panose="020B0604020202020204" pitchFamily="34" charset="0"/>
                <a:cs typeface="Arial" panose="020B0604020202020204" pitchFamily="34" charset="0"/>
              </a:rPr>
              <a:t>Knight (2011) concludes that the introduction of forest schools to children has many advantages. The outdoors offers limitless play and learning opportunities while some can be cross-curricular, more importantly skills such as self-confidence, self -esteem, resilience and boundaries are targeted in this holistic approach (Knight, 2011). </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Children learn cause and effect and the position of their body which helps them to take risks in their learning, giving them confidence in their selves to try new challenges (Lamb,2011).  </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pic>
        <p:nvPicPr>
          <p:cNvPr id="1026" name="Picture 2" descr="Image result for clip art ipad">
            <a:extLst>
              <a:ext uri="{FF2B5EF4-FFF2-40B4-BE49-F238E27FC236}">
                <a16:creationId xmlns:a16="http://schemas.microsoft.com/office/drawing/2014/main" id="{E33844D7-BE83-4179-8951-4F7021429D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6129" y="3834336"/>
            <a:ext cx="1063751" cy="1444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4645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9D23DB-3425-4799-9869-1205658652E9}"/>
              </a:ext>
            </a:extLst>
          </p:cNvPr>
          <p:cNvSpPr txBox="1"/>
          <p:nvPr/>
        </p:nvSpPr>
        <p:spPr>
          <a:xfrm>
            <a:off x="214759" y="197346"/>
            <a:ext cx="3471620" cy="6463308"/>
          </a:xfrm>
          <a:prstGeom prst="rect">
            <a:avLst/>
          </a:prstGeom>
          <a:blipFill>
            <a:blip r:embed="rId3"/>
            <a:tile tx="0" ty="0" sx="100000" sy="100000" flip="none" algn="tl"/>
          </a:blipFill>
          <a:ln w="76200">
            <a:solidFill>
              <a:schemeClr val="accent2">
                <a:lumMod val="75000"/>
              </a:schemeClr>
            </a:solidFill>
          </a:ln>
        </p:spPr>
        <p:txBody>
          <a:bodyPr wrap="square" rtlCol="0">
            <a:spAutoFit/>
          </a:bodyPr>
          <a:lstStyle/>
          <a:p>
            <a:endParaRPr lang="en-GB" dirty="0"/>
          </a:p>
          <a:p>
            <a:r>
              <a:rPr lang="en-GB" dirty="0"/>
              <a:t>             </a:t>
            </a:r>
            <a:r>
              <a:rPr lang="en-GB" u="sng" dirty="0">
                <a:solidFill>
                  <a:schemeClr val="accent1">
                    <a:lumMod val="50000"/>
                  </a:schemeClr>
                </a:solidFill>
                <a:latin typeface="Arial" panose="020B0604020202020204" pitchFamily="34" charset="0"/>
                <a:cs typeface="Arial" panose="020B0604020202020204" pitchFamily="34" charset="0"/>
              </a:rPr>
              <a:t>Training</a:t>
            </a:r>
          </a:p>
          <a:p>
            <a:r>
              <a:rPr lang="en-GB" dirty="0"/>
              <a:t>QCF</a:t>
            </a:r>
            <a:r>
              <a:rPr lang="en-GB" dirty="0">
                <a:solidFill>
                  <a:schemeClr val="accent1">
                    <a:lumMod val="50000"/>
                  </a:schemeClr>
                </a:solidFill>
                <a:latin typeface="Arial" panose="020B0604020202020204" pitchFamily="34" charset="0"/>
                <a:cs typeface="Arial" panose="020B0604020202020204" pitchFamily="34" charset="0"/>
              </a:rPr>
              <a:t> Level 3 Childcare Learning and Development – (Employment Training)</a:t>
            </a:r>
          </a:p>
          <a:p>
            <a:r>
              <a:rPr lang="en-GB" dirty="0">
                <a:solidFill>
                  <a:schemeClr val="accent1">
                    <a:lumMod val="50000"/>
                  </a:schemeClr>
                </a:solidFill>
                <a:latin typeface="Arial" panose="020B0604020202020204" pitchFamily="34" charset="0"/>
                <a:cs typeface="Arial" panose="020B0604020202020204" pitchFamily="34" charset="0"/>
              </a:rPr>
              <a:t>3 A-Levels (West Thames College)</a:t>
            </a:r>
          </a:p>
          <a:p>
            <a:r>
              <a:rPr lang="en-GB" dirty="0">
                <a:solidFill>
                  <a:schemeClr val="accent1">
                    <a:lumMod val="50000"/>
                  </a:schemeClr>
                </a:solidFill>
                <a:latin typeface="Arial" panose="020B0604020202020204" pitchFamily="34" charset="0"/>
                <a:cs typeface="Arial" panose="020B0604020202020204" pitchFamily="34" charset="0"/>
              </a:rPr>
              <a:t>Emotional play training</a:t>
            </a:r>
          </a:p>
          <a:p>
            <a:r>
              <a:rPr lang="en-GB" dirty="0">
                <a:solidFill>
                  <a:schemeClr val="accent1">
                    <a:lumMod val="50000"/>
                  </a:schemeClr>
                </a:solidFill>
                <a:latin typeface="Arial" panose="020B0604020202020204" pitchFamily="34" charset="0"/>
                <a:cs typeface="Arial" panose="020B0604020202020204" pitchFamily="34" charset="0"/>
              </a:rPr>
              <a:t>Guided reading training</a:t>
            </a:r>
          </a:p>
          <a:p>
            <a:r>
              <a:rPr lang="en-GB" dirty="0">
                <a:solidFill>
                  <a:schemeClr val="accent1">
                    <a:lumMod val="50000"/>
                  </a:schemeClr>
                </a:solidFill>
                <a:latin typeface="Arial" panose="020B0604020202020204" pitchFamily="34" charset="0"/>
                <a:cs typeface="Arial" panose="020B0604020202020204" pitchFamily="34" charset="0"/>
              </a:rPr>
              <a:t>Safe Guarding training</a:t>
            </a:r>
          </a:p>
          <a:p>
            <a:r>
              <a:rPr lang="en-GB" dirty="0">
                <a:solidFill>
                  <a:schemeClr val="accent1">
                    <a:lumMod val="50000"/>
                  </a:schemeClr>
                </a:solidFill>
                <a:latin typeface="Arial" panose="020B0604020202020204" pitchFamily="34" charset="0"/>
                <a:cs typeface="Arial" panose="020B0604020202020204" pitchFamily="34" charset="0"/>
              </a:rPr>
              <a:t>Child protection training</a:t>
            </a:r>
          </a:p>
          <a:p>
            <a:r>
              <a:rPr lang="en-GB" dirty="0">
                <a:solidFill>
                  <a:schemeClr val="accent1">
                    <a:lumMod val="50000"/>
                  </a:schemeClr>
                </a:solidFill>
                <a:latin typeface="Arial" panose="020B0604020202020204" pitchFamily="34" charset="0"/>
                <a:cs typeface="Arial" panose="020B0604020202020204" pitchFamily="34" charset="0"/>
              </a:rPr>
              <a:t>Nurture training</a:t>
            </a:r>
          </a:p>
          <a:p>
            <a:r>
              <a:rPr lang="en-GB" dirty="0">
                <a:solidFill>
                  <a:schemeClr val="accent1">
                    <a:lumMod val="50000"/>
                  </a:schemeClr>
                </a:solidFill>
                <a:latin typeface="Arial" panose="020B0604020202020204" pitchFamily="34" charset="0"/>
                <a:cs typeface="Arial" panose="020B0604020202020204" pitchFamily="34" charset="0"/>
              </a:rPr>
              <a:t>Emotional intelligence training</a:t>
            </a:r>
          </a:p>
          <a:p>
            <a:r>
              <a:rPr lang="en-GB" dirty="0">
                <a:solidFill>
                  <a:schemeClr val="accent1">
                    <a:lumMod val="50000"/>
                  </a:schemeClr>
                </a:solidFill>
                <a:latin typeface="Arial" panose="020B0604020202020204" pitchFamily="34" charset="0"/>
                <a:cs typeface="Arial" panose="020B0604020202020204" pitchFamily="34" charset="0"/>
              </a:rPr>
              <a:t>Fire safety training</a:t>
            </a:r>
          </a:p>
          <a:p>
            <a:r>
              <a:rPr lang="en-GB" dirty="0">
                <a:solidFill>
                  <a:schemeClr val="accent1">
                    <a:lumMod val="50000"/>
                  </a:schemeClr>
                </a:solidFill>
                <a:latin typeface="Arial" panose="020B0604020202020204" pitchFamily="34" charset="0"/>
                <a:cs typeface="Arial" panose="020B0604020202020204" pitchFamily="34" charset="0"/>
              </a:rPr>
              <a:t>My Concern training</a:t>
            </a:r>
          </a:p>
          <a:p>
            <a:r>
              <a:rPr lang="en-GB" dirty="0">
                <a:solidFill>
                  <a:schemeClr val="accent1">
                    <a:lumMod val="50000"/>
                  </a:schemeClr>
                </a:solidFill>
                <a:latin typeface="Arial" panose="020B0604020202020204" pitchFamily="34" charset="0"/>
                <a:cs typeface="Arial" panose="020B0604020202020204" pitchFamily="34" charset="0"/>
              </a:rPr>
              <a:t>DCF training</a:t>
            </a:r>
          </a:p>
          <a:p>
            <a:r>
              <a:rPr lang="en-GB" dirty="0">
                <a:solidFill>
                  <a:schemeClr val="accent1">
                    <a:lumMod val="50000"/>
                  </a:schemeClr>
                </a:solidFill>
                <a:latin typeface="Arial" panose="020B0604020202020204" pitchFamily="34" charset="0"/>
                <a:cs typeface="Arial" panose="020B0604020202020204" pitchFamily="34" charset="0"/>
              </a:rPr>
              <a:t>Numicon training</a:t>
            </a:r>
          </a:p>
          <a:p>
            <a:r>
              <a:rPr lang="en-GB" dirty="0">
                <a:solidFill>
                  <a:schemeClr val="accent1">
                    <a:lumMod val="50000"/>
                  </a:schemeClr>
                </a:solidFill>
                <a:latin typeface="Arial" panose="020B0604020202020204" pitchFamily="34" charset="0"/>
                <a:cs typeface="Arial" panose="020B0604020202020204" pitchFamily="34" charset="0"/>
              </a:rPr>
              <a:t>Data protection training</a:t>
            </a:r>
          </a:p>
          <a:p>
            <a:r>
              <a:rPr lang="en-GB" dirty="0">
                <a:solidFill>
                  <a:schemeClr val="accent1">
                    <a:lumMod val="50000"/>
                  </a:schemeClr>
                </a:solidFill>
                <a:latin typeface="Arial" panose="020B0604020202020204" pitchFamily="34" charset="0"/>
                <a:cs typeface="Arial" panose="020B0604020202020204" pitchFamily="34" charset="0"/>
              </a:rPr>
              <a:t>Food hygiene certificate</a:t>
            </a:r>
          </a:p>
          <a:p>
            <a:r>
              <a:rPr lang="en-GB" dirty="0">
                <a:solidFill>
                  <a:schemeClr val="accent1">
                    <a:lumMod val="50000"/>
                  </a:schemeClr>
                </a:solidFill>
                <a:latin typeface="Arial" panose="020B0604020202020204" pitchFamily="34" charset="0"/>
                <a:cs typeface="Arial" panose="020B0604020202020204" pitchFamily="34" charset="0"/>
              </a:rPr>
              <a:t>Radicalisation training</a:t>
            </a:r>
          </a:p>
          <a:p>
            <a:r>
              <a:rPr lang="en-GB" dirty="0">
                <a:solidFill>
                  <a:schemeClr val="accent1">
                    <a:lumMod val="50000"/>
                  </a:schemeClr>
                </a:solidFill>
                <a:latin typeface="Arial" panose="020B0604020202020204" pitchFamily="34" charset="0"/>
                <a:cs typeface="Arial" panose="020B0604020202020204" pitchFamily="34" charset="0"/>
              </a:rPr>
              <a:t>Thrive whole school training</a:t>
            </a:r>
          </a:p>
          <a:p>
            <a:r>
              <a:rPr lang="en-GB" dirty="0" err="1">
                <a:solidFill>
                  <a:schemeClr val="accent1">
                    <a:lumMod val="50000"/>
                  </a:schemeClr>
                </a:solidFill>
                <a:latin typeface="Arial" panose="020B0604020202020204" pitchFamily="34" charset="0"/>
                <a:cs typeface="Arial" panose="020B0604020202020204" pitchFamily="34" charset="0"/>
              </a:rPr>
              <a:t>Mapa</a:t>
            </a:r>
            <a:r>
              <a:rPr lang="en-GB" dirty="0">
                <a:solidFill>
                  <a:schemeClr val="accent1">
                    <a:lumMod val="50000"/>
                  </a:schemeClr>
                </a:solidFill>
                <a:latin typeface="Arial" panose="020B0604020202020204" pitchFamily="34" charset="0"/>
                <a:cs typeface="Arial" panose="020B0604020202020204" pitchFamily="34" charset="0"/>
              </a:rPr>
              <a:t> training</a:t>
            </a:r>
          </a:p>
          <a:p>
            <a:r>
              <a:rPr lang="en-GB" dirty="0">
                <a:solidFill>
                  <a:schemeClr val="accent1">
                    <a:lumMod val="50000"/>
                  </a:schemeClr>
                </a:solidFill>
                <a:latin typeface="Arial" panose="020B0604020202020204" pitchFamily="34" charset="0"/>
                <a:cs typeface="Arial" panose="020B0604020202020204" pitchFamily="34" charset="0"/>
              </a:rPr>
              <a:t>Thrive training</a:t>
            </a:r>
            <a:endParaRPr lang="en-GB" dirty="0"/>
          </a:p>
        </p:txBody>
      </p:sp>
      <p:sp>
        <p:nvSpPr>
          <p:cNvPr id="3" name="TextBox 2">
            <a:extLst>
              <a:ext uri="{FF2B5EF4-FFF2-40B4-BE49-F238E27FC236}">
                <a16:creationId xmlns:a16="http://schemas.microsoft.com/office/drawing/2014/main" id="{69A4B82A-86B5-4C2D-89C1-68C1C05C036C}"/>
              </a:ext>
            </a:extLst>
          </p:cNvPr>
          <p:cNvSpPr txBox="1"/>
          <p:nvPr/>
        </p:nvSpPr>
        <p:spPr>
          <a:xfrm>
            <a:off x="3843582" y="197346"/>
            <a:ext cx="8255428" cy="6463308"/>
          </a:xfrm>
          <a:prstGeom prst="rect">
            <a:avLst/>
          </a:prstGeom>
          <a:blipFill>
            <a:blip r:embed="rId3"/>
            <a:tile tx="0" ty="0" sx="100000" sy="100000" flip="none" algn="tl"/>
          </a:blipFill>
          <a:ln w="76200">
            <a:solidFill>
              <a:schemeClr val="accent2">
                <a:lumMod val="75000"/>
              </a:schemeClr>
            </a:solidFill>
          </a:ln>
        </p:spPr>
        <p:txBody>
          <a:bodyPr wrap="square" rtlCol="0">
            <a:spAutoFit/>
          </a:bodyPr>
          <a:lstStyle/>
          <a:p>
            <a:endParaRPr lang="en-GB" dirty="0"/>
          </a:p>
        </p:txBody>
      </p:sp>
      <p:sp>
        <p:nvSpPr>
          <p:cNvPr id="5" name="TextBox 4">
            <a:extLst>
              <a:ext uri="{FF2B5EF4-FFF2-40B4-BE49-F238E27FC236}">
                <a16:creationId xmlns:a16="http://schemas.microsoft.com/office/drawing/2014/main" id="{9A108D73-F9F8-4018-9CF5-12C4B050A613}"/>
              </a:ext>
            </a:extLst>
          </p:cNvPr>
          <p:cNvSpPr txBox="1"/>
          <p:nvPr/>
        </p:nvSpPr>
        <p:spPr>
          <a:xfrm>
            <a:off x="10992738" y="5176950"/>
            <a:ext cx="3134551" cy="2007438"/>
          </a:xfrm>
          <a:prstGeom prst="rect">
            <a:avLst/>
          </a:prstGeom>
          <a:noFill/>
        </p:spPr>
        <p:txBody>
          <a:bodyPr wrap="square" rtlCol="0">
            <a:spAutoFit/>
          </a:bodyPr>
          <a:lstStyle/>
          <a:p>
            <a:endParaRPr lang="en-GB"/>
          </a:p>
        </p:txBody>
      </p:sp>
      <p:pic>
        <p:nvPicPr>
          <p:cNvPr id="3076" name="Picture 4" descr="Image result for thrive logo">
            <a:extLst>
              <a:ext uri="{FF2B5EF4-FFF2-40B4-BE49-F238E27FC236}">
                <a16:creationId xmlns:a16="http://schemas.microsoft.com/office/drawing/2014/main" id="{2AE080EB-1152-429A-9701-70E1D0B73E6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66510" y="5498782"/>
            <a:ext cx="2681206" cy="97041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nurture group logo">
            <a:extLst>
              <a:ext uri="{FF2B5EF4-FFF2-40B4-BE49-F238E27FC236}">
                <a16:creationId xmlns:a16="http://schemas.microsoft.com/office/drawing/2014/main" id="{846C01C1-9242-432F-8DD8-DA1266E1F94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0574" y="544445"/>
            <a:ext cx="2916668" cy="85040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CE5AA18-EA9C-47EC-9FB1-A0256BB3B843}"/>
              </a:ext>
            </a:extLst>
          </p:cNvPr>
          <p:cNvSpPr txBox="1"/>
          <p:nvPr/>
        </p:nvSpPr>
        <p:spPr>
          <a:xfrm>
            <a:off x="4153546" y="1813302"/>
            <a:ext cx="46495" cy="36933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3A218BC7-9CFC-4676-AF0D-99C50F38E484}"/>
              </a:ext>
            </a:extLst>
          </p:cNvPr>
          <p:cNvSpPr txBox="1"/>
          <p:nvPr/>
        </p:nvSpPr>
        <p:spPr>
          <a:xfrm>
            <a:off x="3950574" y="1627322"/>
            <a:ext cx="8026667" cy="4524315"/>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Nurture trained</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Thrive trained</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TA experience of 10yrs</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chemeClr val="accent1">
                    <a:lumMod val="50000"/>
                  </a:schemeClr>
                </a:solidFill>
                <a:latin typeface="Arial" panose="020B0604020202020204" pitchFamily="34" charset="0"/>
                <a:cs typeface="Arial" panose="020B0604020202020204" pitchFamily="34" charset="0"/>
              </a:rPr>
              <a:t>BA student</a:t>
            </a:r>
          </a:p>
          <a:p>
            <a:pPr marL="285750" indent="-285750">
              <a:buFont typeface="Arial" panose="020B0604020202020204" pitchFamily="34" charset="0"/>
              <a:buChar char="•"/>
            </a:pPr>
            <a:endParaRPr lang="en-GB" dirty="0">
              <a:solidFill>
                <a:schemeClr val="accent1">
                  <a:lumMod val="50000"/>
                </a:schemeClr>
              </a:solidFill>
              <a:latin typeface="Arial" panose="020B0604020202020204" pitchFamily="34" charset="0"/>
              <a:cs typeface="Arial" panose="020B0604020202020204" pitchFamily="34" charset="0"/>
            </a:endParaRPr>
          </a:p>
          <a:p>
            <a:r>
              <a:rPr lang="en-GB" dirty="0">
                <a:solidFill>
                  <a:schemeClr val="accent1">
                    <a:lumMod val="50000"/>
                  </a:schemeClr>
                </a:solidFill>
                <a:latin typeface="Arial" panose="020B0604020202020204" pitchFamily="34" charset="0"/>
                <a:cs typeface="Arial" panose="020B0604020202020204" pitchFamily="34" charset="0"/>
              </a:rPr>
              <a:t> </a:t>
            </a:r>
            <a:r>
              <a:rPr lang="en-GB" u="sng" dirty="0">
                <a:solidFill>
                  <a:schemeClr val="accent1">
                    <a:lumMod val="50000"/>
                  </a:schemeClr>
                </a:solidFill>
                <a:latin typeface="Arial" panose="020B0604020202020204" pitchFamily="34" charset="0"/>
                <a:cs typeface="Arial" panose="020B0604020202020204" pitchFamily="34" charset="0"/>
              </a:rPr>
              <a:t>Skills Gained </a:t>
            </a:r>
          </a:p>
          <a:p>
            <a:r>
              <a:rPr lang="en-GB" dirty="0">
                <a:solidFill>
                  <a:schemeClr val="accent1">
                    <a:lumMod val="50000"/>
                  </a:schemeClr>
                </a:solidFill>
                <a:latin typeface="Arial" panose="020B0604020202020204" pitchFamily="34" charset="0"/>
                <a:cs typeface="Arial" panose="020B0604020202020204" pitchFamily="34" charset="0"/>
              </a:rPr>
              <a:t>●Time Management Skills </a:t>
            </a:r>
          </a:p>
          <a:p>
            <a:r>
              <a:rPr lang="en-GB" dirty="0">
                <a:solidFill>
                  <a:schemeClr val="accent1">
                    <a:lumMod val="50000"/>
                  </a:schemeClr>
                </a:solidFill>
                <a:latin typeface="Arial" panose="020B0604020202020204" pitchFamily="34" charset="0"/>
                <a:cs typeface="Arial" panose="020B0604020202020204" pitchFamily="34" charset="0"/>
              </a:rPr>
              <a:t>●Harvard Referencing Skills </a:t>
            </a:r>
          </a:p>
          <a:p>
            <a:r>
              <a:rPr lang="en-GB" dirty="0">
                <a:solidFill>
                  <a:schemeClr val="accent1">
                    <a:lumMod val="50000"/>
                  </a:schemeClr>
                </a:solidFill>
                <a:latin typeface="Arial" panose="020B0604020202020204" pitchFamily="34" charset="0"/>
                <a:cs typeface="Arial" panose="020B0604020202020204" pitchFamily="34" charset="0"/>
              </a:rPr>
              <a:t>●Adaptability  </a:t>
            </a:r>
          </a:p>
          <a:p>
            <a:r>
              <a:rPr lang="en-GB" dirty="0">
                <a:solidFill>
                  <a:schemeClr val="accent1">
                    <a:lumMod val="50000"/>
                  </a:schemeClr>
                </a:solidFill>
                <a:latin typeface="Arial" panose="020B0604020202020204" pitchFamily="34" charset="0"/>
                <a:cs typeface="Arial" panose="020B0604020202020204" pitchFamily="34" charset="0"/>
              </a:rPr>
              <a:t>●Enhanced ICT Skills </a:t>
            </a:r>
          </a:p>
          <a:p>
            <a:r>
              <a:rPr lang="en-GB" dirty="0">
                <a:solidFill>
                  <a:schemeClr val="accent1">
                    <a:lumMod val="50000"/>
                  </a:schemeClr>
                </a:solidFill>
                <a:latin typeface="Arial" panose="020B0604020202020204" pitchFamily="34" charset="0"/>
                <a:cs typeface="Arial" panose="020B0604020202020204" pitchFamily="34" charset="0"/>
              </a:rPr>
              <a:t>●Adaptability                              </a:t>
            </a:r>
          </a:p>
          <a:p>
            <a:endParaRPr lang="en-GB" u="sng" dirty="0">
              <a:solidFill>
                <a:schemeClr val="accent1">
                  <a:lumMod val="50000"/>
                </a:schemeClr>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49A23064-0E25-4040-B322-E1A5D955AC02}"/>
              </a:ext>
            </a:extLst>
          </p:cNvPr>
          <p:cNvSpPr txBox="1"/>
          <p:nvPr/>
        </p:nvSpPr>
        <p:spPr>
          <a:xfrm>
            <a:off x="8347311" y="978988"/>
            <a:ext cx="3812583" cy="3416320"/>
          </a:xfrm>
          <a:prstGeom prst="rect">
            <a:avLst/>
          </a:prstGeom>
          <a:noFill/>
        </p:spPr>
        <p:txBody>
          <a:bodyPr wrap="square" rtlCol="0">
            <a:spAutoFit/>
          </a:bodyPr>
          <a:lstStyle/>
          <a:p>
            <a:r>
              <a:rPr lang="en-GB" dirty="0">
                <a:solidFill>
                  <a:schemeClr val="accent1">
                    <a:lumMod val="50000"/>
                  </a:schemeClr>
                </a:solidFill>
                <a:latin typeface="Arial" panose="020B0604020202020204" pitchFamily="34" charset="0"/>
                <a:cs typeface="Arial" panose="020B0604020202020204" pitchFamily="34" charset="0"/>
              </a:rPr>
              <a:t>●Creativity                                                             ●Flexibility </a:t>
            </a:r>
          </a:p>
          <a:p>
            <a:r>
              <a:rPr lang="en-GB" dirty="0">
                <a:solidFill>
                  <a:schemeClr val="accent1">
                    <a:lumMod val="50000"/>
                  </a:schemeClr>
                </a:solidFill>
                <a:latin typeface="Arial" panose="020B0604020202020204" pitchFamily="34" charset="0"/>
                <a:cs typeface="Arial" panose="020B0604020202020204" pitchFamily="34" charset="0"/>
              </a:rPr>
              <a:t>●Enthusiasm                                                         ●Team work</a:t>
            </a:r>
          </a:p>
          <a:p>
            <a:r>
              <a:rPr lang="en-GB" dirty="0">
                <a:solidFill>
                  <a:schemeClr val="accent1">
                    <a:lumMod val="50000"/>
                  </a:schemeClr>
                </a:solidFill>
                <a:latin typeface="Arial" panose="020B0604020202020204" pitchFamily="34" charset="0"/>
                <a:cs typeface="Arial" panose="020B0604020202020204" pitchFamily="34" charset="0"/>
              </a:rPr>
              <a:t>●Confidence                                                          ●Leadership role                              </a:t>
            </a:r>
          </a:p>
          <a:p>
            <a:r>
              <a:rPr lang="en-GB" dirty="0">
                <a:solidFill>
                  <a:schemeClr val="accent1">
                    <a:lumMod val="50000"/>
                  </a:schemeClr>
                </a:solidFill>
                <a:latin typeface="Arial" panose="020B0604020202020204" pitchFamily="34" charset="0"/>
                <a:cs typeface="Arial" panose="020B0604020202020204" pitchFamily="34" charset="0"/>
              </a:rPr>
              <a:t>●Effective communication skills                             ● Restorative Practice</a:t>
            </a:r>
          </a:p>
          <a:p>
            <a:r>
              <a:rPr lang="en-GB" dirty="0">
                <a:solidFill>
                  <a:schemeClr val="accent1">
                    <a:lumMod val="50000"/>
                  </a:schemeClr>
                </a:solidFill>
                <a:latin typeface="Arial" panose="020B0604020202020204" pitchFamily="34" charset="0"/>
                <a:cs typeface="Arial" panose="020B0604020202020204" pitchFamily="34" charset="0"/>
              </a:rPr>
              <a:t>●Adaptability                                                          ●Teaching wellbeing</a:t>
            </a:r>
          </a:p>
          <a:p>
            <a:r>
              <a:rPr lang="en-GB" dirty="0">
                <a:solidFill>
                  <a:schemeClr val="accent1">
                    <a:lumMod val="50000"/>
                  </a:schemeClr>
                </a:solidFill>
                <a:latin typeface="Arial" panose="020B0604020202020204" pitchFamily="34" charset="0"/>
                <a:cs typeface="Arial" panose="020B0604020202020204" pitchFamily="34" charset="0"/>
              </a:rPr>
              <a:t>●Behaviour Management    </a:t>
            </a:r>
            <a:r>
              <a:rPr lang="en-GB" dirty="0"/>
              <a:t>                                </a:t>
            </a:r>
          </a:p>
          <a:p>
            <a:r>
              <a:rPr lang="en-GB" dirty="0"/>
              <a:t> </a:t>
            </a:r>
          </a:p>
        </p:txBody>
      </p:sp>
    </p:spTree>
    <p:extLst>
      <p:ext uri="{BB962C8B-B14F-4D97-AF65-F5344CB8AC3E}">
        <p14:creationId xmlns:p14="http://schemas.microsoft.com/office/powerpoint/2010/main" val="3456305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13C29E-E304-456A-90A0-32BF554E7B88}"/>
              </a:ext>
            </a:extLst>
          </p:cNvPr>
          <p:cNvSpPr txBox="1"/>
          <p:nvPr/>
        </p:nvSpPr>
        <p:spPr>
          <a:xfrm>
            <a:off x="562708" y="482990"/>
            <a:ext cx="10930597" cy="5847755"/>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w="76200">
            <a:solidFill>
              <a:schemeClr val="accent1">
                <a:lumMod val="75000"/>
              </a:schemeClr>
            </a:solidFill>
          </a:ln>
        </p:spPr>
        <p:txBody>
          <a:bodyPr wrap="square" rtlCol="0">
            <a:spAutoFit/>
          </a:bodyPr>
          <a:lstStyle/>
          <a:p>
            <a:pPr algn="ctr"/>
            <a:r>
              <a:rPr lang="en-GB" sz="2200" u="sng" dirty="0">
                <a:solidFill>
                  <a:schemeClr val="accent1">
                    <a:lumMod val="75000"/>
                  </a:schemeClr>
                </a:solidFill>
                <a:latin typeface="Arial" panose="020B0604020202020204" pitchFamily="34" charset="0"/>
                <a:cs typeface="Arial" panose="020B0604020202020204" pitchFamily="34" charset="0"/>
              </a:rPr>
              <a:t>Skills and Experience</a:t>
            </a:r>
          </a:p>
          <a:p>
            <a:pPr algn="ctr"/>
            <a:endParaRPr lang="en-GB" sz="2200" dirty="0"/>
          </a:p>
          <a:p>
            <a:pPr algn="ctr"/>
            <a:r>
              <a:rPr lang="en-GB" sz="2200" dirty="0">
                <a:solidFill>
                  <a:schemeClr val="accent1">
                    <a:lumMod val="75000"/>
                  </a:schemeClr>
                </a:solidFill>
                <a:latin typeface="Arial" panose="020B0604020202020204" pitchFamily="34" charset="0"/>
                <a:cs typeface="Arial" panose="020B0604020202020204" pitchFamily="34" charset="0"/>
              </a:rPr>
              <a:t> To be more reflective on my practice and critically analyse my work</a:t>
            </a:r>
          </a:p>
          <a:p>
            <a:pPr algn="ctr"/>
            <a:endParaRPr lang="en-GB" sz="2200" dirty="0">
              <a:solidFill>
                <a:schemeClr val="accent1">
                  <a:lumMod val="75000"/>
                </a:schemeClr>
              </a:solidFill>
              <a:latin typeface="Arial" panose="020B0604020202020204" pitchFamily="34" charset="0"/>
              <a:cs typeface="Arial" panose="020B0604020202020204" pitchFamily="34" charset="0"/>
            </a:endParaRPr>
          </a:p>
          <a:p>
            <a:pPr algn="ctr"/>
            <a:r>
              <a:rPr lang="en-GB" sz="2200" dirty="0">
                <a:solidFill>
                  <a:schemeClr val="accent1">
                    <a:lumMod val="75000"/>
                  </a:schemeClr>
                </a:solidFill>
                <a:latin typeface="Arial" panose="020B0604020202020204" pitchFamily="34" charset="0"/>
                <a:cs typeface="Arial" panose="020B0604020202020204" pitchFamily="34" charset="0"/>
              </a:rPr>
              <a:t>To develop a personal development plan for future goals and identify opportunities for further training</a:t>
            </a:r>
          </a:p>
          <a:p>
            <a:pPr algn="ctr"/>
            <a:endParaRPr lang="en-GB" sz="2200" dirty="0">
              <a:solidFill>
                <a:schemeClr val="accent1">
                  <a:lumMod val="75000"/>
                </a:schemeClr>
              </a:solidFill>
              <a:latin typeface="Arial" panose="020B0604020202020204" pitchFamily="34" charset="0"/>
              <a:cs typeface="Arial" panose="020B0604020202020204" pitchFamily="34" charset="0"/>
            </a:endParaRPr>
          </a:p>
          <a:p>
            <a:pPr algn="ctr"/>
            <a:r>
              <a:rPr lang="en-GB" sz="2200" dirty="0">
                <a:solidFill>
                  <a:schemeClr val="accent1">
                    <a:lumMod val="75000"/>
                  </a:schemeClr>
                </a:solidFill>
                <a:latin typeface="Arial" panose="020B0604020202020204" pitchFamily="34" charset="0"/>
                <a:cs typeface="Arial" panose="020B0604020202020204" pitchFamily="34" charset="0"/>
              </a:rPr>
              <a:t>Consider well being within my setting for both children and adults and how I could use my experience to promote the topic.</a:t>
            </a:r>
          </a:p>
          <a:p>
            <a:pPr algn="ctr"/>
            <a:endParaRPr lang="en-GB" sz="2200" dirty="0">
              <a:solidFill>
                <a:schemeClr val="accent1">
                  <a:lumMod val="75000"/>
                </a:schemeClr>
              </a:solidFill>
              <a:latin typeface="Arial" panose="020B0604020202020204" pitchFamily="34" charset="0"/>
              <a:cs typeface="Arial" panose="020B0604020202020204" pitchFamily="34" charset="0"/>
            </a:endParaRPr>
          </a:p>
          <a:p>
            <a:pPr algn="ctr"/>
            <a:r>
              <a:rPr lang="en-GB" sz="2200" dirty="0">
                <a:solidFill>
                  <a:schemeClr val="accent1">
                    <a:lumMod val="75000"/>
                  </a:schemeClr>
                </a:solidFill>
                <a:latin typeface="Arial" panose="020B0604020202020204" pitchFamily="34" charset="0"/>
                <a:cs typeface="Arial" panose="020B0604020202020204" pitchFamily="34" charset="0"/>
              </a:rPr>
              <a:t>To use my creativity in developing therapeutic tasks for children, utilising the outdoor area where possible.</a:t>
            </a:r>
          </a:p>
          <a:p>
            <a:pPr algn="ctr"/>
            <a:endParaRPr lang="en-GB" sz="2200" dirty="0">
              <a:solidFill>
                <a:schemeClr val="accent1">
                  <a:lumMod val="75000"/>
                </a:schemeClr>
              </a:solidFill>
              <a:latin typeface="Arial" panose="020B0604020202020204" pitchFamily="34" charset="0"/>
              <a:cs typeface="Arial" panose="020B0604020202020204" pitchFamily="34" charset="0"/>
            </a:endParaRPr>
          </a:p>
          <a:p>
            <a:pPr algn="ctr"/>
            <a:r>
              <a:rPr lang="en-GB" sz="2200" dirty="0">
                <a:solidFill>
                  <a:schemeClr val="accent1">
                    <a:lumMod val="75000"/>
                  </a:schemeClr>
                </a:solidFill>
                <a:latin typeface="Arial" panose="020B0604020202020204" pitchFamily="34" charset="0"/>
                <a:cs typeface="Arial" panose="020B0604020202020204" pitchFamily="34" charset="0"/>
              </a:rPr>
              <a:t>Strengthened my understanding of and working with multi agencies.</a:t>
            </a:r>
          </a:p>
          <a:p>
            <a:pPr algn="ctr"/>
            <a:endParaRPr lang="en-GB" sz="2200" dirty="0">
              <a:solidFill>
                <a:schemeClr val="accent1">
                  <a:lumMod val="75000"/>
                </a:schemeClr>
              </a:solidFill>
              <a:latin typeface="Arial" panose="020B0604020202020204" pitchFamily="34" charset="0"/>
              <a:cs typeface="Arial" panose="020B0604020202020204" pitchFamily="34" charset="0"/>
            </a:endParaRPr>
          </a:p>
          <a:p>
            <a:pPr algn="ctr"/>
            <a:r>
              <a:rPr lang="en-GB" sz="2200" dirty="0">
                <a:solidFill>
                  <a:schemeClr val="accent1">
                    <a:lumMod val="75000"/>
                  </a:schemeClr>
                </a:solidFill>
                <a:latin typeface="Arial" panose="020B0604020202020204" pitchFamily="34" charset="0"/>
                <a:cs typeface="Arial" panose="020B0604020202020204" pitchFamily="34" charset="0"/>
              </a:rPr>
              <a:t>Produce and record relevant data and understand the impact of data collection and how it can inform my practice.</a:t>
            </a:r>
          </a:p>
        </p:txBody>
      </p:sp>
    </p:spTree>
    <p:extLst>
      <p:ext uri="{BB962C8B-B14F-4D97-AF65-F5344CB8AC3E}">
        <p14:creationId xmlns:p14="http://schemas.microsoft.com/office/powerpoint/2010/main" val="116839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3AD1A2-7E74-4691-9486-C59FD1533478}"/>
              </a:ext>
            </a:extLst>
          </p:cNvPr>
          <p:cNvSpPr txBox="1"/>
          <p:nvPr/>
        </p:nvSpPr>
        <p:spPr>
          <a:xfrm>
            <a:off x="304800" y="335845"/>
            <a:ext cx="11582399" cy="6186309"/>
          </a:xfrm>
          <a:prstGeom prst="rect">
            <a:avLst/>
          </a:prstGeom>
          <a:blipFill>
            <a:blip r:embed="rId3"/>
            <a:tile tx="0" ty="0" sx="100000" sy="100000" flip="none" algn="tl"/>
          </a:blipFill>
        </p:spPr>
        <p:txBody>
          <a:bodyPr wrap="square" rtlCol="0">
            <a:spAutoFit/>
          </a:bodyPr>
          <a:lstStyle/>
          <a:p>
            <a:r>
              <a:rPr lang="en-GB" dirty="0"/>
              <a:t>The ESGDC promotes </a:t>
            </a:r>
            <a:r>
              <a:rPr lang="en-GB" dirty="0" err="1"/>
              <a:t>childrens</a:t>
            </a:r>
            <a:r>
              <a:rPr lang="en-GB" dirty="0"/>
              <a:t> understanding on the impact of their choices on the environment and by becoming familiar with the outdoors children are more likely to care for it (DCELLS, 2017). </a:t>
            </a:r>
          </a:p>
          <a:p>
            <a:endParaRPr lang="en-GB" dirty="0"/>
          </a:p>
          <a:p>
            <a:r>
              <a:rPr lang="en-GB" dirty="0"/>
              <a:t>Donaldson (2015) states in his Successful Futures Report, that health and well-being is an integral part of a child’s education and demands that this underpins all teaching and learning across the curriculum and supports the Four Purposes which are to provide an education that produces, ambitious, capable learners, healthy, confident individuals, creative contributors and ethically informed citizens.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335404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D35D3B3-8C61-450C-AC0D-9588F9253A00}"/>
              </a:ext>
            </a:extLst>
          </p:cNvPr>
          <p:cNvSpPr txBox="1"/>
          <p:nvPr/>
        </p:nvSpPr>
        <p:spPr>
          <a:xfrm>
            <a:off x="167640" y="274320"/>
            <a:ext cx="11780520" cy="6065520"/>
          </a:xfrm>
          <a:prstGeom prst="rect">
            <a:avLst/>
          </a:prstGeom>
          <a:blipFill dpi="0" rotWithShape="1">
            <a:blip r:embed="rId3">
              <a:alphaModFix amt="30000"/>
              <a:extLst>
                <a:ext uri="{837473B0-CC2E-450A-ABE3-18F120FF3D39}">
                  <a1611:picAttrSrcUrl xmlns:a1611="http://schemas.microsoft.com/office/drawing/2016/11/main" r:id="rId4"/>
                </a:ext>
              </a:extLst>
            </a:blip>
            <a:srcRect/>
            <a:stretch>
              <a:fillRect/>
            </a:stretch>
          </a:blipFill>
        </p:spPr>
        <p:txBody>
          <a:bodyPr wrap="square" rtlCol="0">
            <a:spAutoFit/>
          </a:bodyPr>
          <a:lstStyle/>
          <a:p>
            <a:endParaRPr lang="en-GB" dirty="0"/>
          </a:p>
        </p:txBody>
      </p:sp>
      <p:pic>
        <p:nvPicPr>
          <p:cNvPr id="1026" name="Picture 2" descr="Britain is one of a number of countries where educators say that safety precautions have gone too far, leaching healthy risks out of childhood.">
            <a:extLst>
              <a:ext uri="{FF2B5EF4-FFF2-40B4-BE49-F238E27FC236}">
                <a16:creationId xmlns:a16="http://schemas.microsoft.com/office/drawing/2014/main" id="{D6A248B6-58CF-4040-A2E9-24DFD7B1D8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30630" y="1715084"/>
            <a:ext cx="2918460" cy="195050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BAC7BA5-E310-41DC-B789-C90194773DB1}"/>
              </a:ext>
            </a:extLst>
          </p:cNvPr>
          <p:cNvSpPr txBox="1"/>
          <p:nvPr/>
        </p:nvSpPr>
        <p:spPr>
          <a:xfrm>
            <a:off x="5212080" y="2465259"/>
            <a:ext cx="6248400" cy="1200329"/>
          </a:xfrm>
          <a:prstGeom prst="rect">
            <a:avLst/>
          </a:prstGeom>
          <a:solidFill>
            <a:schemeClr val="accent1">
              <a:lumMod val="60000"/>
              <a:lumOff val="40000"/>
            </a:schemeClr>
          </a:solidFill>
          <a:ln w="38100">
            <a:solidFill>
              <a:schemeClr val="accent1">
                <a:lumMod val="75000"/>
              </a:schemeClr>
            </a:solidFill>
          </a:ln>
        </p:spPr>
        <p:txBody>
          <a:bodyPr wrap="square" rtlCol="0">
            <a:spAutoFit/>
          </a:bodyPr>
          <a:lstStyle/>
          <a:p>
            <a:r>
              <a:rPr lang="en-GB" dirty="0">
                <a:solidFill>
                  <a:schemeClr val="accent1">
                    <a:lumMod val="50000"/>
                  </a:schemeClr>
                </a:solidFill>
                <a:latin typeface="Arial" panose="020B0604020202020204" pitchFamily="34" charset="0"/>
                <a:cs typeface="Arial" panose="020B0604020202020204" pitchFamily="34" charset="0"/>
              </a:rPr>
              <a:t>Richmond School in Shoeburyness. Their model has been commented on by the New York Times as a desirable asset to urban children (Barry, 2018).</a:t>
            </a:r>
          </a:p>
          <a:p>
            <a:endParaRPr lang="en-GB" dirty="0">
              <a:solidFill>
                <a:schemeClr val="accent1">
                  <a:lumMod val="50000"/>
                </a:schemeClr>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A76A390-C5A4-4500-A3E2-612CC4F30C0B}"/>
              </a:ext>
            </a:extLst>
          </p:cNvPr>
          <p:cNvSpPr txBox="1"/>
          <p:nvPr/>
        </p:nvSpPr>
        <p:spPr>
          <a:xfrm>
            <a:off x="3215640" y="584021"/>
            <a:ext cx="9906000" cy="584775"/>
          </a:xfrm>
          <a:prstGeom prst="rect">
            <a:avLst/>
          </a:prstGeom>
          <a:noFill/>
        </p:spPr>
        <p:txBody>
          <a:bodyPr wrap="square" rtlCol="0">
            <a:spAutoFit/>
          </a:bodyPr>
          <a:lstStyle/>
          <a:p>
            <a:r>
              <a:rPr lang="en-GB" sz="3200" u="sng" dirty="0">
                <a:solidFill>
                  <a:schemeClr val="accent1">
                    <a:lumMod val="50000"/>
                  </a:schemeClr>
                </a:solidFill>
                <a:latin typeface="Arial" panose="020B0604020202020204" pitchFamily="34" charset="0"/>
                <a:cs typeface="Arial" panose="020B0604020202020204" pitchFamily="34" charset="0"/>
              </a:rPr>
              <a:t>Similar Models</a:t>
            </a:r>
          </a:p>
        </p:txBody>
      </p:sp>
      <p:sp>
        <p:nvSpPr>
          <p:cNvPr id="9" name="TextBox 8">
            <a:extLst>
              <a:ext uri="{FF2B5EF4-FFF2-40B4-BE49-F238E27FC236}">
                <a16:creationId xmlns:a16="http://schemas.microsoft.com/office/drawing/2014/main" id="{CD570A4C-9E5E-4514-ADF8-69778C17541C}"/>
              </a:ext>
            </a:extLst>
          </p:cNvPr>
          <p:cNvSpPr txBox="1"/>
          <p:nvPr/>
        </p:nvSpPr>
        <p:spPr>
          <a:xfrm>
            <a:off x="1230630" y="4297680"/>
            <a:ext cx="10062210" cy="1754326"/>
          </a:xfrm>
          <a:prstGeom prst="rect">
            <a:avLst/>
          </a:prstGeom>
          <a:solidFill>
            <a:schemeClr val="accent1">
              <a:lumMod val="60000"/>
              <a:lumOff val="40000"/>
            </a:schemeClr>
          </a:solidFill>
          <a:ln w="38100">
            <a:solidFill>
              <a:schemeClr val="accent1">
                <a:lumMod val="75000"/>
              </a:schemeClr>
            </a:solidFill>
          </a:ln>
        </p:spPr>
        <p:txBody>
          <a:bodyPr wrap="square" rtlCol="0">
            <a:spAutoFit/>
          </a:bodyPr>
          <a:lstStyle/>
          <a:p>
            <a:r>
              <a:rPr lang="en-GB" dirty="0">
                <a:solidFill>
                  <a:schemeClr val="accent1">
                    <a:lumMod val="50000"/>
                  </a:schemeClr>
                </a:solidFill>
                <a:latin typeface="Arial" panose="020B0604020202020204" pitchFamily="34" charset="0"/>
                <a:cs typeface="Arial" panose="020B0604020202020204" pitchFamily="34" charset="0"/>
              </a:rPr>
              <a:t>The Land in North Wales was the brain child of Claire Griffiths. A successful venture since 2014 , it offers children freedom to play explore and experiment without pre-conceptions, adult input or judgement. Allowing creativity and independence no boundaries. The land is based in an area of social deprivation which was a serious consideration when choosing its location. The concept echoes the ethos of  the Swedish education system which is largely based outdoors and channels building resilience ( Westervelt, 2015).</a:t>
            </a:r>
          </a:p>
        </p:txBody>
      </p:sp>
      <p:sp>
        <p:nvSpPr>
          <p:cNvPr id="2" name="Rounded Rectangle 1"/>
          <p:cNvSpPr/>
          <p:nvPr/>
        </p:nvSpPr>
        <p:spPr>
          <a:xfrm>
            <a:off x="7700963" y="680918"/>
            <a:ext cx="2957512" cy="819270"/>
          </a:xfrm>
          <a:prstGeom prst="roundRect">
            <a:avLst/>
          </a:prstGeom>
          <a:solidFill>
            <a:schemeClr val="accent1">
              <a:lumMod val="60000"/>
              <a:lumOff val="4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11682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21533-3B5F-4431-B3F9-35994AA1FF7D}"/>
              </a:ext>
            </a:extLst>
          </p:cNvPr>
          <p:cNvSpPr>
            <a:spLocks noGrp="1"/>
          </p:cNvSpPr>
          <p:nvPr>
            <p:ph type="title"/>
          </p:nvPr>
        </p:nvSpPr>
        <p:spPr/>
        <p:txBody>
          <a:bodyPr/>
          <a:lstStyle/>
          <a:p>
            <a:r>
              <a:rPr lang="en-GB" dirty="0"/>
              <a:t>           HOW WILL IT WORK ?</a:t>
            </a:r>
          </a:p>
        </p:txBody>
      </p:sp>
      <p:sp>
        <p:nvSpPr>
          <p:cNvPr id="3" name="Content Placeholder 2">
            <a:extLst>
              <a:ext uri="{FF2B5EF4-FFF2-40B4-BE49-F238E27FC236}">
                <a16:creationId xmlns:a16="http://schemas.microsoft.com/office/drawing/2014/main" id="{3E5B023E-FBE5-4344-A473-227460F567A8}"/>
              </a:ext>
            </a:extLst>
          </p:cNvPr>
          <p:cNvSpPr>
            <a:spLocks noGrp="1"/>
          </p:cNvSpPr>
          <p:nvPr>
            <p:ph idx="1"/>
          </p:nvPr>
        </p:nvSpPr>
        <p:spPr>
          <a:xfrm>
            <a:off x="1066800" y="1875295"/>
            <a:ext cx="4109634" cy="4159745"/>
          </a:xfrm>
        </p:spPr>
        <p:txBody>
          <a:bodyPr/>
          <a:lstStyle/>
          <a:p>
            <a:r>
              <a:rPr lang="en-GB" dirty="0"/>
              <a:t>STAFF</a:t>
            </a:r>
          </a:p>
          <a:p>
            <a:r>
              <a:rPr lang="en-GB" dirty="0"/>
              <a:t>INSURANCE</a:t>
            </a:r>
          </a:p>
          <a:p>
            <a:r>
              <a:rPr lang="en-GB" dirty="0"/>
              <a:t>UPKEEP OF TRAINING </a:t>
            </a:r>
          </a:p>
          <a:p>
            <a:r>
              <a:rPr lang="en-GB" dirty="0"/>
              <a:t>LAND,MATERIALS,EQUIPTMENT</a:t>
            </a:r>
          </a:p>
          <a:p>
            <a:r>
              <a:rPr lang="en-GB" dirty="0"/>
              <a:t>ECT</a:t>
            </a:r>
          </a:p>
        </p:txBody>
      </p:sp>
      <p:sp>
        <p:nvSpPr>
          <p:cNvPr id="4" name="TextBox 3">
            <a:extLst>
              <a:ext uri="{FF2B5EF4-FFF2-40B4-BE49-F238E27FC236}">
                <a16:creationId xmlns:a16="http://schemas.microsoft.com/office/drawing/2014/main" id="{D06B40A8-4838-42A4-8099-E5E2CBE0D54D}"/>
              </a:ext>
            </a:extLst>
          </p:cNvPr>
          <p:cNvSpPr txBox="1"/>
          <p:nvPr/>
        </p:nvSpPr>
        <p:spPr>
          <a:xfrm>
            <a:off x="7625166" y="2014194"/>
            <a:ext cx="3500034" cy="369332"/>
          </a:xfrm>
          <a:prstGeom prst="rect">
            <a:avLst/>
          </a:prstGeom>
          <a:noFill/>
        </p:spPr>
        <p:txBody>
          <a:bodyPr wrap="square" rtlCol="0">
            <a:spAutoFit/>
          </a:bodyPr>
          <a:lstStyle/>
          <a:p>
            <a:r>
              <a:rPr lang="en-GB" dirty="0"/>
              <a:t>COSTINGS</a:t>
            </a:r>
          </a:p>
        </p:txBody>
      </p:sp>
    </p:spTree>
    <p:extLst>
      <p:ext uri="{BB962C8B-B14F-4D97-AF65-F5344CB8AC3E}">
        <p14:creationId xmlns:p14="http://schemas.microsoft.com/office/powerpoint/2010/main" val="2674562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B060C1-8483-4FA3-B156-68E7B7D5B712}"/>
              </a:ext>
            </a:extLst>
          </p:cNvPr>
          <p:cNvSpPr>
            <a:spLocks noGrp="1"/>
          </p:cNvSpPr>
          <p:nvPr>
            <p:ph type="title"/>
          </p:nvPr>
        </p:nvSpPr>
        <p:spPr/>
        <p:txBody>
          <a:bodyPr/>
          <a:lstStyle/>
          <a:p>
            <a:r>
              <a:rPr lang="en-GB" dirty="0"/>
              <a:t>ADDED GROUPS</a:t>
            </a:r>
          </a:p>
        </p:txBody>
      </p:sp>
      <p:sp>
        <p:nvSpPr>
          <p:cNvPr id="5" name="Picture Placeholder 4">
            <a:extLst>
              <a:ext uri="{FF2B5EF4-FFF2-40B4-BE49-F238E27FC236}">
                <a16:creationId xmlns:a16="http://schemas.microsoft.com/office/drawing/2014/main" id="{600909C9-61A0-44DC-A7E5-BDB3425F9F7C}"/>
              </a:ext>
            </a:extLst>
          </p:cNvPr>
          <p:cNvSpPr>
            <a:spLocks noGrp="1"/>
          </p:cNvSpPr>
          <p:nvPr>
            <p:ph type="pic" idx="1"/>
          </p:nvPr>
        </p:nvSpPr>
        <p:spPr>
          <a:xfrm>
            <a:off x="228599" y="237744"/>
            <a:ext cx="8776856" cy="6382512"/>
          </a:xfrm>
          <a:pattFill prst="dkUpDiag">
            <a:fgClr>
              <a:schemeClr val="accent1">
                <a:lumMod val="60000"/>
                <a:lumOff val="40000"/>
              </a:schemeClr>
            </a:fgClr>
            <a:bgClr>
              <a:schemeClr val="bg1"/>
            </a:bgClr>
          </a:pattFill>
        </p:spPr>
      </p:sp>
      <p:sp>
        <p:nvSpPr>
          <p:cNvPr id="6" name="Text Placeholder 5">
            <a:extLst>
              <a:ext uri="{FF2B5EF4-FFF2-40B4-BE49-F238E27FC236}">
                <a16:creationId xmlns:a16="http://schemas.microsoft.com/office/drawing/2014/main" id="{96588D89-08BE-4B44-B0D7-2DB2ABF37D07}"/>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35844029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8E615A73-2965-444F-A4D5-49E1BEC04DED}"/>
              </a:ext>
            </a:extLst>
          </p:cNvPr>
          <p:cNvSpPr>
            <a:spLocks noGrp="1"/>
          </p:cNvSpPr>
          <p:nvPr>
            <p:ph type="body" idx="1"/>
          </p:nvPr>
        </p:nvSpPr>
        <p:spPr>
          <a:xfrm>
            <a:off x="1563624" y="1447800"/>
            <a:ext cx="9070848" cy="3691462"/>
          </a:xfrm>
        </p:spPr>
        <p:txBody>
          <a:bodyPr>
            <a:normAutofit/>
          </a:bodyPr>
          <a:lstStyle/>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55977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6E205D0-6CBC-4B68-A14F-34440DA0F326}"/>
              </a:ext>
            </a:extLst>
          </p:cNvPr>
          <p:cNvSpPr txBox="1"/>
          <p:nvPr/>
        </p:nvSpPr>
        <p:spPr>
          <a:xfrm>
            <a:off x="213360" y="274320"/>
            <a:ext cx="11765280" cy="6494085"/>
          </a:xfrm>
          <a:prstGeom prst="rect">
            <a:avLst/>
          </a:prstGeom>
          <a:blipFill>
            <a:blip r:embed="rId2"/>
            <a:tile tx="0" ty="0" sx="100000" sy="100000" flip="none" algn="tl"/>
          </a:blipFill>
        </p:spPr>
        <p:txBody>
          <a:bodyPr wrap="square" rtlCol="0">
            <a:spAutoFit/>
          </a:bodyPr>
          <a:lstStyle/>
          <a:p>
            <a:pPr algn="ctr"/>
            <a:r>
              <a:rPr lang="en-GB" sz="2400" u="sng" dirty="0">
                <a:solidFill>
                  <a:schemeClr val="accent1">
                    <a:lumMod val="50000"/>
                  </a:schemeClr>
                </a:solidFill>
                <a:latin typeface="Arial" panose="020B0604020202020204" pitchFamily="34" charset="0"/>
                <a:cs typeface="Arial" panose="020B0604020202020204" pitchFamily="34" charset="0"/>
              </a:rPr>
              <a:t>References</a:t>
            </a:r>
          </a:p>
          <a:p>
            <a:pPr algn="ctr"/>
            <a:endParaRPr lang="en-GB" u="sng" dirty="0">
              <a:solidFill>
                <a:schemeClr val="accent1">
                  <a:lumMod val="50000"/>
                </a:schemeClr>
              </a:solidFill>
              <a:latin typeface="Arial" panose="020B0604020202020204" pitchFamily="34" charset="0"/>
              <a:cs typeface="Arial" panose="020B0604020202020204" pitchFamily="34" charset="0"/>
            </a:endParaRPr>
          </a:p>
          <a:p>
            <a:r>
              <a:rPr lang="en-GB" sz="1400" dirty="0" err="1">
                <a:solidFill>
                  <a:schemeClr val="accent1">
                    <a:lumMod val="50000"/>
                  </a:schemeClr>
                </a:solidFill>
                <a:latin typeface="Arial" panose="020B0604020202020204" pitchFamily="34" charset="0"/>
                <a:cs typeface="Arial" panose="020B0604020202020204" pitchFamily="34" charset="0"/>
              </a:rPr>
              <a:t>Axford</a:t>
            </a:r>
            <a:r>
              <a:rPr lang="en-GB" sz="1400" dirty="0">
                <a:solidFill>
                  <a:schemeClr val="accent1">
                    <a:lumMod val="50000"/>
                  </a:schemeClr>
                </a:solidFill>
                <a:latin typeface="Arial" panose="020B0604020202020204" pitchFamily="34" charset="0"/>
                <a:cs typeface="Arial" panose="020B0604020202020204" pitchFamily="34" charset="0"/>
              </a:rPr>
              <a:t>, N. (2012) ‘</a:t>
            </a:r>
            <a:r>
              <a:rPr lang="en-GB" sz="1400" i="1" dirty="0">
                <a:solidFill>
                  <a:schemeClr val="accent1">
                    <a:lumMod val="50000"/>
                  </a:schemeClr>
                </a:solidFill>
                <a:latin typeface="Arial" panose="020B0604020202020204" pitchFamily="34" charset="0"/>
                <a:cs typeface="Arial" panose="020B0604020202020204" pitchFamily="34" charset="0"/>
              </a:rPr>
              <a:t>Exploring Concepts of Child Wellbeing’</a:t>
            </a:r>
            <a:r>
              <a:rPr lang="en-GB" sz="1400" dirty="0">
                <a:solidFill>
                  <a:schemeClr val="accent1">
                    <a:lumMod val="50000"/>
                  </a:schemeClr>
                </a:solidFill>
                <a:latin typeface="Arial" panose="020B0604020202020204" pitchFamily="34" charset="0"/>
                <a:cs typeface="Arial" panose="020B0604020202020204" pitchFamily="34" charset="0"/>
              </a:rPr>
              <a:t>. Bristol: The Policy Press.</a:t>
            </a:r>
          </a:p>
          <a:p>
            <a:endParaRPr lang="en-GB" sz="1400" dirty="0">
              <a:solidFill>
                <a:schemeClr val="accent1">
                  <a:lumMod val="50000"/>
                </a:schemeClr>
              </a:solidFill>
              <a:latin typeface="Arial" panose="020B0604020202020204" pitchFamily="34" charset="0"/>
              <a:cs typeface="Arial" panose="020B0604020202020204" pitchFamily="34" charset="0"/>
            </a:endParaRPr>
          </a:p>
          <a:p>
            <a:r>
              <a:rPr lang="en-GB" sz="1400" dirty="0">
                <a:solidFill>
                  <a:schemeClr val="accent1">
                    <a:lumMod val="50000"/>
                  </a:schemeClr>
                </a:solidFill>
                <a:latin typeface="Arial" panose="020B0604020202020204" pitchFamily="34" charset="0"/>
                <a:cs typeface="Arial" panose="020B0604020202020204" pitchFamily="34" charset="0"/>
              </a:rPr>
              <a:t>Barry,  E. (2018) ‘</a:t>
            </a:r>
            <a:r>
              <a:rPr lang="en-GB" sz="1400" dirty="0" err="1">
                <a:solidFill>
                  <a:schemeClr val="accent1">
                    <a:lumMod val="50000"/>
                  </a:schemeClr>
                </a:solidFill>
                <a:latin typeface="Arial" panose="020B0604020202020204" pitchFamily="34" charset="0"/>
                <a:cs typeface="Arial" panose="020B0604020202020204" pitchFamily="34" charset="0"/>
              </a:rPr>
              <a:t>Britains</a:t>
            </a:r>
            <a:r>
              <a:rPr lang="en-GB" sz="1400" dirty="0">
                <a:solidFill>
                  <a:schemeClr val="accent1">
                    <a:lumMod val="50000"/>
                  </a:schemeClr>
                </a:solidFill>
                <a:latin typeface="Arial" panose="020B0604020202020204" pitchFamily="34" charset="0"/>
                <a:cs typeface="Arial" panose="020B0604020202020204" pitchFamily="34" charset="0"/>
              </a:rPr>
              <a:t> Playgrounds, Bringing in Risk to Build Resilience’. </a:t>
            </a:r>
            <a:r>
              <a:rPr lang="en-GB" sz="1400" dirty="0">
                <a:solidFill>
                  <a:schemeClr val="accent1">
                    <a:lumMod val="5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https://www.nytimes.com/2018/03/10/world/europe/britain-playgrounds-risk.html</a:t>
            </a:r>
            <a:r>
              <a:rPr lang="en-GB" sz="1400" dirty="0">
                <a:solidFill>
                  <a:schemeClr val="accent1">
                    <a:lumMod val="50000"/>
                  </a:schemeClr>
                </a:solidFill>
                <a:latin typeface="Arial" panose="020B0604020202020204" pitchFamily="34" charset="0"/>
                <a:cs typeface="Arial" panose="020B0604020202020204" pitchFamily="34" charset="0"/>
              </a:rPr>
              <a:t> [Accessed 15</a:t>
            </a:r>
            <a:r>
              <a:rPr lang="en-GB" sz="1400" baseline="30000" dirty="0">
                <a:solidFill>
                  <a:schemeClr val="accent1">
                    <a:lumMod val="50000"/>
                  </a:schemeClr>
                </a:solidFill>
                <a:latin typeface="Arial" panose="020B0604020202020204" pitchFamily="34" charset="0"/>
                <a:cs typeface="Arial" panose="020B0604020202020204" pitchFamily="34" charset="0"/>
              </a:rPr>
              <a:t>th</a:t>
            </a:r>
            <a:r>
              <a:rPr lang="en-GB" sz="1400" dirty="0">
                <a:solidFill>
                  <a:schemeClr val="accent1">
                    <a:lumMod val="50000"/>
                  </a:schemeClr>
                </a:solidFill>
                <a:latin typeface="Arial" panose="020B0604020202020204" pitchFamily="34" charset="0"/>
                <a:cs typeface="Arial" panose="020B0604020202020204" pitchFamily="34" charset="0"/>
              </a:rPr>
              <a:t> January 2020].</a:t>
            </a:r>
          </a:p>
          <a:p>
            <a:endParaRPr lang="en-GB" sz="1400" dirty="0">
              <a:solidFill>
                <a:schemeClr val="accent1">
                  <a:lumMod val="50000"/>
                </a:schemeClr>
              </a:solidFill>
              <a:latin typeface="Arial" panose="020B0604020202020204" pitchFamily="34" charset="0"/>
              <a:cs typeface="Arial" panose="020B0604020202020204" pitchFamily="34" charset="0"/>
            </a:endParaRPr>
          </a:p>
          <a:p>
            <a:r>
              <a:rPr lang="en-GB" sz="1400" dirty="0">
                <a:solidFill>
                  <a:schemeClr val="accent1">
                    <a:lumMod val="50000"/>
                  </a:schemeClr>
                </a:solidFill>
                <a:latin typeface="Arial" panose="020B0604020202020204" pitchFamily="34" charset="0"/>
                <a:cs typeface="Arial" panose="020B0604020202020204" pitchFamily="34" charset="0"/>
              </a:rPr>
              <a:t>Department of Children’s Education, Lifelong Learning and Skills.  (2017) </a:t>
            </a:r>
            <a:r>
              <a:rPr lang="en-GB" sz="1400" i="1" dirty="0">
                <a:solidFill>
                  <a:schemeClr val="accent1">
                    <a:lumMod val="50000"/>
                  </a:schemeClr>
                </a:solidFill>
                <a:latin typeface="Arial" panose="020B0604020202020204" pitchFamily="34" charset="0"/>
                <a:cs typeface="Arial" panose="020B0604020202020204" pitchFamily="34" charset="0"/>
              </a:rPr>
              <a:t>Evaluation of Pupil Deprivation Grant.</a:t>
            </a:r>
            <a:r>
              <a:rPr lang="en-GB" sz="1400" dirty="0">
                <a:solidFill>
                  <a:schemeClr val="accent1">
                    <a:lumMod val="50000"/>
                  </a:schemeClr>
                </a:solidFill>
                <a:latin typeface="Arial" panose="020B0604020202020204" pitchFamily="34" charset="0"/>
                <a:cs typeface="Arial" panose="020B0604020202020204" pitchFamily="34" charset="0"/>
              </a:rPr>
              <a:t> Cardiff: Welsh Assembly Government.</a:t>
            </a:r>
          </a:p>
          <a:p>
            <a:endParaRPr lang="en-GB" sz="1400" dirty="0">
              <a:solidFill>
                <a:schemeClr val="accent1">
                  <a:lumMod val="50000"/>
                </a:schemeClr>
              </a:solidFill>
              <a:latin typeface="Arial" panose="020B0604020202020204" pitchFamily="34" charset="0"/>
              <a:cs typeface="Arial" panose="020B0604020202020204" pitchFamily="34" charset="0"/>
            </a:endParaRPr>
          </a:p>
          <a:p>
            <a:r>
              <a:rPr lang="en-GB" sz="1400" dirty="0">
                <a:solidFill>
                  <a:schemeClr val="accent1">
                    <a:lumMod val="50000"/>
                  </a:schemeClr>
                </a:solidFill>
                <a:latin typeface="Arial" panose="020B0604020202020204" pitchFamily="34" charset="0"/>
                <a:cs typeface="Arial" panose="020B0604020202020204" pitchFamily="34" charset="0"/>
              </a:rPr>
              <a:t>Tarrant,  P.  (2013)  ‘</a:t>
            </a:r>
            <a:r>
              <a:rPr lang="en-GB" sz="1400" i="1" dirty="0">
                <a:solidFill>
                  <a:schemeClr val="accent1">
                    <a:lumMod val="50000"/>
                  </a:schemeClr>
                </a:solidFill>
                <a:latin typeface="Arial" panose="020B0604020202020204" pitchFamily="34" charset="0"/>
                <a:cs typeface="Arial" panose="020B0604020202020204" pitchFamily="34" charset="0"/>
              </a:rPr>
              <a:t>Reflective Practice and Professional Development’</a:t>
            </a:r>
            <a:r>
              <a:rPr lang="en-GB" sz="1400" dirty="0">
                <a:solidFill>
                  <a:schemeClr val="accent1">
                    <a:lumMod val="50000"/>
                  </a:schemeClr>
                </a:solidFill>
                <a:latin typeface="Arial" panose="020B0604020202020204" pitchFamily="34" charset="0"/>
                <a:cs typeface="Arial" panose="020B0604020202020204" pitchFamily="34" charset="0"/>
              </a:rPr>
              <a:t>. London: Sage Publications Ltd.</a:t>
            </a:r>
          </a:p>
          <a:p>
            <a:endParaRPr lang="en-GB" sz="1400" dirty="0">
              <a:solidFill>
                <a:schemeClr val="accent1">
                  <a:lumMod val="50000"/>
                </a:schemeClr>
              </a:solidFill>
              <a:latin typeface="Arial" panose="020B0604020202020204" pitchFamily="34" charset="0"/>
              <a:cs typeface="Arial" panose="020B0604020202020204" pitchFamily="34" charset="0"/>
            </a:endParaRPr>
          </a:p>
          <a:p>
            <a:r>
              <a:rPr lang="en-GB" sz="1400" dirty="0">
                <a:solidFill>
                  <a:schemeClr val="accent1">
                    <a:lumMod val="50000"/>
                  </a:schemeClr>
                </a:solidFill>
                <a:latin typeface="Arial" panose="020B0604020202020204" pitchFamily="34" charset="0"/>
                <a:cs typeface="Arial" panose="020B0604020202020204" pitchFamily="34" charset="0"/>
              </a:rPr>
              <a:t>The Thrive Approach.  (2019) ‘The Thrive Approach, Neuroscience’ </a:t>
            </a:r>
            <a:r>
              <a:rPr lang="en-GB" sz="1400" u="sng" dirty="0">
                <a:solidFill>
                  <a:schemeClr val="accent1">
                    <a:lumMod val="50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https://www.thriveapproach.com/the-thrive-approach/</a:t>
            </a:r>
            <a:r>
              <a:rPr lang="en-GB" sz="1400" dirty="0">
                <a:solidFill>
                  <a:schemeClr val="accent1">
                    <a:lumMod val="50000"/>
                  </a:schemeClr>
                </a:solidFill>
                <a:latin typeface="Arial" panose="020B0604020202020204" pitchFamily="34" charset="0"/>
                <a:cs typeface="Arial" panose="020B0604020202020204" pitchFamily="34" charset="0"/>
              </a:rPr>
              <a:t> [Accessed 5</a:t>
            </a:r>
            <a:r>
              <a:rPr lang="en-GB" sz="1400" baseline="30000" dirty="0">
                <a:solidFill>
                  <a:schemeClr val="accent1">
                    <a:lumMod val="50000"/>
                  </a:schemeClr>
                </a:solidFill>
                <a:latin typeface="Arial" panose="020B0604020202020204" pitchFamily="34" charset="0"/>
                <a:cs typeface="Arial" panose="020B0604020202020204" pitchFamily="34" charset="0"/>
              </a:rPr>
              <a:t>th</a:t>
            </a:r>
            <a:r>
              <a:rPr lang="en-GB" sz="1400" dirty="0">
                <a:solidFill>
                  <a:schemeClr val="accent1">
                    <a:lumMod val="50000"/>
                  </a:schemeClr>
                </a:solidFill>
                <a:latin typeface="Arial" panose="020B0604020202020204" pitchFamily="34" charset="0"/>
                <a:cs typeface="Arial" panose="020B0604020202020204" pitchFamily="34" charset="0"/>
              </a:rPr>
              <a:t> January 2020].</a:t>
            </a:r>
          </a:p>
          <a:p>
            <a:endParaRPr lang="en-GB" sz="1400" dirty="0">
              <a:solidFill>
                <a:schemeClr val="accent1">
                  <a:lumMod val="50000"/>
                </a:schemeClr>
              </a:solidFill>
              <a:latin typeface="Arial" panose="020B0604020202020204" pitchFamily="34" charset="0"/>
              <a:cs typeface="Arial" panose="020B0604020202020204" pitchFamily="34" charset="0"/>
            </a:endParaRPr>
          </a:p>
          <a:p>
            <a:r>
              <a:rPr lang="en-GB" sz="1400" dirty="0">
                <a:solidFill>
                  <a:schemeClr val="accent1">
                    <a:lumMod val="50000"/>
                  </a:schemeClr>
                </a:solidFill>
                <a:latin typeface="Arial" panose="020B0604020202020204" pitchFamily="34" charset="0"/>
                <a:cs typeface="Arial" panose="020B0604020202020204" pitchFamily="34" charset="0"/>
              </a:rPr>
              <a:t>Waite,  S. (2017)  ‘</a:t>
            </a:r>
            <a:r>
              <a:rPr lang="en-GB" sz="1400" i="1" dirty="0">
                <a:solidFill>
                  <a:schemeClr val="accent1">
                    <a:lumMod val="50000"/>
                  </a:schemeClr>
                </a:solidFill>
                <a:latin typeface="Arial" panose="020B0604020202020204" pitchFamily="34" charset="0"/>
                <a:cs typeface="Arial" panose="020B0604020202020204" pitchFamily="34" charset="0"/>
              </a:rPr>
              <a:t>Children Learning Outside the Classroom’ </a:t>
            </a:r>
            <a:r>
              <a:rPr lang="en-GB" sz="1400" dirty="0">
                <a:solidFill>
                  <a:schemeClr val="accent1">
                    <a:lumMod val="50000"/>
                  </a:schemeClr>
                </a:solidFill>
                <a:latin typeface="Arial" panose="020B0604020202020204" pitchFamily="34" charset="0"/>
                <a:cs typeface="Arial" panose="020B0604020202020204" pitchFamily="34" charset="0"/>
              </a:rPr>
              <a:t>(2</a:t>
            </a:r>
            <a:r>
              <a:rPr lang="en-GB" sz="1400" baseline="30000" dirty="0">
                <a:solidFill>
                  <a:schemeClr val="accent1">
                    <a:lumMod val="50000"/>
                  </a:schemeClr>
                </a:solidFill>
                <a:latin typeface="Arial" panose="020B0604020202020204" pitchFamily="34" charset="0"/>
                <a:cs typeface="Arial" panose="020B0604020202020204" pitchFamily="34" charset="0"/>
              </a:rPr>
              <a:t>nd</a:t>
            </a:r>
            <a:r>
              <a:rPr lang="en-GB" sz="1400" dirty="0">
                <a:solidFill>
                  <a:schemeClr val="accent1">
                    <a:lumMod val="50000"/>
                  </a:schemeClr>
                </a:solidFill>
                <a:latin typeface="Arial" panose="020B0604020202020204" pitchFamily="34" charset="0"/>
                <a:cs typeface="Arial" panose="020B0604020202020204" pitchFamily="34" charset="0"/>
              </a:rPr>
              <a:t> ed). London: Sage Publications Ltd. </a:t>
            </a:r>
          </a:p>
          <a:p>
            <a:endParaRPr lang="en-GB" sz="1400" dirty="0">
              <a:solidFill>
                <a:schemeClr val="accent1">
                  <a:lumMod val="50000"/>
                </a:schemeClr>
              </a:solidFill>
              <a:latin typeface="Arial" panose="020B0604020202020204" pitchFamily="34" charset="0"/>
              <a:cs typeface="Arial" panose="020B0604020202020204" pitchFamily="34" charset="0"/>
            </a:endParaRPr>
          </a:p>
          <a:p>
            <a:r>
              <a:rPr lang="en-GB" sz="1400" dirty="0">
                <a:solidFill>
                  <a:schemeClr val="accent1">
                    <a:lumMod val="50000"/>
                  </a:schemeClr>
                </a:solidFill>
                <a:latin typeface="Arial" panose="020B0604020202020204" pitchFamily="34" charset="0"/>
                <a:cs typeface="Arial" panose="020B0604020202020204" pitchFamily="34" charset="0"/>
              </a:rPr>
              <a:t>Westervelt,  E (2015)  ‘Value of Wild and Risky Play: Mud, Fire, Hammers and Nails.</a:t>
            </a:r>
            <a:r>
              <a:rPr lang="en-GB" sz="1400" dirty="0">
                <a:hlinkClick r:id="rId5"/>
              </a:rPr>
              <a:t> https://www.npr.org/sections/ed/2015/04/03/395797459/the-value-of-wild-risky-play-fire-mud-hammers-and-nails</a:t>
            </a:r>
            <a:r>
              <a:rPr lang="en-GB" sz="1400" dirty="0"/>
              <a:t> </a:t>
            </a:r>
            <a:r>
              <a:rPr lang="en-GB" sz="1400" dirty="0">
                <a:solidFill>
                  <a:schemeClr val="accent1">
                    <a:lumMod val="50000"/>
                  </a:schemeClr>
                </a:solidFill>
              </a:rPr>
              <a:t>[Accessed 10th January 2020].</a:t>
            </a:r>
            <a:endParaRPr lang="en-GB" sz="1400" dirty="0">
              <a:solidFill>
                <a:schemeClr val="accent1">
                  <a:lumMod val="50000"/>
                </a:schemeClr>
              </a:solidFill>
              <a:latin typeface="Arial" panose="020B0604020202020204" pitchFamily="34" charset="0"/>
              <a:cs typeface="Arial" panose="020B0604020202020204" pitchFamily="34" charset="0"/>
            </a:endParaRPr>
          </a:p>
          <a:p>
            <a:endParaRPr lang="en-GB" sz="1400" dirty="0">
              <a:solidFill>
                <a:schemeClr val="accent1">
                  <a:lumMod val="50000"/>
                </a:schemeClr>
              </a:solidFill>
              <a:latin typeface="Arial" panose="020B0604020202020204" pitchFamily="34" charset="0"/>
              <a:cs typeface="Arial" panose="020B0604020202020204" pitchFamily="34" charset="0"/>
            </a:endParaRPr>
          </a:p>
          <a:p>
            <a:r>
              <a:rPr lang="en-GB" sz="1400" dirty="0">
                <a:solidFill>
                  <a:schemeClr val="accent1">
                    <a:lumMod val="50000"/>
                  </a:schemeClr>
                </a:solidFill>
                <a:latin typeface="Arial" panose="020B0604020202020204" pitchFamily="34" charset="0"/>
                <a:cs typeface="Arial" panose="020B0604020202020204" pitchFamily="34" charset="0"/>
              </a:rPr>
              <a:t>White, R. and </a:t>
            </a:r>
            <a:r>
              <a:rPr lang="en-GB" sz="1400" dirty="0" err="1">
                <a:solidFill>
                  <a:schemeClr val="accent1">
                    <a:lumMod val="50000"/>
                  </a:schemeClr>
                </a:solidFill>
                <a:latin typeface="Arial" panose="020B0604020202020204" pitchFamily="34" charset="0"/>
                <a:cs typeface="Arial" panose="020B0604020202020204" pitchFamily="34" charset="0"/>
              </a:rPr>
              <a:t>Stoecklin</a:t>
            </a:r>
            <a:r>
              <a:rPr lang="en-GB" sz="1400" dirty="0">
                <a:solidFill>
                  <a:schemeClr val="accent1">
                    <a:lumMod val="50000"/>
                  </a:schemeClr>
                </a:solidFill>
                <a:latin typeface="Arial" panose="020B0604020202020204" pitchFamily="34" charset="0"/>
                <a:cs typeface="Arial" panose="020B0604020202020204" pitchFamily="34" charset="0"/>
              </a:rPr>
              <a:t>, V.  (2011)’ Children’s Outdoor Play and learning Environment’s-Returning to Nature’. </a:t>
            </a:r>
            <a:r>
              <a:rPr lang="en-GB" sz="1400" i="1" dirty="0">
                <a:solidFill>
                  <a:schemeClr val="accent1">
                    <a:lumMod val="50000"/>
                  </a:schemeClr>
                </a:solidFill>
                <a:latin typeface="Arial" panose="020B0604020202020204" pitchFamily="34" charset="0"/>
                <a:cs typeface="Arial" panose="020B0604020202020204" pitchFamily="34" charset="0"/>
              </a:rPr>
              <a:t>Early Childhood News</a:t>
            </a:r>
            <a:r>
              <a:rPr lang="en-GB" sz="1400" dirty="0">
                <a:solidFill>
                  <a:schemeClr val="accent1">
                    <a:lumMod val="50000"/>
                  </a:schemeClr>
                </a:solidFill>
                <a:latin typeface="Arial" panose="020B0604020202020204" pitchFamily="34" charset="0"/>
                <a:cs typeface="Arial" panose="020B0604020202020204" pitchFamily="34" charset="0"/>
              </a:rPr>
              <a:t>. Volume 69, Issue 2, pp271-286.</a:t>
            </a:r>
          </a:p>
          <a:p>
            <a:endParaRPr lang="en-GB" sz="1400" dirty="0">
              <a:solidFill>
                <a:schemeClr val="accent1">
                  <a:lumMod val="50000"/>
                </a:schemeClr>
              </a:solidFill>
              <a:latin typeface="Arial" panose="020B0604020202020204" pitchFamily="34" charset="0"/>
              <a:cs typeface="Arial" panose="020B0604020202020204" pitchFamily="34" charset="0"/>
            </a:endParaRPr>
          </a:p>
          <a:p>
            <a:r>
              <a:rPr lang="en-GB" sz="1400" dirty="0">
                <a:solidFill>
                  <a:schemeClr val="accent1">
                    <a:lumMod val="50000"/>
                  </a:schemeClr>
                </a:solidFill>
                <a:latin typeface="Arial" panose="020B0604020202020204" pitchFamily="34" charset="0"/>
                <a:cs typeface="Arial" panose="020B0604020202020204" pitchFamily="34" charset="0"/>
              </a:rPr>
              <a:t>Knight, S. (2011) ‘</a:t>
            </a:r>
            <a:r>
              <a:rPr lang="en-GB" sz="1400" i="1" dirty="0">
                <a:solidFill>
                  <a:schemeClr val="accent1">
                    <a:lumMod val="50000"/>
                  </a:schemeClr>
                </a:solidFill>
                <a:latin typeface="Arial" panose="020B0604020202020204" pitchFamily="34" charset="0"/>
                <a:cs typeface="Arial" panose="020B0604020202020204" pitchFamily="34" charset="0"/>
              </a:rPr>
              <a:t>Risk and Adventure in Early Years Outdoor Play’</a:t>
            </a:r>
            <a:r>
              <a:rPr lang="en-GB" sz="1400" dirty="0">
                <a:solidFill>
                  <a:schemeClr val="accent1">
                    <a:lumMod val="50000"/>
                  </a:schemeClr>
                </a:solidFill>
                <a:latin typeface="Arial" panose="020B0604020202020204" pitchFamily="34" charset="0"/>
                <a:cs typeface="Arial" panose="020B0604020202020204" pitchFamily="34" charset="0"/>
              </a:rPr>
              <a:t>. London: Sage Publications Ltd.</a:t>
            </a:r>
          </a:p>
          <a:p>
            <a:endParaRPr lang="en-GB" sz="1400" dirty="0">
              <a:solidFill>
                <a:schemeClr val="accent1">
                  <a:lumMod val="50000"/>
                </a:schemeClr>
              </a:solidFill>
              <a:latin typeface="Arial" panose="020B0604020202020204" pitchFamily="34" charset="0"/>
              <a:cs typeface="Arial" panose="020B0604020202020204" pitchFamily="34" charset="0"/>
            </a:endParaRPr>
          </a:p>
          <a:p>
            <a:r>
              <a:rPr lang="en-GB" sz="1400" dirty="0">
                <a:solidFill>
                  <a:schemeClr val="accent1">
                    <a:lumMod val="50000"/>
                  </a:schemeClr>
                </a:solidFill>
                <a:latin typeface="Arial" panose="020B0604020202020204" pitchFamily="34" charset="0"/>
                <a:cs typeface="Arial" panose="020B0604020202020204" pitchFamily="34" charset="0"/>
              </a:rPr>
              <a:t>Lamb, C. (2011) ‘</a:t>
            </a:r>
            <a:r>
              <a:rPr lang="en-GB" sz="1400" i="1" dirty="0">
                <a:solidFill>
                  <a:schemeClr val="accent1">
                    <a:lumMod val="50000"/>
                  </a:schemeClr>
                </a:solidFill>
                <a:latin typeface="Arial" panose="020B0604020202020204" pitchFamily="34" charset="0"/>
                <a:cs typeface="Arial" panose="020B0604020202020204" pitchFamily="34" charset="0"/>
              </a:rPr>
              <a:t>Forest School for All’</a:t>
            </a:r>
            <a:r>
              <a:rPr lang="en-GB" sz="1400" dirty="0">
                <a:solidFill>
                  <a:schemeClr val="accent1">
                    <a:lumMod val="50000"/>
                  </a:schemeClr>
                </a:solidFill>
                <a:latin typeface="Arial" panose="020B0604020202020204" pitchFamily="34" charset="0"/>
                <a:cs typeface="Arial" panose="020B0604020202020204" pitchFamily="34" charset="0"/>
              </a:rPr>
              <a:t>. London: Sage Publications Ltd.</a:t>
            </a:r>
          </a:p>
          <a:p>
            <a:pPr algn="ctr"/>
            <a:endParaRPr lang="en-GB" sz="2400" u="sng"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76157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6344</TotalTime>
  <Words>1335</Words>
  <Application>Microsoft Office PowerPoint</Application>
  <PresentationFormat>Widescreen</PresentationFormat>
  <Paragraphs>141</Paragraphs>
  <Slides>13</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Garamond</vt:lpstr>
      <vt:lpstr>Savon</vt:lpstr>
      <vt:lpstr>Skills for life: employability and future pathways ecge6001</vt:lpstr>
      <vt:lpstr>Wild Wood</vt:lpstr>
      <vt:lpstr>PowerPoint Presentation</vt:lpstr>
      <vt:lpstr>Benefits of Outdoor Play</vt:lpstr>
      <vt:lpstr>Knight (2011) concludes that the introduction of forest schools to children has many advantages. The outdoors offers limitless play and learning opportunities while some can be cross-curricular, more importantly skills such as self-confidence, self -esteem, resilience and boundaries are targeted in this holistic approach (Knight, 2011).   Children learn cause and effect and the position of their body which helps them to take risks in their learning, giving them confidence in their selves to try new challenges (Lamb,2011).   </vt:lpstr>
      <vt:lpstr>PowerPoint Presentation</vt:lpstr>
      <vt:lpstr>PowerPoint Presentation</vt:lpstr>
      <vt:lpstr>PowerPoint Presentation</vt:lpstr>
      <vt:lpstr>PowerPoint Presentation</vt:lpstr>
      <vt:lpstr>           HOW WILL IT WORK ?</vt:lpstr>
      <vt:lpstr>ADDED GROUPS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hp</cp:lastModifiedBy>
  <cp:revision>68</cp:revision>
  <dcterms:created xsi:type="dcterms:W3CDTF">2020-01-11T13:52:18Z</dcterms:created>
  <dcterms:modified xsi:type="dcterms:W3CDTF">2020-01-17T17:51:24Z</dcterms:modified>
</cp:coreProperties>
</file>