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7"/>
  </p:notesMasterIdLst>
  <p:sldIdLst>
    <p:sldId id="256" r:id="rId5"/>
    <p:sldId id="278" r:id="rId6"/>
    <p:sldId id="279" r:id="rId7"/>
    <p:sldId id="280" r:id="rId8"/>
    <p:sldId id="281" r:id="rId9"/>
    <p:sldId id="284" r:id="rId10"/>
    <p:sldId id="285" r:id="rId11"/>
    <p:sldId id="287" r:id="rId12"/>
    <p:sldId id="291" r:id="rId13"/>
    <p:sldId id="290" r:id="rId14"/>
    <p:sldId id="288" r:id="rId15"/>
    <p:sldId id="289" r:id="rId16"/>
    <p:sldId id="258" r:id="rId17"/>
    <p:sldId id="257" r:id="rId18"/>
    <p:sldId id="274" r:id="rId19"/>
    <p:sldId id="275" r:id="rId20"/>
    <p:sldId id="259" r:id="rId21"/>
    <p:sldId id="277" r:id="rId22"/>
    <p:sldId id="264" r:id="rId23"/>
    <p:sldId id="265" r:id="rId24"/>
    <p:sldId id="266" r:id="rId25"/>
    <p:sldId id="260" r:id="rId26"/>
    <p:sldId id="267" r:id="rId27"/>
    <p:sldId id="269" r:id="rId28"/>
    <p:sldId id="270" r:id="rId29"/>
    <p:sldId id="261" r:id="rId30"/>
    <p:sldId id="272" r:id="rId31"/>
    <p:sldId id="271" r:id="rId32"/>
    <p:sldId id="262" r:id="rId33"/>
    <p:sldId id="263" r:id="rId34"/>
    <p:sldId id="273" r:id="rId35"/>
    <p:sldId id="286"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9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BCBDFA-A6C6-4486-A16A-8A4650AB253E}" type="datetimeFigureOut">
              <a:rPr lang="en-GB" smtClean="0"/>
              <a:pPr/>
              <a:t>10/03/2016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A48F20-C06B-405A-8DAB-8FD556827DE3}" type="slidenum">
              <a:rPr lang="en-GB" smtClean="0"/>
              <a:pPr/>
              <a:t>‹#›</a:t>
            </a:fld>
            <a:endParaRPr lang="en-GB"/>
          </a:p>
        </p:txBody>
      </p:sp>
    </p:spTree>
    <p:extLst>
      <p:ext uri="{BB962C8B-B14F-4D97-AF65-F5344CB8AC3E}">
        <p14:creationId xmlns:p14="http://schemas.microsoft.com/office/powerpoint/2010/main" val="16259796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Table of Orators, Table of Philosophers, Table of Lyric Poets, etc. Each author was listed alphabetically with a short biography and a list of titles of their works and for good measure the total number of lines in each work.</a:t>
            </a:r>
            <a:endParaRPr lang="en-GB" dirty="0"/>
          </a:p>
        </p:txBody>
      </p:sp>
      <p:sp>
        <p:nvSpPr>
          <p:cNvPr id="4" name="Slide Number Placeholder 3"/>
          <p:cNvSpPr>
            <a:spLocks noGrp="1"/>
          </p:cNvSpPr>
          <p:nvPr>
            <p:ph type="sldNum" sz="quarter" idx="10"/>
          </p:nvPr>
        </p:nvSpPr>
        <p:spPr/>
        <p:txBody>
          <a:bodyPr/>
          <a:lstStyle/>
          <a:p>
            <a:fld id="{9BA48F20-C06B-405A-8DAB-8FD556827DE3}" type="slidenum">
              <a:rPr lang="en-GB" smtClean="0"/>
              <a:pPr/>
              <a:t>24</a:t>
            </a:fld>
            <a:endParaRPr lang="en-GB"/>
          </a:p>
        </p:txBody>
      </p:sp>
    </p:spTree>
    <p:extLst>
      <p:ext uri="{BB962C8B-B14F-4D97-AF65-F5344CB8AC3E}">
        <p14:creationId xmlns:p14="http://schemas.microsoft.com/office/powerpoint/2010/main" val="3245330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F191791E-C57C-406A-B344-501047B7AEC8}" type="datetimeFigureOut">
              <a:rPr lang="en-GB" smtClean="0"/>
              <a:pPr/>
              <a:t>10/03/2016</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C16E969B-DBA4-47A7-A0C4-2DBC8D0F5A31}"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F191791E-C57C-406A-B344-501047B7AEC8}" type="datetimeFigureOut">
              <a:rPr lang="en-GB" smtClean="0"/>
              <a:pPr/>
              <a:t>10/03/2016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16E969B-DBA4-47A7-A0C4-2DBC8D0F5A31}" type="slidenum">
              <a:rPr lang="en-GB" smtClean="0"/>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F191791E-C57C-406A-B344-501047B7AEC8}" type="datetimeFigureOut">
              <a:rPr lang="en-GB" smtClean="0"/>
              <a:pPr/>
              <a:t>10/03/2016</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C16E969B-DBA4-47A7-A0C4-2DBC8D0F5A31}" type="slidenum">
              <a:rPr lang="en-GB" smtClean="0"/>
              <a:pPr/>
              <a:t>‹#›</a:t>
            </a:fld>
            <a:endParaRPr lang="en-GB"/>
          </a:p>
        </p:txBody>
      </p:sp>
      <p:sp>
        <p:nvSpPr>
          <p:cNvPr id="14" name="Footer Placeholder 13"/>
          <p:cNvSpPr>
            <a:spLocks noGrp="1"/>
          </p:cNvSpPr>
          <p:nvPr>
            <p:ph type="ftr" sz="quarter" idx="12"/>
          </p:nvPr>
        </p:nvSpPr>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F191791E-C57C-406A-B344-501047B7AEC8}" type="datetimeFigureOut">
              <a:rPr lang="en-GB" smtClean="0"/>
              <a:pPr/>
              <a:t>10/03/2016</a:t>
            </a:fld>
            <a:endParaRPr lang="en-GB"/>
          </a:p>
        </p:txBody>
      </p:sp>
      <p:sp>
        <p:nvSpPr>
          <p:cNvPr id="10" name="Slide Number Placeholder 9"/>
          <p:cNvSpPr>
            <a:spLocks noGrp="1"/>
          </p:cNvSpPr>
          <p:nvPr>
            <p:ph type="sldNum" sz="quarter" idx="16"/>
          </p:nvPr>
        </p:nvSpPr>
        <p:spPr/>
        <p:txBody>
          <a:bodyPr rtlCol="0"/>
          <a:lstStyle/>
          <a:p>
            <a:fld id="{C16E969B-DBA4-47A7-A0C4-2DBC8D0F5A31}" type="slidenum">
              <a:rPr lang="en-GB" smtClean="0"/>
              <a:pPr/>
              <a:t>‹#›</a:t>
            </a:fld>
            <a:endParaRPr lang="en-GB"/>
          </a:p>
        </p:txBody>
      </p:sp>
      <p:sp>
        <p:nvSpPr>
          <p:cNvPr id="12" name="Footer Placeholder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F191791E-C57C-406A-B344-501047B7AEC8}" type="datetimeFigureOut">
              <a:rPr lang="en-GB" smtClean="0"/>
              <a:pPr/>
              <a:t>10/03/2016</a:t>
            </a:fld>
            <a:endParaRPr lang="en-GB"/>
          </a:p>
        </p:txBody>
      </p:sp>
      <p:sp>
        <p:nvSpPr>
          <p:cNvPr id="12" name="Slide Number Placeholder 11"/>
          <p:cNvSpPr>
            <a:spLocks noGrp="1"/>
          </p:cNvSpPr>
          <p:nvPr>
            <p:ph type="sldNum" sz="quarter" idx="16"/>
          </p:nvPr>
        </p:nvSpPr>
        <p:spPr/>
        <p:txBody>
          <a:bodyPr rtlCol="0"/>
          <a:lstStyle/>
          <a:p>
            <a:fld id="{C16E969B-DBA4-47A7-A0C4-2DBC8D0F5A31}" type="slidenum">
              <a:rPr lang="en-GB" smtClean="0"/>
              <a:pPr/>
              <a:t>‹#›</a:t>
            </a:fld>
            <a:endParaRPr lang="en-GB"/>
          </a:p>
        </p:txBody>
      </p:sp>
      <p:sp>
        <p:nvSpPr>
          <p:cNvPr id="14" name="Footer Placeholder 13"/>
          <p:cNvSpPr>
            <a:spLocks noGrp="1"/>
          </p:cNvSpPr>
          <p:nvPr>
            <p:ph type="ftr" sz="quarter" idx="17"/>
          </p:nvPr>
        </p:nvSpPr>
        <p:spPr/>
        <p:txBody>
          <a:bodyPr rtlCol="0"/>
          <a:lstStyle/>
          <a:p>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191791E-C57C-406A-B344-501047B7AEC8}" type="datetimeFigureOut">
              <a:rPr lang="en-GB" smtClean="0"/>
              <a:pPr/>
              <a:t>10/03/2016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C16E969B-DBA4-47A7-A0C4-2DBC8D0F5A31}"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91791E-C57C-406A-B344-501047B7AEC8}" type="datetimeFigureOut">
              <a:rPr lang="en-GB" smtClean="0"/>
              <a:pPr/>
              <a:t>10/03/2016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C16E969B-DBA4-47A7-A0C4-2DBC8D0F5A3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191791E-C57C-406A-B344-501047B7AEC8}" type="datetimeFigureOut">
              <a:rPr lang="en-GB" smtClean="0"/>
              <a:pPr/>
              <a:t>10/03/2016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C16E969B-DBA4-47A7-A0C4-2DBC8D0F5A31}" type="slidenum">
              <a:rPr lang="en-GB" smtClean="0"/>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F191791E-C57C-406A-B344-501047B7AEC8}" type="datetimeFigureOut">
              <a:rPr lang="en-GB" smtClean="0"/>
              <a:pPr/>
              <a:t>10/03/2016</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C16E969B-DBA4-47A7-A0C4-2DBC8D0F5A31}" type="slidenum">
              <a:rPr lang="en-GB" smtClean="0"/>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91791E-C57C-406A-B344-501047B7AEC8}" type="datetimeFigureOut">
              <a:rPr lang="en-GB" smtClean="0"/>
              <a:pPr/>
              <a:t>10/03/2016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6E969B-DBA4-47A7-A0C4-2DBC8D0F5A31}"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F191791E-C57C-406A-B344-501047B7AEC8}" type="datetimeFigureOut">
              <a:rPr lang="en-GB" smtClean="0"/>
              <a:pPr/>
              <a:t>10/03/2016</a:t>
            </a:fld>
            <a:endParaRPr lang="en-GB"/>
          </a:p>
        </p:txBody>
      </p:sp>
      <p:sp>
        <p:nvSpPr>
          <p:cNvPr id="5" name="Footer Placeholder 4"/>
          <p:cNvSpPr>
            <a:spLocks noGrp="1"/>
          </p:cNvSpPr>
          <p:nvPr>
            <p:ph type="ftr" sz="quarter" idx="11"/>
          </p:nvPr>
        </p:nvSpPr>
        <p:spPr>
          <a:xfrm>
            <a:off x="457201" y="6248207"/>
            <a:ext cx="5573483" cy="365125"/>
          </a:xfrm>
        </p:spPr>
        <p:txBody>
          <a:bodyPr/>
          <a:lstStyle/>
          <a:p>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C16E969B-DBA4-47A7-A0C4-2DBC8D0F5A31}"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F191791E-C57C-406A-B344-501047B7AEC8}" type="datetimeFigureOut">
              <a:rPr lang="en-GB" smtClean="0"/>
              <a:pPr/>
              <a:t>10/03/2016</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C16E969B-DBA4-47A7-A0C4-2DBC8D0F5A31}"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upload.wikimedia.org/wikipedia/commons/c/ca/Rosetta_Stone_BW.jpeg"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hyperlink" Target="http://www.anythinganywhere.com/commerce/coins/coinpics/ancg-egy-ptolii-sg7770-1.jpg" TargetMode="Externa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jstor.org/stable/826879"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32.xml.rels><?xml version="1.0" encoding="UTF-8" standalone="yes"?>
<Relationships xmlns="http://schemas.openxmlformats.org/package/2006/relationships"><Relationship Id="rId2" Type="http://schemas.openxmlformats.org/officeDocument/2006/relationships/hyperlink" Target="http://www.jstor.org/stable/64307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Defenders, Conquerors, and Vanquished</a:t>
            </a:r>
            <a:endParaRPr lang="en-GB" dirty="0"/>
          </a:p>
        </p:txBody>
      </p:sp>
      <p:sp>
        <p:nvSpPr>
          <p:cNvPr id="3" name="Subtitle 2"/>
          <p:cNvSpPr>
            <a:spLocks noGrp="1"/>
          </p:cNvSpPr>
          <p:nvPr>
            <p:ph type="subTitle" idx="1"/>
          </p:nvPr>
        </p:nvSpPr>
        <p:spPr/>
        <p:txBody>
          <a:bodyPr/>
          <a:lstStyle/>
          <a:p>
            <a:r>
              <a:rPr lang="en-GB" smtClean="0"/>
              <a:t>Lecture 16: </a:t>
            </a:r>
            <a:r>
              <a:rPr lang="en-GB" dirty="0" smtClean="0"/>
              <a:t>Alexandria</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990600"/>
          </a:xfrm>
        </p:spPr>
        <p:txBody>
          <a:bodyPr>
            <a:normAutofit fontScale="90000"/>
          </a:bodyPr>
          <a:lstStyle/>
          <a:p>
            <a:r>
              <a:rPr lang="en-GB" sz="4800" b="1" dirty="0" smtClean="0"/>
              <a:t>Centralized Royal command economy</a:t>
            </a:r>
            <a:endParaRPr lang="en-GB" sz="4000" b="1" dirty="0"/>
          </a:p>
        </p:txBody>
      </p:sp>
      <p:sp>
        <p:nvSpPr>
          <p:cNvPr id="3" name="Content Placeholder 2"/>
          <p:cNvSpPr>
            <a:spLocks noGrp="1"/>
          </p:cNvSpPr>
          <p:nvPr>
            <p:ph sz="quarter" idx="1"/>
          </p:nvPr>
        </p:nvSpPr>
        <p:spPr/>
        <p:txBody>
          <a:bodyPr/>
          <a:lstStyle/>
          <a:p>
            <a:pPr marL="0" indent="0">
              <a:buNone/>
            </a:pPr>
            <a:r>
              <a:rPr lang="en-GB" sz="2800" dirty="0" smtClean="0"/>
              <a:t>Inventory of the royal domain . . . Everything connected with it was delivered to </a:t>
            </a:r>
            <a:r>
              <a:rPr lang="en-GB" sz="2800" dirty="0" err="1" smtClean="0"/>
              <a:t>Phoinix</a:t>
            </a:r>
            <a:r>
              <a:rPr lang="en-GB" sz="2800" dirty="0" smtClean="0"/>
              <a:t> the chief treasurer in year 28, in the month of Thoth of the king who was victorious over the </a:t>
            </a:r>
            <a:r>
              <a:rPr lang="en-GB" sz="2800" dirty="0" err="1" smtClean="0"/>
              <a:t>Philopersian</a:t>
            </a:r>
            <a:r>
              <a:rPr lang="en-GB" sz="2800" dirty="0" smtClean="0"/>
              <a:t> king when he entered Syria.  His scribes and district officials compiled it, from Elephantine to the Mediterranean, in detail </a:t>
            </a:r>
            <a:r>
              <a:rPr lang="en-GB" sz="2800" dirty="0" err="1" smtClean="0"/>
              <a:t>nome</a:t>
            </a:r>
            <a:r>
              <a:rPr lang="en-GB" sz="2800" dirty="0" smtClean="0"/>
              <a:t> by </a:t>
            </a:r>
            <a:r>
              <a:rPr lang="en-GB" sz="2800" dirty="0" err="1" smtClean="0"/>
              <a:t>nome</a:t>
            </a:r>
            <a:r>
              <a:rPr lang="en-GB" sz="2800" dirty="0" smtClean="0"/>
              <a:t>, altogether 36 provinces.</a:t>
            </a:r>
          </a:p>
          <a:p>
            <a:pPr algn="r">
              <a:buNone/>
            </a:pPr>
            <a:r>
              <a:rPr lang="en-GB" sz="2800" dirty="0" smtClean="0"/>
              <a:t>Demotic </a:t>
            </a:r>
            <a:r>
              <a:rPr lang="en-GB" sz="2800" dirty="0" err="1" smtClean="0"/>
              <a:t>Ostrakon</a:t>
            </a:r>
            <a:r>
              <a:rPr lang="en-GB" sz="2800" dirty="0" smtClean="0"/>
              <a:t> from Thebes 258 BC</a:t>
            </a:r>
          </a:p>
          <a:p>
            <a:endParaRPr lang="en-GB" dirty="0"/>
          </a:p>
        </p:txBody>
      </p:sp>
    </p:spTree>
    <p:extLst>
      <p:ext uri="{BB962C8B-B14F-4D97-AF65-F5344CB8AC3E}">
        <p14:creationId xmlns:p14="http://schemas.microsoft.com/office/powerpoint/2010/main" val="37182401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Command Economy</a:t>
            </a:r>
            <a:endParaRPr lang="en-GB" dirty="0"/>
          </a:p>
        </p:txBody>
      </p:sp>
      <p:sp>
        <p:nvSpPr>
          <p:cNvPr id="3" name="Content Placeholder 2"/>
          <p:cNvSpPr>
            <a:spLocks noGrp="1"/>
          </p:cNvSpPr>
          <p:nvPr>
            <p:ph sz="quarter" idx="1"/>
          </p:nvPr>
        </p:nvSpPr>
        <p:spPr>
          <a:xfrm>
            <a:off x="457200" y="1935480"/>
            <a:ext cx="8229600" cy="4589864"/>
          </a:xfrm>
        </p:spPr>
        <p:txBody>
          <a:bodyPr>
            <a:normAutofit fontScale="77500" lnSpcReduction="20000"/>
          </a:bodyPr>
          <a:lstStyle/>
          <a:p>
            <a:pPr marL="0" indent="271463">
              <a:buNone/>
            </a:pPr>
            <a:r>
              <a:rPr lang="en-GB" sz="2800" b="1" dirty="0" smtClean="0"/>
              <a:t>They declared and reported concerning the water (noting) when the basins (are full) and the flooded fields are green, enumerating their water sources and levees.  A census of Egypt was ordered, specifying field by field, their irrigation possibilities, their location, their arable portions, their relation to the property of their protector gods, their common borders with the fields of the benefices themselves and of the royal fields, specifying area by area the size of the parcels and the vineyards, noting when the fields and areas are dry – likewise the pastures – and the water channels, the fields that are free and vacant  . . . Specifying orchard by orchard the trees with their fruits, the gardens, . . . The list of leased parcels with their equipment . . . And in addition their taxes, the total of the expenditures for the welfare of Egypt and its sublime freedom, of its cities and of its temples.</a:t>
            </a:r>
          </a:p>
          <a:p>
            <a:pPr algn="r">
              <a:buNone/>
            </a:pPr>
            <a:r>
              <a:rPr lang="en-GB" sz="2800" b="1" dirty="0" smtClean="0"/>
              <a:t>Burstein 97</a:t>
            </a:r>
            <a:endParaRPr lang="en-GB" dirty="0"/>
          </a:p>
        </p:txBody>
      </p:sp>
    </p:spTree>
    <p:extLst>
      <p:ext uri="{BB962C8B-B14F-4D97-AF65-F5344CB8AC3E}">
        <p14:creationId xmlns:p14="http://schemas.microsoft.com/office/powerpoint/2010/main" val="23503934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442424"/>
          </a:xfrm>
        </p:spPr>
        <p:txBody>
          <a:bodyPr>
            <a:normAutofit/>
          </a:bodyPr>
          <a:lstStyle/>
          <a:p>
            <a:r>
              <a:rPr lang="en-GB" sz="3200" dirty="0" smtClean="0"/>
              <a:t>Payment of 1/6 of produce (</a:t>
            </a:r>
            <a:r>
              <a:rPr lang="en-GB" sz="3200" i="1" dirty="0" err="1" smtClean="0"/>
              <a:t>apomoira</a:t>
            </a:r>
            <a:r>
              <a:rPr lang="en-GB" sz="3200" dirty="0" smtClean="0"/>
              <a:t>) for the royal cult of </a:t>
            </a:r>
            <a:r>
              <a:rPr lang="en-GB" sz="3200" dirty="0" err="1" smtClean="0"/>
              <a:t>Arsinoe</a:t>
            </a:r>
            <a:r>
              <a:rPr lang="en-GB" sz="3200" dirty="0" smtClean="0"/>
              <a:t> II.  </a:t>
            </a:r>
            <a:r>
              <a:rPr lang="en-GB" sz="3200" b="1" u="sng" dirty="0" smtClean="0"/>
              <a:t>Greek</a:t>
            </a:r>
            <a:r>
              <a:rPr lang="en-GB" sz="3200" dirty="0" smtClean="0"/>
              <a:t> Papyrus</a:t>
            </a:r>
          </a:p>
        </p:txBody>
      </p:sp>
      <p:sp>
        <p:nvSpPr>
          <p:cNvPr id="3" name="Content Placeholder 2"/>
          <p:cNvSpPr>
            <a:spLocks noGrp="1"/>
          </p:cNvSpPr>
          <p:nvPr>
            <p:ph sz="quarter" idx="1"/>
          </p:nvPr>
        </p:nvSpPr>
        <p:spPr>
          <a:xfrm>
            <a:off x="457200" y="2132856"/>
            <a:ext cx="8229600" cy="4725144"/>
          </a:xfrm>
        </p:spPr>
        <p:txBody>
          <a:bodyPr>
            <a:normAutofit fontScale="70000" lnSpcReduction="20000"/>
          </a:bodyPr>
          <a:lstStyle/>
          <a:p>
            <a:pPr marL="0" indent="0">
              <a:buNone/>
            </a:pPr>
            <a:r>
              <a:rPr lang="en-GB" sz="2800" dirty="0" smtClean="0"/>
              <a:t>[King] Ptolemy [to all the] </a:t>
            </a:r>
            <a:r>
              <a:rPr lang="en-GB" sz="2800" i="1" dirty="0" err="1" smtClean="0"/>
              <a:t>strategoi</a:t>
            </a:r>
            <a:r>
              <a:rPr lang="en-GB" sz="2800" dirty="0" smtClean="0"/>
              <a:t>, [</a:t>
            </a:r>
            <a:r>
              <a:rPr lang="en-GB" sz="2800" dirty="0" err="1" smtClean="0"/>
              <a:t>hipparchs</a:t>
            </a:r>
            <a:r>
              <a:rPr lang="en-GB" sz="2800" dirty="0" smtClean="0"/>
              <a:t>], officers, </a:t>
            </a:r>
            <a:r>
              <a:rPr lang="en-GB" sz="2800" dirty="0" err="1" smtClean="0"/>
              <a:t>nomarchs</a:t>
            </a:r>
            <a:r>
              <a:rPr lang="en-GB" sz="2800" dirty="0" smtClean="0"/>
              <a:t>, [</a:t>
            </a:r>
            <a:r>
              <a:rPr lang="en-GB" sz="2800" dirty="0" err="1" smtClean="0"/>
              <a:t>toparchs</a:t>
            </a:r>
            <a:r>
              <a:rPr lang="en-GB" sz="2800" dirty="0" smtClean="0"/>
              <a:t>], </a:t>
            </a:r>
            <a:r>
              <a:rPr lang="en-GB" sz="2800" i="1" dirty="0" err="1" smtClean="0"/>
              <a:t>oikonomoi</a:t>
            </a:r>
            <a:r>
              <a:rPr lang="en-GB" sz="2800" dirty="0" smtClean="0"/>
              <a:t>, </a:t>
            </a:r>
            <a:r>
              <a:rPr lang="en-GB" sz="2800" i="1" dirty="0" err="1" smtClean="0"/>
              <a:t>antigrapheis</a:t>
            </a:r>
            <a:r>
              <a:rPr lang="en-GB" sz="2800" dirty="0" smtClean="0"/>
              <a:t>, royal [scribes], </a:t>
            </a:r>
            <a:r>
              <a:rPr lang="en-GB" sz="2800" dirty="0" err="1" smtClean="0"/>
              <a:t>Libyarchs</a:t>
            </a:r>
            <a:r>
              <a:rPr lang="en-GB" sz="2800" dirty="0" smtClean="0"/>
              <a:t> and chiefs of police, greetings.  We have sent you copies of the [ordinance which] requires payment of the sixth to (</a:t>
            </a:r>
            <a:r>
              <a:rPr lang="en-GB" sz="2800" dirty="0" err="1" smtClean="0"/>
              <a:t>Arsinoe</a:t>
            </a:r>
            <a:r>
              <a:rPr lang="en-GB" sz="2800" dirty="0" smtClean="0"/>
              <a:t>) </a:t>
            </a:r>
            <a:r>
              <a:rPr lang="en-GB" sz="2800" dirty="0" err="1" smtClean="0"/>
              <a:t>Philadelphus</a:t>
            </a:r>
            <a:r>
              <a:rPr lang="en-GB" sz="2800" dirty="0" smtClean="0"/>
              <a:t>. [Take care therefore] that these instructions are carried out.  Farewell.  Year 23, </a:t>
            </a:r>
            <a:r>
              <a:rPr lang="en-GB" sz="2800" dirty="0" err="1" smtClean="0"/>
              <a:t>Dius</a:t>
            </a:r>
            <a:r>
              <a:rPr lang="en-GB" sz="2800" dirty="0" smtClean="0"/>
              <a:t> 2 (= Nov.-Dec. 263 BC). [All those who ] have vineyards or orchards, [whatever] their tenure, shall all give to the agents of </a:t>
            </a:r>
            <a:r>
              <a:rPr lang="en-GB" sz="2800" dirty="0" err="1" smtClean="0"/>
              <a:t>Satyrus</a:t>
            </a:r>
            <a:r>
              <a:rPr lang="en-GB" sz="2800" dirty="0" smtClean="0"/>
              <a:t>, [and to] the accountants appointed as agents of </a:t>
            </a:r>
            <a:r>
              <a:rPr lang="en-GB" sz="2800" dirty="0" err="1" smtClean="0"/>
              <a:t>Dionysodorus</a:t>
            </a:r>
            <a:r>
              <a:rPr lang="en-GB" sz="2800" dirty="0" smtClean="0"/>
              <a:t>, [</a:t>
            </a:r>
            <a:r>
              <a:rPr lang="en-GB" sz="2800" dirty="0" err="1" smtClean="0"/>
              <a:t>nome</a:t>
            </a:r>
            <a:r>
              <a:rPr lang="en-GB" sz="2800" dirty="0" smtClean="0"/>
              <a:t> by] </a:t>
            </a:r>
            <a:r>
              <a:rPr lang="en-GB" sz="2800" dirty="0" err="1" smtClean="0"/>
              <a:t>nome</a:t>
            </a:r>
            <a:r>
              <a:rPr lang="en-GB" sz="2800" dirty="0" smtClean="0"/>
              <a:t>] a written statement, drawn up by themselves, or their managers, or [those cultivating] their property, from year 18 to [year 21], (indicating) the amount of produce and to which temple they used to give the sixth, and the annual amount.  Similarly the priests (shall make a statement) from which property they used to receive (the sixth) and the annual amount of wine or money.  Similarly the royal scribes and the . . . shall give . . . written statements of these.			</a:t>
            </a:r>
          </a:p>
          <a:p>
            <a:pPr algn="r">
              <a:buNone/>
            </a:pPr>
            <a:r>
              <a:rPr lang="en-GB" sz="2800" dirty="0" smtClean="0"/>
              <a:t>Austin no. 235  (296 2</a:t>
            </a:r>
            <a:r>
              <a:rPr lang="en-GB" sz="2800" baseline="30000" dirty="0" smtClean="0"/>
              <a:t>nd</a:t>
            </a:r>
            <a:r>
              <a:rPr lang="en-GB" sz="2800" dirty="0" smtClean="0"/>
              <a:t> </a:t>
            </a:r>
            <a:r>
              <a:rPr lang="en-GB" sz="2800" dirty="0" err="1" smtClean="0"/>
              <a:t>ed</a:t>
            </a:r>
            <a:r>
              <a:rPr lang="en-GB" sz="2800" dirty="0" smtClean="0"/>
              <a:t>)</a:t>
            </a:r>
          </a:p>
          <a:p>
            <a:endParaRPr lang="en-GB" dirty="0"/>
          </a:p>
        </p:txBody>
      </p:sp>
    </p:spTree>
    <p:extLst>
      <p:ext uri="{BB962C8B-B14F-4D97-AF65-F5344CB8AC3E}">
        <p14:creationId xmlns:p14="http://schemas.microsoft.com/office/powerpoint/2010/main" val="41698381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08912" cy="1143000"/>
          </a:xfrm>
        </p:spPr>
        <p:txBody>
          <a:bodyPr>
            <a:normAutofit/>
          </a:bodyPr>
          <a:lstStyle/>
          <a:p>
            <a:r>
              <a:rPr lang="en-GB" sz="5400" dirty="0" smtClean="0"/>
              <a:t>Royal monopoly on coinage</a:t>
            </a:r>
            <a:endParaRPr lang="en-GB" sz="5400" dirty="0"/>
          </a:p>
        </p:txBody>
      </p:sp>
      <p:sp>
        <p:nvSpPr>
          <p:cNvPr id="3" name="Content Placeholder 2"/>
          <p:cNvSpPr>
            <a:spLocks noGrp="1"/>
          </p:cNvSpPr>
          <p:nvPr>
            <p:ph sz="quarter" idx="1"/>
          </p:nvPr>
        </p:nvSpPr>
        <p:spPr>
          <a:xfrm>
            <a:off x="179512" y="1935480"/>
            <a:ext cx="5616624" cy="4922520"/>
          </a:xfrm>
        </p:spPr>
        <p:txBody>
          <a:bodyPr>
            <a:normAutofit fontScale="70000" lnSpcReduction="20000"/>
          </a:bodyPr>
          <a:lstStyle/>
          <a:p>
            <a:pPr marL="0" indent="0">
              <a:buNone/>
            </a:pPr>
            <a:r>
              <a:rPr lang="en-GB" sz="2800" b="1" dirty="0" smtClean="0"/>
              <a:t>Demetrius to Apollonius greetings.  It is well if you are in good health and everything else is as you wish.  As for me, I am devoting myself to what you wrote me to do:  I have received 57,000 (drachmas?) of god, which I minted and returned.  We would have received many times as much, but as I have written to you before, the foreigners who come here by seas, the merchants, the forwarding agents, and others, bring their own fine local coins and the </a:t>
            </a:r>
            <a:r>
              <a:rPr lang="en-GB" sz="2800" b="1" i="1" dirty="0" err="1" smtClean="0"/>
              <a:t>trichrysa</a:t>
            </a:r>
            <a:r>
              <a:rPr lang="en-GB" sz="2800" b="1" dirty="0" smtClean="0"/>
              <a:t>, to get them back as new coins, in accordance with the ordinance which instructs us to taker and mint them, but as </a:t>
            </a:r>
            <a:r>
              <a:rPr lang="en-GB" sz="2800" b="1" dirty="0" err="1" smtClean="0"/>
              <a:t>Philaretus</a:t>
            </a:r>
            <a:r>
              <a:rPr lang="en-GB" sz="2800" b="1" dirty="0" smtClean="0"/>
              <a:t> does not allow me to accept them, we have no one to refer to on this matter, and are compelled not to accept them.  The men are furious because we refuse the coins at the banks . . . . and they cannot send their agents into the country to purchase merchandise.</a:t>
            </a:r>
          </a:p>
          <a:p>
            <a:pPr algn="r">
              <a:buNone/>
            </a:pPr>
            <a:r>
              <a:rPr lang="en-GB" sz="2800" b="1" dirty="0" smtClean="0"/>
              <a:t>P. Cairo Zen 59.021; </a:t>
            </a:r>
            <a:r>
              <a:rPr lang="en-GB" sz="2800" b="1" i="1" dirty="0" smtClean="0"/>
              <a:t>BD</a:t>
            </a:r>
            <a:r>
              <a:rPr lang="en-GB" sz="2800" b="1" dirty="0" smtClean="0"/>
              <a:t> 102; Austin 238/299</a:t>
            </a:r>
          </a:p>
          <a:p>
            <a:endParaRPr lang="en-GB" dirty="0"/>
          </a:p>
        </p:txBody>
      </p:sp>
      <p:pic>
        <p:nvPicPr>
          <p:cNvPr id="4" name="Picture 5" descr="coin_ptolemy_iii_bm"/>
          <p:cNvPicPr>
            <a:picLocks noChangeAspect="1" noChangeArrowheads="1"/>
          </p:cNvPicPr>
          <p:nvPr/>
        </p:nvPicPr>
        <p:blipFill>
          <a:blip r:embed="rId2" cstate="print"/>
          <a:srcRect/>
          <a:stretch>
            <a:fillRect/>
          </a:stretch>
        </p:blipFill>
        <p:spPr bwMode="auto">
          <a:xfrm>
            <a:off x="6011863" y="3754438"/>
            <a:ext cx="3132137" cy="3103562"/>
          </a:xfrm>
          <a:prstGeom prst="rect">
            <a:avLst/>
          </a:prstGeom>
          <a:noFill/>
        </p:spPr>
      </p:pic>
    </p:spTree>
    <p:extLst>
      <p:ext uri="{BB962C8B-B14F-4D97-AF65-F5344CB8AC3E}">
        <p14:creationId xmlns:p14="http://schemas.microsoft.com/office/powerpoint/2010/main" val="18749552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t>The native Egyptians</a:t>
            </a:r>
            <a:endParaRPr lang="en-GB" dirty="0"/>
          </a:p>
        </p:txBody>
      </p:sp>
      <p:sp>
        <p:nvSpPr>
          <p:cNvPr id="3" name="Content Placeholder 2"/>
          <p:cNvSpPr>
            <a:spLocks noGrp="1"/>
          </p:cNvSpPr>
          <p:nvPr>
            <p:ph sz="quarter" idx="1"/>
          </p:nvPr>
        </p:nvSpPr>
        <p:spPr/>
        <p:txBody>
          <a:bodyPr>
            <a:normAutofit fontScale="85000" lnSpcReduction="20000"/>
          </a:bodyPr>
          <a:lstStyle/>
          <a:p>
            <a:pPr>
              <a:spcBef>
                <a:spcPct val="50000"/>
              </a:spcBef>
            </a:pPr>
            <a:r>
              <a:rPr lang="en-GB" dirty="0" smtClean="0"/>
              <a:t>Rosetta Stone (196 BC): </a:t>
            </a:r>
          </a:p>
          <a:p>
            <a:pPr>
              <a:spcBef>
                <a:spcPct val="50000"/>
              </a:spcBef>
            </a:pPr>
            <a:r>
              <a:rPr lang="en-GB" sz="2800" dirty="0" smtClean="0"/>
              <a:t>King Ptolemy (V) . . . Has conferred benefits in many ways on the temples and their staffs and on those subject to his rule, as he is a god from a god and goddess just as Horus, the son of Isis and Osiris, the defender of his father Osiris, he has assigned to the temples revenues in money and grain  . . . With good fortune it has been resolved by the priests of all the temples in the land that all the honours belonging to king Ptolemy, the eternal, beloved of </a:t>
            </a:r>
            <a:r>
              <a:rPr lang="en-GB" sz="2800" dirty="0" err="1" smtClean="0"/>
              <a:t>Ptah</a:t>
            </a:r>
            <a:r>
              <a:rPr lang="en-GB" sz="2800" dirty="0" smtClean="0"/>
              <a:t>, god </a:t>
            </a:r>
            <a:r>
              <a:rPr lang="en-GB" sz="2800" dirty="0" err="1" smtClean="0"/>
              <a:t>Epiphanes</a:t>
            </a:r>
            <a:r>
              <a:rPr lang="en-GB" sz="2800" dirty="0" smtClean="0"/>
              <a:t> </a:t>
            </a:r>
            <a:r>
              <a:rPr lang="en-GB" sz="2800" dirty="0" err="1" smtClean="0"/>
              <a:t>Eucharistos</a:t>
            </a:r>
            <a:r>
              <a:rPr lang="en-GB" sz="2800" dirty="0" smtClean="0"/>
              <a:t>, and likewise those of his parents, the gods </a:t>
            </a:r>
            <a:r>
              <a:rPr lang="en-GB" sz="2800" dirty="0" err="1" smtClean="0"/>
              <a:t>Philopatores</a:t>
            </a:r>
            <a:r>
              <a:rPr lang="en-GB" sz="2800" dirty="0" smtClean="0"/>
              <a:t>, and of his grandparents, the gods </a:t>
            </a:r>
            <a:r>
              <a:rPr lang="en-GB" sz="2800" dirty="0" err="1" smtClean="0"/>
              <a:t>Euergetai</a:t>
            </a:r>
            <a:r>
              <a:rPr lang="en-GB" sz="2800" dirty="0" smtClean="0"/>
              <a:t> [and] those of the gods </a:t>
            </a:r>
            <a:r>
              <a:rPr lang="en-GB" sz="2800" dirty="0" err="1" smtClean="0"/>
              <a:t>Philadelphoi</a:t>
            </a:r>
            <a:r>
              <a:rPr lang="en-GB" sz="2800" dirty="0" smtClean="0"/>
              <a:t> and those of the gods </a:t>
            </a:r>
            <a:r>
              <a:rPr lang="en-GB" sz="2800" dirty="0" err="1" smtClean="0"/>
              <a:t>Soteres</a:t>
            </a:r>
            <a:r>
              <a:rPr lang="en-GB" sz="2800" dirty="0" smtClean="0"/>
              <a:t> shall be increased greatly. . .</a:t>
            </a:r>
            <a:endParaRPr lang="en-GB" dirty="0"/>
          </a:p>
        </p:txBody>
      </p:sp>
    </p:spTree>
    <p:extLst>
      <p:ext uri="{BB962C8B-B14F-4D97-AF65-F5344CB8AC3E}">
        <p14:creationId xmlns:p14="http://schemas.microsoft.com/office/powerpoint/2010/main" val="331506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1" name="Picture 7" descr="File:Rosetta Stone BW.jpeg">
            <a:hlinkClick r:id="rId2"/>
          </p:cNvPr>
          <p:cNvPicPr>
            <a:picLocks noChangeAspect="1" noChangeArrowheads="1"/>
          </p:cNvPicPr>
          <p:nvPr/>
        </p:nvPicPr>
        <p:blipFill>
          <a:blip r:embed="rId3" cstate="print"/>
          <a:srcRect/>
          <a:stretch>
            <a:fillRect/>
          </a:stretch>
        </p:blipFill>
        <p:spPr bwMode="auto">
          <a:xfrm>
            <a:off x="0" y="0"/>
            <a:ext cx="5349875" cy="6858000"/>
          </a:xfrm>
          <a:prstGeom prst="rect">
            <a:avLst/>
          </a:prstGeom>
          <a:noFill/>
        </p:spPr>
      </p:pic>
      <p:sp>
        <p:nvSpPr>
          <p:cNvPr id="31752" name="Text Box 8"/>
          <p:cNvSpPr txBox="1">
            <a:spLocks noChangeArrowheads="1"/>
          </p:cNvSpPr>
          <p:nvPr/>
        </p:nvSpPr>
        <p:spPr bwMode="auto">
          <a:xfrm>
            <a:off x="5867400" y="260350"/>
            <a:ext cx="2881313" cy="5934075"/>
          </a:xfrm>
          <a:prstGeom prst="rect">
            <a:avLst/>
          </a:prstGeom>
          <a:noFill/>
          <a:ln w="9525">
            <a:noFill/>
            <a:miter lim="800000"/>
            <a:headEnd/>
            <a:tailEnd/>
          </a:ln>
          <a:effectLst/>
        </p:spPr>
        <p:txBody>
          <a:bodyPr>
            <a:spAutoFit/>
          </a:bodyPr>
          <a:lstStyle/>
          <a:p>
            <a:pPr>
              <a:spcBef>
                <a:spcPct val="50000"/>
              </a:spcBef>
            </a:pPr>
            <a:r>
              <a:rPr lang="en-GB"/>
              <a:t>The Rosetta Stone</a:t>
            </a:r>
          </a:p>
          <a:p>
            <a:pPr>
              <a:spcBef>
                <a:spcPct val="50000"/>
              </a:spcBef>
            </a:pPr>
            <a:endParaRPr lang="en-GB"/>
          </a:p>
          <a:p>
            <a:pPr>
              <a:spcBef>
                <a:spcPct val="50000"/>
              </a:spcBef>
            </a:pPr>
            <a:r>
              <a:rPr lang="en-GB"/>
              <a:t>Hieroglyphic</a:t>
            </a:r>
          </a:p>
          <a:p>
            <a:pPr>
              <a:spcBef>
                <a:spcPct val="50000"/>
              </a:spcBef>
            </a:pPr>
            <a:endParaRPr lang="en-GB"/>
          </a:p>
          <a:p>
            <a:pPr>
              <a:spcBef>
                <a:spcPct val="50000"/>
              </a:spcBef>
            </a:pPr>
            <a:endParaRPr lang="en-GB"/>
          </a:p>
          <a:p>
            <a:pPr>
              <a:spcBef>
                <a:spcPct val="50000"/>
              </a:spcBef>
            </a:pPr>
            <a:endParaRPr lang="en-GB"/>
          </a:p>
          <a:p>
            <a:pPr>
              <a:spcBef>
                <a:spcPct val="50000"/>
              </a:spcBef>
            </a:pPr>
            <a:r>
              <a:rPr lang="en-GB"/>
              <a:t>Demotic</a:t>
            </a:r>
          </a:p>
          <a:p>
            <a:pPr>
              <a:spcBef>
                <a:spcPct val="50000"/>
              </a:spcBef>
            </a:pPr>
            <a:endParaRPr lang="en-GB"/>
          </a:p>
          <a:p>
            <a:pPr>
              <a:spcBef>
                <a:spcPct val="50000"/>
              </a:spcBef>
            </a:pPr>
            <a:endParaRPr lang="en-GB"/>
          </a:p>
          <a:p>
            <a:pPr>
              <a:spcBef>
                <a:spcPct val="50000"/>
              </a:spcBef>
            </a:pPr>
            <a:endParaRPr lang="en-GB"/>
          </a:p>
          <a:p>
            <a:pPr>
              <a:spcBef>
                <a:spcPct val="50000"/>
              </a:spcBef>
            </a:pPr>
            <a:r>
              <a:rPr lang="en-GB"/>
              <a:t>Greek</a:t>
            </a:r>
          </a:p>
        </p:txBody>
      </p:sp>
    </p:spTree>
    <p:extLst>
      <p:ext uri="{BB962C8B-B14F-4D97-AF65-F5344CB8AC3E}">
        <p14:creationId xmlns:p14="http://schemas.microsoft.com/office/powerpoint/2010/main" val="3313019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Ptolemy II and Ptolemaic Culture</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7559922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Theocritus </a:t>
            </a:r>
            <a:r>
              <a:rPr lang="en-GB" i="1" dirty="0" smtClean="0"/>
              <a:t>Idyll</a:t>
            </a:r>
            <a:r>
              <a:rPr lang="en-GB" dirty="0" smtClean="0"/>
              <a:t> 17.121-134</a:t>
            </a:r>
            <a:endParaRPr lang="en-GB" dirty="0"/>
          </a:p>
        </p:txBody>
      </p:sp>
      <p:sp>
        <p:nvSpPr>
          <p:cNvPr id="3" name="Content Placeholder 2"/>
          <p:cNvSpPr>
            <a:spLocks noGrp="1"/>
          </p:cNvSpPr>
          <p:nvPr>
            <p:ph sz="quarter" idx="1"/>
          </p:nvPr>
        </p:nvSpPr>
        <p:spPr>
          <a:xfrm>
            <a:off x="612648" y="1600200"/>
            <a:ext cx="8153400" cy="4925144"/>
          </a:xfrm>
        </p:spPr>
        <p:txBody>
          <a:bodyPr>
            <a:normAutofit fontScale="92500" lnSpcReduction="20000"/>
          </a:bodyPr>
          <a:lstStyle/>
          <a:p>
            <a:pPr marL="0" indent="0">
              <a:buNone/>
            </a:pPr>
            <a:r>
              <a:rPr lang="en-GB" dirty="0" smtClean="0"/>
              <a:t>This man, alone of men of the past and of those whose still warm footprints mark the trodden dust, has established fragrant shrines to his loving mother and father; within, he has set them glorious in gold and ivory to bring aid to all upon the earth. Many are the fattened thighs of cattle that he burns upon the bloodied altars as the passage of months proceeds, both he and his noble partner, than whom no better wife embraces her young husband in halls, loving with all her heart her brother and her husband. In this manner too was accomplished the sacred marriage of the immortals whom Queen Rhea bore as kings of Olympus: it is one bed that Iris, to this day a virgin, prepares for Zeus and Hera, when she has cleansed her hands with perfumes. </a:t>
            </a:r>
            <a:endParaRPr lang="en-GB" dirty="0"/>
          </a:p>
        </p:txBody>
      </p:sp>
    </p:spTree>
    <p:extLst>
      <p:ext uri="{BB962C8B-B14F-4D97-AF65-F5344CB8AC3E}">
        <p14:creationId xmlns:p14="http://schemas.microsoft.com/office/powerpoint/2010/main" val="1501819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Marriage</a:t>
            </a:r>
            <a:endParaRPr lang="en-GB" dirty="0"/>
          </a:p>
        </p:txBody>
      </p:sp>
      <p:pic>
        <p:nvPicPr>
          <p:cNvPr id="1026" name="Picture 2" descr="http://www.tyndalehouse.com/egypt/ptolemies/images/Ptolemy_II.jpg"/>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0" y="1988840"/>
            <a:ext cx="8917471"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719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Arsinoe</a:t>
            </a:r>
            <a:r>
              <a:rPr lang="en-GB" dirty="0" smtClean="0"/>
              <a:t> II</a:t>
            </a:r>
            <a:endParaRPr lang="en-GB" dirty="0"/>
          </a:p>
        </p:txBody>
      </p:sp>
      <p:sp>
        <p:nvSpPr>
          <p:cNvPr id="3" name="Content Placeholder 2"/>
          <p:cNvSpPr>
            <a:spLocks noGrp="1"/>
          </p:cNvSpPr>
          <p:nvPr>
            <p:ph sz="quarter" idx="1"/>
          </p:nvPr>
        </p:nvSpPr>
        <p:spPr/>
        <p:txBody>
          <a:bodyPr>
            <a:normAutofit fontScale="92500"/>
          </a:bodyPr>
          <a:lstStyle/>
          <a:p>
            <a:r>
              <a:rPr lang="en-GB" dirty="0" smtClean="0"/>
              <a:t>Married to </a:t>
            </a:r>
            <a:r>
              <a:rPr lang="en-GB" dirty="0" err="1" smtClean="0"/>
              <a:t>Lysimachos</a:t>
            </a:r>
            <a:r>
              <a:rPr lang="en-GB" dirty="0" smtClean="0"/>
              <a:t> c. 300</a:t>
            </a:r>
          </a:p>
          <a:p>
            <a:r>
              <a:rPr lang="en-GB" dirty="0" smtClean="0"/>
              <a:t>Conspires against </a:t>
            </a:r>
            <a:r>
              <a:rPr lang="en-GB" dirty="0" err="1" smtClean="0"/>
              <a:t>Agathokles</a:t>
            </a:r>
            <a:r>
              <a:rPr lang="en-GB" dirty="0" smtClean="0"/>
              <a:t> and he is killed in 283/2</a:t>
            </a:r>
          </a:p>
          <a:p>
            <a:r>
              <a:rPr lang="en-GB" dirty="0" smtClean="0"/>
              <a:t>His widow </a:t>
            </a:r>
            <a:r>
              <a:rPr lang="en-GB" dirty="0" err="1" smtClean="0"/>
              <a:t>Lysandra</a:t>
            </a:r>
            <a:r>
              <a:rPr lang="en-GB" dirty="0" smtClean="0"/>
              <a:t> and her brother Ptolemy </a:t>
            </a:r>
            <a:r>
              <a:rPr lang="en-GB" dirty="0" err="1" smtClean="0"/>
              <a:t>Keraunos</a:t>
            </a:r>
            <a:r>
              <a:rPr lang="en-GB" dirty="0" smtClean="0"/>
              <a:t> flee to </a:t>
            </a:r>
            <a:r>
              <a:rPr lang="en-GB" dirty="0" err="1" smtClean="0"/>
              <a:t>Seleucus</a:t>
            </a:r>
            <a:endParaRPr lang="en-GB" dirty="0" smtClean="0"/>
          </a:p>
          <a:p>
            <a:r>
              <a:rPr lang="en-GB" dirty="0" err="1" smtClean="0"/>
              <a:t>Seleucus</a:t>
            </a:r>
            <a:r>
              <a:rPr lang="en-GB" dirty="0" smtClean="0"/>
              <a:t> defeats </a:t>
            </a:r>
            <a:r>
              <a:rPr lang="en-GB" dirty="0" err="1" smtClean="0"/>
              <a:t>Lysimachos</a:t>
            </a:r>
            <a:r>
              <a:rPr lang="en-GB" dirty="0" smtClean="0"/>
              <a:t> at </a:t>
            </a:r>
            <a:r>
              <a:rPr lang="en-GB" dirty="0" err="1" smtClean="0"/>
              <a:t>Korupedion</a:t>
            </a:r>
            <a:r>
              <a:rPr lang="en-GB" dirty="0" smtClean="0"/>
              <a:t> in 281</a:t>
            </a:r>
          </a:p>
          <a:p>
            <a:r>
              <a:rPr lang="en-GB" dirty="0" err="1" smtClean="0"/>
              <a:t>Keraunos</a:t>
            </a:r>
            <a:r>
              <a:rPr lang="en-GB" dirty="0" smtClean="0"/>
              <a:t> assassinates </a:t>
            </a:r>
            <a:r>
              <a:rPr lang="en-GB" dirty="0" err="1" smtClean="0"/>
              <a:t>Seleucus</a:t>
            </a:r>
            <a:r>
              <a:rPr lang="en-GB" dirty="0" smtClean="0"/>
              <a:t> and crowned king of Macedon</a:t>
            </a:r>
          </a:p>
          <a:p>
            <a:r>
              <a:rPr lang="en-GB" dirty="0" err="1" smtClean="0"/>
              <a:t>Arsinoe</a:t>
            </a:r>
            <a:r>
              <a:rPr lang="en-GB" dirty="0" smtClean="0"/>
              <a:t> flees back to Egypt</a:t>
            </a:r>
          </a:p>
          <a:p>
            <a:r>
              <a:rPr lang="en-GB" dirty="0" smtClean="0"/>
              <a:t>Marriage to Ptolemy II (c. 279)</a:t>
            </a:r>
            <a:endParaRPr lang="en-GB" dirty="0"/>
          </a:p>
        </p:txBody>
      </p:sp>
    </p:spTree>
    <p:extLst>
      <p:ext uri="{BB962C8B-B14F-4D97-AF65-F5344CB8AC3E}">
        <p14:creationId xmlns:p14="http://schemas.microsoft.com/office/powerpoint/2010/main" val="3608494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Oktadrachmon_Ptolemaios_II_Arsinoe_II"/>
          <p:cNvPicPr>
            <a:picLocks noChangeAspect="1" noChangeArrowheads="1"/>
          </p:cNvPicPr>
          <p:nvPr/>
        </p:nvPicPr>
        <p:blipFill>
          <a:blip r:embed="rId2" cstate="print"/>
          <a:srcRect/>
          <a:stretch>
            <a:fillRect/>
          </a:stretch>
        </p:blipFill>
        <p:spPr bwMode="auto">
          <a:xfrm>
            <a:off x="395288" y="260350"/>
            <a:ext cx="3152775" cy="2981325"/>
          </a:xfrm>
          <a:prstGeom prst="rect">
            <a:avLst/>
          </a:prstGeom>
          <a:noFill/>
        </p:spPr>
      </p:pic>
      <p:pic>
        <p:nvPicPr>
          <p:cNvPr id="6" name="Picture 7" descr="ancient_egypt_coin2"/>
          <p:cNvPicPr>
            <a:picLocks noChangeAspect="1" noChangeArrowheads="1"/>
          </p:cNvPicPr>
          <p:nvPr/>
        </p:nvPicPr>
        <p:blipFill>
          <a:blip r:embed="rId3" cstate="print"/>
          <a:srcRect/>
          <a:stretch>
            <a:fillRect/>
          </a:stretch>
        </p:blipFill>
        <p:spPr bwMode="auto">
          <a:xfrm>
            <a:off x="6011863" y="333375"/>
            <a:ext cx="2905125" cy="2857500"/>
          </a:xfrm>
          <a:prstGeom prst="rect">
            <a:avLst/>
          </a:prstGeom>
          <a:noFill/>
        </p:spPr>
      </p:pic>
      <p:pic>
        <p:nvPicPr>
          <p:cNvPr id="7" name="Picture 9" descr="ft0000035f_fig12"/>
          <p:cNvPicPr>
            <a:picLocks noChangeAspect="1" noChangeArrowheads="1"/>
          </p:cNvPicPr>
          <p:nvPr/>
        </p:nvPicPr>
        <p:blipFill>
          <a:blip r:embed="rId4" cstate="print"/>
          <a:srcRect/>
          <a:stretch>
            <a:fillRect/>
          </a:stretch>
        </p:blipFill>
        <p:spPr bwMode="auto">
          <a:xfrm>
            <a:off x="468313" y="3500438"/>
            <a:ext cx="3200400" cy="3009900"/>
          </a:xfrm>
          <a:prstGeom prst="rect">
            <a:avLst/>
          </a:prstGeom>
          <a:noFill/>
        </p:spPr>
      </p:pic>
      <p:pic>
        <p:nvPicPr>
          <p:cNvPr id="8" name="Picture 11" descr="ancg-egy-ptolii-sg7770-1">
            <a:hlinkClick r:id="rId5"/>
          </p:cNvPr>
          <p:cNvPicPr>
            <a:picLocks noChangeAspect="1" noChangeArrowheads="1"/>
          </p:cNvPicPr>
          <p:nvPr/>
        </p:nvPicPr>
        <p:blipFill>
          <a:blip r:embed="rId6" cstate="print"/>
          <a:srcRect/>
          <a:stretch>
            <a:fillRect/>
          </a:stretch>
        </p:blipFill>
        <p:spPr bwMode="auto">
          <a:xfrm>
            <a:off x="3923928" y="3861048"/>
            <a:ext cx="5040313" cy="2589213"/>
          </a:xfrm>
          <a:prstGeom prst="rect">
            <a:avLst/>
          </a:prstGeom>
          <a:noFill/>
        </p:spPr>
      </p:pic>
      <p:sp>
        <p:nvSpPr>
          <p:cNvPr id="2" name="Title 1"/>
          <p:cNvSpPr>
            <a:spLocks noGrp="1"/>
          </p:cNvSpPr>
          <p:nvPr>
            <p:ph type="title"/>
          </p:nvPr>
        </p:nvSpPr>
        <p:spPr>
          <a:xfrm>
            <a:off x="3707904" y="2420888"/>
            <a:ext cx="2880320" cy="1143000"/>
          </a:xfrm>
        </p:spPr>
        <p:txBody>
          <a:bodyPr/>
          <a:lstStyle/>
          <a:p>
            <a:r>
              <a:rPr lang="en-GB" dirty="0" smtClean="0"/>
              <a:t>Joint Rule</a:t>
            </a:r>
            <a:endParaRPr lang="en-GB" dirty="0"/>
          </a:p>
        </p:txBody>
      </p:sp>
    </p:spTree>
    <p:extLst>
      <p:ext uri="{BB962C8B-B14F-4D97-AF65-F5344CB8AC3E}">
        <p14:creationId xmlns:p14="http://schemas.microsoft.com/office/powerpoint/2010/main" val="2731978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Alexandria: Landscape and Harbours</a:t>
            </a:r>
            <a:endParaRPr lang="en-GB" dirty="0"/>
          </a:p>
        </p:txBody>
      </p:sp>
      <p:sp>
        <p:nvSpPr>
          <p:cNvPr id="3" name="Content Placeholder 2"/>
          <p:cNvSpPr>
            <a:spLocks noGrp="1"/>
          </p:cNvSpPr>
          <p:nvPr>
            <p:ph sz="quarter" idx="1"/>
          </p:nvPr>
        </p:nvSpPr>
        <p:spPr>
          <a:xfrm>
            <a:off x="612648" y="1600200"/>
            <a:ext cx="8153400" cy="5257800"/>
          </a:xfrm>
        </p:spPr>
        <p:txBody>
          <a:bodyPr>
            <a:normAutofit fontScale="70000" lnSpcReduction="20000"/>
          </a:bodyPr>
          <a:lstStyle/>
          <a:p>
            <a:pPr marL="0" indent="0">
              <a:buNone/>
            </a:pPr>
            <a:r>
              <a:rPr lang="en-GB" dirty="0" smtClean="0"/>
              <a:t>Since Alexandria and its vicinity form the largest and most important part of this work, I must begin with them. The coast from </a:t>
            </a:r>
            <a:r>
              <a:rPr lang="en-GB" dirty="0" err="1" smtClean="0"/>
              <a:t>Pelusium</a:t>
            </a:r>
            <a:r>
              <a:rPr lang="en-GB" dirty="0" smtClean="0"/>
              <a:t> as one sails towards the west as far as the </a:t>
            </a:r>
            <a:r>
              <a:rPr lang="en-GB" dirty="0" err="1" smtClean="0"/>
              <a:t>Canobic</a:t>
            </a:r>
            <a:r>
              <a:rPr lang="en-GB" dirty="0" smtClean="0"/>
              <a:t> mouth is about 1,300 </a:t>
            </a:r>
            <a:r>
              <a:rPr lang="en-GB" dirty="0" err="1" smtClean="0"/>
              <a:t>stades</a:t>
            </a:r>
            <a:r>
              <a:rPr lang="en-GB" dirty="0" smtClean="0"/>
              <a:t> long (c. 227.5 km); this is what I have called the base of the Delta. From there to the island of </a:t>
            </a:r>
            <a:r>
              <a:rPr lang="en-GB" dirty="0" err="1" smtClean="0"/>
              <a:t>Pharos</a:t>
            </a:r>
            <a:r>
              <a:rPr lang="en-GB" dirty="0" smtClean="0"/>
              <a:t> is a further 150 </a:t>
            </a:r>
            <a:r>
              <a:rPr lang="en-GB" dirty="0" err="1" smtClean="0"/>
              <a:t>stades</a:t>
            </a:r>
            <a:r>
              <a:rPr lang="en-GB" dirty="0" smtClean="0"/>
              <a:t> (c. 26.25km)</a:t>
            </a:r>
            <a:r>
              <a:rPr lang="en-GB" dirty="0" err="1" smtClean="0"/>
              <a:t>Pharos</a:t>
            </a:r>
            <a:r>
              <a:rPr lang="en-GB" dirty="0" smtClean="0"/>
              <a:t> is an oblong island, very close to the mainland, and forms with it a harbour with two entrances. The shore has the shape of a bay, as it has two promontories jutting out into the sea; between these lies the island which closes the bay, for it stretches lengthwise along the shore.</a:t>
            </a:r>
          </a:p>
          <a:p>
            <a:pPr marL="0" indent="0">
              <a:buNone/>
            </a:pPr>
            <a:r>
              <a:rPr lang="en-GB" dirty="0" smtClean="0"/>
              <a:t> </a:t>
            </a:r>
          </a:p>
          <a:p>
            <a:pPr marL="0" indent="0">
              <a:buNone/>
            </a:pPr>
            <a:r>
              <a:rPr lang="en-GB" dirty="0" smtClean="0"/>
              <a:t>The western entrance does not offer easy access, though it does not demand so much caution. It too forms another harbour, that of </a:t>
            </a:r>
            <a:r>
              <a:rPr lang="en-GB" dirty="0" err="1" smtClean="0"/>
              <a:t>Eunostus</a:t>
            </a:r>
            <a:r>
              <a:rPr lang="en-GB" dirty="0" smtClean="0"/>
              <a:t> as it is called; it lies in front of the closed harbour which was dug out artificially. The harbour which has its entrance on the side of the tower of </a:t>
            </a:r>
            <a:r>
              <a:rPr lang="en-GB" dirty="0" err="1" smtClean="0"/>
              <a:t>Pharos</a:t>
            </a:r>
            <a:r>
              <a:rPr lang="en-GB" dirty="0" smtClean="0"/>
              <a:t> which I have mentioned is the Great Harbour, while the (other harbours) lie continuously with it in their recess, being separated from it by the embankment called the </a:t>
            </a:r>
            <a:r>
              <a:rPr lang="en-GB" dirty="0" err="1" smtClean="0"/>
              <a:t>Heptastadium</a:t>
            </a:r>
            <a:r>
              <a:rPr lang="en-GB" dirty="0" smtClean="0"/>
              <a:t>. This embankment forms a bridge stretching from the mainland to the western part of the island, and leaves only two passages into the harbour of </a:t>
            </a:r>
            <a:r>
              <a:rPr lang="en-GB" dirty="0" err="1" smtClean="0"/>
              <a:t>Eunostus</a:t>
            </a:r>
            <a:r>
              <a:rPr lang="en-GB" dirty="0" smtClean="0"/>
              <a:t>, which are bridged over. This work formed not only a bridge to the island but also an aqueduct, at least when the island was inhabited. </a:t>
            </a:r>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quarter" idx="1"/>
          </p:nvPr>
        </p:nvSpPr>
        <p:spPr/>
        <p:txBody>
          <a:bodyPr/>
          <a:lstStyle/>
          <a:p>
            <a:endParaRPr lang="en-GB" dirty="0"/>
          </a:p>
        </p:txBody>
      </p:sp>
      <p:pic>
        <p:nvPicPr>
          <p:cNvPr id="1028" name="Picture 4" descr="http://i378.photobucket.com/albums/oo223/EquuSpirit/ancient-alexandria-map.jpg"/>
          <p:cNvPicPr>
            <a:picLocks noChangeAspect="1" noChangeArrowheads="1"/>
          </p:cNvPicPr>
          <p:nvPr/>
        </p:nvPicPr>
        <p:blipFill>
          <a:blip r:embed="rId2" cstate="print"/>
          <a:srcRect/>
          <a:stretch>
            <a:fillRect/>
          </a:stretch>
        </p:blipFill>
        <p:spPr bwMode="auto">
          <a:xfrm>
            <a:off x="-38872" y="161256"/>
            <a:ext cx="9182872" cy="6696744"/>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Pharos</a:t>
            </a:r>
            <a:endParaRPr lang="en-GB" dirty="0"/>
          </a:p>
        </p:txBody>
      </p:sp>
      <p:sp>
        <p:nvSpPr>
          <p:cNvPr id="3" name="Content Placeholder 2"/>
          <p:cNvSpPr>
            <a:spLocks noGrp="1"/>
          </p:cNvSpPr>
          <p:nvPr>
            <p:ph sz="quarter" idx="1"/>
          </p:nvPr>
        </p:nvSpPr>
        <p:spPr>
          <a:xfrm>
            <a:off x="395536" y="1772816"/>
            <a:ext cx="5112568" cy="4495800"/>
          </a:xfrm>
        </p:spPr>
        <p:txBody>
          <a:bodyPr>
            <a:normAutofit fontScale="62500" lnSpcReduction="20000"/>
          </a:bodyPr>
          <a:lstStyle/>
          <a:p>
            <a:pPr marL="0" indent="0">
              <a:buNone/>
            </a:pPr>
            <a:r>
              <a:rPr lang="en-GB" dirty="0" smtClean="0"/>
              <a:t>Of the extremities of </a:t>
            </a:r>
            <a:r>
              <a:rPr lang="en-GB" dirty="0" err="1" smtClean="0"/>
              <a:t>Pharos</a:t>
            </a:r>
            <a:r>
              <a:rPr lang="en-GB" dirty="0" smtClean="0"/>
              <a:t> the eastern one lies closer to the mainland and to the promontory which faces it (this promontory is called </a:t>
            </a:r>
            <a:r>
              <a:rPr lang="en-GB" dirty="0" err="1" smtClean="0"/>
              <a:t>Lochias</a:t>
            </a:r>
            <a:r>
              <a:rPr lang="en-GB" dirty="0" smtClean="0"/>
              <a:t>), and this makes the entrance of the harbour narrow; in addition to the narrowness of the channel there are also rocks, some under water and others above, which at all times roughen the waves that strike them from the open sea. The extremity of the islet (</a:t>
            </a:r>
            <a:r>
              <a:rPr lang="en-GB" dirty="0" err="1" smtClean="0"/>
              <a:t>Pharos</a:t>
            </a:r>
            <a:r>
              <a:rPr lang="en-GB" dirty="0" smtClean="0"/>
              <a:t>) is also a rock, washed all round by the sea, with on top of it a tower magnificently built of white stone, several stories high, which bears the same name as the island. This was dedicated by </a:t>
            </a:r>
            <a:r>
              <a:rPr lang="en-GB" dirty="0" err="1" smtClean="0"/>
              <a:t>Sostratus</a:t>
            </a:r>
            <a:r>
              <a:rPr lang="en-GB" dirty="0" smtClean="0"/>
              <a:t> of Cnidus, a ‘friend’ of the kings, for the safety of sailors, as the inscription declares. For since the coast was harbourless and low on both sides, and also had rocks and shallows, those who were sailing there from the open sea needed a tall and conspicuous sign to enable them to make straight for the entrance of the harbour.</a:t>
            </a:r>
            <a:endParaRPr lang="en-GB" dirty="0"/>
          </a:p>
        </p:txBody>
      </p:sp>
      <p:pic>
        <p:nvPicPr>
          <p:cNvPr id="33794" name="Picture 2" descr="http://wa2.www.unesco.org/csi/pub/papers2/alex8.gif"/>
          <p:cNvPicPr>
            <a:picLocks noChangeAspect="1" noChangeArrowheads="1"/>
          </p:cNvPicPr>
          <p:nvPr/>
        </p:nvPicPr>
        <p:blipFill>
          <a:blip r:embed="rId2" cstate="print"/>
          <a:srcRect/>
          <a:stretch>
            <a:fillRect/>
          </a:stretch>
        </p:blipFill>
        <p:spPr bwMode="auto">
          <a:xfrm>
            <a:off x="6300192" y="1772816"/>
            <a:ext cx="1733550" cy="2162176"/>
          </a:xfrm>
          <a:prstGeom prst="rect">
            <a:avLst/>
          </a:prstGeom>
          <a:noFill/>
        </p:spPr>
      </p:pic>
      <p:pic>
        <p:nvPicPr>
          <p:cNvPr id="33798" name="Picture 6" descr="http://farm3.static.flickr.com/2052/1720199662_4bff3e0434.jpg"/>
          <p:cNvPicPr>
            <a:picLocks noChangeAspect="1" noChangeArrowheads="1"/>
          </p:cNvPicPr>
          <p:nvPr/>
        </p:nvPicPr>
        <p:blipFill>
          <a:blip r:embed="rId3" cstate="print"/>
          <a:srcRect/>
          <a:stretch>
            <a:fillRect/>
          </a:stretch>
        </p:blipFill>
        <p:spPr bwMode="auto">
          <a:xfrm>
            <a:off x="5440731" y="4149080"/>
            <a:ext cx="3703269" cy="2592288"/>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Oliver Stone’s reconstruction of the Lighthouse</a:t>
            </a:r>
            <a:endParaRPr lang="en-GB" dirty="0"/>
          </a:p>
        </p:txBody>
      </p:sp>
      <p:sp>
        <p:nvSpPr>
          <p:cNvPr id="3" name="Content Placeholder 2"/>
          <p:cNvSpPr>
            <a:spLocks noGrp="1"/>
          </p:cNvSpPr>
          <p:nvPr>
            <p:ph sz="quarter" idx="1"/>
          </p:nvPr>
        </p:nvSpPr>
        <p:spPr/>
        <p:txBody>
          <a:bodyPr/>
          <a:lstStyle/>
          <a:p>
            <a:endParaRPr lang="en-GB" dirty="0"/>
          </a:p>
        </p:txBody>
      </p:sp>
      <p:pic>
        <p:nvPicPr>
          <p:cNvPr id="1026" name="Picture 2"/>
          <p:cNvPicPr>
            <a:picLocks noChangeAspect="1" noChangeArrowheads="1"/>
          </p:cNvPicPr>
          <p:nvPr/>
        </p:nvPicPr>
        <p:blipFill>
          <a:blip r:embed="rId2" cstate="print"/>
          <a:srcRect l="17325" t="33600" r="40151" b="37841"/>
          <a:stretch>
            <a:fillRect/>
          </a:stretch>
        </p:blipFill>
        <p:spPr bwMode="auto">
          <a:xfrm>
            <a:off x="0" y="2132856"/>
            <a:ext cx="9198379" cy="386104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Alexandria: City</a:t>
            </a:r>
            <a:endParaRPr lang="en-GB" dirty="0"/>
          </a:p>
        </p:txBody>
      </p:sp>
      <p:sp>
        <p:nvSpPr>
          <p:cNvPr id="3" name="Content Placeholder 2"/>
          <p:cNvSpPr>
            <a:spLocks noGrp="1"/>
          </p:cNvSpPr>
          <p:nvPr>
            <p:ph sz="quarter" idx="1"/>
          </p:nvPr>
        </p:nvSpPr>
        <p:spPr/>
        <p:txBody>
          <a:bodyPr>
            <a:normAutofit fontScale="77500" lnSpcReduction="20000"/>
          </a:bodyPr>
          <a:lstStyle/>
          <a:p>
            <a:pPr marL="0" indent="0">
              <a:buNone/>
            </a:pPr>
            <a:r>
              <a:rPr lang="en-GB" dirty="0" smtClean="0"/>
              <a:t>The shaper of the area of the city is like a cloak (</a:t>
            </a:r>
            <a:r>
              <a:rPr lang="en-GB" i="1" dirty="0" err="1" smtClean="0"/>
              <a:t>chlamys</a:t>
            </a:r>
            <a:r>
              <a:rPr lang="en-GB" dirty="0" smtClean="0"/>
              <a:t>); the long sides of it are those that are washed by the two seas, and have a diameter of about 30 </a:t>
            </a:r>
            <a:r>
              <a:rPr lang="en-GB" dirty="0" err="1" smtClean="0"/>
              <a:t>stades</a:t>
            </a:r>
            <a:r>
              <a:rPr lang="en-GB" dirty="0" smtClean="0"/>
              <a:t> (c. 5.25km) while the isthmuses form the short sides, each of them 7 or 8 </a:t>
            </a:r>
            <a:r>
              <a:rPr lang="en-GB" dirty="0" err="1" smtClean="0"/>
              <a:t>stades</a:t>
            </a:r>
            <a:r>
              <a:rPr lang="en-GB" dirty="0" smtClean="0"/>
              <a:t> wide and cut off on one side by the sea and on the other by the lake. The whole city is criss-crossed with streets suitable for the traffic of horses and carriages, and by two that are very wide, being more than 1 </a:t>
            </a:r>
            <a:r>
              <a:rPr lang="en-GB" dirty="0" err="1" smtClean="0"/>
              <a:t>plethrum</a:t>
            </a:r>
            <a:r>
              <a:rPr lang="en-GB" dirty="0" smtClean="0"/>
              <a:t> (c. 30m) in breadth; these intersect each other at right angles. The city has magnificent public precincts and the royal palaces, which cover a fourth or even a third of the entire city area. For just as each of the kings would from a love of splendour add some ornament to the public monument, so he would provide himself at his own expense with a residence in addition to those already standing…. All however are connected with each other and with the harbour, even those that lie outside it.</a:t>
            </a: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sz="quarter" idx="1"/>
          </p:nvPr>
        </p:nvSpPr>
        <p:spPr/>
        <p:txBody>
          <a:bodyPr/>
          <a:lstStyle/>
          <a:p>
            <a:endParaRPr lang="en-GB" dirty="0"/>
          </a:p>
        </p:txBody>
      </p:sp>
      <p:pic>
        <p:nvPicPr>
          <p:cNvPr id="1028" name="Picture 4" descr="http://i378.photobucket.com/albums/oo223/EquuSpirit/ancient-alexandria-map.jpg"/>
          <p:cNvPicPr>
            <a:picLocks noChangeAspect="1" noChangeArrowheads="1"/>
          </p:cNvPicPr>
          <p:nvPr/>
        </p:nvPicPr>
        <p:blipFill>
          <a:blip r:embed="rId2" cstate="print"/>
          <a:srcRect/>
          <a:stretch>
            <a:fillRect/>
          </a:stretch>
        </p:blipFill>
        <p:spPr bwMode="auto">
          <a:xfrm>
            <a:off x="-38872" y="161256"/>
            <a:ext cx="9182872" cy="6696744"/>
          </a:xfrm>
          <a:prstGeom prst="rect">
            <a:avLst/>
          </a:prstGeom>
          <a:noFill/>
        </p:spPr>
      </p:pic>
    </p:spTree>
    <p:extLst>
      <p:ext uri="{BB962C8B-B14F-4D97-AF65-F5344CB8AC3E}">
        <p14:creationId xmlns:p14="http://schemas.microsoft.com/office/powerpoint/2010/main" val="2669895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Population</a:t>
            </a:r>
            <a:endParaRPr lang="en-GB" dirty="0"/>
          </a:p>
        </p:txBody>
      </p:sp>
      <p:sp>
        <p:nvSpPr>
          <p:cNvPr id="3" name="Content Placeholder 2"/>
          <p:cNvSpPr>
            <a:spLocks noGrp="1"/>
          </p:cNvSpPr>
          <p:nvPr>
            <p:ph sz="quarter" idx="1"/>
          </p:nvPr>
        </p:nvSpPr>
        <p:spPr/>
        <p:txBody>
          <a:bodyPr>
            <a:normAutofit fontScale="92500" lnSpcReduction="20000"/>
          </a:bodyPr>
          <a:lstStyle/>
          <a:p>
            <a:r>
              <a:rPr lang="en-GB" dirty="0" err="1" smtClean="0"/>
              <a:t>Diodorus</a:t>
            </a:r>
            <a:r>
              <a:rPr lang="en-GB" dirty="0" smtClean="0"/>
              <a:t> estimate 300,000 “free” inhabitants (</a:t>
            </a:r>
            <a:r>
              <a:rPr lang="en-GB" dirty="0" err="1" smtClean="0"/>
              <a:t>Diodorus</a:t>
            </a:r>
            <a:r>
              <a:rPr lang="en-GB" dirty="0" smtClean="0"/>
              <a:t> 17.52.6)</a:t>
            </a:r>
          </a:p>
          <a:p>
            <a:r>
              <a:rPr lang="en-GB" dirty="0" smtClean="0"/>
              <a:t>Total population 500,000</a:t>
            </a:r>
          </a:p>
          <a:p>
            <a:endParaRPr lang="en-GB" dirty="0" smtClean="0"/>
          </a:p>
          <a:p>
            <a:pPr marL="319088" indent="222250">
              <a:buNone/>
            </a:pPr>
            <a:r>
              <a:rPr lang="en-GB" dirty="0" smtClean="0"/>
              <a:t>O ye gods, what a big crowd! However are we to get through this crush, and how long will it take? Ants, numberless and immeasurable! You’ve conferred a great many benefits on us, Ptolemy, since your father (Ptolemy I) went off to join the gods. Nowadays no criminal harms the passer by, sneaking along in Egyptian fashion.</a:t>
            </a:r>
          </a:p>
          <a:p>
            <a:pPr algn="r">
              <a:buNone/>
            </a:pPr>
            <a:r>
              <a:rPr lang="en-GB" dirty="0" smtClean="0"/>
              <a:t>Theocritus </a:t>
            </a:r>
            <a:r>
              <a:rPr lang="en-GB" i="1" dirty="0" smtClean="0"/>
              <a:t>Idyll </a:t>
            </a:r>
            <a:r>
              <a:rPr lang="en-GB" dirty="0" smtClean="0"/>
              <a:t>15</a:t>
            </a: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Festivals</a:t>
            </a:r>
            <a:endParaRPr lang="en-GB" dirty="0"/>
          </a:p>
        </p:txBody>
      </p:sp>
      <p:sp>
        <p:nvSpPr>
          <p:cNvPr id="3" name="Content Placeholder 2"/>
          <p:cNvSpPr>
            <a:spLocks noGrp="1"/>
          </p:cNvSpPr>
          <p:nvPr>
            <p:ph sz="quarter" idx="1"/>
          </p:nvPr>
        </p:nvSpPr>
        <p:spPr>
          <a:xfrm>
            <a:off x="612648" y="1600200"/>
            <a:ext cx="8153400" cy="5069160"/>
          </a:xfrm>
        </p:spPr>
        <p:txBody>
          <a:bodyPr>
            <a:normAutofit fontScale="85000" lnSpcReduction="20000"/>
          </a:bodyPr>
          <a:lstStyle/>
          <a:p>
            <a:pPr>
              <a:buNone/>
            </a:pPr>
            <a:r>
              <a:rPr lang="en-GB" dirty="0" smtClean="0"/>
              <a:t>GORGO </a:t>
            </a:r>
          </a:p>
          <a:p>
            <a:pPr>
              <a:buNone/>
            </a:pPr>
            <a:r>
              <a:rPr lang="en-GB" dirty="0" err="1" smtClean="0"/>
              <a:t>Praxinoa</a:t>
            </a:r>
            <a:r>
              <a:rPr lang="en-GB" dirty="0" smtClean="0"/>
              <a:t>, do come here. Before you do anything else I insist upon your looking at the embroideries. How delicate they are! and in such good taste! They’re really hardly human, are they?</a:t>
            </a:r>
          </a:p>
          <a:p>
            <a:pPr>
              <a:buNone/>
            </a:pPr>
            <a:r>
              <a:rPr lang="en-GB" dirty="0" smtClean="0"/>
              <a:t>PRAXINOA</a:t>
            </a:r>
            <a:br>
              <a:rPr lang="en-GB" dirty="0" smtClean="0"/>
            </a:br>
            <a:r>
              <a:rPr lang="en-GB" dirty="0" err="1" smtClean="0"/>
              <a:t>Huswife</a:t>
            </a:r>
            <a:r>
              <a:rPr lang="en-GB" dirty="0" smtClean="0"/>
              <a:t> Athena! the weavers that made that material and the embroiderers who did that close detailed work are simply marvels. How realistically the things all stand and move about in it! they’re living! It </a:t>
            </a:r>
            <a:r>
              <a:rPr lang="en-GB" i="1" dirty="0" smtClean="0"/>
              <a:t>is</a:t>
            </a:r>
            <a:r>
              <a:rPr lang="en-GB" dirty="0" smtClean="0"/>
              <a:t> wonderful what people can do. And then the Holy Boy; how perfectly beautiful he looks lying on his silver couch, with the down of manhood just showing on his cheeks, – (</a:t>
            </a:r>
            <a:r>
              <a:rPr lang="en-GB" i="1" dirty="0" err="1" smtClean="0"/>
              <a:t>religioso</a:t>
            </a:r>
            <a:r>
              <a:rPr lang="en-GB" dirty="0" smtClean="0"/>
              <a:t>) the thrice-beloved Adonis, beloved even down below!</a:t>
            </a:r>
          </a:p>
          <a:p>
            <a:pPr algn="r">
              <a:buNone/>
            </a:pPr>
            <a:r>
              <a:rPr lang="en-GB" dirty="0" smtClean="0"/>
              <a:t>Theocritus </a:t>
            </a:r>
            <a:r>
              <a:rPr lang="en-GB" i="1" dirty="0" smtClean="0"/>
              <a:t>Idyll </a:t>
            </a:r>
            <a:r>
              <a:rPr lang="en-GB" dirty="0" smtClean="0"/>
              <a:t>15, 77ff. </a:t>
            </a:r>
          </a:p>
          <a:p>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Festivals</a:t>
            </a:r>
            <a:endParaRPr lang="en-GB" dirty="0"/>
          </a:p>
        </p:txBody>
      </p:sp>
      <p:sp>
        <p:nvSpPr>
          <p:cNvPr id="3" name="Content Placeholder 2"/>
          <p:cNvSpPr>
            <a:spLocks noGrp="1"/>
          </p:cNvSpPr>
          <p:nvPr>
            <p:ph sz="quarter" idx="1"/>
          </p:nvPr>
        </p:nvSpPr>
        <p:spPr>
          <a:xfrm>
            <a:off x="612648" y="1600200"/>
            <a:ext cx="8153400" cy="5573216"/>
          </a:xfrm>
        </p:spPr>
        <p:txBody>
          <a:bodyPr>
            <a:normAutofit fontScale="70000" lnSpcReduction="20000"/>
          </a:bodyPr>
          <a:lstStyle/>
          <a:p>
            <a:pPr marL="0" indent="0">
              <a:buNone/>
            </a:pPr>
            <a:r>
              <a:rPr lang="en-GB" dirty="0" smtClean="0"/>
              <a:t>…also twenty-six Indian zebus entirely white, eight </a:t>
            </a:r>
            <a:r>
              <a:rPr lang="en-GB" dirty="0" err="1" smtClean="0"/>
              <a:t>Aethiopian</a:t>
            </a:r>
            <a:r>
              <a:rPr lang="en-GB" dirty="0" smtClean="0"/>
              <a:t>, one large white she-bear, fourteen leopards, sixteen genets, four caracals, three bear-cubs, one giraffe, one </a:t>
            </a:r>
            <a:r>
              <a:rPr lang="en-GB" dirty="0" err="1" smtClean="0"/>
              <a:t>Aethiopian</a:t>
            </a:r>
            <a:r>
              <a:rPr lang="en-GB" dirty="0" smtClean="0"/>
              <a:t> rhinoceros. Next in a four-wheeled cart was Dionysus at the altar of Rhea, having found refuge there while being pursued by Hera; he had on a gold crown, and </a:t>
            </a:r>
            <a:r>
              <a:rPr lang="en-GB" dirty="0" err="1" smtClean="0"/>
              <a:t>Priapus</a:t>
            </a:r>
            <a:r>
              <a:rPr lang="en-GB" dirty="0" smtClean="0"/>
              <a:t> stood at his side, with a gold ivy-crown. The statue of Hera had a gold diadem. Then there were statues of Alexander and Ptolemy, crowned with ivy-crowns made of gold. The statue of Goodness which stood beside Ptolemy had a gold olive-crown. </a:t>
            </a:r>
            <a:r>
              <a:rPr lang="en-GB" dirty="0" err="1" smtClean="0"/>
              <a:t>Priapus</a:t>
            </a:r>
            <a:r>
              <a:rPr lang="en-GB" dirty="0" smtClean="0"/>
              <a:t> stood beside them also wearing an ivy-crown made of gold. The city of Corinth, standing beside Ptolemy, was crowned with a gold band. Beside all these figures were placed a stand for cups, full of gold vessels, and a gold mixing-bowl of fifty gallons capacity. Following this cart were women who wore very rich robes and ornaments; they bore the names of cities, some from Ionia, while all the rest were the Greek cities which occupied Asia and the islands and had been under the rule of the Persians; they all wore gold crowns. In other carts, also, were carried a </a:t>
            </a:r>
            <a:r>
              <a:rPr lang="en-GB" dirty="0" err="1" smtClean="0"/>
              <a:t>Bacchic</a:t>
            </a:r>
            <a:r>
              <a:rPr lang="en-GB" dirty="0" smtClean="0"/>
              <a:t> wand of gold, one hundred and thirty-five feet long, and a silver spear ninety feet long; in another was a gold phallus one hundred and eighty feet long, painted in various colours and bound with fillets of gold; it had at the extremity a gold star, the perimeter of which was nine feet.”</a:t>
            </a:r>
          </a:p>
          <a:p>
            <a:pPr algn="r">
              <a:buNone/>
            </a:pPr>
            <a:r>
              <a:rPr lang="en-GB" dirty="0" err="1" smtClean="0"/>
              <a:t>Athen</a:t>
            </a:r>
            <a:r>
              <a:rPr lang="en-GB" dirty="0" smtClean="0"/>
              <a:t>. 5.201c-e</a:t>
            </a:r>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Alexandria: Museum</a:t>
            </a:r>
            <a:endParaRPr lang="en-GB" dirty="0"/>
          </a:p>
        </p:txBody>
      </p:sp>
      <p:sp>
        <p:nvSpPr>
          <p:cNvPr id="3" name="Content Placeholder 2"/>
          <p:cNvSpPr>
            <a:spLocks noGrp="1"/>
          </p:cNvSpPr>
          <p:nvPr>
            <p:ph sz="quarter" idx="1"/>
          </p:nvPr>
        </p:nvSpPr>
        <p:spPr/>
        <p:txBody>
          <a:bodyPr/>
          <a:lstStyle/>
          <a:p>
            <a:pPr marL="0" indent="0">
              <a:buNone/>
            </a:pPr>
            <a:r>
              <a:rPr lang="en-GB" dirty="0" smtClean="0"/>
              <a:t>The Museum also forms part of the royal palaces; it has a covered walk, an arcade with recesses and seats and a large house, in which is the dining hall of the learned members of the Museum. This association of men shares common property and has a priest of the Muses, who used to be appointed by the kings but is now appointed by Caesar.</a:t>
            </a:r>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Museum</a:t>
            </a:r>
            <a:endParaRPr lang="en-GB" dirty="0"/>
          </a:p>
        </p:txBody>
      </p:sp>
      <p:sp>
        <p:nvSpPr>
          <p:cNvPr id="3" name="Content Placeholder 2"/>
          <p:cNvSpPr>
            <a:spLocks noGrp="1"/>
          </p:cNvSpPr>
          <p:nvPr>
            <p:ph sz="quarter" idx="1"/>
          </p:nvPr>
        </p:nvSpPr>
        <p:spPr/>
        <p:txBody>
          <a:bodyPr/>
          <a:lstStyle/>
          <a:p>
            <a:pPr marL="0" indent="0">
              <a:buNone/>
            </a:pPr>
            <a:r>
              <a:rPr lang="en-GB" dirty="0" smtClean="0"/>
              <a:t>In the populous land of Egypt there is a crowd of bookish scribblers who get fed as they argue away interminably in the chicken coop of the Muses.</a:t>
            </a:r>
          </a:p>
          <a:p>
            <a:pPr algn="r">
              <a:buNone/>
            </a:pPr>
            <a:r>
              <a:rPr lang="en-GB" dirty="0" err="1" smtClean="0"/>
              <a:t>Timon</a:t>
            </a:r>
            <a:r>
              <a:rPr lang="en-GB" dirty="0" smtClean="0"/>
              <a:t> of </a:t>
            </a:r>
            <a:r>
              <a:rPr lang="en-GB" dirty="0" err="1" smtClean="0"/>
              <a:t>Phlius</a:t>
            </a:r>
            <a:r>
              <a:rPr lang="en-GB" dirty="0" smtClean="0"/>
              <a:t>: </a:t>
            </a:r>
            <a:r>
              <a:rPr lang="en-GB" dirty="0" err="1" smtClean="0"/>
              <a:t>Athen</a:t>
            </a:r>
            <a:r>
              <a:rPr lang="en-GB" dirty="0" smtClean="0"/>
              <a:t>. 1.22d </a:t>
            </a:r>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Museum</a:t>
            </a:r>
            <a:endParaRPr lang="en-GB" dirty="0"/>
          </a:p>
        </p:txBody>
      </p:sp>
      <p:sp>
        <p:nvSpPr>
          <p:cNvPr id="3" name="Content Placeholder 2"/>
          <p:cNvSpPr>
            <a:spLocks noGrp="1"/>
          </p:cNvSpPr>
          <p:nvPr>
            <p:ph sz="quarter" idx="1"/>
          </p:nvPr>
        </p:nvSpPr>
        <p:spPr/>
        <p:txBody>
          <a:bodyPr/>
          <a:lstStyle/>
          <a:p>
            <a:r>
              <a:rPr lang="en-GB" dirty="0" smtClean="0"/>
              <a:t>Organisation of books:</a:t>
            </a:r>
          </a:p>
          <a:p>
            <a:r>
              <a:rPr lang="en-GB" i="1" dirty="0" smtClean="0"/>
              <a:t>Tables of persons eminent in every branch of learning, together with a list of their writings </a:t>
            </a:r>
            <a:r>
              <a:rPr lang="en-GB" dirty="0" smtClean="0"/>
              <a:t>or </a:t>
            </a:r>
            <a:r>
              <a:rPr lang="en-GB" i="1" dirty="0" smtClean="0"/>
              <a:t>Tables</a:t>
            </a:r>
            <a:r>
              <a:rPr lang="en-GB" dirty="0" smtClean="0"/>
              <a:t> (</a:t>
            </a:r>
            <a:r>
              <a:rPr lang="en-GB" i="1" dirty="0" err="1" smtClean="0"/>
              <a:t>Pinakes</a:t>
            </a:r>
            <a:r>
              <a:rPr lang="en-GB" dirty="0" smtClean="0"/>
              <a:t>) – Callimachus</a:t>
            </a:r>
          </a:p>
          <a:p>
            <a:r>
              <a:rPr lang="en-GB" dirty="0" smtClean="0"/>
              <a:t>120 books</a:t>
            </a:r>
          </a:p>
          <a:p>
            <a:pPr lvl="1"/>
            <a:r>
              <a:rPr lang="en-GB" dirty="0" smtClean="0"/>
              <a:t>Table of Orators, </a:t>
            </a:r>
          </a:p>
          <a:p>
            <a:pPr lvl="1"/>
            <a:r>
              <a:rPr lang="en-GB" dirty="0" smtClean="0"/>
              <a:t>Table of Philosophers</a:t>
            </a:r>
          </a:p>
          <a:p>
            <a:pPr lvl="1"/>
            <a:r>
              <a:rPr lang="en-GB" dirty="0" smtClean="0"/>
              <a:t>Table of Lyric Poets</a:t>
            </a: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Homer</a:t>
            </a:r>
            <a:endParaRPr lang="en-GB" dirty="0"/>
          </a:p>
        </p:txBody>
      </p:sp>
      <p:pic>
        <p:nvPicPr>
          <p:cNvPr id="1026" name="Picture 2" descr="http://www.umich.edu/~homeros/Artgallerypages/sculpturepage_files/image001.jpg"/>
          <p:cNvPicPr>
            <a:picLocks noGrp="1" noChangeAspect="1" noChangeArrowheads="1"/>
          </p:cNvPicPr>
          <p:nvPr>
            <p:ph sz="quarter" idx="1"/>
          </p:nvPr>
        </p:nvPicPr>
        <p:blipFill>
          <a:blip r:embed="rId2" cstate="print"/>
          <a:stretch>
            <a:fillRect/>
          </a:stretch>
        </p:blipFill>
        <p:spPr bwMode="auto">
          <a:xfrm>
            <a:off x="683568" y="1700808"/>
            <a:ext cx="3470564" cy="4572000"/>
          </a:xfrm>
          <a:prstGeom prst="rect">
            <a:avLst/>
          </a:prstGeom>
          <a:noFill/>
        </p:spPr>
      </p:pic>
      <p:sp>
        <p:nvSpPr>
          <p:cNvPr id="5" name="Content Placeholder 4"/>
          <p:cNvSpPr>
            <a:spLocks noGrp="1"/>
          </p:cNvSpPr>
          <p:nvPr>
            <p:ph sz="quarter" idx="2"/>
          </p:nvPr>
        </p:nvSpPr>
        <p:spPr/>
        <p:txBody>
          <a:bodyPr/>
          <a:lstStyle/>
          <a:p>
            <a:r>
              <a:rPr lang="en-GB" dirty="0" smtClean="0"/>
              <a:t>Create a definitive edition of Homer</a:t>
            </a:r>
          </a:p>
          <a:p>
            <a:r>
              <a:rPr lang="en-GB" dirty="0" smtClean="0"/>
              <a:t>Homeric commentaries</a:t>
            </a:r>
          </a:p>
          <a:p>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Alexandria: </a:t>
            </a:r>
            <a:r>
              <a:rPr lang="en-GB" dirty="0" err="1" smtClean="0"/>
              <a:t>Sema</a:t>
            </a:r>
            <a:r>
              <a:rPr lang="en-GB" dirty="0" smtClean="0"/>
              <a:t> </a:t>
            </a:r>
            <a:endParaRPr lang="en-GB" dirty="0"/>
          </a:p>
        </p:txBody>
      </p:sp>
      <p:sp>
        <p:nvSpPr>
          <p:cNvPr id="3" name="Content Placeholder 2"/>
          <p:cNvSpPr>
            <a:spLocks noGrp="1"/>
          </p:cNvSpPr>
          <p:nvPr>
            <p:ph sz="quarter" idx="1"/>
          </p:nvPr>
        </p:nvSpPr>
        <p:spPr/>
        <p:txBody>
          <a:bodyPr/>
          <a:lstStyle/>
          <a:p>
            <a:pPr marL="0" indent="0">
              <a:buNone/>
            </a:pPr>
            <a:r>
              <a:rPr lang="en-GB" dirty="0" smtClean="0"/>
              <a:t>The so-called </a:t>
            </a:r>
            <a:r>
              <a:rPr lang="en-GB" i="1" dirty="0" err="1" smtClean="0"/>
              <a:t>Sema</a:t>
            </a:r>
            <a:r>
              <a:rPr lang="en-GB" dirty="0" smtClean="0"/>
              <a:t> (tomb) is also part of the royal palaces; this was an enclosure in which were the tombs of the kings and of Alexander. For Ptolemy son of </a:t>
            </a:r>
            <a:r>
              <a:rPr lang="en-GB" dirty="0" err="1" smtClean="0"/>
              <a:t>Lagus</a:t>
            </a:r>
            <a:r>
              <a:rPr lang="en-GB" dirty="0" smtClean="0"/>
              <a:t> got in ahead of </a:t>
            </a:r>
            <a:r>
              <a:rPr lang="en-GB" dirty="0" err="1" smtClean="0"/>
              <a:t>Perdiccas</a:t>
            </a:r>
            <a:r>
              <a:rPr lang="en-GB" dirty="0" smtClean="0"/>
              <a:t> and took the body from him when he was bringing it down from Babylon…. He gave it burial in Alexandria, where it now lies, though not in the same sarcophagus. The present one is made of glass, while Ptolemy placed it one made of gold. </a:t>
            </a: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Alexander’s Body</a:t>
            </a:r>
            <a:endParaRPr lang="en-GB" dirty="0"/>
          </a:p>
        </p:txBody>
      </p:sp>
      <p:sp>
        <p:nvSpPr>
          <p:cNvPr id="3" name="Content Placeholder 2"/>
          <p:cNvSpPr>
            <a:spLocks noGrp="1"/>
          </p:cNvSpPr>
          <p:nvPr>
            <p:ph sz="quarter" idx="1"/>
          </p:nvPr>
        </p:nvSpPr>
        <p:spPr>
          <a:xfrm>
            <a:off x="612648" y="1600200"/>
            <a:ext cx="8153400" cy="5257800"/>
          </a:xfrm>
        </p:spPr>
        <p:txBody>
          <a:bodyPr>
            <a:normAutofit fontScale="62500" lnSpcReduction="20000"/>
          </a:bodyPr>
          <a:lstStyle/>
          <a:p>
            <a:pPr marL="0" indent="0">
              <a:buNone/>
            </a:pPr>
            <a:r>
              <a:rPr lang="en-GB" b="1" dirty="0" smtClean="0"/>
              <a:t>Meanwhile, the Persians were fighting, since they wanted to take the king to Persia and worship him together with the god </a:t>
            </a:r>
            <a:r>
              <a:rPr lang="en-GB" b="1" dirty="0" err="1" smtClean="0"/>
              <a:t>Mithra</a:t>
            </a:r>
            <a:r>
              <a:rPr lang="en-GB" b="1" dirty="0" smtClean="0"/>
              <a:t>. And the Macedonians wanted to take him to Macedonia. To this, </a:t>
            </a:r>
            <a:r>
              <a:rPr lang="en-GB" b="1" dirty="0" err="1" smtClean="0"/>
              <a:t>Ptlomeos</a:t>
            </a:r>
            <a:r>
              <a:rPr lang="en-GB" b="1" dirty="0" smtClean="0"/>
              <a:t> said: "there is an oracular shrine of the Babylonian god. I shall get an oracle from him as to where we should take the body of Alexander." And when he was asked, the god of the Babylonians answered thus: "I personally give you an order which is advantageous to you all. There is a city on the Nile, near the streams of </a:t>
            </a:r>
            <a:r>
              <a:rPr lang="en-GB" b="1" dirty="0" err="1" smtClean="0"/>
              <a:t>Oceanus</a:t>
            </a:r>
            <a:r>
              <a:rPr lang="en-GB" b="1" dirty="0" smtClean="0"/>
              <a:t>, which has five very fertile kingly fields near the land of the Amazons; it is called Memphis. Take your son who has become one of the gods there and put him to rest, for he, the horned king, has become a cause for rejoicing," Thus did the divine oracle answer. And then </a:t>
            </a:r>
            <a:r>
              <a:rPr lang="en-GB" b="1" dirty="0" err="1" smtClean="0"/>
              <a:t>Ptlomeos</a:t>
            </a:r>
            <a:r>
              <a:rPr lang="en-GB" b="1" dirty="0" smtClean="0"/>
              <a:t> took him to Egypt and made a leaden slab for him and poured upon him </a:t>
            </a:r>
            <a:r>
              <a:rPr lang="en-GB" b="1" dirty="0" err="1" smtClean="0"/>
              <a:t>mnesiotas</a:t>
            </a:r>
            <a:r>
              <a:rPr lang="en-GB" b="1" dirty="0" smtClean="0"/>
              <a:t> honey and </a:t>
            </a:r>
            <a:r>
              <a:rPr lang="en-GB" b="1" dirty="0" err="1" smtClean="0"/>
              <a:t>hipatic</a:t>
            </a:r>
            <a:r>
              <a:rPr lang="en-GB" b="1" dirty="0" smtClean="0"/>
              <a:t> aloe; and the body was embalmed with incense and oil and put upon a mule cart and taken to Egypt. And when they reached </a:t>
            </a:r>
            <a:r>
              <a:rPr lang="en-GB" b="1" dirty="0" err="1" smtClean="0"/>
              <a:t>Pellas</a:t>
            </a:r>
            <a:r>
              <a:rPr lang="en-GB" b="1" dirty="0" smtClean="0"/>
              <a:t> [se. </a:t>
            </a:r>
            <a:r>
              <a:rPr lang="en-GB" b="1" dirty="0" err="1" smtClean="0"/>
              <a:t>Pelusium</a:t>
            </a:r>
            <a:r>
              <a:rPr lang="en-GB" b="1" dirty="0" smtClean="0"/>
              <a:t>], the </a:t>
            </a:r>
            <a:r>
              <a:rPr lang="en-GB" b="1" dirty="0" err="1" smtClean="0"/>
              <a:t>Memnians</a:t>
            </a:r>
            <a:r>
              <a:rPr lang="en-GB" b="1" dirty="0" smtClean="0"/>
              <a:t> [sc. Memphites] came forth with trumpeters to meet at the altars in their accustomed way. And they took him to Memphis near </a:t>
            </a:r>
            <a:r>
              <a:rPr lang="en-GB" b="1" dirty="0" err="1" smtClean="0"/>
              <a:t>Sesonchousis</a:t>
            </a:r>
            <a:r>
              <a:rPr lang="en-GB" b="1" dirty="0" smtClean="0"/>
              <a:t> [sic], the world-conquering demigod. A voice issued forth saying: "take him to his city which he himself built. For wherever that man's body be, that place shall have no surcease from war and from turmoil, for he is a child of war.” So at that time, </a:t>
            </a:r>
            <a:r>
              <a:rPr lang="en-GB" b="1" dirty="0" err="1" smtClean="0"/>
              <a:t>Ptlomeos</a:t>
            </a:r>
            <a:r>
              <a:rPr lang="en-GB" b="1" dirty="0" smtClean="0"/>
              <a:t> made a grave for him in Alexandria, which is still called Alexander's Body. And he put him there with splendid </a:t>
            </a:r>
            <a:r>
              <a:rPr lang="en-GB" b="1" dirty="0" err="1" smtClean="0"/>
              <a:t>honor</a:t>
            </a:r>
            <a:r>
              <a:rPr lang="en-GB" b="1" dirty="0" smtClean="0"/>
              <a:t>, since Alexander had requested that this be done. For the city was called by his name and is destined to rule all others.</a:t>
            </a:r>
          </a:p>
          <a:p>
            <a:pPr algn="r">
              <a:buNone/>
            </a:pPr>
            <a:r>
              <a:rPr lang="en-GB" b="1" dirty="0" smtClean="0"/>
              <a:t>Alexander Romance (Armenian version, </a:t>
            </a:r>
            <a:r>
              <a:rPr lang="en-GB" b="1" dirty="0" err="1" smtClean="0"/>
              <a:t>Wolohojian</a:t>
            </a:r>
            <a:r>
              <a:rPr lang="en-GB" b="1" dirty="0" smtClean="0"/>
              <a:t> trans)</a:t>
            </a:r>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Tomb of Alexander</a:t>
            </a:r>
            <a:endParaRPr lang="en-GB" dirty="0"/>
          </a:p>
        </p:txBody>
      </p:sp>
      <p:sp>
        <p:nvSpPr>
          <p:cNvPr id="3" name="Content Placeholder 2"/>
          <p:cNvSpPr>
            <a:spLocks noGrp="1"/>
          </p:cNvSpPr>
          <p:nvPr>
            <p:ph sz="quarter" idx="1"/>
          </p:nvPr>
        </p:nvSpPr>
        <p:spPr/>
        <p:txBody>
          <a:bodyPr/>
          <a:lstStyle/>
          <a:p>
            <a:r>
              <a:rPr lang="en-GB" dirty="0" smtClean="0"/>
              <a:t>Original Resting Place: Memphis</a:t>
            </a:r>
          </a:p>
          <a:p>
            <a:pPr lvl="1"/>
            <a:r>
              <a:rPr lang="en-GB" dirty="0" smtClean="0"/>
              <a:t>“From the Time when </a:t>
            </a:r>
            <a:r>
              <a:rPr lang="en-GB" dirty="0" err="1" smtClean="0"/>
              <a:t>Antigonus</a:t>
            </a:r>
            <a:r>
              <a:rPr lang="en-GB" dirty="0" smtClean="0"/>
              <a:t> crossed to Asia, and Alexander was laid to rest in Memphis” </a:t>
            </a:r>
          </a:p>
          <a:p>
            <a:pPr lvl="1" algn="r">
              <a:buNone/>
            </a:pPr>
            <a:r>
              <a:rPr lang="en-GB" i="1" dirty="0" err="1" smtClean="0"/>
              <a:t>Parian</a:t>
            </a:r>
            <a:r>
              <a:rPr lang="en-GB" i="1" dirty="0" smtClean="0"/>
              <a:t> Marble </a:t>
            </a:r>
            <a:r>
              <a:rPr lang="en-GB" i="1" dirty="0" err="1" smtClean="0"/>
              <a:t>FGrH</a:t>
            </a:r>
            <a:r>
              <a:rPr lang="en-GB" i="1" dirty="0" smtClean="0"/>
              <a:t> </a:t>
            </a:r>
            <a:r>
              <a:rPr lang="en-GB" dirty="0" smtClean="0"/>
              <a:t>239 B 11</a:t>
            </a:r>
          </a:p>
          <a:p>
            <a:endParaRPr lang="en-GB" dirty="0" smtClean="0"/>
          </a:p>
          <a:p>
            <a:pPr lvl="1"/>
            <a:endParaRPr lang="en-GB" dirty="0"/>
          </a:p>
        </p:txBody>
      </p:sp>
      <p:pic>
        <p:nvPicPr>
          <p:cNvPr id="30723" name="Picture 3"/>
          <p:cNvPicPr>
            <a:picLocks noChangeAspect="1" noChangeArrowheads="1"/>
          </p:cNvPicPr>
          <p:nvPr/>
        </p:nvPicPr>
        <p:blipFill>
          <a:blip r:embed="rId2" cstate="print"/>
          <a:srcRect l="19950" t="28560" r="22826" b="10961"/>
          <a:stretch>
            <a:fillRect/>
          </a:stretch>
        </p:blipFill>
        <p:spPr bwMode="auto">
          <a:xfrm>
            <a:off x="251520" y="3429000"/>
            <a:ext cx="4752528" cy="3139285"/>
          </a:xfrm>
          <a:prstGeom prst="rect">
            <a:avLst/>
          </a:prstGeom>
          <a:noFill/>
          <a:ln w="9525">
            <a:noFill/>
            <a:miter lim="800000"/>
            <a:headEnd/>
            <a:tailEnd/>
          </a:ln>
        </p:spPr>
      </p:pic>
      <p:graphicFrame>
        <p:nvGraphicFramePr>
          <p:cNvPr id="6" name="Table 5"/>
          <p:cNvGraphicFramePr>
            <a:graphicFrameLocks noGrp="1"/>
          </p:cNvGraphicFramePr>
          <p:nvPr/>
        </p:nvGraphicFramePr>
        <p:xfrm>
          <a:off x="5148064" y="5157192"/>
          <a:ext cx="3995936" cy="822960"/>
        </p:xfrm>
        <a:graphic>
          <a:graphicData uri="http://schemas.openxmlformats.org/drawingml/2006/table">
            <a:tbl>
              <a:tblPr/>
              <a:tblGrid>
                <a:gridCol w="3995936"/>
              </a:tblGrid>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err="1" smtClean="0"/>
                        <a:t>Chugg</a:t>
                      </a:r>
                      <a:r>
                        <a:rPr lang="en-GB" dirty="0" smtClean="0"/>
                        <a:t>, A. “</a:t>
                      </a:r>
                      <a:r>
                        <a:rPr lang="en-GB" dirty="0" smtClean="0">
                          <a:hlinkClick r:id="rId3"/>
                        </a:rPr>
                        <a:t>The Sarcophagus of Alexander the Great?</a:t>
                      </a:r>
                      <a:r>
                        <a:rPr lang="en-GB" dirty="0" smtClean="0"/>
                        <a:t>”</a:t>
                      </a:r>
                      <a:r>
                        <a:rPr lang="en-GB" baseline="0" dirty="0" smtClean="0"/>
                        <a:t> </a:t>
                      </a:r>
                      <a:r>
                        <a:rPr lang="en-GB" i="1" dirty="0" smtClean="0"/>
                        <a:t>Greece </a:t>
                      </a:r>
                      <a:r>
                        <a:rPr lang="en-GB" i="1" dirty="0"/>
                        <a:t>&amp; </a:t>
                      </a:r>
                      <a:r>
                        <a:rPr lang="en-GB" i="1" dirty="0" smtClean="0"/>
                        <a:t>Rome </a:t>
                      </a:r>
                      <a:r>
                        <a:rPr lang="en-GB" dirty="0" smtClean="0"/>
                        <a:t>Second </a:t>
                      </a:r>
                      <a:r>
                        <a:rPr lang="en-GB" dirty="0"/>
                        <a:t>Series, Vol. 49, No. 1 (Apr., 2002), pp. </a:t>
                      </a:r>
                      <a:r>
                        <a:rPr lang="en-GB" dirty="0" smtClean="0"/>
                        <a:t>8-26</a:t>
                      </a:r>
                      <a:endParaRPr lang="en-GB" dirty="0"/>
                    </a:p>
                  </a:txBody>
                  <a:tcPr marL="0" marR="0" marT="0" marB="0" anchor="ctr">
                    <a:lnL>
                      <a:noFill/>
                    </a:lnL>
                    <a:lnR>
                      <a:noFill/>
                    </a:lnR>
                    <a:lnT>
                      <a:noFill/>
                    </a:lnT>
                    <a:lnB>
                      <a:noFill/>
                    </a:lnB>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Alexandria: Harbour </a:t>
            </a:r>
            <a:endParaRPr lang="en-GB" dirty="0"/>
          </a:p>
        </p:txBody>
      </p:sp>
      <p:sp>
        <p:nvSpPr>
          <p:cNvPr id="3" name="Content Placeholder 2"/>
          <p:cNvSpPr>
            <a:spLocks noGrp="1"/>
          </p:cNvSpPr>
          <p:nvPr>
            <p:ph sz="quarter" idx="1"/>
          </p:nvPr>
        </p:nvSpPr>
        <p:spPr/>
        <p:txBody>
          <a:bodyPr>
            <a:normAutofit fontScale="85000" lnSpcReduction="20000"/>
          </a:bodyPr>
          <a:lstStyle/>
          <a:p>
            <a:pPr marL="0" indent="0">
              <a:buNone/>
            </a:pPr>
            <a:r>
              <a:rPr lang="en-GB" dirty="0" smtClean="0"/>
              <a:t>In the Great Harbour at the entrance on the right there is the island and the tower </a:t>
            </a:r>
            <a:r>
              <a:rPr lang="en-GB" dirty="0" err="1" smtClean="0"/>
              <a:t>Pharos</a:t>
            </a:r>
            <a:r>
              <a:rPr lang="en-GB" dirty="0" smtClean="0"/>
              <a:t>, and on the other side are the rocks and the promontory </a:t>
            </a:r>
            <a:r>
              <a:rPr lang="en-GB" dirty="0" err="1" smtClean="0"/>
              <a:t>Lochias</a:t>
            </a:r>
            <a:r>
              <a:rPr lang="en-GB" dirty="0" smtClean="0"/>
              <a:t> with the royal palace. As one sails into the harbour there are on the left the inner royal palaces, which are joined to those on the </a:t>
            </a:r>
            <a:r>
              <a:rPr lang="en-GB" dirty="0" err="1" smtClean="0"/>
              <a:t>Lochias</a:t>
            </a:r>
            <a:r>
              <a:rPr lang="en-GB" dirty="0" smtClean="0"/>
              <a:t> and have groves and many colourful lodges. Below these lies the artificially dug harbour which is not visible and is the private property of the kings, and </a:t>
            </a:r>
            <a:r>
              <a:rPr lang="en-GB" dirty="0" err="1" smtClean="0"/>
              <a:t>Antirrhodos</a:t>
            </a:r>
            <a:r>
              <a:rPr lang="en-GB" dirty="0" smtClean="0"/>
              <a:t>, a small island in front of the dug harbour which has both a royal palace and small harbour. They gave it this name as being a rival of Rhodes. Above it lies the theatre, then the </a:t>
            </a:r>
            <a:r>
              <a:rPr lang="en-GB" dirty="0" err="1" smtClean="0"/>
              <a:t>Posideum</a:t>
            </a:r>
            <a:r>
              <a:rPr lang="en-GB" dirty="0" smtClean="0"/>
              <a:t>, a kind of headland jutting out from the so-called Emporium and the store houses…</a:t>
            </a:r>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Alexandria: Necropolis and Summary</a:t>
            </a:r>
            <a:endParaRPr lang="en-GB" dirty="0"/>
          </a:p>
        </p:txBody>
      </p:sp>
      <p:sp>
        <p:nvSpPr>
          <p:cNvPr id="3" name="Content Placeholder 2"/>
          <p:cNvSpPr>
            <a:spLocks noGrp="1"/>
          </p:cNvSpPr>
          <p:nvPr>
            <p:ph sz="quarter" idx="1"/>
          </p:nvPr>
        </p:nvSpPr>
        <p:spPr/>
        <p:txBody>
          <a:bodyPr>
            <a:normAutofit fontScale="77500" lnSpcReduction="20000"/>
          </a:bodyPr>
          <a:lstStyle/>
          <a:p>
            <a:pPr marL="0" indent="0">
              <a:buNone/>
            </a:pPr>
            <a:r>
              <a:rPr lang="en-GB" dirty="0" smtClean="0"/>
              <a:t>Beyond the canal only a little of the city is left. Then there is the suburb Necropolis in which are many gardens and tombs and installations suitable for the embalming of corpses. Within the canal there is the </a:t>
            </a:r>
            <a:r>
              <a:rPr lang="en-GB" dirty="0" err="1" smtClean="0"/>
              <a:t>Serapeum</a:t>
            </a:r>
            <a:r>
              <a:rPr lang="en-GB" dirty="0" smtClean="0"/>
              <a:t> and other ancient precincts which have been virtually abandoned because of the construction of new buildings at </a:t>
            </a:r>
            <a:r>
              <a:rPr lang="en-GB" dirty="0" err="1" smtClean="0"/>
              <a:t>Nicopolis</a:t>
            </a:r>
            <a:r>
              <a:rPr lang="en-GB" dirty="0" smtClean="0"/>
              <a:t>; for example there is an amphitheatre and a stadium and the </a:t>
            </a:r>
            <a:r>
              <a:rPr lang="en-GB" dirty="0" err="1" smtClean="0"/>
              <a:t>quinquennial</a:t>
            </a:r>
            <a:r>
              <a:rPr lang="en-GB" dirty="0" smtClean="0"/>
              <a:t> competitions are celebrated there, while the old building have fallen into neglect. In a word, the city is full of dedications and sanctuaries; the most beautiful building is the Gymnasium which has porticoes over a </a:t>
            </a:r>
            <a:r>
              <a:rPr lang="en-GB" dirty="0" err="1" smtClean="0"/>
              <a:t>stade</a:t>
            </a:r>
            <a:r>
              <a:rPr lang="en-GB" dirty="0" smtClean="0"/>
              <a:t> (c. 175 </a:t>
            </a:r>
            <a:r>
              <a:rPr lang="en-GB" dirty="0" err="1" smtClean="0"/>
              <a:t>m</a:t>
            </a:r>
            <a:r>
              <a:rPr lang="en-GB" dirty="0" smtClean="0"/>
              <a:t>) in length. In the middle of the city are law-courts and the groves. There is also the </a:t>
            </a:r>
            <a:r>
              <a:rPr lang="en-GB" dirty="0" err="1" smtClean="0"/>
              <a:t>Paneium</a:t>
            </a:r>
            <a:r>
              <a:rPr lang="en-GB" dirty="0" smtClean="0"/>
              <a:t>, an artificially made height, conical in shape and resembling a hill, and ascended by a spiral stair. From the top one has a panoramic view of the whole city lying below… </a:t>
            </a:r>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Egyptian Elements?</a:t>
            </a:r>
            <a:endParaRPr lang="en-GB" dirty="0"/>
          </a:p>
        </p:txBody>
      </p:sp>
      <p:pic>
        <p:nvPicPr>
          <p:cNvPr id="31748" name="Picture 4" descr="http://www.asahi.com/egypt/images/links01.jpg"/>
          <p:cNvPicPr>
            <a:picLocks noChangeAspect="1" noChangeArrowheads="1"/>
          </p:cNvPicPr>
          <p:nvPr/>
        </p:nvPicPr>
        <p:blipFill>
          <a:blip r:embed="rId2" cstate="print"/>
          <a:srcRect t="24585" b="17026"/>
          <a:stretch>
            <a:fillRect/>
          </a:stretch>
        </p:blipFill>
        <p:spPr bwMode="auto">
          <a:xfrm>
            <a:off x="0" y="2780928"/>
            <a:ext cx="3152775" cy="2736304"/>
          </a:xfrm>
          <a:prstGeom prst="rect">
            <a:avLst/>
          </a:prstGeom>
          <a:noFill/>
        </p:spPr>
      </p:pic>
      <p:pic>
        <p:nvPicPr>
          <p:cNvPr id="31750" name="Picture 6" descr="http://www.signandsight.com/cdata/artikel/757/sphinx.jpg"/>
          <p:cNvPicPr>
            <a:picLocks noChangeAspect="1" noChangeArrowheads="1"/>
          </p:cNvPicPr>
          <p:nvPr/>
        </p:nvPicPr>
        <p:blipFill>
          <a:blip r:embed="rId3" cstate="print"/>
          <a:srcRect/>
          <a:stretch>
            <a:fillRect/>
          </a:stretch>
        </p:blipFill>
        <p:spPr bwMode="auto">
          <a:xfrm>
            <a:off x="6228184" y="0"/>
            <a:ext cx="2190750" cy="1457326"/>
          </a:xfrm>
          <a:prstGeom prst="rect">
            <a:avLst/>
          </a:prstGeom>
          <a:noFill/>
        </p:spPr>
      </p:pic>
      <p:pic>
        <p:nvPicPr>
          <p:cNvPr id="31752" name="Picture 8" descr="dddd"/>
          <p:cNvPicPr>
            <a:picLocks noChangeAspect="1" noChangeArrowheads="1"/>
          </p:cNvPicPr>
          <p:nvPr/>
        </p:nvPicPr>
        <p:blipFill>
          <a:blip r:embed="rId4" cstate="print"/>
          <a:srcRect/>
          <a:stretch>
            <a:fillRect/>
          </a:stretch>
        </p:blipFill>
        <p:spPr bwMode="auto">
          <a:xfrm>
            <a:off x="7686675" y="3429000"/>
            <a:ext cx="1457325" cy="2095500"/>
          </a:xfrm>
          <a:prstGeom prst="rect">
            <a:avLst/>
          </a:prstGeom>
          <a:noFill/>
        </p:spPr>
      </p:pic>
      <p:pic>
        <p:nvPicPr>
          <p:cNvPr id="31754" name="Picture 10" descr="A worker inspects statues of Hapy, god of Nile, left, and  Pharaoh during a preparation for the &quot;Egypt's Sunken Treasures&quot; exhibition in Yokohama, near Tokyo, Japan, Friday, June 19, 2009. About 490 artifacts including statues excavated from under sea will be on display as part of the world tour coinciding with the 150th anniversary of the opening of the port of Yokohama. The exhibition begins June 27 until through Sept. 23."/>
          <p:cNvPicPr>
            <a:picLocks noChangeAspect="1" noChangeArrowheads="1"/>
          </p:cNvPicPr>
          <p:nvPr/>
        </p:nvPicPr>
        <p:blipFill>
          <a:blip r:embed="rId5" cstate="print"/>
          <a:srcRect/>
          <a:stretch>
            <a:fillRect/>
          </a:stretch>
        </p:blipFill>
        <p:spPr bwMode="auto">
          <a:xfrm>
            <a:off x="3275856" y="1988840"/>
            <a:ext cx="4320479" cy="432048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Follow-up Reading</a:t>
            </a:r>
            <a:endParaRPr lang="en-GB" dirty="0"/>
          </a:p>
        </p:txBody>
      </p:sp>
      <p:sp>
        <p:nvSpPr>
          <p:cNvPr id="3" name="Content Placeholder 2"/>
          <p:cNvSpPr>
            <a:spLocks noGrp="1"/>
          </p:cNvSpPr>
          <p:nvPr>
            <p:ph sz="quarter" idx="1"/>
          </p:nvPr>
        </p:nvSpPr>
        <p:spPr/>
        <p:txBody>
          <a:bodyPr>
            <a:normAutofit fontScale="92500"/>
          </a:bodyPr>
          <a:lstStyle/>
          <a:p>
            <a:r>
              <a:rPr lang="en-GB" dirty="0" err="1" smtClean="0"/>
              <a:t>Errington</a:t>
            </a:r>
            <a:r>
              <a:rPr lang="en-GB" dirty="0" smtClean="0"/>
              <a:t>, R.M. (2008) </a:t>
            </a:r>
            <a:r>
              <a:rPr lang="en-GB" i="1" dirty="0" smtClean="0"/>
              <a:t>A History of the Hellenistic World 323-3</a:t>
            </a:r>
            <a:r>
              <a:rPr lang="en-GB" dirty="0" smtClean="0"/>
              <a:t>0 </a:t>
            </a:r>
            <a:r>
              <a:rPr lang="en-GB" i="1" dirty="0" smtClean="0"/>
              <a:t>B.C.</a:t>
            </a:r>
            <a:r>
              <a:rPr lang="en-GB" dirty="0" smtClean="0"/>
              <a:t> Blackwell. pp. 40-45, 59-62, 143-161</a:t>
            </a:r>
          </a:p>
          <a:p>
            <a:r>
              <a:rPr lang="en-GB" dirty="0" err="1" smtClean="0"/>
              <a:t>Koenen</a:t>
            </a:r>
            <a:r>
              <a:rPr lang="en-GB" dirty="0" smtClean="0"/>
              <a:t>, L. "The Ptolemaic King as a Religious Figure." In </a:t>
            </a:r>
            <a:r>
              <a:rPr lang="en-GB" i="1" dirty="0" smtClean="0"/>
              <a:t>Images and Ideologies: Self-Definition in the Hellenistic World, edited by </a:t>
            </a:r>
            <a:r>
              <a:rPr lang="en-GB" i="1" dirty="0" err="1" smtClean="0"/>
              <a:t>Bulloch</a:t>
            </a:r>
            <a:r>
              <a:rPr lang="en-GB" i="1" dirty="0" smtClean="0"/>
              <a:t>, Berkeley: University of California Press, 1993. 25-115. </a:t>
            </a:r>
            <a:endParaRPr lang="en-GB" dirty="0" smtClean="0"/>
          </a:p>
          <a:p>
            <a:r>
              <a:rPr lang="en-GB" dirty="0"/>
              <a:t>Erskine, A. “</a:t>
            </a:r>
            <a:r>
              <a:rPr lang="en-GB" dirty="0">
                <a:hlinkClick r:id="rId2"/>
              </a:rPr>
              <a:t>Culture and Power in Ptolemaic Egypt: The Museum and Library of Alexandria</a:t>
            </a:r>
            <a:r>
              <a:rPr lang="en-GB" dirty="0"/>
              <a:t>” </a:t>
            </a:r>
            <a:r>
              <a:rPr lang="en-GB" i="1" dirty="0"/>
              <a:t>Greece &amp; Rome </a:t>
            </a:r>
            <a:r>
              <a:rPr lang="en-GB" dirty="0"/>
              <a:t>Second Series, Vol. 42, No. 1 (Apr., 1995), pp. 38-48. </a:t>
            </a:r>
          </a:p>
        </p:txBody>
      </p:sp>
    </p:spTree>
    <p:extLst>
      <p:ext uri="{BB962C8B-B14F-4D97-AF65-F5344CB8AC3E}">
        <p14:creationId xmlns:p14="http://schemas.microsoft.com/office/powerpoint/2010/main" val="271278917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B7C8EC3559F764AA080F30F794D2AD4" ma:contentTypeVersion="2" ma:contentTypeDescription="Create a new document." ma:contentTypeScope="" ma:versionID="02384363fdbaf2218df7c30ee71431a3">
  <xsd:schema xmlns:xsd="http://www.w3.org/2001/XMLSchema" xmlns:xs="http://www.w3.org/2001/XMLSchema" xmlns:p="http://schemas.microsoft.com/office/2006/metadata/properties" xmlns:ns3="d2d6d51c-be45-489c-bfaa-c0c3d4c0c982" targetNamespace="http://schemas.microsoft.com/office/2006/metadata/properties" ma:root="true" ma:fieldsID="3cd834729d18a9894f8a1a795a66dc3d" ns3:_="">
    <xsd:import namespace="d2d6d51c-be45-489c-bfaa-c0c3d4c0c982"/>
    <xsd:element name="properties">
      <xsd:complexType>
        <xsd:sequence>
          <xsd:element name="documentManagement">
            <xsd:complexType>
              <xsd:all>
                <xsd:element ref="ns3:SharedWithUser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d6d51c-be45-489c-bfaa-c0c3d4c0c98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10E6CD-7EB5-42D8-9EF0-56A93CD554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d6d51c-be45-489c-bfaa-c0c3d4c0c9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67C8B35-A4F3-4DAF-8308-5A3F02CA08D9}">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FB0F87BE-D104-46A2-AA8E-43FFA2151D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Median</Template>
  <TotalTime>695</TotalTime>
  <Words>3395</Words>
  <Application>Microsoft Office PowerPoint</Application>
  <PresentationFormat>On-screen Show (4:3)</PresentationFormat>
  <Paragraphs>100</Paragraphs>
  <Slides>32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Tw Cen MT</vt:lpstr>
      <vt:lpstr>Wingdings</vt:lpstr>
      <vt:lpstr>Wingdings 2</vt:lpstr>
      <vt:lpstr>Median</vt:lpstr>
      <vt:lpstr>Defenders, Conquerors, and Vanquished</vt:lpstr>
      <vt:lpstr>Centralized Royal command economy</vt:lpstr>
      <vt:lpstr>Command Economy</vt:lpstr>
      <vt:lpstr>Payment of 1/6 of produce (apomoira) for the royal cult of Arsinoe II.  Greek Papyrus</vt:lpstr>
      <vt:lpstr>Royal monopoly on coinage</vt:lpstr>
      <vt:lpstr>The native Egyptians</vt:lpstr>
      <vt:lpstr>PowerPoint Presentation</vt:lpstr>
      <vt:lpstr>Ptolemy II and Ptolemaic Culture</vt:lpstr>
      <vt:lpstr>Theocritus Idyll 17.121-134</vt:lpstr>
      <vt:lpstr>Marriage</vt:lpstr>
      <vt:lpstr>Arsinoe II</vt:lpstr>
      <vt:lpstr>Joint Rule</vt:lpstr>
      <vt:lpstr>Alexandria: Landscape and Harbours</vt:lpstr>
      <vt:lpstr>PowerPoint Presentation</vt:lpstr>
      <vt:lpstr>Pharos</vt:lpstr>
      <vt:lpstr>Oliver Stone’s reconstruction of the Lighthouse</vt:lpstr>
      <vt:lpstr>Alexandria: City</vt:lpstr>
      <vt:lpstr>PowerPoint Presentation</vt:lpstr>
      <vt:lpstr>Population</vt:lpstr>
      <vt:lpstr>Festivals</vt:lpstr>
      <vt:lpstr>Festivals</vt:lpstr>
      <vt:lpstr>Alexandria: Museum</vt:lpstr>
      <vt:lpstr>Museum</vt:lpstr>
      <vt:lpstr>Museum</vt:lpstr>
      <vt:lpstr>Homer</vt:lpstr>
      <vt:lpstr>Alexandria: Sema </vt:lpstr>
      <vt:lpstr>Alexander’s Body</vt:lpstr>
      <vt:lpstr>The Tomb of Alexander</vt:lpstr>
      <vt:lpstr>Alexandria: Harbour </vt:lpstr>
      <vt:lpstr>Alexandria: Necropolis and Summary</vt:lpstr>
      <vt:lpstr>Egyptian Elements?</vt:lpstr>
      <vt:lpstr>Follow-up Reading</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Alexander the Great and the Hellenistic World</dc:title>
  <dc:creator>k.erickson</dc:creator>
  <cp:lastModifiedBy>Kyle Erickson</cp:lastModifiedBy>
  <cp:revision>74</cp:revision>
  <dcterms:created xsi:type="dcterms:W3CDTF">2011-03-28T12:54:09Z</dcterms:created>
  <dcterms:modified xsi:type="dcterms:W3CDTF">2016-03-10T12:39:14Z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0x010100FB7C8EC3559F764AA080F30F794D2AD4</vt:lpwstr>
  </property>
</Properties>
</file>