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3" r:id="rId4"/>
    <p:sldId id="262" r:id="rId5"/>
    <p:sldId id="264" r:id="rId6"/>
    <p:sldId id="26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B917191-2FDD-4141-9CD4-1EE42A37EAFD}" type="datetimeFigureOut">
              <a:rPr lang="en-GB" smtClean="0"/>
              <a:t>13/03/2019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2535320803"/>
      </p:ext>
    </p:extLst>
  </p:cSld>
  <p:clrMapOvr>
    <a:masterClrMapping/>
  </p:clrMapOvr>
  <p:transition advTm="3200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917191-2FDD-4141-9CD4-1EE42A37EAF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2203814496"/>
      </p:ext>
    </p:extLst>
  </p:cSld>
  <p:clrMapOvr>
    <a:masterClrMapping/>
  </p:clrMapOvr>
  <p:transition advTm="3200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917191-2FDD-4141-9CD4-1EE42A37EAF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129033947"/>
      </p:ext>
    </p:extLst>
  </p:cSld>
  <p:clrMapOvr>
    <a:masterClrMapping/>
  </p:clrMapOvr>
  <p:transition advTm="3200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B917191-2FDD-4141-9CD4-1EE42A37EAFD}"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1288364658"/>
      </p:ext>
    </p:extLst>
  </p:cSld>
  <p:clrMapOvr>
    <a:masterClrMapping/>
  </p:clrMapOvr>
  <p:transition advTm="3200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B917191-2FDD-4141-9CD4-1EE42A37EAFD}" type="datetimeFigureOut">
              <a:rPr lang="en-GB" smtClean="0"/>
              <a:t>13/03/2019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3181582995"/>
      </p:ext>
    </p:extLst>
  </p:cSld>
  <p:clrMapOvr>
    <a:masterClrMapping/>
  </p:clrMapOvr>
  <p:transition advTm="3200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B917191-2FDD-4141-9CD4-1EE42A37EAFD}"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1067460377"/>
      </p:ext>
    </p:extLst>
  </p:cSld>
  <p:clrMapOvr>
    <a:masterClrMapping/>
  </p:clrMapOvr>
  <p:transition advTm="3200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917191-2FDD-4141-9CD4-1EE42A37EAFD}" type="datetimeFigureOut">
              <a:rPr lang="en-GB" smtClean="0"/>
              <a:t>13/03/2019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3522226168"/>
      </p:ext>
    </p:extLst>
  </p:cSld>
  <p:clrMapOvr>
    <a:masterClrMapping/>
  </p:clrMapOvr>
  <p:transition advTm="3200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917191-2FDD-4141-9CD4-1EE42A37EAFD}"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819286553"/>
      </p:ext>
    </p:extLst>
  </p:cSld>
  <p:clrMapOvr>
    <a:masterClrMapping/>
  </p:clrMapOvr>
  <p:transition advTm="3200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917191-2FDD-4141-9CD4-1EE42A37EAFD}"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2640109153"/>
      </p:ext>
    </p:extLst>
  </p:cSld>
  <p:clrMapOvr>
    <a:masterClrMapping/>
  </p:clrMapOvr>
  <p:transition advTm="3200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917191-2FDD-4141-9CD4-1EE42A37EAFD}"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3259466650"/>
      </p:ext>
    </p:extLst>
  </p:cSld>
  <p:clrMapOvr>
    <a:masterClrMapping/>
  </p:clrMapOvr>
  <p:transition advTm="3200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917191-2FDD-4141-9CD4-1EE42A37EAF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3771058689"/>
      </p:ext>
    </p:extLst>
  </p:cSld>
  <p:clrMapOvr>
    <a:masterClrMapping/>
  </p:clrMapOvr>
  <p:transition advTm="3200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917191-2FDD-4141-9CD4-1EE42A37EAF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1013604988"/>
      </p:ext>
    </p:extLst>
  </p:cSld>
  <p:clrMapOvr>
    <a:masterClrMapping/>
  </p:clrMapOvr>
  <p:transition advTm="3200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917191-2FDD-4141-9CD4-1EE42A37EAF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4195113573"/>
      </p:ext>
    </p:extLst>
  </p:cSld>
  <p:clrMapOvr>
    <a:masterClrMapping/>
  </p:clrMapOvr>
  <p:transition advTm="3200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B917191-2FDD-4141-9CD4-1EE42A37EAFD}" type="datetimeFigureOut">
              <a:rPr lang="en-GB" smtClean="0"/>
              <a:t>13/03/2019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1842505415"/>
      </p:ext>
    </p:extLst>
  </p:cSld>
  <p:clrMapOvr>
    <a:masterClrMapping/>
  </p:clrMapOvr>
  <p:transition advTm="3200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B917191-2FDD-4141-9CD4-1EE42A37EAFD}" type="datetimeFigureOut">
              <a:rPr lang="en-GB" smtClean="0"/>
              <a:t>13/03/2019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1282376855"/>
      </p:ext>
    </p:extLst>
  </p:cSld>
  <p:clrMapOvr>
    <a:masterClrMapping/>
  </p:clrMapOvr>
  <p:transition advTm="3200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B917191-2FDD-4141-9CD4-1EE42A37EAF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413839319"/>
      </p:ext>
    </p:extLst>
  </p:cSld>
  <p:clrMapOvr>
    <a:masterClrMapping/>
  </p:clrMapOvr>
  <p:transition advTm="3200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B917191-2FDD-4141-9CD4-1EE42A37EAFD}"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32D2A9C-1339-412C-8862-9C73E91789F4}" type="slidenum">
              <a:rPr lang="en-GB" smtClean="0"/>
              <a:t>‹#›</a:t>
            </a:fld>
            <a:endParaRPr lang="en-GB"/>
          </a:p>
        </p:txBody>
      </p:sp>
    </p:spTree>
    <p:extLst>
      <p:ext uri="{BB962C8B-B14F-4D97-AF65-F5344CB8AC3E}">
        <p14:creationId xmlns:p14="http://schemas.microsoft.com/office/powerpoint/2010/main" val="995074594"/>
      </p:ext>
    </p:extLst>
  </p:cSld>
  <p:clrMapOvr>
    <a:masterClrMapping/>
  </p:clrMapOvr>
  <p:transition advTm="3200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B917191-2FDD-4141-9CD4-1EE42A37EAFD}" type="datetimeFigureOut">
              <a:rPr lang="en-GB" smtClean="0"/>
              <a:t>13/03/2019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32D2A9C-1339-412C-8862-9C73E91789F4}" type="slidenum">
              <a:rPr lang="en-GB" smtClean="0"/>
              <a:t>‹#›</a:t>
            </a:fld>
            <a:endParaRPr lang="en-GB"/>
          </a:p>
        </p:txBody>
      </p:sp>
    </p:spTree>
    <p:extLst>
      <p:ext uri="{BB962C8B-B14F-4D97-AF65-F5344CB8AC3E}">
        <p14:creationId xmlns:p14="http://schemas.microsoft.com/office/powerpoint/2010/main" val="33829825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ransition advTm="3200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smtClean="0"/>
              <a:t>First Time Buyer’s Accessibility to the Housing Market</a:t>
            </a:r>
            <a:endParaRPr lang="en-GB" b="1" dirty="0"/>
          </a:p>
        </p:txBody>
      </p:sp>
      <p:pic>
        <p:nvPicPr>
          <p:cNvPr id="5" name="Picture 4"/>
          <p:cNvPicPr>
            <a:picLocks noChangeAspect="1"/>
          </p:cNvPicPr>
          <p:nvPr/>
        </p:nvPicPr>
        <p:blipFill>
          <a:blip r:embed="rId2"/>
          <a:stretch>
            <a:fillRect/>
          </a:stretch>
        </p:blipFill>
        <p:spPr>
          <a:xfrm>
            <a:off x="8777286" y="3914775"/>
            <a:ext cx="2216237" cy="2216237"/>
          </a:xfrm>
          <a:prstGeom prst="rect">
            <a:avLst/>
          </a:prstGeom>
        </p:spPr>
      </p:pic>
    </p:spTree>
    <p:extLst>
      <p:ext uri="{BB962C8B-B14F-4D97-AF65-F5344CB8AC3E}">
        <p14:creationId xmlns:p14="http://schemas.microsoft.com/office/powerpoint/2010/main" val="2836011040"/>
      </p:ext>
    </p:extLst>
  </p:cSld>
  <p:clrMapOvr>
    <a:masterClrMapping/>
  </p:clrMapOvr>
  <mc:AlternateContent xmlns:mc="http://schemas.openxmlformats.org/markup-compatibility/2006">
    <mc:Choice xmlns:p14="http://schemas.microsoft.com/office/powerpoint/2010/main" Requires="p14">
      <p:transition spd="slow" p14:dur="1500" advClick="0" advTm="32000">
        <p:split orient="vert"/>
      </p:transition>
    </mc:Choice>
    <mc:Fallback>
      <p:transition spd="slow" advClick="0" advTm="32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Surrounding Accessibility</a:t>
            </a:r>
            <a:endParaRPr lang="en-GB" dirty="0"/>
          </a:p>
        </p:txBody>
      </p:sp>
      <p:sp>
        <p:nvSpPr>
          <p:cNvPr id="3" name="Content Placeholder 2"/>
          <p:cNvSpPr>
            <a:spLocks noGrp="1"/>
          </p:cNvSpPr>
          <p:nvPr>
            <p:ph idx="1"/>
          </p:nvPr>
        </p:nvSpPr>
        <p:spPr>
          <a:xfrm>
            <a:off x="766119" y="2603500"/>
            <a:ext cx="10618573" cy="3550165"/>
          </a:xfrm>
        </p:spPr>
        <p:txBody>
          <a:bodyPr/>
          <a:lstStyle/>
          <a:p>
            <a:r>
              <a:rPr lang="en-GB" b="1" dirty="0" smtClean="0"/>
              <a:t>Mortgages</a:t>
            </a:r>
            <a:r>
              <a:rPr lang="en-GB" dirty="0" smtClean="0"/>
              <a:t> </a:t>
            </a:r>
          </a:p>
          <a:p>
            <a:pPr marL="0" indent="0">
              <a:buNone/>
            </a:pPr>
            <a:r>
              <a:rPr lang="en-GB" dirty="0"/>
              <a:t>Mortgages can be difficult to obtain due to saving for a sufficient </a:t>
            </a:r>
            <a:r>
              <a:rPr lang="en-GB" dirty="0" smtClean="0"/>
              <a:t>deposit. </a:t>
            </a:r>
            <a:r>
              <a:rPr lang="en-GB" dirty="0"/>
              <a:t>Due to the increase in house prices, first time buyers are lending larger amounts of money. This is approximately 4.3 times their gross annual income (</a:t>
            </a:r>
            <a:r>
              <a:rPr lang="en-GB" dirty="0" err="1"/>
              <a:t>Henretty</a:t>
            </a:r>
            <a:r>
              <a:rPr lang="en-GB" dirty="0"/>
              <a:t>, 2018</a:t>
            </a:r>
            <a:r>
              <a:rPr lang="en-GB" dirty="0" smtClean="0"/>
              <a:t>). </a:t>
            </a:r>
            <a:r>
              <a:rPr lang="en-GB" dirty="0"/>
              <a:t>The average age to have your first mortgage in the UK is 30, being in debt until the average age of 65 (Francis, 2018</a:t>
            </a:r>
            <a:r>
              <a:rPr lang="en-GB" dirty="0" smtClean="0"/>
              <a:t>)</a:t>
            </a:r>
            <a:endParaRPr lang="en-GB" dirty="0"/>
          </a:p>
          <a:p>
            <a:r>
              <a:rPr lang="en-GB" b="1" dirty="0" smtClean="0"/>
              <a:t>Renting before buying a home</a:t>
            </a:r>
          </a:p>
          <a:p>
            <a:pPr marL="0" indent="0">
              <a:buNone/>
            </a:pPr>
            <a:r>
              <a:rPr lang="en-GB" dirty="0"/>
              <a:t>We are known as ‘Generation Rent’ due to the mass amount of people renting homes as they cannot afford to buy. It may seem flexible and easy initially, however this money is paid directly to the land lord to either profit from or pay the mortgage. This is leaving the tenant with no property after potentially paying rent for many years. </a:t>
            </a:r>
          </a:p>
          <a:p>
            <a:pPr marL="0" indent="0">
              <a:buNone/>
            </a:pPr>
            <a:endParaRPr lang="en-GB" dirty="0"/>
          </a:p>
          <a:p>
            <a:pPr marL="0" indent="0">
              <a:buNone/>
            </a:pPr>
            <a:endParaRPr lang="en-GB" dirty="0"/>
          </a:p>
          <a:p>
            <a:endParaRPr lang="en-GB" dirty="0"/>
          </a:p>
        </p:txBody>
      </p:sp>
      <p:pic>
        <p:nvPicPr>
          <p:cNvPr id="5" name="Picture 4"/>
          <p:cNvPicPr>
            <a:picLocks noChangeAspect="1"/>
          </p:cNvPicPr>
          <p:nvPr/>
        </p:nvPicPr>
        <p:blipFill>
          <a:blip r:embed="rId2"/>
          <a:stretch>
            <a:fillRect/>
          </a:stretch>
        </p:blipFill>
        <p:spPr>
          <a:xfrm>
            <a:off x="8190085" y="5637024"/>
            <a:ext cx="1983645" cy="1033281"/>
          </a:xfrm>
          <a:prstGeom prst="rect">
            <a:avLst/>
          </a:prstGeom>
        </p:spPr>
      </p:pic>
    </p:spTree>
    <p:extLst>
      <p:ext uri="{BB962C8B-B14F-4D97-AF65-F5344CB8AC3E}">
        <p14:creationId xmlns:p14="http://schemas.microsoft.com/office/powerpoint/2010/main" val="1920333899"/>
      </p:ext>
    </p:extLst>
  </p:cSld>
  <p:clrMapOvr>
    <a:masterClrMapping/>
  </p:clrMapOvr>
  <mc:AlternateContent xmlns:mc="http://schemas.openxmlformats.org/markup-compatibility/2006">
    <mc:Choice xmlns:p14="http://schemas.microsoft.com/office/powerpoint/2010/main" Requires="p14">
      <p:transition spd="slow" p14:dur="3400" advTm="32000">
        <p14:reveal/>
      </p:transition>
    </mc:Choice>
    <mc:Fallback>
      <p:transition spd="slow" advTm="32000">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Issues Surrounding </a:t>
            </a:r>
            <a:r>
              <a:rPr lang="en-GB" dirty="0" smtClean="0"/>
              <a:t>Accessibility cont.</a:t>
            </a:r>
            <a:endParaRPr lang="en-GB" dirty="0"/>
          </a:p>
        </p:txBody>
      </p:sp>
      <p:sp>
        <p:nvSpPr>
          <p:cNvPr id="3" name="Content Placeholder 2"/>
          <p:cNvSpPr>
            <a:spLocks noGrp="1"/>
          </p:cNvSpPr>
          <p:nvPr>
            <p:ph idx="1"/>
          </p:nvPr>
        </p:nvSpPr>
        <p:spPr>
          <a:xfrm>
            <a:off x="1154954" y="2603500"/>
            <a:ext cx="9694278" cy="3574878"/>
          </a:xfrm>
        </p:spPr>
        <p:txBody>
          <a:bodyPr>
            <a:normAutofit/>
          </a:bodyPr>
          <a:lstStyle/>
          <a:p>
            <a:r>
              <a:rPr lang="en-GB" b="1" dirty="0"/>
              <a:t>House price inflation </a:t>
            </a:r>
          </a:p>
          <a:p>
            <a:pPr marL="0" indent="0">
              <a:buNone/>
            </a:pPr>
            <a:r>
              <a:rPr lang="en-GB" dirty="0"/>
              <a:t>Over the past 10 years house prices have risen by approximately 23% (Global Property Guide, 2017). </a:t>
            </a:r>
            <a:r>
              <a:rPr lang="en-GB" dirty="0" smtClean="0"/>
              <a:t>The </a:t>
            </a:r>
            <a:r>
              <a:rPr lang="en-GB" dirty="0"/>
              <a:t>future is unknown within the housing industry due to Brexit, leaving lenders wary regarding the money they allow people to borrow. </a:t>
            </a:r>
            <a:r>
              <a:rPr lang="en-GB" dirty="0" smtClean="0"/>
              <a:t>Many </a:t>
            </a:r>
            <a:r>
              <a:rPr lang="en-GB" dirty="0"/>
              <a:t>estate agents predict a cut in prices of around 35% (Evans, 2018</a:t>
            </a:r>
            <a:r>
              <a:rPr lang="en-GB" dirty="0" smtClean="0"/>
              <a:t>).</a:t>
            </a:r>
            <a:endParaRPr lang="en-GB" dirty="0"/>
          </a:p>
          <a:p>
            <a:r>
              <a:rPr lang="en-GB" b="1" dirty="0"/>
              <a:t>Average UK salaries</a:t>
            </a:r>
          </a:p>
          <a:p>
            <a:pPr marL="0" indent="0">
              <a:buNone/>
            </a:pPr>
            <a:r>
              <a:rPr lang="en-GB" dirty="0"/>
              <a:t>Average full time employee salary is £28,677 in the UK (Godwin, 2018). This makes an approximate house value for a single person on the average salary £123,311. It is estimated that the average first time buyer will need to earn an annual income of £64,000 by the year 2020 (Harvey-Jenner, 2018). This being £32,000 if having a joint mortgage. </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10593346" y="5520897"/>
            <a:ext cx="1069374" cy="1069374"/>
          </a:xfrm>
          <a:prstGeom prst="rect">
            <a:avLst/>
          </a:prstGeom>
        </p:spPr>
      </p:pic>
    </p:spTree>
    <p:extLst>
      <p:ext uri="{BB962C8B-B14F-4D97-AF65-F5344CB8AC3E}">
        <p14:creationId xmlns:p14="http://schemas.microsoft.com/office/powerpoint/2010/main" val="844587190"/>
      </p:ext>
    </p:extLst>
  </p:cSld>
  <p:clrMapOvr>
    <a:masterClrMapping/>
  </p:clrMapOvr>
  <p:transition spd="slow" advTm="32000">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Attempts to Increase Accessibility</a:t>
            </a:r>
            <a:endParaRPr lang="en-GB" dirty="0"/>
          </a:p>
        </p:txBody>
      </p:sp>
      <p:sp>
        <p:nvSpPr>
          <p:cNvPr id="3" name="Content Placeholder 2"/>
          <p:cNvSpPr>
            <a:spLocks noGrp="1"/>
          </p:cNvSpPr>
          <p:nvPr>
            <p:ph idx="1"/>
          </p:nvPr>
        </p:nvSpPr>
        <p:spPr>
          <a:xfrm>
            <a:off x="1154954" y="2603500"/>
            <a:ext cx="10032030" cy="3416300"/>
          </a:xfrm>
        </p:spPr>
        <p:txBody>
          <a:bodyPr/>
          <a:lstStyle/>
          <a:p>
            <a:r>
              <a:rPr lang="en-GB" dirty="0" smtClean="0"/>
              <a:t>Government Schemes – Help to buy &amp; Equity Loans (Image – Help to Buy, 2019). </a:t>
            </a:r>
            <a:endParaRPr lang="en-GB" dirty="0"/>
          </a:p>
          <a:p>
            <a:pPr marL="0" indent="0">
              <a:buNone/>
            </a:pPr>
            <a:endParaRPr lang="en-GB" dirty="0" smtClean="0"/>
          </a:p>
          <a:p>
            <a:endParaRPr lang="en-GB" dirty="0"/>
          </a:p>
          <a:p>
            <a:endParaRPr lang="en-GB" dirty="0"/>
          </a:p>
        </p:txBody>
      </p:sp>
      <p:pic>
        <p:nvPicPr>
          <p:cNvPr id="4" name="Picture 3"/>
          <p:cNvPicPr>
            <a:picLocks noChangeAspect="1"/>
          </p:cNvPicPr>
          <p:nvPr/>
        </p:nvPicPr>
        <p:blipFill>
          <a:blip r:embed="rId2"/>
          <a:stretch>
            <a:fillRect/>
          </a:stretch>
        </p:blipFill>
        <p:spPr>
          <a:xfrm>
            <a:off x="1672706" y="3336324"/>
            <a:ext cx="7725907" cy="3331990"/>
          </a:xfrm>
          <a:prstGeom prst="rect">
            <a:avLst/>
          </a:prstGeom>
        </p:spPr>
      </p:pic>
    </p:spTree>
    <p:extLst>
      <p:ext uri="{BB962C8B-B14F-4D97-AF65-F5344CB8AC3E}">
        <p14:creationId xmlns:p14="http://schemas.microsoft.com/office/powerpoint/2010/main" val="1106516715"/>
      </p:ext>
    </p:extLst>
  </p:cSld>
  <p:clrMapOvr>
    <a:masterClrMapping/>
  </p:clrMapOvr>
  <p:transition spd="slow" advTm="32000">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These Schemes Work?</a:t>
            </a:r>
            <a:endParaRPr lang="en-GB" dirty="0"/>
          </a:p>
        </p:txBody>
      </p:sp>
      <p:sp>
        <p:nvSpPr>
          <p:cNvPr id="3" name="Content Placeholder 2"/>
          <p:cNvSpPr>
            <a:spLocks noGrp="1"/>
          </p:cNvSpPr>
          <p:nvPr>
            <p:ph idx="1"/>
          </p:nvPr>
        </p:nvSpPr>
        <p:spPr/>
        <p:txBody>
          <a:bodyPr/>
          <a:lstStyle/>
          <a:p>
            <a:r>
              <a:rPr lang="en-GB" dirty="0" smtClean="0"/>
              <a:t>How effective are these schemes for first time buyers and do they increase the accessibility?</a:t>
            </a:r>
          </a:p>
          <a:p>
            <a:r>
              <a:rPr lang="en-GB" dirty="0" smtClean="0"/>
              <a:t>How do they effect paying a mortgage in the long run?</a:t>
            </a:r>
          </a:p>
          <a:p>
            <a:r>
              <a:rPr lang="en-GB" dirty="0" smtClean="0"/>
              <a:t>What is the average deposit paid by a first time buyer?</a:t>
            </a:r>
          </a:p>
          <a:p>
            <a:r>
              <a:rPr lang="en-GB" dirty="0" smtClean="0"/>
              <a:t>What is the average value home bought by a first time buyer?</a:t>
            </a:r>
            <a:endParaRPr lang="en-GB" dirty="0"/>
          </a:p>
        </p:txBody>
      </p:sp>
      <p:pic>
        <p:nvPicPr>
          <p:cNvPr id="4" name="Picture 3"/>
          <p:cNvPicPr>
            <a:picLocks noChangeAspect="1"/>
          </p:cNvPicPr>
          <p:nvPr/>
        </p:nvPicPr>
        <p:blipFill>
          <a:blip r:embed="rId2"/>
          <a:stretch>
            <a:fillRect/>
          </a:stretch>
        </p:blipFill>
        <p:spPr>
          <a:xfrm>
            <a:off x="4854981" y="4511467"/>
            <a:ext cx="2163658" cy="2231204"/>
          </a:xfrm>
          <a:prstGeom prst="rect">
            <a:avLst/>
          </a:prstGeom>
        </p:spPr>
      </p:pic>
    </p:spTree>
    <p:extLst>
      <p:ext uri="{BB962C8B-B14F-4D97-AF65-F5344CB8AC3E}">
        <p14:creationId xmlns:p14="http://schemas.microsoft.com/office/powerpoint/2010/main" val="638506353"/>
      </p:ext>
    </p:extLst>
  </p:cSld>
  <p:clrMapOvr>
    <a:masterClrMapping/>
  </p:clrMapOvr>
  <p:transition spd="slow" advTm="32000">
    <p:randomBar dir="ver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Going Forward…</a:t>
            </a:r>
            <a:endParaRPr lang="en-GB" dirty="0"/>
          </a:p>
        </p:txBody>
      </p:sp>
      <p:sp>
        <p:nvSpPr>
          <p:cNvPr id="3" name="Content Placeholder 2"/>
          <p:cNvSpPr>
            <a:spLocks noGrp="1"/>
          </p:cNvSpPr>
          <p:nvPr>
            <p:ph idx="1"/>
          </p:nvPr>
        </p:nvSpPr>
        <p:spPr>
          <a:xfrm>
            <a:off x="5642919" y="2792970"/>
            <a:ext cx="5667633" cy="3416300"/>
          </a:xfrm>
        </p:spPr>
        <p:txBody>
          <a:bodyPr/>
          <a:lstStyle/>
          <a:p>
            <a:r>
              <a:rPr lang="en-GB" dirty="0" smtClean="0"/>
              <a:t>Case Studies on first time buyers who have purchased homes through a government scheme and those who have not, as well as renting before buying. </a:t>
            </a:r>
          </a:p>
          <a:p>
            <a:r>
              <a:rPr lang="en-GB" dirty="0" smtClean="0"/>
              <a:t>Questionnaires – collating information on ages, salaries and deposits. </a:t>
            </a:r>
          </a:p>
          <a:p>
            <a:r>
              <a:rPr lang="en-GB" dirty="0" smtClean="0"/>
              <a:t>Gather further qualitative information regarding ease of purchasing, difficulties and ability to get a mortgage.  </a:t>
            </a:r>
          </a:p>
        </p:txBody>
      </p:sp>
      <p:pic>
        <p:nvPicPr>
          <p:cNvPr id="5" name="Picture 4"/>
          <p:cNvPicPr>
            <a:picLocks noChangeAspect="1"/>
          </p:cNvPicPr>
          <p:nvPr/>
        </p:nvPicPr>
        <p:blipFill>
          <a:blip r:embed="rId2"/>
          <a:stretch>
            <a:fillRect/>
          </a:stretch>
        </p:blipFill>
        <p:spPr>
          <a:xfrm>
            <a:off x="1154954" y="2792970"/>
            <a:ext cx="3015392" cy="3015392"/>
          </a:xfrm>
          <a:prstGeom prst="rect">
            <a:avLst/>
          </a:prstGeom>
        </p:spPr>
      </p:pic>
    </p:spTree>
    <p:extLst>
      <p:ext uri="{BB962C8B-B14F-4D97-AF65-F5344CB8AC3E}">
        <p14:creationId xmlns:p14="http://schemas.microsoft.com/office/powerpoint/2010/main" val="4124705740"/>
      </p:ext>
    </p:extLst>
  </p:cSld>
  <p:clrMapOvr>
    <a:masterClrMapping/>
  </p:clrMapOvr>
  <mc:AlternateContent xmlns:mc="http://schemas.openxmlformats.org/markup-compatibility/2006">
    <mc:Choice xmlns:p14="http://schemas.microsoft.com/office/powerpoint/2010/main" Requires="p14">
      <p:transition spd="slow" p14:dur="1500" advTm="32000">
        <p:split orient="vert"/>
      </p:transition>
    </mc:Choice>
    <mc:Fallback>
      <p:transition spd="slow" advTm="32000">
        <p:split orient="vert"/>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50</TotalTime>
  <Words>439</Words>
  <Application>Microsoft Office PowerPoint</Application>
  <PresentationFormat>Widescreen</PresentationFormat>
  <Paragraphs>24</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3</vt:lpstr>
      <vt:lpstr>Ion Boardroom</vt:lpstr>
      <vt:lpstr>First Time Buyer’s Accessibility to the Housing Market</vt:lpstr>
      <vt:lpstr>Issues Surrounding Accessibility</vt:lpstr>
      <vt:lpstr>Issues Surrounding Accessibility cont.</vt:lpstr>
      <vt:lpstr>Attempts to Increase Accessibility</vt:lpstr>
      <vt:lpstr>Do These Schemes Work?</vt:lpstr>
      <vt:lpstr>Going Forward…</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First Time Buyer’s Accessibility to the Housing Market</dc:title>
  <dc:creator>Lesley Stroud</dc:creator>
  <cp:lastModifiedBy>Lesley Stroud</cp:lastModifiedBy>
  <cp:revision>7</cp:revision>
  <dcterms:created xsi:type="dcterms:W3CDTF">2019-03-13T17:45:48Z</dcterms:created>
  <dcterms:modified xsi:type="dcterms:W3CDTF">2019-03-13T18:36:07Z</dcterms:modified>
</cp:coreProperties>
</file>