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209F"/>
    <a:srgbClr val="023B8F"/>
    <a:srgbClr val="C28D8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01965F-D82A-3AD1-988F-805800F95949}" v="713" dt="2024-11-03T18:13:33.130"/>
    <p1510:client id="{D723FF67-4C57-CEE3-3185-B2D86CBA5DE8}" v="385" dt="2024-11-02T20:44:06.576"/>
    <p1510:client id="{E5AA5BD7-06CB-13A2-CCA2-41BD8F78FDE2}" v="498" dt="2024-11-03T16:29:12.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hdl-handle-net.ezproxy.uwtsd.ac.uk/2027/heb04575.0001.001" TargetMode="External"/><Relationship Id="rId2" Type="http://schemas.openxmlformats.org/officeDocument/2006/relationships/hyperlink" Target="https://hdl-handle-net.ezproxy.uwtsd.ac.uk/2027/heb31944.0001.001" TargetMode="External"/><Relationship Id="rId1" Type="http://schemas.openxmlformats.org/officeDocument/2006/relationships/slideLayout" Target="../slideLayouts/slideLayout2.xml"/><Relationship Id="rId5" Type="http://schemas.openxmlformats.org/officeDocument/2006/relationships/hyperlink" Target="https://doi.org/10.1080/14623528.2013.789181" TargetMode="External"/><Relationship Id="rId4" Type="http://schemas.openxmlformats.org/officeDocument/2006/relationships/hyperlink" Target="https://www.laphamsquarterly.org/roundtable/all-devils-are-her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ag of Haiti - Wikipedia">
            <a:extLst>
              <a:ext uri="{FF2B5EF4-FFF2-40B4-BE49-F238E27FC236}">
                <a16:creationId xmlns:a16="http://schemas.microsoft.com/office/drawing/2014/main" id="{37C4F6AF-3ABD-395B-A96C-FBB8360D7BFA}"/>
              </a:ext>
            </a:extLst>
          </p:cNvPr>
          <p:cNvPicPr>
            <a:picLocks noChangeAspect="1"/>
          </p:cNvPicPr>
          <p:nvPr/>
        </p:nvPicPr>
        <p:blipFill>
          <a:blip r:embed="rId2"/>
          <a:srcRect l="5092" t="7812" r="25962" b="127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3700" b="1" dirty="0">
                <a:solidFill>
                  <a:schemeClr val="bg1"/>
                </a:solidFill>
              </a:rPr>
              <a:t>The intent of the Leclerc-Rochambeau Expedition, or; what constitutes genocide?</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US" sz="2000" dirty="0">
                <a:solidFill>
                  <a:schemeClr val="bg1"/>
                </a:solidFill>
              </a:rPr>
              <a:t>HPF73004</a:t>
            </a:r>
            <a:endParaRPr lang="en-US" dirty="0">
              <a:solidFill>
                <a:srgbClr val="000000"/>
              </a:solidFill>
            </a:endParaRPr>
          </a:p>
          <a:p>
            <a:pPr algn="l"/>
            <a:endParaRPr lang="en-US" sz="2000" dirty="0">
              <a:solidFill>
                <a:schemeClr val="bg1"/>
              </a:solidFill>
            </a:endParaRPr>
          </a:p>
          <a:p>
            <a:pPr algn="l"/>
            <a:r>
              <a:rPr lang="en-US" sz="2000" dirty="0">
                <a:solidFill>
                  <a:schemeClr val="bg1"/>
                </a:solidFill>
              </a:rPr>
              <a:t>Corentine Byrd</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4046B-E5A6-2646-8981-10633D5CE7D9}"/>
              </a:ext>
            </a:extLst>
          </p:cNvPr>
          <p:cNvSpPr>
            <a:spLocks noGrp="1"/>
          </p:cNvSpPr>
          <p:nvPr>
            <p:ph type="title"/>
          </p:nvPr>
        </p:nvSpPr>
        <p:spPr>
          <a:xfrm>
            <a:off x="836679" y="723898"/>
            <a:ext cx="6002110" cy="1495425"/>
          </a:xfrm>
        </p:spPr>
        <p:txBody>
          <a:bodyPr>
            <a:normAutofit/>
          </a:bodyPr>
          <a:lstStyle/>
          <a:p>
            <a:r>
              <a:rPr lang="en-US" sz="3100" dirty="0">
                <a:solidFill>
                  <a:schemeClr val="bg1"/>
                </a:solidFill>
              </a:rPr>
              <a:t>The greater context: why did Napoleon send Leclerc and Rochambeau to Saint-Domingue?</a:t>
            </a:r>
          </a:p>
        </p:txBody>
      </p:sp>
      <p:sp>
        <p:nvSpPr>
          <p:cNvPr id="3" name="Content Placeholder 2">
            <a:extLst>
              <a:ext uri="{FF2B5EF4-FFF2-40B4-BE49-F238E27FC236}">
                <a16:creationId xmlns:a16="http://schemas.microsoft.com/office/drawing/2014/main" id="{DA8A601F-22AD-3ECD-D337-8AC7B5C680D0}"/>
              </a:ext>
            </a:extLst>
          </p:cNvPr>
          <p:cNvSpPr>
            <a:spLocks noGrp="1"/>
          </p:cNvSpPr>
          <p:nvPr>
            <p:ph idx="1"/>
          </p:nvPr>
        </p:nvSpPr>
        <p:spPr>
          <a:xfrm>
            <a:off x="836680" y="2405067"/>
            <a:ext cx="6002110" cy="3729034"/>
          </a:xfrm>
        </p:spPr>
        <p:txBody>
          <a:bodyPr vert="horz" lIns="91440" tIns="45720" rIns="91440" bIns="45720" rtlCol="0" anchor="t">
            <a:normAutofit/>
          </a:bodyPr>
          <a:lstStyle/>
          <a:p>
            <a:r>
              <a:rPr lang="en-US" sz="2000" dirty="0">
                <a:solidFill>
                  <a:schemeClr val="bg1"/>
                </a:solidFill>
              </a:rPr>
              <a:t>Haiti had been an incredibly valuable and important colony through the 18th century for France</a:t>
            </a:r>
          </a:p>
          <a:p>
            <a:endParaRPr lang="en-US" sz="2000" dirty="0">
              <a:solidFill>
                <a:schemeClr val="bg1"/>
              </a:solidFill>
            </a:endParaRPr>
          </a:p>
          <a:p>
            <a:r>
              <a:rPr lang="en-US" sz="2000" dirty="0">
                <a:solidFill>
                  <a:schemeClr val="bg1"/>
                </a:solidFill>
              </a:rPr>
              <a:t>Napoleon felt threatened by Toussaint Louverture's actions in consolidating his own power and disobeying the French government's instruction</a:t>
            </a:r>
          </a:p>
          <a:p>
            <a:endParaRPr lang="en-US" sz="2000" dirty="0">
              <a:solidFill>
                <a:schemeClr val="bg1"/>
              </a:solidFill>
            </a:endParaRPr>
          </a:p>
          <a:p>
            <a:r>
              <a:rPr lang="en-US" sz="2000" dirty="0">
                <a:solidFill>
                  <a:schemeClr val="bg1"/>
                </a:solidFill>
              </a:rPr>
              <a:t>The final straw was the invasion of Santo Domingo</a:t>
            </a:r>
          </a:p>
          <a:p>
            <a:endParaRPr lang="en-US" sz="2000" dirty="0">
              <a:solidFill>
                <a:schemeClr val="bg1"/>
              </a:solidFill>
            </a:endParaRPr>
          </a:p>
        </p:txBody>
      </p:sp>
      <p:pic>
        <p:nvPicPr>
          <p:cNvPr id="5" name="Picture 4" descr="File:Toussaint Louverture - Girardin.jpg">
            <a:extLst>
              <a:ext uri="{FF2B5EF4-FFF2-40B4-BE49-F238E27FC236}">
                <a16:creationId xmlns:a16="http://schemas.microsoft.com/office/drawing/2014/main" id="{CEAF84B8-6EF6-ACE9-AA70-9FDFD0AFFEE8}"/>
              </a:ext>
            </a:extLst>
          </p:cNvPr>
          <p:cNvPicPr>
            <a:picLocks noChangeAspect="1"/>
          </p:cNvPicPr>
          <p:nvPr/>
        </p:nvPicPr>
        <p:blipFill>
          <a:blip r:embed="rId2"/>
          <a:srcRect l="1647" r="9574"/>
          <a:stretch/>
        </p:blipFill>
        <p:spPr>
          <a:xfrm>
            <a:off x="7199440" y="10"/>
            <a:ext cx="4992560" cy="6857990"/>
          </a:xfrm>
          <a:prstGeom prst="rect">
            <a:avLst/>
          </a:prstGeom>
          <a:effectLst/>
        </p:spPr>
      </p:pic>
    </p:spTree>
    <p:extLst>
      <p:ext uri="{BB962C8B-B14F-4D97-AF65-F5344CB8AC3E}">
        <p14:creationId xmlns:p14="http://schemas.microsoft.com/office/powerpoint/2010/main" val="3356874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4DDD7-4562-90B3-928A-DD7EFD7E5149}"/>
              </a:ext>
            </a:extLst>
          </p:cNvPr>
          <p:cNvSpPr>
            <a:spLocks noGrp="1"/>
          </p:cNvSpPr>
          <p:nvPr>
            <p:ph type="title"/>
          </p:nvPr>
        </p:nvSpPr>
        <p:spPr>
          <a:xfrm>
            <a:off x="761800" y="762001"/>
            <a:ext cx="5334197" cy="1708242"/>
          </a:xfrm>
        </p:spPr>
        <p:txBody>
          <a:bodyPr anchor="ctr">
            <a:normAutofit/>
          </a:bodyPr>
          <a:lstStyle/>
          <a:p>
            <a:r>
              <a:rPr lang="en-US" sz="4000" dirty="0">
                <a:solidFill>
                  <a:schemeClr val="bg1"/>
                </a:solidFill>
              </a:rPr>
              <a:t>The atrocities of the French invading force</a:t>
            </a:r>
          </a:p>
        </p:txBody>
      </p:sp>
      <p:sp>
        <p:nvSpPr>
          <p:cNvPr id="3" name="Content Placeholder 2">
            <a:extLst>
              <a:ext uri="{FF2B5EF4-FFF2-40B4-BE49-F238E27FC236}">
                <a16:creationId xmlns:a16="http://schemas.microsoft.com/office/drawing/2014/main" id="{279055D6-8C36-0E2A-E3EC-9C8D2928701A}"/>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dirty="0">
                <a:solidFill>
                  <a:schemeClr val="bg1"/>
                </a:solidFill>
              </a:rPr>
              <a:t>As the war continued, the Leclerc-led force became more brutal in their methods</a:t>
            </a:r>
          </a:p>
          <a:p>
            <a:endParaRPr lang="en-US" sz="2000" dirty="0">
              <a:solidFill>
                <a:schemeClr val="bg1"/>
              </a:solidFill>
            </a:endParaRPr>
          </a:p>
          <a:p>
            <a:r>
              <a:rPr lang="en-US" sz="2000" dirty="0">
                <a:solidFill>
                  <a:schemeClr val="bg1"/>
                </a:solidFill>
              </a:rPr>
              <a:t>Leclerc writes to Napoleon that he must exterminate the Black population as part of his war effort</a:t>
            </a:r>
          </a:p>
          <a:p>
            <a:endParaRPr lang="en-US" sz="2000" dirty="0">
              <a:solidFill>
                <a:schemeClr val="bg1"/>
              </a:solidFill>
            </a:endParaRPr>
          </a:p>
          <a:p>
            <a:r>
              <a:rPr lang="en-US" sz="2000" dirty="0">
                <a:solidFill>
                  <a:schemeClr val="bg1"/>
                </a:solidFill>
              </a:rPr>
              <a:t>At one time, 1,200 Black troops are ordered to be drowned in the harbor of Cap-Français. Leclerc also introduces gas chambers</a:t>
            </a:r>
          </a:p>
          <a:p>
            <a:endParaRPr lang="en-US" sz="1700" dirty="0">
              <a:solidFill>
                <a:schemeClr val="bg1"/>
              </a:solidFill>
            </a:endParaRPr>
          </a:p>
        </p:txBody>
      </p:sp>
      <p:pic>
        <p:nvPicPr>
          <p:cNvPr id="4" name="Picture 3" descr="A black and white drawing of a person and animals&#10;&#10;Description automatically generated">
            <a:extLst>
              <a:ext uri="{FF2B5EF4-FFF2-40B4-BE49-F238E27FC236}">
                <a16:creationId xmlns:a16="http://schemas.microsoft.com/office/drawing/2014/main" id="{7F13A70F-CA1D-CE1D-6C03-FFA43E0C87C9}"/>
              </a:ext>
            </a:extLst>
          </p:cNvPr>
          <p:cNvPicPr>
            <a:picLocks noChangeAspect="1"/>
          </p:cNvPicPr>
          <p:nvPr/>
        </p:nvPicPr>
        <p:blipFill>
          <a:blip r:embed="rId2"/>
          <a:srcRect l="28202" r="3355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59894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D8C5E-CB04-AFCE-CF03-6E849042AE38}"/>
              </a:ext>
            </a:extLst>
          </p:cNvPr>
          <p:cNvSpPr>
            <a:spLocks noGrp="1"/>
          </p:cNvSpPr>
          <p:nvPr>
            <p:ph type="title"/>
          </p:nvPr>
        </p:nvSpPr>
        <p:spPr>
          <a:xfrm>
            <a:off x="836679" y="723898"/>
            <a:ext cx="6002110" cy="1495425"/>
          </a:xfrm>
        </p:spPr>
        <p:txBody>
          <a:bodyPr>
            <a:normAutofit/>
          </a:bodyPr>
          <a:lstStyle/>
          <a:p>
            <a:r>
              <a:rPr lang="en-US" sz="4000" dirty="0">
                <a:solidFill>
                  <a:schemeClr val="bg1"/>
                </a:solidFill>
              </a:rPr>
              <a:t>The case for attempted genocide</a:t>
            </a:r>
            <a:endParaRPr lang="en-US" dirty="0">
              <a:solidFill>
                <a:schemeClr val="bg1"/>
              </a:solidFill>
            </a:endParaRPr>
          </a:p>
        </p:txBody>
      </p:sp>
      <p:sp>
        <p:nvSpPr>
          <p:cNvPr id="3" name="Content Placeholder 2">
            <a:extLst>
              <a:ext uri="{FF2B5EF4-FFF2-40B4-BE49-F238E27FC236}">
                <a16:creationId xmlns:a16="http://schemas.microsoft.com/office/drawing/2014/main" id="{0EC7D627-307B-25A7-67A4-05287C76C78B}"/>
              </a:ext>
            </a:extLst>
          </p:cNvPr>
          <p:cNvSpPr>
            <a:spLocks noGrp="1"/>
          </p:cNvSpPr>
          <p:nvPr>
            <p:ph idx="1"/>
          </p:nvPr>
        </p:nvSpPr>
        <p:spPr>
          <a:xfrm>
            <a:off x="836680" y="2405067"/>
            <a:ext cx="6002110" cy="3729034"/>
          </a:xfrm>
        </p:spPr>
        <p:txBody>
          <a:bodyPr vert="horz" lIns="91440" tIns="45720" rIns="91440" bIns="45720" rtlCol="0" anchor="t">
            <a:normAutofit fontScale="92500" lnSpcReduction="10000"/>
          </a:bodyPr>
          <a:lstStyle/>
          <a:p>
            <a:r>
              <a:rPr lang="en-US" sz="2000" dirty="0">
                <a:solidFill>
                  <a:schemeClr val="bg1"/>
                </a:solidFill>
              </a:rPr>
              <a:t>Leclerc in writing to Napoleon openly expressed his intent to destroy the adult population</a:t>
            </a:r>
          </a:p>
          <a:p>
            <a:endParaRPr lang="en-US" sz="2000" dirty="0">
              <a:solidFill>
                <a:schemeClr val="bg1"/>
              </a:solidFill>
            </a:endParaRPr>
          </a:p>
          <a:p>
            <a:r>
              <a:rPr lang="en-US" sz="2000" dirty="0">
                <a:solidFill>
                  <a:schemeClr val="bg1"/>
                </a:solidFill>
              </a:rPr>
              <a:t>Rochambeau similarly spoke of having all Black Haitians above 10 executed</a:t>
            </a:r>
            <a:endParaRPr lang="en-US" dirty="0">
              <a:solidFill>
                <a:schemeClr val="bg1"/>
              </a:solidFill>
            </a:endParaRPr>
          </a:p>
          <a:p>
            <a:endParaRPr lang="en-US" sz="2000" dirty="0">
              <a:solidFill>
                <a:schemeClr val="bg1"/>
              </a:solidFill>
            </a:endParaRPr>
          </a:p>
          <a:p>
            <a:r>
              <a:rPr lang="en-US" sz="2000" dirty="0">
                <a:solidFill>
                  <a:schemeClr val="bg1"/>
                </a:solidFill>
              </a:rPr>
              <a:t>The </a:t>
            </a:r>
            <a:r>
              <a:rPr lang="en-US" sz="2000" dirty="0" err="1">
                <a:solidFill>
                  <a:schemeClr val="bg1"/>
                </a:solidFill>
              </a:rPr>
              <a:t>industrialisation</a:t>
            </a:r>
            <a:r>
              <a:rPr lang="en-US" sz="2000" dirty="0">
                <a:solidFill>
                  <a:schemeClr val="bg1"/>
                </a:solidFill>
              </a:rPr>
              <a:t>, then cruelty, of mass murder and stated intent paints a clear direction to the actions of the French force</a:t>
            </a:r>
          </a:p>
          <a:p>
            <a:endParaRPr lang="en-US" sz="2000" dirty="0">
              <a:solidFill>
                <a:schemeClr val="bg1"/>
              </a:solidFill>
            </a:endParaRPr>
          </a:p>
          <a:p>
            <a:r>
              <a:rPr lang="en-US" sz="2000" dirty="0">
                <a:solidFill>
                  <a:schemeClr val="bg1"/>
                </a:solidFill>
              </a:rPr>
              <a:t>Several historians describe these actions as genocidal</a:t>
            </a:r>
          </a:p>
          <a:p>
            <a:pPr marL="0" indent="0">
              <a:buNone/>
            </a:pPr>
            <a:endParaRPr lang="en-US" sz="2000" dirty="0">
              <a:solidFill>
                <a:schemeClr val="bg1"/>
              </a:solidFill>
            </a:endParaRPr>
          </a:p>
        </p:txBody>
      </p:sp>
      <p:pic>
        <p:nvPicPr>
          <p:cNvPr id="5" name="Picture 4" descr="File:Général de Rochambeau.jpg">
            <a:extLst>
              <a:ext uri="{FF2B5EF4-FFF2-40B4-BE49-F238E27FC236}">
                <a16:creationId xmlns:a16="http://schemas.microsoft.com/office/drawing/2014/main" id="{F4474274-C6CC-A7F1-7731-E77B3E6E7130}"/>
              </a:ext>
            </a:extLst>
          </p:cNvPr>
          <p:cNvPicPr>
            <a:picLocks noChangeAspect="1"/>
          </p:cNvPicPr>
          <p:nvPr/>
        </p:nvPicPr>
        <p:blipFill>
          <a:blip r:embed="rId2"/>
          <a:srcRect t="12087" r="-1" b="-1"/>
          <a:stretch/>
        </p:blipFill>
        <p:spPr>
          <a:xfrm>
            <a:off x="7199440" y="10"/>
            <a:ext cx="4992560" cy="6857990"/>
          </a:xfrm>
          <a:prstGeom prst="rect">
            <a:avLst/>
          </a:prstGeom>
          <a:effectLst/>
        </p:spPr>
      </p:pic>
    </p:spTree>
    <p:extLst>
      <p:ext uri="{BB962C8B-B14F-4D97-AF65-F5344CB8AC3E}">
        <p14:creationId xmlns:p14="http://schemas.microsoft.com/office/powerpoint/2010/main" val="171779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DCDBC-B6C7-18DD-1160-725271E7D371}"/>
              </a:ext>
            </a:extLst>
          </p:cNvPr>
          <p:cNvSpPr>
            <a:spLocks noGrp="1"/>
          </p:cNvSpPr>
          <p:nvPr>
            <p:ph type="title"/>
          </p:nvPr>
        </p:nvSpPr>
        <p:spPr>
          <a:xfrm>
            <a:off x="836679" y="723898"/>
            <a:ext cx="6002110" cy="1495425"/>
          </a:xfrm>
        </p:spPr>
        <p:txBody>
          <a:bodyPr vert="horz" lIns="91440" tIns="45720" rIns="91440" bIns="45720" rtlCol="0" anchor="ctr">
            <a:noAutofit/>
          </a:bodyPr>
          <a:lstStyle/>
          <a:p>
            <a:br>
              <a:rPr lang="en-US" sz="4000" dirty="0"/>
            </a:br>
            <a:r>
              <a:rPr lang="en-US" sz="4000" dirty="0">
                <a:solidFill>
                  <a:schemeClr val="bg1"/>
                </a:solidFill>
              </a:rPr>
              <a:t>Where is the boundary of mass murder or genocide?</a:t>
            </a:r>
            <a:br>
              <a:rPr lang="en-US" sz="4000" dirty="0"/>
            </a:br>
            <a:br>
              <a:rPr lang="en-US" sz="4000" dirty="0"/>
            </a:br>
            <a:endParaRPr lang="en-US" sz="4000" dirty="0">
              <a:solidFill>
                <a:schemeClr val="bg1"/>
              </a:solidFill>
            </a:endParaRPr>
          </a:p>
          <a:p>
            <a:endParaRPr lang="en-US" sz="1900"/>
          </a:p>
        </p:txBody>
      </p:sp>
      <p:sp>
        <p:nvSpPr>
          <p:cNvPr id="3" name="Content Placeholder 2">
            <a:extLst>
              <a:ext uri="{FF2B5EF4-FFF2-40B4-BE49-F238E27FC236}">
                <a16:creationId xmlns:a16="http://schemas.microsoft.com/office/drawing/2014/main" id="{AB5E2CF7-4CB2-A07E-6722-0DF401F174A9}"/>
              </a:ext>
            </a:extLst>
          </p:cNvPr>
          <p:cNvSpPr>
            <a:spLocks noGrp="1"/>
          </p:cNvSpPr>
          <p:nvPr>
            <p:ph idx="1"/>
          </p:nvPr>
        </p:nvSpPr>
        <p:spPr>
          <a:xfrm>
            <a:off x="836680" y="2405067"/>
            <a:ext cx="6002110" cy="3729034"/>
          </a:xfrm>
        </p:spPr>
        <p:txBody>
          <a:bodyPr vert="horz" lIns="91440" tIns="45720" rIns="91440" bIns="45720" rtlCol="0" anchor="t">
            <a:normAutofit/>
          </a:bodyPr>
          <a:lstStyle/>
          <a:p>
            <a:r>
              <a:rPr lang="en-US" sz="1900" dirty="0">
                <a:solidFill>
                  <a:schemeClr val="bg1"/>
                </a:solidFill>
              </a:rPr>
              <a:t>While Leclerc spoke of massacring the Black population, his specific clarifications were of rebel classes, not the entire population, and he did not act on these statements. Similarly, while Rochambeau spoke of massacres, he killed less</a:t>
            </a:r>
          </a:p>
          <a:p>
            <a:endParaRPr lang="en-US" sz="1900" dirty="0">
              <a:solidFill>
                <a:schemeClr val="bg1"/>
              </a:solidFill>
            </a:endParaRPr>
          </a:p>
          <a:p>
            <a:r>
              <a:rPr lang="en-US" sz="1900" dirty="0">
                <a:solidFill>
                  <a:schemeClr val="bg1"/>
                </a:solidFill>
              </a:rPr>
              <a:t>It is difficult to ascertain whether French forces had intent to "destroy" a racial group, as the modern definition of genocide states</a:t>
            </a:r>
          </a:p>
        </p:txBody>
      </p:sp>
      <p:pic>
        <p:nvPicPr>
          <p:cNvPr id="4" name="Picture 3" descr="File:Général CHARLES-EMMANUEL LECLERC (1772-1802).jpg">
            <a:extLst>
              <a:ext uri="{FF2B5EF4-FFF2-40B4-BE49-F238E27FC236}">
                <a16:creationId xmlns:a16="http://schemas.microsoft.com/office/drawing/2014/main" id="{FB9089A1-9EAB-A12C-1969-A033082D1B1F}"/>
              </a:ext>
            </a:extLst>
          </p:cNvPr>
          <p:cNvPicPr>
            <a:picLocks noChangeAspect="1"/>
          </p:cNvPicPr>
          <p:nvPr/>
        </p:nvPicPr>
        <p:blipFill>
          <a:blip r:embed="rId2"/>
          <a:srcRect b="11400"/>
          <a:stretch/>
        </p:blipFill>
        <p:spPr>
          <a:xfrm>
            <a:off x="7199440" y="10"/>
            <a:ext cx="4992560" cy="6857990"/>
          </a:xfrm>
          <a:prstGeom prst="rect">
            <a:avLst/>
          </a:prstGeom>
          <a:effectLst/>
        </p:spPr>
      </p:pic>
    </p:spTree>
    <p:extLst>
      <p:ext uri="{BB962C8B-B14F-4D97-AF65-F5344CB8AC3E}">
        <p14:creationId xmlns:p14="http://schemas.microsoft.com/office/powerpoint/2010/main" val="3289933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CC2E-4F7A-D058-7D82-791A80278584}"/>
              </a:ext>
            </a:extLst>
          </p:cNvPr>
          <p:cNvSpPr>
            <a:spLocks noGrp="1"/>
          </p:cNvSpPr>
          <p:nvPr>
            <p:ph type="title"/>
          </p:nvPr>
        </p:nvSpPr>
        <p:spPr/>
        <p:txBody>
          <a:bodyPr/>
          <a:lstStyle/>
          <a:p>
            <a:r>
              <a:rPr lang="en-US" dirty="0">
                <a:solidFill>
                  <a:schemeClr val="bg1"/>
                </a:solidFill>
              </a:rPr>
              <a:t>Sources and references</a:t>
            </a:r>
          </a:p>
        </p:txBody>
      </p:sp>
      <p:sp>
        <p:nvSpPr>
          <p:cNvPr id="3" name="Content Placeholder 2">
            <a:extLst>
              <a:ext uri="{FF2B5EF4-FFF2-40B4-BE49-F238E27FC236}">
                <a16:creationId xmlns:a16="http://schemas.microsoft.com/office/drawing/2014/main" id="{BF244542-7526-107D-A010-6E9120294C18}"/>
              </a:ext>
            </a:extLst>
          </p:cNvPr>
          <p:cNvSpPr>
            <a:spLocks noGrp="1"/>
          </p:cNvSpPr>
          <p:nvPr>
            <p:ph idx="1"/>
          </p:nvPr>
        </p:nvSpPr>
        <p:spPr>
          <a:xfrm>
            <a:off x="827762" y="1825625"/>
            <a:ext cx="10515600" cy="4351338"/>
          </a:xfrm>
        </p:spPr>
        <p:txBody>
          <a:bodyPr vert="horz" lIns="91440" tIns="45720" rIns="91440" bIns="45720" rtlCol="0" anchor="t">
            <a:normAutofit/>
          </a:bodyPr>
          <a:lstStyle/>
          <a:p>
            <a:r>
              <a:rPr lang="en-US" sz="1600" dirty="0">
                <a:solidFill>
                  <a:schemeClr val="bg1"/>
                </a:solidFill>
                <a:latin typeface="Aptos"/>
                <a:ea typeface="Open Sans"/>
                <a:cs typeface="Open Sans"/>
              </a:rPr>
              <a:t>Dubois, L. (2005). </a:t>
            </a:r>
            <a:r>
              <a:rPr lang="en-US" sz="1600" i="1" dirty="0">
                <a:solidFill>
                  <a:schemeClr val="bg1"/>
                </a:solidFill>
                <a:latin typeface="Aptos"/>
                <a:ea typeface="Open Sans"/>
                <a:cs typeface="Open Sans"/>
              </a:rPr>
              <a:t>Avengers of the New World: the story of the Haitian Revolution, </a:t>
            </a:r>
            <a:r>
              <a:rPr lang="en-US" sz="1600" dirty="0">
                <a:solidFill>
                  <a:schemeClr val="bg1"/>
                </a:solidFill>
                <a:latin typeface="Aptos"/>
                <a:ea typeface="Open Sans"/>
                <a:cs typeface="Open Sans"/>
              </a:rPr>
              <a:t>34-37. Retrieved from </a:t>
            </a:r>
            <a:r>
              <a:rPr lang="en-US" sz="1600" dirty="0">
                <a:solidFill>
                  <a:schemeClr val="bg1"/>
                </a:solidFill>
                <a:latin typeface="Aptos"/>
                <a:ea typeface="Open Sans"/>
                <a:cs typeface="Open Sans"/>
                <a:hlinkClick r:id="rId2">
                  <a:extLst>
                    <a:ext uri="{A12FA001-AC4F-418D-AE19-62706E023703}">
                      <ahyp:hlinkClr xmlns:ahyp="http://schemas.microsoft.com/office/drawing/2018/hyperlinkcolor" val="tx"/>
                    </a:ext>
                  </a:extLst>
                </a:hlinkClick>
              </a:rPr>
              <a:t>https://hdl-handle-net.ezproxy.uwtsd.ac.uk/2027/heb31944.0001.001</a:t>
            </a:r>
            <a:r>
              <a:rPr lang="en-US" sz="1600" dirty="0">
                <a:solidFill>
                  <a:schemeClr val="bg1"/>
                </a:solidFill>
                <a:latin typeface="Aptos"/>
                <a:ea typeface="Open Sans"/>
                <a:cs typeface="Open Sans"/>
              </a:rPr>
              <a:t>., November 3 2024</a:t>
            </a:r>
          </a:p>
          <a:p>
            <a:r>
              <a:rPr lang="en-US" sz="1600" dirty="0" err="1">
                <a:solidFill>
                  <a:schemeClr val="bg1"/>
                </a:solidFill>
                <a:latin typeface="Aptos"/>
                <a:ea typeface="Open Sans"/>
                <a:cs typeface="Open Sans"/>
              </a:rPr>
              <a:t>Geggus</a:t>
            </a:r>
            <a:r>
              <a:rPr lang="en-US" sz="1600" dirty="0">
                <a:solidFill>
                  <a:schemeClr val="bg1"/>
                </a:solidFill>
                <a:latin typeface="Aptos"/>
                <a:ea typeface="Open Sans"/>
                <a:cs typeface="Open Sans"/>
              </a:rPr>
              <a:t>, D. (2002). </a:t>
            </a:r>
            <a:r>
              <a:rPr lang="en-US" sz="1600" i="1" dirty="0">
                <a:solidFill>
                  <a:schemeClr val="bg1"/>
                </a:solidFill>
                <a:latin typeface="Aptos"/>
                <a:ea typeface="Open Sans"/>
                <a:cs typeface="Open Sans"/>
              </a:rPr>
              <a:t>Haitian revolutionary studies, </a:t>
            </a:r>
            <a:r>
              <a:rPr lang="en-US" sz="1600" dirty="0">
                <a:solidFill>
                  <a:schemeClr val="bg1"/>
                </a:solidFill>
                <a:latin typeface="Aptos"/>
                <a:ea typeface="Open Sans"/>
                <a:cs typeface="Open Sans"/>
              </a:rPr>
              <a:t>36-38. Retrieved from </a:t>
            </a:r>
            <a:r>
              <a:rPr lang="en-US" sz="1600" dirty="0">
                <a:solidFill>
                  <a:schemeClr val="bg1"/>
                </a:solidFill>
                <a:latin typeface="Aptos"/>
                <a:ea typeface="Open Sans"/>
                <a:cs typeface="Open Sans"/>
                <a:hlinkClick r:id="rId3">
                  <a:extLst>
                    <a:ext uri="{A12FA001-AC4F-418D-AE19-62706E023703}">
                      <ahyp:hlinkClr xmlns:ahyp="http://schemas.microsoft.com/office/drawing/2018/hyperlinkcolor" val="tx"/>
                    </a:ext>
                  </a:extLst>
                </a:hlinkClick>
              </a:rPr>
              <a:t>https://hdl-handle-net.ezproxy.uwtsd.ac.uk/2027/heb04575.0001.001</a:t>
            </a:r>
            <a:r>
              <a:rPr lang="en-US" sz="1600" dirty="0">
                <a:solidFill>
                  <a:schemeClr val="bg1"/>
                </a:solidFill>
                <a:latin typeface="Aptos"/>
                <a:ea typeface="Open Sans"/>
                <a:cs typeface="Open Sans"/>
              </a:rPr>
              <a:t>., November 3 2024</a:t>
            </a:r>
          </a:p>
          <a:p>
            <a:r>
              <a:rPr lang="en-US" sz="1600" dirty="0">
                <a:solidFill>
                  <a:schemeClr val="bg1"/>
                </a:solidFill>
                <a:latin typeface="Aptos"/>
                <a:ea typeface="Open Sans"/>
                <a:cs typeface="Open Sans"/>
              </a:rPr>
              <a:t>Daut, M. (2020), </a:t>
            </a:r>
            <a:r>
              <a:rPr lang="en-US" sz="1600" i="1" dirty="0">
                <a:solidFill>
                  <a:schemeClr val="bg1"/>
                </a:solidFill>
                <a:latin typeface="Aptos"/>
                <a:ea typeface="Open Sans"/>
                <a:cs typeface="Open Sans"/>
              </a:rPr>
              <a:t>All the Devils Are Here</a:t>
            </a:r>
            <a:r>
              <a:rPr lang="en-US" sz="1600" dirty="0">
                <a:solidFill>
                  <a:schemeClr val="bg1"/>
                </a:solidFill>
                <a:latin typeface="Aptos"/>
                <a:ea typeface="Open Sans"/>
                <a:cs typeface="Open Sans"/>
              </a:rPr>
              <a:t>. Retrieved from </a:t>
            </a:r>
            <a:r>
              <a:rPr lang="en-US" sz="1600" dirty="0">
                <a:solidFill>
                  <a:schemeClr val="bg1"/>
                </a:solidFill>
                <a:latin typeface="Aptos"/>
                <a:ea typeface="Open Sans"/>
                <a:cs typeface="Open Sans"/>
                <a:hlinkClick r:id="rId4">
                  <a:extLst>
                    <a:ext uri="{A12FA001-AC4F-418D-AE19-62706E023703}">
                      <ahyp:hlinkClr xmlns:ahyp="http://schemas.microsoft.com/office/drawing/2018/hyperlinkcolor" val="tx"/>
                    </a:ext>
                  </a:extLst>
                </a:hlinkClick>
              </a:rPr>
              <a:t>https://www.laphamsquarterly.org/roundtable/all-devils-are-here</a:t>
            </a:r>
            <a:r>
              <a:rPr lang="en-US" sz="1600" dirty="0">
                <a:solidFill>
                  <a:schemeClr val="bg1"/>
                </a:solidFill>
                <a:latin typeface="Aptos"/>
                <a:ea typeface="Open Sans"/>
                <a:cs typeface="Open Sans"/>
              </a:rPr>
              <a:t>, November 3 2024</a:t>
            </a:r>
          </a:p>
          <a:p>
            <a:r>
              <a:rPr lang="en-US" sz="1600" dirty="0">
                <a:solidFill>
                  <a:schemeClr val="bg1"/>
                </a:solidFill>
                <a:latin typeface="Aptos"/>
                <a:ea typeface="Open Sans"/>
                <a:cs typeface="Open Sans"/>
              </a:rPr>
              <a:t>Girard, P. R. (2013). French atrocities during the Haitian War of Independence. </a:t>
            </a:r>
            <a:r>
              <a:rPr lang="en-US" sz="1600" i="1" dirty="0">
                <a:solidFill>
                  <a:schemeClr val="bg1"/>
                </a:solidFill>
                <a:latin typeface="Aptos"/>
                <a:ea typeface="Open Sans"/>
                <a:cs typeface="Open Sans"/>
              </a:rPr>
              <a:t>Journal of Genocide Research</a:t>
            </a:r>
            <a:r>
              <a:rPr lang="en-US" sz="1600" dirty="0">
                <a:solidFill>
                  <a:schemeClr val="bg1"/>
                </a:solidFill>
                <a:latin typeface="Aptos"/>
                <a:ea typeface="Open Sans"/>
                <a:cs typeface="Open Sans"/>
              </a:rPr>
              <a:t>, </a:t>
            </a:r>
            <a:r>
              <a:rPr lang="en-US" sz="1600" i="1" dirty="0">
                <a:solidFill>
                  <a:schemeClr val="bg1"/>
                </a:solidFill>
                <a:latin typeface="Aptos"/>
                <a:ea typeface="Open Sans"/>
                <a:cs typeface="Open Sans"/>
              </a:rPr>
              <a:t>15</a:t>
            </a:r>
            <a:r>
              <a:rPr lang="en-US" sz="1600" dirty="0">
                <a:solidFill>
                  <a:schemeClr val="bg1"/>
                </a:solidFill>
                <a:latin typeface="Aptos"/>
                <a:ea typeface="Open Sans"/>
                <a:cs typeface="Open Sans"/>
              </a:rPr>
              <a:t>(2), 133–149. Retrieved from </a:t>
            </a:r>
            <a:r>
              <a:rPr lang="en-US" sz="1600" dirty="0">
                <a:solidFill>
                  <a:schemeClr val="bg1"/>
                </a:solidFill>
                <a:latin typeface="Aptos"/>
                <a:ea typeface="Open Sans"/>
                <a:cs typeface="Open Sans"/>
                <a:hlinkClick r:id="rId5">
                  <a:extLst>
                    <a:ext uri="{A12FA001-AC4F-418D-AE19-62706E023703}">
                      <ahyp:hlinkClr xmlns:ahyp="http://schemas.microsoft.com/office/drawing/2018/hyperlinkcolor" val="tx"/>
                    </a:ext>
                  </a:extLst>
                </a:hlinkClick>
              </a:rPr>
              <a:t>https://doi.org/10.1080/14623528.2013.789181</a:t>
            </a:r>
            <a:r>
              <a:rPr lang="en-US" sz="1600" dirty="0">
                <a:solidFill>
                  <a:schemeClr val="bg1"/>
                </a:solidFill>
                <a:latin typeface="Aptos"/>
                <a:ea typeface="Open Sans"/>
                <a:cs typeface="Open Sans"/>
              </a:rPr>
              <a:t>, November 3 2024</a:t>
            </a:r>
            <a:endParaRPr lang="en-US" sz="1600" dirty="0">
              <a:solidFill>
                <a:schemeClr val="bg1"/>
              </a:solidFill>
              <a:latin typeface="Aptos"/>
              <a:hlinkClick r:id="" action="ppaction://noaction">
                <a:extLst>
                  <a:ext uri="{A12FA001-AC4F-418D-AE19-62706E023703}">
                    <ahyp:hlinkClr xmlns:ahyp="http://schemas.microsoft.com/office/drawing/2018/hyperlinkcolor" val="tx"/>
                  </a:ext>
                </a:extLst>
              </a:hlinkClick>
            </a:endParaRPr>
          </a:p>
          <a:p>
            <a:endParaRPr lang="en-US" sz="1600" dirty="0">
              <a:solidFill>
                <a:srgbClr val="333333"/>
              </a:solidFill>
              <a:ea typeface="Open Sans"/>
              <a:cs typeface="Open Sans"/>
            </a:endParaRPr>
          </a:p>
          <a:p>
            <a:endParaRPr lang="en-US" dirty="0"/>
          </a:p>
        </p:txBody>
      </p:sp>
    </p:spTree>
    <p:extLst>
      <p:ext uri="{BB962C8B-B14F-4D97-AF65-F5344CB8AC3E}">
        <p14:creationId xmlns:p14="http://schemas.microsoft.com/office/powerpoint/2010/main" val="93281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CC2E-4F7A-D058-7D82-791A80278584}"/>
              </a:ext>
            </a:extLst>
          </p:cNvPr>
          <p:cNvSpPr>
            <a:spLocks noGrp="1"/>
          </p:cNvSpPr>
          <p:nvPr>
            <p:ph type="title"/>
          </p:nvPr>
        </p:nvSpPr>
        <p:spPr/>
        <p:txBody>
          <a:bodyPr/>
          <a:lstStyle/>
          <a:p>
            <a:r>
              <a:rPr lang="en-US" dirty="0">
                <a:solidFill>
                  <a:schemeClr val="bg1"/>
                </a:solidFill>
              </a:rPr>
              <a:t>Image accreditation</a:t>
            </a:r>
            <a:endParaRPr lang="en-US" dirty="0"/>
          </a:p>
        </p:txBody>
      </p:sp>
      <p:sp>
        <p:nvSpPr>
          <p:cNvPr id="3" name="Content Placeholder 2">
            <a:extLst>
              <a:ext uri="{FF2B5EF4-FFF2-40B4-BE49-F238E27FC236}">
                <a16:creationId xmlns:a16="http://schemas.microsoft.com/office/drawing/2014/main" id="{BF244542-7526-107D-A010-6E9120294C18}"/>
              </a:ext>
            </a:extLst>
          </p:cNvPr>
          <p:cNvSpPr>
            <a:spLocks noGrp="1"/>
          </p:cNvSpPr>
          <p:nvPr>
            <p:ph idx="1"/>
          </p:nvPr>
        </p:nvSpPr>
        <p:spPr>
          <a:xfrm>
            <a:off x="827762" y="1825625"/>
            <a:ext cx="10515600" cy="4351338"/>
          </a:xfrm>
        </p:spPr>
        <p:txBody>
          <a:bodyPr vert="horz" lIns="91440" tIns="45720" rIns="91440" bIns="45720" rtlCol="0" anchor="t">
            <a:normAutofit/>
          </a:bodyPr>
          <a:lstStyle/>
          <a:p>
            <a:r>
              <a:rPr lang="en-US" sz="1600" dirty="0">
                <a:solidFill>
                  <a:schemeClr val="bg1"/>
                </a:solidFill>
                <a:latin typeface="Aptos"/>
                <a:ea typeface="Open Sans"/>
                <a:cs typeface="Open Sans"/>
              </a:rPr>
              <a:t>Flag of Haiti; ineligible for copyright</a:t>
            </a:r>
            <a:endParaRPr lang="en-US" sz="1600" dirty="0">
              <a:solidFill>
                <a:schemeClr val="bg1"/>
              </a:solidFill>
              <a:latin typeface="Aptos"/>
              <a:ea typeface="Open Sans"/>
              <a:cs typeface="Open Sans"/>
              <a:hlinkClick r:id="" action="ppaction://noaction">
                <a:extLst>
                  <a:ext uri="{A12FA001-AC4F-418D-AE19-62706E023703}">
                    <ahyp:hlinkClr xmlns:ahyp="http://schemas.microsoft.com/office/drawing/2018/hyperlinkcolor" val="tx"/>
                  </a:ext>
                </a:extLst>
              </a:hlinkClick>
            </a:endParaRPr>
          </a:p>
          <a:p>
            <a:r>
              <a:rPr lang="en-US" sz="1600" dirty="0">
                <a:solidFill>
                  <a:schemeClr val="bg1"/>
                </a:solidFill>
                <a:latin typeface="Aptos"/>
                <a:ea typeface="Open Sans"/>
                <a:cs typeface="Open Sans"/>
              </a:rPr>
              <a:t>Portrait of Toussaint Louverture, public domain, originally by </a:t>
            </a:r>
            <a:r>
              <a:rPr lang="en-US" sz="1600" dirty="0">
                <a:solidFill>
                  <a:schemeClr val="bg1"/>
                </a:solidFill>
                <a:ea typeface="+mn-lt"/>
                <a:cs typeface="+mn-lt"/>
              </a:rPr>
              <a:t>Alexandre-François-Louis, </a:t>
            </a:r>
            <a:r>
              <a:rPr lang="en-US" sz="1600" err="1">
                <a:solidFill>
                  <a:schemeClr val="bg1"/>
                </a:solidFill>
                <a:ea typeface="+mn-lt"/>
                <a:cs typeface="+mn-lt"/>
              </a:rPr>
              <a:t>comte</a:t>
            </a:r>
            <a:r>
              <a:rPr lang="en-US" sz="1600" dirty="0">
                <a:solidFill>
                  <a:schemeClr val="bg1"/>
                </a:solidFill>
                <a:ea typeface="+mn-lt"/>
                <a:cs typeface="+mn-lt"/>
              </a:rPr>
              <a:t> de Girardin, between 1804 and 1805, image taken from Wikimedia Foundation</a:t>
            </a:r>
          </a:p>
          <a:p>
            <a:r>
              <a:rPr lang="en-US" sz="1600" dirty="0">
                <a:solidFill>
                  <a:schemeClr val="bg1"/>
                </a:solidFill>
                <a:latin typeface="Aptos"/>
                <a:ea typeface="Open Sans"/>
                <a:cs typeface="Open Sans"/>
              </a:rPr>
              <a:t>Artistic depiction of bloodhounds attacking a family in woods, public domain, originally by J. Barlow, scan from printing of Marcus Rainsford's "Historical account of the black empire of </a:t>
            </a:r>
            <a:r>
              <a:rPr lang="en-US" sz="1600" err="1">
                <a:solidFill>
                  <a:schemeClr val="bg1"/>
                </a:solidFill>
                <a:latin typeface="Aptos"/>
                <a:ea typeface="Open Sans"/>
                <a:cs typeface="Open Sans"/>
              </a:rPr>
              <a:t>Hayti</a:t>
            </a:r>
            <a:r>
              <a:rPr lang="en-US" sz="1600" dirty="0">
                <a:solidFill>
                  <a:schemeClr val="bg1"/>
                </a:solidFill>
                <a:latin typeface="Aptos"/>
                <a:ea typeface="Open Sans"/>
                <a:cs typeface="Open Sans"/>
              </a:rPr>
              <a:t>", 1805</a:t>
            </a:r>
          </a:p>
          <a:p>
            <a:r>
              <a:rPr lang="en-US" sz="1600" dirty="0">
                <a:solidFill>
                  <a:schemeClr val="bg1"/>
                </a:solidFill>
                <a:latin typeface="Aptos"/>
                <a:ea typeface="Open Sans"/>
                <a:cs typeface="Open Sans"/>
              </a:rPr>
              <a:t>Portrait of Donatien de Rochambeau </a:t>
            </a:r>
            <a:r>
              <a:rPr lang="en-US" sz="1600" dirty="0">
                <a:solidFill>
                  <a:schemeClr val="bg1"/>
                </a:solidFill>
                <a:ea typeface="Open Sans"/>
                <a:cs typeface="Open Sans"/>
              </a:rPr>
              <a:t>(original name, "</a:t>
            </a:r>
            <a:r>
              <a:rPr lang="en-US" sz="1600" err="1">
                <a:solidFill>
                  <a:schemeClr val="bg1"/>
                </a:solidFill>
                <a:ea typeface="+mn-lt"/>
                <a:cs typeface="+mn-lt"/>
              </a:rPr>
              <a:t>Général</a:t>
            </a:r>
            <a:r>
              <a:rPr lang="en-US" sz="1600" dirty="0">
                <a:solidFill>
                  <a:schemeClr val="bg1"/>
                </a:solidFill>
                <a:ea typeface="+mn-lt"/>
                <a:cs typeface="+mn-lt"/>
              </a:rPr>
              <a:t> de </a:t>
            </a:r>
            <a:r>
              <a:rPr lang="en-US" sz="1600" err="1">
                <a:solidFill>
                  <a:schemeClr val="bg1"/>
                </a:solidFill>
                <a:ea typeface="+mn-lt"/>
                <a:cs typeface="+mn-lt"/>
              </a:rPr>
              <a:t>Vimeur</a:t>
            </a:r>
            <a:r>
              <a:rPr lang="en-US" sz="1600" dirty="0">
                <a:solidFill>
                  <a:schemeClr val="bg1"/>
                </a:solidFill>
                <a:ea typeface="+mn-lt"/>
                <a:cs typeface="+mn-lt"/>
              </a:rPr>
              <a:t>, vicomte de Rochambeau (1750-1812) ("Tenues des Troupes du Corps </a:t>
            </a:r>
            <a:r>
              <a:rPr lang="en-US" sz="1600" err="1">
                <a:solidFill>
                  <a:schemeClr val="bg1"/>
                </a:solidFill>
                <a:ea typeface="+mn-lt"/>
                <a:cs typeface="+mn-lt"/>
              </a:rPr>
              <a:t>Expéditionnaire</a:t>
            </a:r>
            <a:r>
              <a:rPr lang="en-US" sz="1600" dirty="0">
                <a:solidFill>
                  <a:schemeClr val="bg1"/>
                </a:solidFill>
                <a:ea typeface="+mn-lt"/>
                <a:cs typeface="+mn-lt"/>
              </a:rPr>
              <a:t> de Saint-Domingue. 1801-1804."")</a:t>
            </a:r>
            <a:r>
              <a:rPr lang="en-US" sz="1600" dirty="0">
                <a:solidFill>
                  <a:schemeClr val="bg1"/>
                </a:solidFill>
                <a:latin typeface="Aptos"/>
                <a:ea typeface="Open Sans"/>
                <a:cs typeface="Open Sans"/>
              </a:rPr>
              <a:t>, public domain, originally by Henri Boisselier, scan from the collection of </a:t>
            </a:r>
            <a:r>
              <a:rPr lang="en-US" sz="1600" err="1">
                <a:solidFill>
                  <a:schemeClr val="bg1"/>
                </a:solidFill>
                <a:ea typeface="+mn-lt"/>
                <a:cs typeface="+mn-lt"/>
              </a:rPr>
              <a:t>Musée</a:t>
            </a:r>
            <a:r>
              <a:rPr lang="en-US" sz="1600" dirty="0">
                <a:solidFill>
                  <a:schemeClr val="bg1"/>
                </a:solidFill>
                <a:ea typeface="+mn-lt"/>
                <a:cs typeface="+mn-lt"/>
              </a:rPr>
              <a:t> de </a:t>
            </a:r>
            <a:r>
              <a:rPr lang="en-US" sz="1600" err="1">
                <a:solidFill>
                  <a:schemeClr val="bg1"/>
                </a:solidFill>
                <a:ea typeface="+mn-lt"/>
                <a:cs typeface="+mn-lt"/>
              </a:rPr>
              <a:t>l'Armée</a:t>
            </a:r>
            <a:r>
              <a:rPr lang="en-US" sz="1600" dirty="0">
                <a:solidFill>
                  <a:schemeClr val="bg1"/>
                </a:solidFill>
                <a:ea typeface="+mn-lt"/>
                <a:cs typeface="+mn-lt"/>
              </a:rPr>
              <a:t>, Paris</a:t>
            </a:r>
          </a:p>
          <a:p>
            <a:r>
              <a:rPr lang="en-US" sz="1600" dirty="0">
                <a:solidFill>
                  <a:schemeClr val="bg1"/>
                </a:solidFill>
                <a:ea typeface="Open Sans"/>
                <a:cs typeface="Open Sans"/>
              </a:rPr>
              <a:t>Portrait of Charles Leclerc (original name, </a:t>
            </a:r>
            <a:r>
              <a:rPr lang="fr" sz="1600" dirty="0">
                <a:solidFill>
                  <a:schemeClr val="bg1"/>
                </a:solidFill>
                <a:ea typeface="+mn-lt"/>
                <a:cs typeface="+mn-lt"/>
              </a:rPr>
              <a:t>Charles-Emmanuel Leclerc (1772-1802), général en chef de l'armée de Saint-Domingue, public </a:t>
            </a:r>
            <a:r>
              <a:rPr lang="fr" sz="1600" dirty="0" err="1">
                <a:solidFill>
                  <a:schemeClr val="bg1"/>
                </a:solidFill>
                <a:ea typeface="+mn-lt"/>
                <a:cs typeface="+mn-lt"/>
              </a:rPr>
              <a:t>domain</a:t>
            </a:r>
            <a:r>
              <a:rPr lang="fr" sz="1600" dirty="0">
                <a:solidFill>
                  <a:schemeClr val="bg1"/>
                </a:solidFill>
                <a:ea typeface="+mn-lt"/>
                <a:cs typeface="+mn-lt"/>
              </a:rPr>
              <a:t>, </a:t>
            </a:r>
            <a:r>
              <a:rPr lang="fr" sz="1600" dirty="0" err="1">
                <a:solidFill>
                  <a:schemeClr val="bg1"/>
                </a:solidFill>
                <a:ea typeface="+mn-lt"/>
                <a:cs typeface="+mn-lt"/>
              </a:rPr>
              <a:t>originally</a:t>
            </a:r>
            <a:r>
              <a:rPr lang="fr" sz="1600" dirty="0">
                <a:solidFill>
                  <a:schemeClr val="bg1"/>
                </a:solidFill>
                <a:ea typeface="+mn-lt"/>
                <a:cs typeface="+mn-lt"/>
              </a:rPr>
              <a:t> by François </a:t>
            </a:r>
            <a:r>
              <a:rPr lang="fr" sz="1600" dirty="0" err="1">
                <a:solidFill>
                  <a:schemeClr val="bg1"/>
                </a:solidFill>
                <a:ea typeface="+mn-lt"/>
                <a:cs typeface="+mn-lt"/>
              </a:rPr>
              <a:t>Kinson</a:t>
            </a:r>
            <a:r>
              <a:rPr lang="fr" sz="1600" dirty="0">
                <a:solidFill>
                  <a:schemeClr val="bg1"/>
                </a:solidFill>
                <a:ea typeface="+mn-lt"/>
                <a:cs typeface="+mn-lt"/>
              </a:rPr>
              <a:t>, 1804, scan </a:t>
            </a:r>
            <a:r>
              <a:rPr lang="fr" sz="1600" dirty="0" err="1">
                <a:solidFill>
                  <a:schemeClr val="bg1"/>
                </a:solidFill>
                <a:ea typeface="+mn-lt"/>
                <a:cs typeface="+mn-lt"/>
              </a:rPr>
              <a:t>from</a:t>
            </a:r>
            <a:r>
              <a:rPr lang="fr" sz="1600" dirty="0">
                <a:solidFill>
                  <a:schemeClr val="bg1"/>
                </a:solidFill>
                <a:ea typeface="+mn-lt"/>
                <a:cs typeface="+mn-lt"/>
              </a:rPr>
              <a:t> the Museum of the </a:t>
            </a:r>
            <a:r>
              <a:rPr lang="fr" sz="1600" dirty="0" err="1">
                <a:solidFill>
                  <a:schemeClr val="bg1"/>
                </a:solidFill>
                <a:ea typeface="+mn-lt"/>
                <a:cs typeface="+mn-lt"/>
              </a:rPr>
              <a:t>History</a:t>
            </a:r>
            <a:r>
              <a:rPr lang="fr" sz="1600" dirty="0">
                <a:solidFill>
                  <a:schemeClr val="bg1"/>
                </a:solidFill>
                <a:ea typeface="+mn-lt"/>
                <a:cs typeface="+mn-lt"/>
              </a:rPr>
              <a:t> of France, Versailles</a:t>
            </a:r>
            <a:br>
              <a:rPr lang="en-US" dirty="0"/>
            </a:br>
            <a:endParaRPr lang="en-US"/>
          </a:p>
          <a:p>
            <a:endParaRPr lang="en-US" sz="1600" dirty="0">
              <a:solidFill>
                <a:srgbClr val="333333"/>
              </a:solidFill>
              <a:ea typeface="Open Sans"/>
              <a:cs typeface="Open Sans"/>
            </a:endParaRPr>
          </a:p>
          <a:p>
            <a:endParaRPr lang="en-US" dirty="0">
              <a:solidFill>
                <a:srgbClr val="000000"/>
              </a:solidFill>
              <a:ea typeface="Open Sans"/>
              <a:cs typeface="Open Sans"/>
            </a:endParaRPr>
          </a:p>
        </p:txBody>
      </p:sp>
    </p:spTree>
    <p:extLst>
      <p:ext uri="{BB962C8B-B14F-4D97-AF65-F5344CB8AC3E}">
        <p14:creationId xmlns:p14="http://schemas.microsoft.com/office/powerpoint/2010/main" val="3683060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intent of the Leclerc-Rochambeau Expedition, or; what constitutes genocide?</vt:lpstr>
      <vt:lpstr>The greater context: why did Napoleon send Leclerc and Rochambeau to Saint-Domingue?</vt:lpstr>
      <vt:lpstr>The atrocities of the French invading force</vt:lpstr>
      <vt:lpstr>The case for attempted genocide</vt:lpstr>
      <vt:lpstr> Where is the boundary of mass murder or genocide?   </vt:lpstr>
      <vt:lpstr>Sources and references</vt:lpstr>
      <vt:lpstr>Image accreditation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330</cp:revision>
  <dcterms:created xsi:type="dcterms:W3CDTF">2024-11-02T17:16:08Z</dcterms:created>
  <dcterms:modified xsi:type="dcterms:W3CDTF">2024-11-03T18:14:03Z</dcterms:modified>
</cp:coreProperties>
</file>