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3F7810-8376-4135-97C5-EE117CADC37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5193B9B-A437-404A-8FD1-AB49CFA7E8DC}">
      <dgm:prSet/>
      <dgm:spPr/>
      <dgm:t>
        <a:bodyPr/>
        <a:lstStyle/>
        <a:p>
          <a:r>
            <a:rPr lang="en-GB" b="1" u="sng"/>
            <a:t>1b Lonlas Industrial Estate</a:t>
          </a:r>
          <a:endParaRPr lang="en-US"/>
        </a:p>
      </dgm:t>
    </dgm:pt>
    <dgm:pt modelId="{5659CB6B-1181-4097-9D2E-3A5655804D24}" type="parTrans" cxnId="{FDEE9610-334E-4AA5-BBB4-DBAC1305AE24}">
      <dgm:prSet/>
      <dgm:spPr/>
      <dgm:t>
        <a:bodyPr/>
        <a:lstStyle/>
        <a:p>
          <a:endParaRPr lang="en-US"/>
        </a:p>
      </dgm:t>
    </dgm:pt>
    <dgm:pt modelId="{BD86DED3-3969-463D-AEAA-90C940C67490}" type="sibTrans" cxnId="{FDEE9610-334E-4AA5-BBB4-DBAC1305AE24}">
      <dgm:prSet/>
      <dgm:spPr/>
      <dgm:t>
        <a:bodyPr/>
        <a:lstStyle/>
        <a:p>
          <a:endParaRPr lang="en-US"/>
        </a:p>
      </dgm:t>
    </dgm:pt>
    <dgm:pt modelId="{B53BD5D9-3753-428B-A394-02545D334909}">
      <dgm:prSet/>
      <dgm:spPr/>
      <dgm:t>
        <a:bodyPr/>
        <a:lstStyle/>
        <a:p>
          <a:r>
            <a:rPr lang="en-GB"/>
            <a:t>4,516 sq ft</a:t>
          </a:r>
          <a:endParaRPr lang="en-US"/>
        </a:p>
      </dgm:t>
    </dgm:pt>
    <dgm:pt modelId="{A32C6EE7-9948-4EE7-B545-12B1FA954F89}" type="parTrans" cxnId="{D35F7594-85A7-4CA8-A36F-6B6701A8FC1F}">
      <dgm:prSet/>
      <dgm:spPr/>
      <dgm:t>
        <a:bodyPr/>
        <a:lstStyle/>
        <a:p>
          <a:endParaRPr lang="en-US"/>
        </a:p>
      </dgm:t>
    </dgm:pt>
    <dgm:pt modelId="{8AE65946-C811-4F03-A20D-53A0B4537F92}" type="sibTrans" cxnId="{D35F7594-85A7-4CA8-A36F-6B6701A8FC1F}">
      <dgm:prSet/>
      <dgm:spPr/>
      <dgm:t>
        <a:bodyPr/>
        <a:lstStyle/>
        <a:p>
          <a:endParaRPr lang="en-US"/>
        </a:p>
      </dgm:t>
    </dgm:pt>
    <dgm:pt modelId="{7A5048AD-8105-4387-B30D-7BCA99F5FC23}">
      <dgm:prSet/>
      <dgm:spPr/>
      <dgm:t>
        <a:bodyPr/>
        <a:lstStyle/>
        <a:p>
          <a:r>
            <a:rPr lang="en-GB"/>
            <a:t>£25,000 rent</a:t>
          </a:r>
          <a:endParaRPr lang="en-US"/>
        </a:p>
      </dgm:t>
    </dgm:pt>
    <dgm:pt modelId="{A4EBC0AC-3E82-4318-A9CC-9E9E7143CBB4}" type="parTrans" cxnId="{74CAD910-7554-4BC1-BF71-5194073E485A}">
      <dgm:prSet/>
      <dgm:spPr/>
      <dgm:t>
        <a:bodyPr/>
        <a:lstStyle/>
        <a:p>
          <a:endParaRPr lang="en-US"/>
        </a:p>
      </dgm:t>
    </dgm:pt>
    <dgm:pt modelId="{17343DC0-3858-4545-9D5C-85BDC4F60D80}" type="sibTrans" cxnId="{74CAD910-7554-4BC1-BF71-5194073E485A}">
      <dgm:prSet/>
      <dgm:spPr/>
      <dgm:t>
        <a:bodyPr/>
        <a:lstStyle/>
        <a:p>
          <a:endParaRPr lang="en-US"/>
        </a:p>
      </dgm:t>
    </dgm:pt>
    <dgm:pt modelId="{B9A523BF-3F2F-4AD4-96F4-F2427CCAB70A}">
      <dgm:prSet/>
      <dgm:spPr/>
      <dgm:t>
        <a:bodyPr/>
        <a:lstStyle/>
        <a:p>
          <a:r>
            <a:rPr lang="en-GB"/>
            <a:t>Existing office</a:t>
          </a:r>
          <a:endParaRPr lang="en-US"/>
        </a:p>
      </dgm:t>
    </dgm:pt>
    <dgm:pt modelId="{EBCA251A-E916-45C3-854F-F2F849129B74}" type="parTrans" cxnId="{2864EA6B-3A62-43CD-B297-00D79DCAB7F6}">
      <dgm:prSet/>
      <dgm:spPr/>
      <dgm:t>
        <a:bodyPr/>
        <a:lstStyle/>
        <a:p>
          <a:endParaRPr lang="en-US"/>
        </a:p>
      </dgm:t>
    </dgm:pt>
    <dgm:pt modelId="{0839B9C5-ACAE-43EA-B28B-2B7FD587D373}" type="sibTrans" cxnId="{2864EA6B-3A62-43CD-B297-00D79DCAB7F6}">
      <dgm:prSet/>
      <dgm:spPr/>
      <dgm:t>
        <a:bodyPr/>
        <a:lstStyle/>
        <a:p>
          <a:endParaRPr lang="en-US"/>
        </a:p>
      </dgm:t>
    </dgm:pt>
    <dgm:pt modelId="{5B9C3A21-2F44-488F-8EE6-48F4CF047F83}">
      <dgm:prSet/>
      <dgm:spPr/>
      <dgm:t>
        <a:bodyPr/>
        <a:lstStyle/>
        <a:p>
          <a:r>
            <a:rPr lang="en-GB"/>
            <a:t>Existing kitchen</a:t>
          </a:r>
          <a:endParaRPr lang="en-US"/>
        </a:p>
      </dgm:t>
    </dgm:pt>
    <dgm:pt modelId="{039152AA-A1A0-4655-85AE-A27565F6120C}" type="parTrans" cxnId="{A6F1D071-3D08-42BF-80F5-3F0C25F82EED}">
      <dgm:prSet/>
      <dgm:spPr/>
      <dgm:t>
        <a:bodyPr/>
        <a:lstStyle/>
        <a:p>
          <a:endParaRPr lang="en-US"/>
        </a:p>
      </dgm:t>
    </dgm:pt>
    <dgm:pt modelId="{67CE50CF-EED7-4090-86F9-157493CC794C}" type="sibTrans" cxnId="{A6F1D071-3D08-42BF-80F5-3F0C25F82EED}">
      <dgm:prSet/>
      <dgm:spPr/>
      <dgm:t>
        <a:bodyPr/>
        <a:lstStyle/>
        <a:p>
          <a:endParaRPr lang="en-US"/>
        </a:p>
      </dgm:t>
    </dgm:pt>
    <dgm:pt modelId="{655363F4-C5AC-4D41-AE15-1C8C7A56CA7F}">
      <dgm:prSet/>
      <dgm:spPr/>
      <dgm:t>
        <a:bodyPr/>
        <a:lstStyle/>
        <a:p>
          <a:r>
            <a:rPr lang="en-GB"/>
            <a:t>Storage facilities</a:t>
          </a:r>
          <a:endParaRPr lang="en-US"/>
        </a:p>
      </dgm:t>
    </dgm:pt>
    <dgm:pt modelId="{E3393CCA-C274-49B1-BD07-CE4C1DEC9DE1}" type="parTrans" cxnId="{9DFC602E-D965-46E4-8153-4D26A7F067A3}">
      <dgm:prSet/>
      <dgm:spPr/>
      <dgm:t>
        <a:bodyPr/>
        <a:lstStyle/>
        <a:p>
          <a:endParaRPr lang="en-US"/>
        </a:p>
      </dgm:t>
    </dgm:pt>
    <dgm:pt modelId="{466BC2CE-95C2-446C-B9E8-0FA3B69084B8}" type="sibTrans" cxnId="{9DFC602E-D965-46E4-8153-4D26A7F067A3}">
      <dgm:prSet/>
      <dgm:spPr/>
      <dgm:t>
        <a:bodyPr/>
        <a:lstStyle/>
        <a:p>
          <a:endParaRPr lang="en-US"/>
        </a:p>
      </dgm:t>
    </dgm:pt>
    <dgm:pt modelId="{6F97462E-0C4C-4DCB-BE99-1C45B4FB6811}">
      <dgm:prSet/>
      <dgm:spPr/>
      <dgm:t>
        <a:bodyPr/>
        <a:lstStyle/>
        <a:p>
          <a:r>
            <a:rPr lang="en-GB"/>
            <a:t>Close to M4</a:t>
          </a:r>
          <a:endParaRPr lang="en-US"/>
        </a:p>
      </dgm:t>
    </dgm:pt>
    <dgm:pt modelId="{A2B531C3-4811-47B7-B0C8-E05AE891F85E}" type="parTrans" cxnId="{A2ED32C8-3E0A-4632-8ED6-5EDE8F1C4A10}">
      <dgm:prSet/>
      <dgm:spPr/>
      <dgm:t>
        <a:bodyPr/>
        <a:lstStyle/>
        <a:p>
          <a:endParaRPr lang="en-US"/>
        </a:p>
      </dgm:t>
    </dgm:pt>
    <dgm:pt modelId="{D77F36FC-2830-49D5-AE40-F14B4A840915}" type="sibTrans" cxnId="{A2ED32C8-3E0A-4632-8ED6-5EDE8F1C4A10}">
      <dgm:prSet/>
      <dgm:spPr/>
      <dgm:t>
        <a:bodyPr/>
        <a:lstStyle/>
        <a:p>
          <a:endParaRPr lang="en-US"/>
        </a:p>
      </dgm:t>
    </dgm:pt>
    <dgm:pt modelId="{5DEA60EA-D89A-4492-99BB-D912F7BA7CFD}">
      <dgm:prSet/>
      <dgm:spPr/>
      <dgm:t>
        <a:bodyPr/>
        <a:lstStyle/>
        <a:p>
          <a:r>
            <a:rPr lang="en-GB" dirty="0"/>
            <a:t>15-20 parking spaces</a:t>
          </a:r>
          <a:endParaRPr lang="en-US" dirty="0"/>
        </a:p>
      </dgm:t>
    </dgm:pt>
    <dgm:pt modelId="{097407B3-0ACA-4D75-816A-88352A2BF33B}" type="parTrans" cxnId="{DDCC5A70-9CD3-4F60-8A76-226BDB4DBC0B}">
      <dgm:prSet/>
      <dgm:spPr/>
      <dgm:t>
        <a:bodyPr/>
        <a:lstStyle/>
        <a:p>
          <a:endParaRPr lang="en-US"/>
        </a:p>
      </dgm:t>
    </dgm:pt>
    <dgm:pt modelId="{EED4BEB4-D240-4CDB-AC8B-2820C317F8AB}" type="sibTrans" cxnId="{DDCC5A70-9CD3-4F60-8A76-226BDB4DBC0B}">
      <dgm:prSet/>
      <dgm:spPr/>
      <dgm:t>
        <a:bodyPr/>
        <a:lstStyle/>
        <a:p>
          <a:endParaRPr lang="en-US"/>
        </a:p>
      </dgm:t>
    </dgm:pt>
    <dgm:pt modelId="{825270BA-EC88-4C2A-B29C-380A36B8F644}" type="pres">
      <dgm:prSet presAssocID="{B73F7810-8376-4135-97C5-EE117CADC379}" presName="linear" presStyleCnt="0">
        <dgm:presLayoutVars>
          <dgm:animLvl val="lvl"/>
          <dgm:resizeHandles val="exact"/>
        </dgm:presLayoutVars>
      </dgm:prSet>
      <dgm:spPr/>
    </dgm:pt>
    <dgm:pt modelId="{75384565-8D17-4777-A7D1-872E65711D86}" type="pres">
      <dgm:prSet presAssocID="{D5193B9B-A437-404A-8FD1-AB49CFA7E8DC}" presName="parentText" presStyleLbl="node1" presStyleIdx="0" presStyleCnt="8">
        <dgm:presLayoutVars>
          <dgm:chMax val="0"/>
          <dgm:bulletEnabled val="1"/>
        </dgm:presLayoutVars>
      </dgm:prSet>
      <dgm:spPr/>
    </dgm:pt>
    <dgm:pt modelId="{4751B762-1EC3-4684-A2B3-0C7366B1AC6D}" type="pres">
      <dgm:prSet presAssocID="{BD86DED3-3969-463D-AEAA-90C940C67490}" presName="spacer" presStyleCnt="0"/>
      <dgm:spPr/>
    </dgm:pt>
    <dgm:pt modelId="{15677D32-4177-4CB8-917F-38F0626678C9}" type="pres">
      <dgm:prSet presAssocID="{B53BD5D9-3753-428B-A394-02545D334909}" presName="parentText" presStyleLbl="node1" presStyleIdx="1" presStyleCnt="8">
        <dgm:presLayoutVars>
          <dgm:chMax val="0"/>
          <dgm:bulletEnabled val="1"/>
        </dgm:presLayoutVars>
      </dgm:prSet>
      <dgm:spPr/>
    </dgm:pt>
    <dgm:pt modelId="{46CD2AEB-3F7B-4FAD-A432-A4264AE2709B}" type="pres">
      <dgm:prSet presAssocID="{8AE65946-C811-4F03-A20D-53A0B4537F92}" presName="spacer" presStyleCnt="0"/>
      <dgm:spPr/>
    </dgm:pt>
    <dgm:pt modelId="{78B088C4-F548-4B24-B294-E4856854B94C}" type="pres">
      <dgm:prSet presAssocID="{7A5048AD-8105-4387-B30D-7BCA99F5FC23}" presName="parentText" presStyleLbl="node1" presStyleIdx="2" presStyleCnt="8">
        <dgm:presLayoutVars>
          <dgm:chMax val="0"/>
          <dgm:bulletEnabled val="1"/>
        </dgm:presLayoutVars>
      </dgm:prSet>
      <dgm:spPr/>
    </dgm:pt>
    <dgm:pt modelId="{BEF501BF-76F1-497C-8C3D-20904C4454BB}" type="pres">
      <dgm:prSet presAssocID="{17343DC0-3858-4545-9D5C-85BDC4F60D80}" presName="spacer" presStyleCnt="0"/>
      <dgm:spPr/>
    </dgm:pt>
    <dgm:pt modelId="{339B27B3-F76D-4770-AF3F-ACC4E9AD4FCA}" type="pres">
      <dgm:prSet presAssocID="{B9A523BF-3F2F-4AD4-96F4-F2427CCAB70A}" presName="parentText" presStyleLbl="node1" presStyleIdx="3" presStyleCnt="8">
        <dgm:presLayoutVars>
          <dgm:chMax val="0"/>
          <dgm:bulletEnabled val="1"/>
        </dgm:presLayoutVars>
      </dgm:prSet>
      <dgm:spPr/>
    </dgm:pt>
    <dgm:pt modelId="{824EEDD9-1C92-4382-99FB-0F667C5D3C8A}" type="pres">
      <dgm:prSet presAssocID="{0839B9C5-ACAE-43EA-B28B-2B7FD587D373}" presName="spacer" presStyleCnt="0"/>
      <dgm:spPr/>
    </dgm:pt>
    <dgm:pt modelId="{F5C49445-52ED-4751-86FF-469C5BD1BCB1}" type="pres">
      <dgm:prSet presAssocID="{5B9C3A21-2F44-488F-8EE6-48F4CF047F83}" presName="parentText" presStyleLbl="node1" presStyleIdx="4" presStyleCnt="8">
        <dgm:presLayoutVars>
          <dgm:chMax val="0"/>
          <dgm:bulletEnabled val="1"/>
        </dgm:presLayoutVars>
      </dgm:prSet>
      <dgm:spPr/>
    </dgm:pt>
    <dgm:pt modelId="{1A9E901E-4B7C-4528-AAA4-E0F018911B10}" type="pres">
      <dgm:prSet presAssocID="{67CE50CF-EED7-4090-86F9-157493CC794C}" presName="spacer" presStyleCnt="0"/>
      <dgm:spPr/>
    </dgm:pt>
    <dgm:pt modelId="{73AC1708-443B-4C61-888B-096C160F80BA}" type="pres">
      <dgm:prSet presAssocID="{655363F4-C5AC-4D41-AE15-1C8C7A56CA7F}" presName="parentText" presStyleLbl="node1" presStyleIdx="5" presStyleCnt="8">
        <dgm:presLayoutVars>
          <dgm:chMax val="0"/>
          <dgm:bulletEnabled val="1"/>
        </dgm:presLayoutVars>
      </dgm:prSet>
      <dgm:spPr/>
    </dgm:pt>
    <dgm:pt modelId="{EA6CE044-36E8-4ECC-BA6C-987DDE8C1347}" type="pres">
      <dgm:prSet presAssocID="{466BC2CE-95C2-446C-B9E8-0FA3B69084B8}" presName="spacer" presStyleCnt="0"/>
      <dgm:spPr/>
    </dgm:pt>
    <dgm:pt modelId="{63443D3E-D3A4-47BF-8F53-CF1BF727066D}" type="pres">
      <dgm:prSet presAssocID="{6F97462E-0C4C-4DCB-BE99-1C45B4FB6811}" presName="parentText" presStyleLbl="node1" presStyleIdx="6" presStyleCnt="8">
        <dgm:presLayoutVars>
          <dgm:chMax val="0"/>
          <dgm:bulletEnabled val="1"/>
        </dgm:presLayoutVars>
      </dgm:prSet>
      <dgm:spPr/>
    </dgm:pt>
    <dgm:pt modelId="{452F5052-D3A3-4302-9BDF-820EFE2D7362}" type="pres">
      <dgm:prSet presAssocID="{D77F36FC-2830-49D5-AE40-F14B4A840915}" presName="spacer" presStyleCnt="0"/>
      <dgm:spPr/>
    </dgm:pt>
    <dgm:pt modelId="{30B23FE4-6801-4A7B-98E7-D684660B6D07}" type="pres">
      <dgm:prSet presAssocID="{5DEA60EA-D89A-4492-99BB-D912F7BA7CFD}" presName="parentText" presStyleLbl="node1" presStyleIdx="7" presStyleCnt="8">
        <dgm:presLayoutVars>
          <dgm:chMax val="0"/>
          <dgm:bulletEnabled val="1"/>
        </dgm:presLayoutVars>
      </dgm:prSet>
      <dgm:spPr/>
    </dgm:pt>
  </dgm:ptLst>
  <dgm:cxnLst>
    <dgm:cxn modelId="{FDEE9610-334E-4AA5-BBB4-DBAC1305AE24}" srcId="{B73F7810-8376-4135-97C5-EE117CADC379}" destId="{D5193B9B-A437-404A-8FD1-AB49CFA7E8DC}" srcOrd="0" destOrd="0" parTransId="{5659CB6B-1181-4097-9D2E-3A5655804D24}" sibTransId="{BD86DED3-3969-463D-AEAA-90C940C67490}"/>
    <dgm:cxn modelId="{74CAD910-7554-4BC1-BF71-5194073E485A}" srcId="{B73F7810-8376-4135-97C5-EE117CADC379}" destId="{7A5048AD-8105-4387-B30D-7BCA99F5FC23}" srcOrd="2" destOrd="0" parTransId="{A4EBC0AC-3E82-4318-A9CC-9E9E7143CBB4}" sibTransId="{17343DC0-3858-4545-9D5C-85BDC4F60D80}"/>
    <dgm:cxn modelId="{EF7CEB13-CEAC-4848-985A-7863681B6FA1}" type="presOf" srcId="{655363F4-C5AC-4D41-AE15-1C8C7A56CA7F}" destId="{73AC1708-443B-4C61-888B-096C160F80BA}" srcOrd="0" destOrd="0" presId="urn:microsoft.com/office/officeart/2005/8/layout/vList2"/>
    <dgm:cxn modelId="{579B5018-2FCD-4E7C-B840-410A61B1804B}" type="presOf" srcId="{6F97462E-0C4C-4DCB-BE99-1C45B4FB6811}" destId="{63443D3E-D3A4-47BF-8F53-CF1BF727066D}" srcOrd="0" destOrd="0" presId="urn:microsoft.com/office/officeart/2005/8/layout/vList2"/>
    <dgm:cxn modelId="{9DFC602E-D965-46E4-8153-4D26A7F067A3}" srcId="{B73F7810-8376-4135-97C5-EE117CADC379}" destId="{655363F4-C5AC-4D41-AE15-1C8C7A56CA7F}" srcOrd="5" destOrd="0" parTransId="{E3393CCA-C274-49B1-BD07-CE4C1DEC9DE1}" sibTransId="{466BC2CE-95C2-446C-B9E8-0FA3B69084B8}"/>
    <dgm:cxn modelId="{FA79B22F-7068-4847-A016-35EC2A715C23}" type="presOf" srcId="{D5193B9B-A437-404A-8FD1-AB49CFA7E8DC}" destId="{75384565-8D17-4777-A7D1-872E65711D86}" srcOrd="0" destOrd="0" presId="urn:microsoft.com/office/officeart/2005/8/layout/vList2"/>
    <dgm:cxn modelId="{2864EA6B-3A62-43CD-B297-00D79DCAB7F6}" srcId="{B73F7810-8376-4135-97C5-EE117CADC379}" destId="{B9A523BF-3F2F-4AD4-96F4-F2427CCAB70A}" srcOrd="3" destOrd="0" parTransId="{EBCA251A-E916-45C3-854F-F2F849129B74}" sibTransId="{0839B9C5-ACAE-43EA-B28B-2B7FD587D373}"/>
    <dgm:cxn modelId="{DDCC5A70-9CD3-4F60-8A76-226BDB4DBC0B}" srcId="{B73F7810-8376-4135-97C5-EE117CADC379}" destId="{5DEA60EA-D89A-4492-99BB-D912F7BA7CFD}" srcOrd="7" destOrd="0" parTransId="{097407B3-0ACA-4D75-816A-88352A2BF33B}" sibTransId="{EED4BEB4-D240-4CDB-AC8B-2820C317F8AB}"/>
    <dgm:cxn modelId="{B310BF71-7D95-4548-B44E-92723FB98BD7}" type="presOf" srcId="{B53BD5D9-3753-428B-A394-02545D334909}" destId="{15677D32-4177-4CB8-917F-38F0626678C9}" srcOrd="0" destOrd="0" presId="urn:microsoft.com/office/officeart/2005/8/layout/vList2"/>
    <dgm:cxn modelId="{A6F1D071-3D08-42BF-80F5-3F0C25F82EED}" srcId="{B73F7810-8376-4135-97C5-EE117CADC379}" destId="{5B9C3A21-2F44-488F-8EE6-48F4CF047F83}" srcOrd="4" destOrd="0" parTransId="{039152AA-A1A0-4655-85AE-A27565F6120C}" sibTransId="{67CE50CF-EED7-4090-86F9-157493CC794C}"/>
    <dgm:cxn modelId="{BADEDF57-DADA-493D-964C-7604956FA15E}" type="presOf" srcId="{5DEA60EA-D89A-4492-99BB-D912F7BA7CFD}" destId="{30B23FE4-6801-4A7B-98E7-D684660B6D07}" srcOrd="0" destOrd="0" presId="urn:microsoft.com/office/officeart/2005/8/layout/vList2"/>
    <dgm:cxn modelId="{D35F7594-85A7-4CA8-A36F-6B6701A8FC1F}" srcId="{B73F7810-8376-4135-97C5-EE117CADC379}" destId="{B53BD5D9-3753-428B-A394-02545D334909}" srcOrd="1" destOrd="0" parTransId="{A32C6EE7-9948-4EE7-B545-12B1FA954F89}" sibTransId="{8AE65946-C811-4F03-A20D-53A0B4537F92}"/>
    <dgm:cxn modelId="{EB3A3797-DAF2-4B6C-AED2-7C7BB65F80D2}" type="presOf" srcId="{7A5048AD-8105-4387-B30D-7BCA99F5FC23}" destId="{78B088C4-F548-4B24-B294-E4856854B94C}" srcOrd="0" destOrd="0" presId="urn:microsoft.com/office/officeart/2005/8/layout/vList2"/>
    <dgm:cxn modelId="{9E2185A6-FD00-4345-BA36-5B4E989CA91C}" type="presOf" srcId="{B9A523BF-3F2F-4AD4-96F4-F2427CCAB70A}" destId="{339B27B3-F76D-4770-AF3F-ACC4E9AD4FCA}" srcOrd="0" destOrd="0" presId="urn:microsoft.com/office/officeart/2005/8/layout/vList2"/>
    <dgm:cxn modelId="{BE195DC1-72FD-47A9-86E2-5F8A26D22375}" type="presOf" srcId="{B73F7810-8376-4135-97C5-EE117CADC379}" destId="{825270BA-EC88-4C2A-B29C-380A36B8F644}" srcOrd="0" destOrd="0" presId="urn:microsoft.com/office/officeart/2005/8/layout/vList2"/>
    <dgm:cxn modelId="{A2ED32C8-3E0A-4632-8ED6-5EDE8F1C4A10}" srcId="{B73F7810-8376-4135-97C5-EE117CADC379}" destId="{6F97462E-0C4C-4DCB-BE99-1C45B4FB6811}" srcOrd="6" destOrd="0" parTransId="{A2B531C3-4811-47B7-B0C8-E05AE891F85E}" sibTransId="{D77F36FC-2830-49D5-AE40-F14B4A840915}"/>
    <dgm:cxn modelId="{198DCAD3-6B0F-4903-BD5B-B0FEA6A33EE8}" type="presOf" srcId="{5B9C3A21-2F44-488F-8EE6-48F4CF047F83}" destId="{F5C49445-52ED-4751-86FF-469C5BD1BCB1}" srcOrd="0" destOrd="0" presId="urn:microsoft.com/office/officeart/2005/8/layout/vList2"/>
    <dgm:cxn modelId="{1AC3F07D-5C14-4A4F-A9C1-20EA29E54CFD}" type="presParOf" srcId="{825270BA-EC88-4C2A-B29C-380A36B8F644}" destId="{75384565-8D17-4777-A7D1-872E65711D86}" srcOrd="0" destOrd="0" presId="urn:microsoft.com/office/officeart/2005/8/layout/vList2"/>
    <dgm:cxn modelId="{2B41F0D1-BEB7-4B24-A886-5EB8E512A38B}" type="presParOf" srcId="{825270BA-EC88-4C2A-B29C-380A36B8F644}" destId="{4751B762-1EC3-4684-A2B3-0C7366B1AC6D}" srcOrd="1" destOrd="0" presId="urn:microsoft.com/office/officeart/2005/8/layout/vList2"/>
    <dgm:cxn modelId="{D599CB62-CDEB-41B8-935D-A6904D9D49AA}" type="presParOf" srcId="{825270BA-EC88-4C2A-B29C-380A36B8F644}" destId="{15677D32-4177-4CB8-917F-38F0626678C9}" srcOrd="2" destOrd="0" presId="urn:microsoft.com/office/officeart/2005/8/layout/vList2"/>
    <dgm:cxn modelId="{73A71123-6F21-4846-9344-DDE92AEFA469}" type="presParOf" srcId="{825270BA-EC88-4C2A-B29C-380A36B8F644}" destId="{46CD2AEB-3F7B-4FAD-A432-A4264AE2709B}" srcOrd="3" destOrd="0" presId="urn:microsoft.com/office/officeart/2005/8/layout/vList2"/>
    <dgm:cxn modelId="{67F7EB58-68D1-47C3-A123-B8A2A731A91E}" type="presParOf" srcId="{825270BA-EC88-4C2A-B29C-380A36B8F644}" destId="{78B088C4-F548-4B24-B294-E4856854B94C}" srcOrd="4" destOrd="0" presId="urn:microsoft.com/office/officeart/2005/8/layout/vList2"/>
    <dgm:cxn modelId="{0E6A126A-3620-4075-9BB7-32F5A9940077}" type="presParOf" srcId="{825270BA-EC88-4C2A-B29C-380A36B8F644}" destId="{BEF501BF-76F1-497C-8C3D-20904C4454BB}" srcOrd="5" destOrd="0" presId="urn:microsoft.com/office/officeart/2005/8/layout/vList2"/>
    <dgm:cxn modelId="{0BBC8E5F-0DB8-44A0-B98A-38D5F2B6A9B1}" type="presParOf" srcId="{825270BA-EC88-4C2A-B29C-380A36B8F644}" destId="{339B27B3-F76D-4770-AF3F-ACC4E9AD4FCA}" srcOrd="6" destOrd="0" presId="urn:microsoft.com/office/officeart/2005/8/layout/vList2"/>
    <dgm:cxn modelId="{39B85B18-6683-4463-801A-C1B486D1014C}" type="presParOf" srcId="{825270BA-EC88-4C2A-B29C-380A36B8F644}" destId="{824EEDD9-1C92-4382-99FB-0F667C5D3C8A}" srcOrd="7" destOrd="0" presId="urn:microsoft.com/office/officeart/2005/8/layout/vList2"/>
    <dgm:cxn modelId="{D984EC6C-8147-468D-BC64-5D57E35487B0}" type="presParOf" srcId="{825270BA-EC88-4C2A-B29C-380A36B8F644}" destId="{F5C49445-52ED-4751-86FF-469C5BD1BCB1}" srcOrd="8" destOrd="0" presId="urn:microsoft.com/office/officeart/2005/8/layout/vList2"/>
    <dgm:cxn modelId="{568A35CB-2E0E-445B-B415-F0281DFAA737}" type="presParOf" srcId="{825270BA-EC88-4C2A-B29C-380A36B8F644}" destId="{1A9E901E-4B7C-4528-AAA4-E0F018911B10}" srcOrd="9" destOrd="0" presId="urn:microsoft.com/office/officeart/2005/8/layout/vList2"/>
    <dgm:cxn modelId="{626EF6D5-2FF7-4278-868C-0BEB74A4BF48}" type="presParOf" srcId="{825270BA-EC88-4C2A-B29C-380A36B8F644}" destId="{73AC1708-443B-4C61-888B-096C160F80BA}" srcOrd="10" destOrd="0" presId="urn:microsoft.com/office/officeart/2005/8/layout/vList2"/>
    <dgm:cxn modelId="{385704FB-CF68-47CB-9EDC-A66240D61E4B}" type="presParOf" srcId="{825270BA-EC88-4C2A-B29C-380A36B8F644}" destId="{EA6CE044-36E8-4ECC-BA6C-987DDE8C1347}" srcOrd="11" destOrd="0" presId="urn:microsoft.com/office/officeart/2005/8/layout/vList2"/>
    <dgm:cxn modelId="{B5975C43-9179-41E2-AAF6-195104698C14}" type="presParOf" srcId="{825270BA-EC88-4C2A-B29C-380A36B8F644}" destId="{63443D3E-D3A4-47BF-8F53-CF1BF727066D}" srcOrd="12" destOrd="0" presId="urn:microsoft.com/office/officeart/2005/8/layout/vList2"/>
    <dgm:cxn modelId="{B402BB60-088B-45F3-86E6-D3B452E77394}" type="presParOf" srcId="{825270BA-EC88-4C2A-B29C-380A36B8F644}" destId="{452F5052-D3A3-4302-9BDF-820EFE2D7362}" srcOrd="13" destOrd="0" presId="urn:microsoft.com/office/officeart/2005/8/layout/vList2"/>
    <dgm:cxn modelId="{7585691E-D943-4E01-A6FE-F0497FE16D36}" type="presParOf" srcId="{825270BA-EC88-4C2A-B29C-380A36B8F644}" destId="{30B23FE4-6801-4A7B-98E7-D684660B6D07}"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384565-8D17-4777-A7D1-872E65711D86}">
      <dsp:nvSpPr>
        <dsp:cNvPr id="0" name=""/>
        <dsp:cNvSpPr/>
      </dsp:nvSpPr>
      <dsp:spPr>
        <a:xfrm>
          <a:off x="0" y="55268"/>
          <a:ext cx="4785852" cy="4797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a:t>1b Lonlas Industrial Estate</a:t>
          </a:r>
          <a:endParaRPr lang="en-US" sz="2000" kern="1200"/>
        </a:p>
      </dsp:txBody>
      <dsp:txXfrm>
        <a:off x="23417" y="78685"/>
        <a:ext cx="4739018" cy="432866"/>
      </dsp:txXfrm>
    </dsp:sp>
    <dsp:sp modelId="{15677D32-4177-4CB8-917F-38F0626678C9}">
      <dsp:nvSpPr>
        <dsp:cNvPr id="0" name=""/>
        <dsp:cNvSpPr/>
      </dsp:nvSpPr>
      <dsp:spPr>
        <a:xfrm>
          <a:off x="0" y="592569"/>
          <a:ext cx="4785852" cy="4797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4,516 sq ft</a:t>
          </a:r>
          <a:endParaRPr lang="en-US" sz="2000" kern="1200"/>
        </a:p>
      </dsp:txBody>
      <dsp:txXfrm>
        <a:off x="23417" y="615986"/>
        <a:ext cx="4739018" cy="432866"/>
      </dsp:txXfrm>
    </dsp:sp>
    <dsp:sp modelId="{78B088C4-F548-4B24-B294-E4856854B94C}">
      <dsp:nvSpPr>
        <dsp:cNvPr id="0" name=""/>
        <dsp:cNvSpPr/>
      </dsp:nvSpPr>
      <dsp:spPr>
        <a:xfrm>
          <a:off x="0" y="1129869"/>
          <a:ext cx="4785852" cy="4797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£25,000 rent</a:t>
          </a:r>
          <a:endParaRPr lang="en-US" sz="2000" kern="1200"/>
        </a:p>
      </dsp:txBody>
      <dsp:txXfrm>
        <a:off x="23417" y="1153286"/>
        <a:ext cx="4739018" cy="432866"/>
      </dsp:txXfrm>
    </dsp:sp>
    <dsp:sp modelId="{339B27B3-F76D-4770-AF3F-ACC4E9AD4FCA}">
      <dsp:nvSpPr>
        <dsp:cNvPr id="0" name=""/>
        <dsp:cNvSpPr/>
      </dsp:nvSpPr>
      <dsp:spPr>
        <a:xfrm>
          <a:off x="0" y="1667169"/>
          <a:ext cx="4785852" cy="4797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Existing office</a:t>
          </a:r>
          <a:endParaRPr lang="en-US" sz="2000" kern="1200"/>
        </a:p>
      </dsp:txBody>
      <dsp:txXfrm>
        <a:off x="23417" y="1690586"/>
        <a:ext cx="4739018" cy="432866"/>
      </dsp:txXfrm>
    </dsp:sp>
    <dsp:sp modelId="{F5C49445-52ED-4751-86FF-469C5BD1BCB1}">
      <dsp:nvSpPr>
        <dsp:cNvPr id="0" name=""/>
        <dsp:cNvSpPr/>
      </dsp:nvSpPr>
      <dsp:spPr>
        <a:xfrm>
          <a:off x="0" y="2204469"/>
          <a:ext cx="4785852" cy="4797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Existing kitchen</a:t>
          </a:r>
          <a:endParaRPr lang="en-US" sz="2000" kern="1200"/>
        </a:p>
      </dsp:txBody>
      <dsp:txXfrm>
        <a:off x="23417" y="2227886"/>
        <a:ext cx="4739018" cy="432866"/>
      </dsp:txXfrm>
    </dsp:sp>
    <dsp:sp modelId="{73AC1708-443B-4C61-888B-096C160F80BA}">
      <dsp:nvSpPr>
        <dsp:cNvPr id="0" name=""/>
        <dsp:cNvSpPr/>
      </dsp:nvSpPr>
      <dsp:spPr>
        <a:xfrm>
          <a:off x="0" y="2741769"/>
          <a:ext cx="4785852" cy="4797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Storage facilities</a:t>
          </a:r>
          <a:endParaRPr lang="en-US" sz="2000" kern="1200"/>
        </a:p>
      </dsp:txBody>
      <dsp:txXfrm>
        <a:off x="23417" y="2765186"/>
        <a:ext cx="4739018" cy="432866"/>
      </dsp:txXfrm>
    </dsp:sp>
    <dsp:sp modelId="{63443D3E-D3A4-47BF-8F53-CF1BF727066D}">
      <dsp:nvSpPr>
        <dsp:cNvPr id="0" name=""/>
        <dsp:cNvSpPr/>
      </dsp:nvSpPr>
      <dsp:spPr>
        <a:xfrm>
          <a:off x="0" y="3279069"/>
          <a:ext cx="4785852" cy="4797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Close to M4</a:t>
          </a:r>
          <a:endParaRPr lang="en-US" sz="2000" kern="1200"/>
        </a:p>
      </dsp:txBody>
      <dsp:txXfrm>
        <a:off x="23417" y="3302486"/>
        <a:ext cx="4739018" cy="432866"/>
      </dsp:txXfrm>
    </dsp:sp>
    <dsp:sp modelId="{30B23FE4-6801-4A7B-98E7-D684660B6D07}">
      <dsp:nvSpPr>
        <dsp:cNvPr id="0" name=""/>
        <dsp:cNvSpPr/>
      </dsp:nvSpPr>
      <dsp:spPr>
        <a:xfrm>
          <a:off x="0" y="3816369"/>
          <a:ext cx="4785852" cy="4797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15-20 parking spaces</a:t>
          </a:r>
          <a:endParaRPr lang="en-US" sz="2000" kern="1200" dirty="0"/>
        </a:p>
      </dsp:txBody>
      <dsp:txXfrm>
        <a:off x="23417" y="3839786"/>
        <a:ext cx="4739018" cy="4328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8674130-902F-4F5D-B4A3-F12E1B7F1F9A}"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1808583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C8674130-902F-4F5D-B4A3-F12E1B7F1F9A}"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167690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8674130-902F-4F5D-B4A3-F12E1B7F1F9A}"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588263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8674130-902F-4F5D-B4A3-F12E1B7F1F9A}" type="datetimeFigureOut">
              <a:rPr lang="en-GB" smtClean="0"/>
              <a:t>22/06/2026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4198259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8674130-902F-4F5D-B4A3-F12E1B7F1F9A}" type="datetimeFigureOut">
              <a:rPr lang="en-GB" smtClean="0"/>
              <a:t>22/06/2026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3141517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C8674130-902F-4F5D-B4A3-F12E1B7F1F9A}" type="datetimeFigureOut">
              <a:rPr lang="en-GB" smtClean="0"/>
              <a:t>22/06/2026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2903359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8674130-902F-4F5D-B4A3-F12E1B7F1F9A}" type="datetimeFigureOut">
              <a:rPr lang="en-GB" smtClean="0"/>
              <a:t>22/06/2026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1437781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C8674130-902F-4F5D-B4A3-F12E1B7F1F9A}" type="datetimeFigureOut">
              <a:rPr lang="en-GB" smtClean="0"/>
              <a:t>22/06/2026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3910198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8674130-902F-4F5D-B4A3-F12E1B7F1F9A}" type="datetimeFigureOut">
              <a:rPr lang="en-GB" smtClean="0"/>
              <a:t>22/06/2026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3349048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8674130-902F-4F5D-B4A3-F12E1B7F1F9A}" type="datetimeFigureOut">
              <a:rPr lang="en-GB" smtClean="0"/>
              <a:t>22/06/2026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3235997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8674130-902F-4F5D-B4A3-F12E1B7F1F9A}"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23394442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C8674130-902F-4F5D-B4A3-F12E1B7F1F9A}"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BB150B-5215-4720-8015-55119E8D5066}"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89363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8674130-902F-4F5D-B4A3-F12E1B7F1F9A}"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2531517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8674130-902F-4F5D-B4A3-F12E1B7F1F9A}" type="datetimeFigureOut">
              <a:rPr lang="en-GB" smtClean="0"/>
              <a:t>22/06/2026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39330022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8674130-902F-4F5D-B4A3-F12E1B7F1F9A}" type="datetimeFigureOut">
              <a:rPr lang="en-GB" smtClean="0"/>
              <a:t>22/06/2026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23331283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8674130-902F-4F5D-B4A3-F12E1B7F1F9A}"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22432897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8674130-902F-4F5D-B4A3-F12E1B7F1F9A}" type="datetimeFigureOut">
              <a:rPr lang="en-GB" smtClean="0"/>
              <a:t>22/06/2026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BB150B-5215-4720-8015-55119E8D5066}" type="slidenum">
              <a:rPr lang="en-GB" smtClean="0"/>
              <a:t>‹#›</a:t>
            </a:fld>
            <a:endParaRPr lang="en-GB"/>
          </a:p>
        </p:txBody>
      </p:sp>
    </p:spTree>
    <p:extLst>
      <p:ext uri="{BB962C8B-B14F-4D97-AF65-F5344CB8AC3E}">
        <p14:creationId xmlns:p14="http://schemas.microsoft.com/office/powerpoint/2010/main" val="2324468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8674130-902F-4F5D-B4A3-F12E1B7F1F9A}" type="datetimeFigureOut">
              <a:rPr lang="en-GB" smtClean="0"/>
              <a:t>22/06/2026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DBB150B-5215-4720-8015-55119E8D5066}" type="slidenum">
              <a:rPr lang="en-GB" smtClean="0"/>
              <a:t>‹#›</a:t>
            </a:fld>
            <a:endParaRPr lang="en-GB"/>
          </a:p>
        </p:txBody>
      </p:sp>
    </p:spTree>
    <p:extLst>
      <p:ext uri="{BB962C8B-B14F-4D97-AF65-F5344CB8AC3E}">
        <p14:creationId xmlns:p14="http://schemas.microsoft.com/office/powerpoint/2010/main" val="304178735"/>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Layout" Target="../diagrams/layout1.xml"/><Relationship Id="rId7" Type="http://schemas.openxmlformats.org/officeDocument/2006/relationships/image" Target="../media/image13.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sportengland.org/research-and-data/data/active-lives" TargetMode="External"/><Relationship Id="rId2" Type="http://schemas.openxmlformats.org/officeDocument/2006/relationships/hyperlink" Target="tel:3138-3167" TargetMode="External"/><Relationship Id="rId1" Type="http://schemas.openxmlformats.org/officeDocument/2006/relationships/slideLayout" Target="../slideLayouts/slideLayout2.xml"/><Relationship Id="rId4" Type="http://schemas.openxmlformats.org/officeDocument/2006/relationships/hyperlink" Target="https://ukactive.com/services/research-institute/sector-intelligence/uk-health-and-fitness-market-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B881A-DCBC-0433-82D9-836F970BE73C}"/>
              </a:ext>
            </a:extLst>
          </p:cNvPr>
          <p:cNvSpPr>
            <a:spLocks noGrp="1"/>
          </p:cNvSpPr>
          <p:nvPr>
            <p:ph type="ctrTitle"/>
          </p:nvPr>
        </p:nvSpPr>
        <p:spPr>
          <a:xfrm>
            <a:off x="2157845" y="301582"/>
            <a:ext cx="7876309" cy="1073238"/>
          </a:xfrm>
        </p:spPr>
        <p:txBody>
          <a:bodyPr/>
          <a:lstStyle/>
          <a:p>
            <a:r>
              <a:rPr lang="en-GB" sz="6000" b="1" u="sng" dirty="0"/>
              <a:t>Ascend Martial Arts</a:t>
            </a:r>
          </a:p>
        </p:txBody>
      </p:sp>
      <p:sp>
        <p:nvSpPr>
          <p:cNvPr id="3" name="Subtitle 2">
            <a:extLst>
              <a:ext uri="{FF2B5EF4-FFF2-40B4-BE49-F238E27FC236}">
                <a16:creationId xmlns:a16="http://schemas.microsoft.com/office/drawing/2014/main" id="{1D1EA6E5-1BBB-1239-E390-A20A4E17CC85}"/>
              </a:ext>
            </a:extLst>
          </p:cNvPr>
          <p:cNvSpPr>
            <a:spLocks noGrp="1"/>
          </p:cNvSpPr>
          <p:nvPr>
            <p:ph type="subTitle" idx="1"/>
          </p:nvPr>
        </p:nvSpPr>
        <p:spPr>
          <a:xfrm>
            <a:off x="9547121" y="5291090"/>
            <a:ext cx="2300748" cy="1502041"/>
          </a:xfrm>
        </p:spPr>
        <p:txBody>
          <a:bodyPr/>
          <a:lstStyle/>
          <a:p>
            <a:pPr algn="l"/>
            <a:r>
              <a:rPr lang="en-GB" b="1" dirty="0"/>
              <a:t>Ieuan Robson</a:t>
            </a:r>
          </a:p>
          <a:p>
            <a:pPr algn="l"/>
            <a:r>
              <a:rPr lang="en-GB" b="1" dirty="0"/>
              <a:t>2510045</a:t>
            </a:r>
          </a:p>
          <a:p>
            <a:pPr algn="l"/>
            <a:r>
              <a:rPr lang="en-GB" b="1" dirty="0"/>
              <a:t>BMSW4011</a:t>
            </a:r>
          </a:p>
        </p:txBody>
      </p:sp>
      <p:pic>
        <p:nvPicPr>
          <p:cNvPr id="4" name="Picture 3">
            <a:extLst>
              <a:ext uri="{FF2B5EF4-FFF2-40B4-BE49-F238E27FC236}">
                <a16:creationId xmlns:a16="http://schemas.microsoft.com/office/drawing/2014/main" id="{0A244C88-274D-5323-C7A4-BE4D5FF802FA}"/>
              </a:ext>
            </a:extLst>
          </p:cNvPr>
          <p:cNvPicPr>
            <a:picLocks noChangeAspect="1"/>
          </p:cNvPicPr>
          <p:nvPr/>
        </p:nvPicPr>
        <p:blipFill rotWithShape="1">
          <a:blip r:embed="rId2">
            <a:extLst>
              <a:ext uri="{28A0092B-C50C-407E-A947-70E740481C1C}">
                <a14:useLocalDpi xmlns:a14="http://schemas.microsoft.com/office/drawing/2010/main" val="0"/>
              </a:ext>
            </a:extLst>
          </a:blip>
          <a:srcRect l="3020"/>
          <a:stretch>
            <a:fillRect/>
          </a:stretch>
        </p:blipFill>
        <p:spPr bwMode="auto">
          <a:xfrm>
            <a:off x="10279624" y="179355"/>
            <a:ext cx="1676400" cy="1502041"/>
          </a:xfrm>
          <a:prstGeom prst="rect">
            <a:avLst/>
          </a:prstGeom>
          <a:ln>
            <a:noFill/>
          </a:ln>
          <a:extLst>
            <a:ext uri="{53640926-AAD7-44D8-BBD7-CCE9431645EC}">
              <a14:shadowObscured xmlns:a14="http://schemas.microsoft.com/office/drawing/2010/main"/>
            </a:ext>
          </a:extLst>
        </p:spPr>
      </p:pic>
      <p:pic>
        <p:nvPicPr>
          <p:cNvPr id="6" name="Picture 5">
            <a:extLst>
              <a:ext uri="{FF2B5EF4-FFF2-40B4-BE49-F238E27FC236}">
                <a16:creationId xmlns:a16="http://schemas.microsoft.com/office/drawing/2014/main" id="{1611DDDC-1AFD-980C-E654-6ECB6FAA067D}"/>
              </a:ext>
            </a:extLst>
          </p:cNvPr>
          <p:cNvPicPr>
            <a:picLocks noChangeAspect="1"/>
          </p:cNvPicPr>
          <p:nvPr/>
        </p:nvPicPr>
        <p:blipFill rotWithShape="1">
          <a:blip r:embed="rId2">
            <a:extLst>
              <a:ext uri="{28A0092B-C50C-407E-A947-70E740481C1C}">
                <a14:useLocalDpi xmlns:a14="http://schemas.microsoft.com/office/drawing/2010/main" val="0"/>
              </a:ext>
            </a:extLst>
          </a:blip>
          <a:srcRect l="3020"/>
          <a:stretch>
            <a:fillRect/>
          </a:stretch>
        </p:blipFill>
        <p:spPr bwMode="auto">
          <a:xfrm>
            <a:off x="235976" y="179355"/>
            <a:ext cx="1676400" cy="1502041"/>
          </a:xfrm>
          <a:prstGeom prst="rect">
            <a:avLst/>
          </a:prstGeom>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A73366C6-7246-C3B8-AF61-565B174C1612}"/>
              </a:ext>
            </a:extLst>
          </p:cNvPr>
          <p:cNvSpPr txBox="1"/>
          <p:nvPr/>
        </p:nvSpPr>
        <p:spPr>
          <a:xfrm>
            <a:off x="491613" y="2141482"/>
            <a:ext cx="9055508" cy="2862322"/>
          </a:xfrm>
          <a:prstGeom prst="rect">
            <a:avLst/>
          </a:prstGeom>
          <a:noFill/>
        </p:spPr>
        <p:txBody>
          <a:bodyPr wrap="square" rtlCol="0">
            <a:spAutoFit/>
          </a:bodyPr>
          <a:lstStyle/>
          <a:p>
            <a:r>
              <a:rPr lang="en-GB" sz="2400" b="1" dirty="0"/>
              <a:t>Good morning. Today I will be presenting Ascend Martial Arts &amp; Fitness Academy, a proposed multi-discipline martial arts and fitness facility located in Neath. The business aims to provide high-quality martial arts instruction, fitness services and a family-friendly training environment while creating a financially sustainable and scalable business.</a:t>
            </a:r>
          </a:p>
          <a:p>
            <a:br>
              <a:rPr lang="en-GB" dirty="0"/>
            </a:br>
            <a:endParaRPr lang="en-GB" dirty="0"/>
          </a:p>
        </p:txBody>
      </p:sp>
      <p:pic>
        <p:nvPicPr>
          <p:cNvPr id="9" name="Picture 8">
            <a:extLst>
              <a:ext uri="{FF2B5EF4-FFF2-40B4-BE49-F238E27FC236}">
                <a16:creationId xmlns:a16="http://schemas.microsoft.com/office/drawing/2014/main" id="{6C9D3CF3-6730-CE02-BD7D-33CFE694839F}"/>
              </a:ext>
            </a:extLst>
          </p:cNvPr>
          <p:cNvPicPr>
            <a:picLocks noChangeAspect="1"/>
          </p:cNvPicPr>
          <p:nvPr/>
        </p:nvPicPr>
        <p:blipFill rotWithShape="1">
          <a:blip r:embed="rId2">
            <a:extLst>
              <a:ext uri="{28A0092B-C50C-407E-A947-70E740481C1C}">
                <a14:useLocalDpi xmlns:a14="http://schemas.microsoft.com/office/drawing/2010/main" val="0"/>
              </a:ext>
            </a:extLst>
          </a:blip>
          <a:srcRect l="3020"/>
          <a:stretch>
            <a:fillRect/>
          </a:stretch>
        </p:blipFill>
        <p:spPr bwMode="auto">
          <a:xfrm>
            <a:off x="235976" y="5003804"/>
            <a:ext cx="1676400" cy="150204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084398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F0CFD-B512-5696-8FD9-4DB6CB8694F7}"/>
              </a:ext>
            </a:extLst>
          </p:cNvPr>
          <p:cNvSpPr>
            <a:spLocks noGrp="1"/>
          </p:cNvSpPr>
          <p:nvPr>
            <p:ph type="title"/>
          </p:nvPr>
        </p:nvSpPr>
        <p:spPr/>
        <p:txBody>
          <a:bodyPr/>
          <a:lstStyle/>
          <a:p>
            <a:r>
              <a:rPr lang="en-GB" b="1" u="sng" dirty="0"/>
              <a:t>Business Opportunity</a:t>
            </a:r>
          </a:p>
        </p:txBody>
      </p:sp>
      <p:sp>
        <p:nvSpPr>
          <p:cNvPr id="3" name="Content Placeholder 2">
            <a:extLst>
              <a:ext uri="{FF2B5EF4-FFF2-40B4-BE49-F238E27FC236}">
                <a16:creationId xmlns:a16="http://schemas.microsoft.com/office/drawing/2014/main" id="{1D4A55BC-A66F-E9AF-ECA1-84E10AAF9BAC}"/>
              </a:ext>
            </a:extLst>
          </p:cNvPr>
          <p:cNvSpPr>
            <a:spLocks noGrp="1"/>
          </p:cNvSpPr>
          <p:nvPr>
            <p:ph idx="1"/>
          </p:nvPr>
        </p:nvSpPr>
        <p:spPr>
          <a:xfrm>
            <a:off x="447368" y="1368570"/>
            <a:ext cx="11297264" cy="3188827"/>
          </a:xfrm>
        </p:spPr>
        <p:txBody>
          <a:bodyPr>
            <a:normAutofit fontScale="25000" lnSpcReduction="20000"/>
          </a:bodyPr>
          <a:lstStyle/>
          <a:p>
            <a:pPr marL="0" indent="0">
              <a:buNone/>
            </a:pPr>
            <a:r>
              <a:rPr lang="en-GB" sz="8000" b="1" u="sng" dirty="0"/>
              <a:t>Problem</a:t>
            </a:r>
          </a:p>
          <a:p>
            <a:r>
              <a:rPr lang="en-GB" sz="8000" dirty="0"/>
              <a:t>Limited multi-discipline martial arts facilities</a:t>
            </a:r>
          </a:p>
          <a:p>
            <a:r>
              <a:rPr lang="en-GB" sz="8000" dirty="0"/>
              <a:t>Most local competitors specialise in one area</a:t>
            </a:r>
          </a:p>
          <a:p>
            <a:r>
              <a:rPr lang="en-GB" sz="8000" dirty="0"/>
              <a:t>Growing interest in fitness and self-defence</a:t>
            </a:r>
          </a:p>
          <a:p>
            <a:pPr marL="0" indent="0">
              <a:buNone/>
            </a:pPr>
            <a:r>
              <a:rPr lang="en-GB" sz="8000" b="1" u="sng" dirty="0"/>
              <a:t>Solution</a:t>
            </a:r>
          </a:p>
          <a:p>
            <a:r>
              <a:rPr lang="en-GB" sz="8000" dirty="0"/>
              <a:t>Taekwondo</a:t>
            </a:r>
          </a:p>
          <a:p>
            <a:r>
              <a:rPr lang="en-GB" sz="8000" dirty="0"/>
              <a:t>Muay Thai</a:t>
            </a:r>
          </a:p>
          <a:p>
            <a:r>
              <a:rPr lang="en-GB" sz="8000" dirty="0"/>
              <a:t>Fitness training</a:t>
            </a:r>
          </a:p>
          <a:p>
            <a:r>
              <a:rPr lang="en-GB" sz="8000" dirty="0"/>
              <a:t>Café/waiting area</a:t>
            </a:r>
          </a:p>
          <a:p>
            <a:r>
              <a:rPr lang="en-GB" sz="8000" dirty="0"/>
              <a:t>Merchandise sales</a:t>
            </a:r>
          </a:p>
          <a:p>
            <a:endParaRPr lang="en-GB" dirty="0"/>
          </a:p>
        </p:txBody>
      </p:sp>
      <p:sp>
        <p:nvSpPr>
          <p:cNvPr id="4" name="TextBox 3">
            <a:extLst>
              <a:ext uri="{FF2B5EF4-FFF2-40B4-BE49-F238E27FC236}">
                <a16:creationId xmlns:a16="http://schemas.microsoft.com/office/drawing/2014/main" id="{4A2F984B-F1BF-BA65-AF6B-C9680BBD3CAC}"/>
              </a:ext>
            </a:extLst>
          </p:cNvPr>
          <p:cNvSpPr txBox="1"/>
          <p:nvPr/>
        </p:nvSpPr>
        <p:spPr>
          <a:xfrm>
            <a:off x="447367" y="5167312"/>
            <a:ext cx="11408659" cy="1877437"/>
          </a:xfrm>
          <a:prstGeom prst="rect">
            <a:avLst/>
          </a:prstGeom>
          <a:noFill/>
        </p:spPr>
        <p:txBody>
          <a:bodyPr wrap="square" rtlCol="0">
            <a:spAutoFit/>
          </a:bodyPr>
          <a:lstStyle/>
          <a:p>
            <a:r>
              <a:rPr lang="en-GB" sz="2000" dirty="0"/>
              <a:t>Following initial research, I identified a gap in the local market for a facility that combines multiple martial arts disciplines with fitness services. Many competitors specialise in only one area, whereas Ascend Martial Arts aims to provide a broader customer experience that appeals to children, adults and families.</a:t>
            </a:r>
          </a:p>
          <a:p>
            <a:br>
              <a:rPr lang="en-GB" dirty="0"/>
            </a:br>
            <a:endParaRPr lang="en-GB" dirty="0"/>
          </a:p>
        </p:txBody>
      </p:sp>
    </p:spTree>
    <p:extLst>
      <p:ext uri="{BB962C8B-B14F-4D97-AF65-F5344CB8AC3E}">
        <p14:creationId xmlns:p14="http://schemas.microsoft.com/office/powerpoint/2010/main" val="848858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E569C-ACB0-9FE1-2314-62C3D98F8745}"/>
              </a:ext>
            </a:extLst>
          </p:cNvPr>
          <p:cNvSpPr>
            <a:spLocks noGrp="1"/>
          </p:cNvSpPr>
          <p:nvPr>
            <p:ph type="title"/>
          </p:nvPr>
        </p:nvSpPr>
        <p:spPr>
          <a:xfrm>
            <a:off x="366251" y="266803"/>
            <a:ext cx="10515600" cy="1325563"/>
          </a:xfrm>
        </p:spPr>
        <p:txBody>
          <a:bodyPr/>
          <a:lstStyle/>
          <a:p>
            <a:r>
              <a:rPr lang="en-GB" b="1" u="sng" dirty="0"/>
              <a:t>Marketing Research Findings</a:t>
            </a:r>
          </a:p>
        </p:txBody>
      </p:sp>
      <p:sp>
        <p:nvSpPr>
          <p:cNvPr id="3" name="Content Placeholder 2">
            <a:extLst>
              <a:ext uri="{FF2B5EF4-FFF2-40B4-BE49-F238E27FC236}">
                <a16:creationId xmlns:a16="http://schemas.microsoft.com/office/drawing/2014/main" id="{F4123034-C2A7-E555-9D49-1E694748598F}"/>
              </a:ext>
            </a:extLst>
          </p:cNvPr>
          <p:cNvSpPr>
            <a:spLocks noGrp="1"/>
          </p:cNvSpPr>
          <p:nvPr>
            <p:ph idx="1"/>
          </p:nvPr>
        </p:nvSpPr>
        <p:spPr>
          <a:xfrm>
            <a:off x="366251" y="1592366"/>
            <a:ext cx="5621594" cy="2618556"/>
          </a:xfrm>
        </p:spPr>
        <p:txBody>
          <a:bodyPr/>
          <a:lstStyle/>
          <a:p>
            <a:pPr marL="0" indent="0">
              <a:buNone/>
            </a:pPr>
            <a:r>
              <a:rPr lang="en-GB" b="1" u="sng" dirty="0"/>
              <a:t>Survey results:</a:t>
            </a:r>
          </a:p>
          <a:p>
            <a:r>
              <a:rPr lang="en-GB" sz="2400" dirty="0"/>
              <a:t>53 responses collected</a:t>
            </a:r>
          </a:p>
          <a:p>
            <a:r>
              <a:rPr lang="en-GB" sz="2400" dirty="0"/>
              <a:t>50 likely or very likely to join</a:t>
            </a:r>
          </a:p>
          <a:p>
            <a:r>
              <a:rPr lang="en-GB" sz="2400" dirty="0"/>
              <a:t>47 support waiting area and café</a:t>
            </a:r>
          </a:p>
          <a:p>
            <a:r>
              <a:rPr lang="en-GB" sz="2400" dirty="0"/>
              <a:t>49 consider parking important</a:t>
            </a:r>
          </a:p>
          <a:p>
            <a:endParaRPr lang="en-GB" dirty="0"/>
          </a:p>
        </p:txBody>
      </p:sp>
      <p:sp>
        <p:nvSpPr>
          <p:cNvPr id="4" name="TextBox 3">
            <a:extLst>
              <a:ext uri="{FF2B5EF4-FFF2-40B4-BE49-F238E27FC236}">
                <a16:creationId xmlns:a16="http://schemas.microsoft.com/office/drawing/2014/main" id="{0E1D0A81-B2E0-3A46-9E22-484418AF6B20}"/>
              </a:ext>
            </a:extLst>
          </p:cNvPr>
          <p:cNvSpPr txBox="1"/>
          <p:nvPr/>
        </p:nvSpPr>
        <p:spPr>
          <a:xfrm>
            <a:off x="149243" y="3966824"/>
            <a:ext cx="5034117" cy="3139321"/>
          </a:xfrm>
          <a:prstGeom prst="rect">
            <a:avLst/>
          </a:prstGeom>
          <a:noFill/>
        </p:spPr>
        <p:txBody>
          <a:bodyPr wrap="square" rtlCol="0">
            <a:spAutoFit/>
          </a:bodyPr>
          <a:lstStyle/>
          <a:p>
            <a:r>
              <a:rPr lang="en-GB" dirty="0"/>
              <a:t>Primary research was conducted through a questionnaire, which received 53 responses. Results showed strong demand for the proposed business, with 50 respondents stating they would be likely or very likely to join. The findings also highlighted the importance of customer convenience features such as parking and a waiting area, which influenced several business decisions.</a:t>
            </a:r>
          </a:p>
          <a:p>
            <a:br>
              <a:rPr lang="en-GB" dirty="0"/>
            </a:br>
            <a:endParaRPr lang="en-GB" dirty="0"/>
          </a:p>
        </p:txBody>
      </p:sp>
      <p:pic>
        <p:nvPicPr>
          <p:cNvPr id="5" name="Picture 4">
            <a:extLst>
              <a:ext uri="{FF2B5EF4-FFF2-40B4-BE49-F238E27FC236}">
                <a16:creationId xmlns:a16="http://schemas.microsoft.com/office/drawing/2014/main" id="{8D86085A-14FC-7C89-F398-CC88ADB43CC3}"/>
              </a:ext>
            </a:extLst>
          </p:cNvPr>
          <p:cNvPicPr>
            <a:picLocks noChangeAspect="1"/>
          </p:cNvPicPr>
          <p:nvPr/>
        </p:nvPicPr>
        <p:blipFill>
          <a:blip r:embed="rId2"/>
          <a:stretch>
            <a:fillRect/>
          </a:stretch>
        </p:blipFill>
        <p:spPr>
          <a:xfrm>
            <a:off x="5437402" y="4032650"/>
            <a:ext cx="3321543" cy="2291377"/>
          </a:xfrm>
          <a:prstGeom prst="rect">
            <a:avLst/>
          </a:prstGeom>
        </p:spPr>
      </p:pic>
      <p:pic>
        <p:nvPicPr>
          <p:cNvPr id="6" name="Picture 5">
            <a:extLst>
              <a:ext uri="{FF2B5EF4-FFF2-40B4-BE49-F238E27FC236}">
                <a16:creationId xmlns:a16="http://schemas.microsoft.com/office/drawing/2014/main" id="{141651A7-1E86-DC07-BF62-AD7BFF83D6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77096" y="4032649"/>
            <a:ext cx="3078030" cy="2291377"/>
          </a:xfrm>
          <a:prstGeom prst="rect">
            <a:avLst/>
          </a:prstGeom>
        </p:spPr>
      </p:pic>
      <p:pic>
        <p:nvPicPr>
          <p:cNvPr id="7" name="Picture 6">
            <a:extLst>
              <a:ext uri="{FF2B5EF4-FFF2-40B4-BE49-F238E27FC236}">
                <a16:creationId xmlns:a16="http://schemas.microsoft.com/office/drawing/2014/main" id="{19739BBE-FABE-6F24-5488-5579FAEC1548}"/>
              </a:ext>
            </a:extLst>
          </p:cNvPr>
          <p:cNvPicPr>
            <a:picLocks noChangeAspect="1"/>
          </p:cNvPicPr>
          <p:nvPr/>
        </p:nvPicPr>
        <p:blipFill>
          <a:blip r:embed="rId4"/>
          <a:stretch>
            <a:fillRect/>
          </a:stretch>
        </p:blipFill>
        <p:spPr>
          <a:xfrm>
            <a:off x="5437401" y="1327355"/>
            <a:ext cx="6480971" cy="2440284"/>
          </a:xfrm>
          <a:prstGeom prst="rect">
            <a:avLst/>
          </a:prstGeom>
        </p:spPr>
      </p:pic>
    </p:spTree>
    <p:extLst>
      <p:ext uri="{BB962C8B-B14F-4D97-AF65-F5344CB8AC3E}">
        <p14:creationId xmlns:p14="http://schemas.microsoft.com/office/powerpoint/2010/main" val="669105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E6DEE-CC11-7476-44B9-DDB3F61BE35B}"/>
              </a:ext>
            </a:extLst>
          </p:cNvPr>
          <p:cNvSpPr>
            <a:spLocks noGrp="1"/>
          </p:cNvSpPr>
          <p:nvPr>
            <p:ph type="title"/>
          </p:nvPr>
        </p:nvSpPr>
        <p:spPr>
          <a:xfrm>
            <a:off x="248265" y="237305"/>
            <a:ext cx="10515600" cy="1325563"/>
          </a:xfrm>
        </p:spPr>
        <p:txBody>
          <a:bodyPr/>
          <a:lstStyle/>
          <a:p>
            <a:r>
              <a:rPr lang="en-GB" b="1" u="sng" dirty="0"/>
              <a:t>Customer Needs Analysis</a:t>
            </a:r>
          </a:p>
        </p:txBody>
      </p:sp>
      <p:sp>
        <p:nvSpPr>
          <p:cNvPr id="3" name="Content Placeholder 2">
            <a:extLst>
              <a:ext uri="{FF2B5EF4-FFF2-40B4-BE49-F238E27FC236}">
                <a16:creationId xmlns:a16="http://schemas.microsoft.com/office/drawing/2014/main" id="{84FEA54E-D91F-ED3F-8532-49506FD39277}"/>
              </a:ext>
            </a:extLst>
          </p:cNvPr>
          <p:cNvSpPr>
            <a:spLocks noGrp="1"/>
          </p:cNvSpPr>
          <p:nvPr>
            <p:ph idx="1"/>
          </p:nvPr>
        </p:nvSpPr>
        <p:spPr>
          <a:xfrm>
            <a:off x="248265" y="1415384"/>
            <a:ext cx="4176251" cy="3726887"/>
          </a:xfrm>
        </p:spPr>
        <p:txBody>
          <a:bodyPr/>
          <a:lstStyle/>
          <a:p>
            <a:pPr marL="0" indent="0">
              <a:buNone/>
            </a:pPr>
            <a:r>
              <a:rPr lang="en-GB" b="1" u="sng" dirty="0"/>
              <a:t>Top customer interests:</a:t>
            </a:r>
          </a:p>
          <a:p>
            <a:r>
              <a:rPr lang="en-GB" dirty="0"/>
              <a:t>Muay Thai</a:t>
            </a:r>
          </a:p>
          <a:p>
            <a:r>
              <a:rPr lang="en-GB" dirty="0"/>
              <a:t>Boxing</a:t>
            </a:r>
          </a:p>
          <a:p>
            <a:r>
              <a:rPr lang="en-GB" dirty="0"/>
              <a:t>Taekwondo</a:t>
            </a:r>
          </a:p>
          <a:p>
            <a:r>
              <a:rPr lang="en-GB" dirty="0"/>
              <a:t>BJJ</a:t>
            </a:r>
          </a:p>
          <a:p>
            <a:r>
              <a:rPr lang="en-GB" dirty="0"/>
              <a:t>Yoga</a:t>
            </a:r>
          </a:p>
          <a:p>
            <a:r>
              <a:rPr lang="en-GB" dirty="0"/>
              <a:t>Fitness</a:t>
            </a:r>
          </a:p>
          <a:p>
            <a:endParaRPr lang="en-GB" dirty="0"/>
          </a:p>
        </p:txBody>
      </p:sp>
      <p:sp>
        <p:nvSpPr>
          <p:cNvPr id="4" name="TextBox 3">
            <a:extLst>
              <a:ext uri="{FF2B5EF4-FFF2-40B4-BE49-F238E27FC236}">
                <a16:creationId xmlns:a16="http://schemas.microsoft.com/office/drawing/2014/main" id="{D9188074-51ED-BB50-C438-D7A6082A091C}"/>
              </a:ext>
            </a:extLst>
          </p:cNvPr>
          <p:cNvSpPr txBox="1"/>
          <p:nvPr/>
        </p:nvSpPr>
        <p:spPr>
          <a:xfrm>
            <a:off x="137875" y="4736132"/>
            <a:ext cx="5100483" cy="1754326"/>
          </a:xfrm>
          <a:prstGeom prst="rect">
            <a:avLst/>
          </a:prstGeom>
          <a:noFill/>
        </p:spPr>
        <p:txBody>
          <a:bodyPr wrap="square" rtlCol="0">
            <a:spAutoFit/>
          </a:bodyPr>
          <a:lstStyle/>
          <a:p>
            <a:r>
              <a:rPr lang="en-GB" dirty="0"/>
              <a:t>Survey findings showed that customers were interested in a range of martial arts and fitness activities rather than a single discipline. As a result, the business model was designed to provide multiple training options to increase market appeal and improve customer retention.</a:t>
            </a:r>
          </a:p>
        </p:txBody>
      </p:sp>
      <p:pic>
        <p:nvPicPr>
          <p:cNvPr id="5" name="Picture 4">
            <a:extLst>
              <a:ext uri="{FF2B5EF4-FFF2-40B4-BE49-F238E27FC236}">
                <a16:creationId xmlns:a16="http://schemas.microsoft.com/office/drawing/2014/main" id="{4DF7E47D-D871-0D93-D7EB-76C35BDD81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6065" y="1157512"/>
            <a:ext cx="5731510" cy="2478365"/>
          </a:xfrm>
          <a:prstGeom prst="rect">
            <a:avLst/>
          </a:prstGeom>
        </p:spPr>
      </p:pic>
      <p:pic>
        <p:nvPicPr>
          <p:cNvPr id="6" name="Picture 5">
            <a:extLst>
              <a:ext uri="{FF2B5EF4-FFF2-40B4-BE49-F238E27FC236}">
                <a16:creationId xmlns:a16="http://schemas.microsoft.com/office/drawing/2014/main" id="{A4A31307-8DA6-FC6A-5FA2-372847D4D7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06065" y="3646170"/>
            <a:ext cx="5731510" cy="3211830"/>
          </a:xfrm>
          <a:prstGeom prst="rect">
            <a:avLst/>
          </a:prstGeom>
        </p:spPr>
      </p:pic>
    </p:spTree>
    <p:extLst>
      <p:ext uri="{BB962C8B-B14F-4D97-AF65-F5344CB8AC3E}">
        <p14:creationId xmlns:p14="http://schemas.microsoft.com/office/powerpoint/2010/main" val="729621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3918F-293E-0B23-1658-9E15C9618458}"/>
              </a:ext>
            </a:extLst>
          </p:cNvPr>
          <p:cNvSpPr>
            <a:spLocks noGrp="1"/>
          </p:cNvSpPr>
          <p:nvPr>
            <p:ph type="title"/>
          </p:nvPr>
        </p:nvSpPr>
        <p:spPr>
          <a:xfrm>
            <a:off x="258097" y="247137"/>
            <a:ext cx="10515600" cy="1325563"/>
          </a:xfrm>
        </p:spPr>
        <p:txBody>
          <a:bodyPr/>
          <a:lstStyle/>
          <a:p>
            <a:r>
              <a:rPr lang="en-GB" b="1" u="sng" dirty="0"/>
              <a:t>Competitor Analysis</a:t>
            </a:r>
          </a:p>
        </p:txBody>
      </p:sp>
      <p:sp>
        <p:nvSpPr>
          <p:cNvPr id="3" name="Content Placeholder 2">
            <a:extLst>
              <a:ext uri="{FF2B5EF4-FFF2-40B4-BE49-F238E27FC236}">
                <a16:creationId xmlns:a16="http://schemas.microsoft.com/office/drawing/2014/main" id="{A2BEC119-37E6-80FB-AE80-38C47EA5A824}"/>
              </a:ext>
            </a:extLst>
          </p:cNvPr>
          <p:cNvSpPr>
            <a:spLocks noGrp="1"/>
          </p:cNvSpPr>
          <p:nvPr>
            <p:ph idx="1"/>
          </p:nvPr>
        </p:nvSpPr>
        <p:spPr>
          <a:xfrm>
            <a:off x="395749" y="1267691"/>
            <a:ext cx="4195916" cy="3969327"/>
          </a:xfrm>
        </p:spPr>
        <p:txBody>
          <a:bodyPr>
            <a:normAutofit/>
          </a:bodyPr>
          <a:lstStyle/>
          <a:p>
            <a:pPr marL="0" indent="0">
              <a:buNone/>
            </a:pPr>
            <a:r>
              <a:rPr lang="en-GB" b="1" u="sng" dirty="0"/>
              <a:t>Competitors:</a:t>
            </a:r>
          </a:p>
          <a:p>
            <a:r>
              <a:rPr lang="en-GB" dirty="0"/>
              <a:t>DNA the New Breed</a:t>
            </a:r>
          </a:p>
          <a:p>
            <a:r>
              <a:rPr lang="en-GB" dirty="0"/>
              <a:t>APT/WPT Thai Boxing</a:t>
            </a:r>
          </a:p>
          <a:p>
            <a:r>
              <a:rPr lang="en-GB" dirty="0"/>
              <a:t>Chris Rees Academy</a:t>
            </a:r>
          </a:p>
          <a:p>
            <a:r>
              <a:rPr lang="en-GB" dirty="0"/>
              <a:t>Two4 Martial Arts</a:t>
            </a:r>
          </a:p>
          <a:p>
            <a:r>
              <a:rPr lang="en-GB" dirty="0"/>
              <a:t>KGB Warehouse Gym</a:t>
            </a:r>
          </a:p>
          <a:p>
            <a:r>
              <a:rPr lang="en-GB" dirty="0"/>
              <a:t>Unit 9 Gym</a:t>
            </a:r>
          </a:p>
          <a:p>
            <a:r>
              <a:rPr lang="en-GB" dirty="0"/>
              <a:t>Hotpod Yoga</a:t>
            </a:r>
          </a:p>
          <a:p>
            <a:r>
              <a:rPr lang="en-GB" dirty="0"/>
              <a:t>Seven Star Martial Arts Fitness</a:t>
            </a:r>
          </a:p>
          <a:p>
            <a:pPr marL="0" indent="0">
              <a:buNone/>
            </a:pPr>
            <a:endParaRPr lang="en-GB" dirty="0"/>
          </a:p>
          <a:p>
            <a:endParaRPr lang="en-GB" dirty="0"/>
          </a:p>
        </p:txBody>
      </p:sp>
      <p:sp>
        <p:nvSpPr>
          <p:cNvPr id="4" name="TextBox 3">
            <a:extLst>
              <a:ext uri="{FF2B5EF4-FFF2-40B4-BE49-F238E27FC236}">
                <a16:creationId xmlns:a16="http://schemas.microsoft.com/office/drawing/2014/main" id="{3425CD2E-3198-0A3B-0CF6-77BE2FADD8F7}"/>
              </a:ext>
            </a:extLst>
          </p:cNvPr>
          <p:cNvSpPr txBox="1"/>
          <p:nvPr/>
        </p:nvSpPr>
        <p:spPr>
          <a:xfrm>
            <a:off x="258097" y="5285300"/>
            <a:ext cx="11749637" cy="1323439"/>
          </a:xfrm>
          <a:prstGeom prst="rect">
            <a:avLst/>
          </a:prstGeom>
          <a:noFill/>
        </p:spPr>
        <p:txBody>
          <a:bodyPr wrap="square" rtlCol="0">
            <a:spAutoFit/>
          </a:bodyPr>
          <a:lstStyle/>
          <a:p>
            <a:r>
              <a:rPr lang="en-GB" sz="2000" dirty="0"/>
              <a:t>Competitor analysis identified several established martial arts providers within the region. However, most competitors specialise in one primary discipline. Ascend differentiates itself through a combination of martial arts training, fitness facilities, family memberships, retail opportunities and customer-focused facilities such as a café and waiting area.</a:t>
            </a:r>
          </a:p>
        </p:txBody>
      </p:sp>
      <p:pic>
        <p:nvPicPr>
          <p:cNvPr id="6" name="Picture 5">
            <a:extLst>
              <a:ext uri="{FF2B5EF4-FFF2-40B4-BE49-F238E27FC236}">
                <a16:creationId xmlns:a16="http://schemas.microsoft.com/office/drawing/2014/main" id="{65804C67-B733-208B-E1EA-B47504993A36}"/>
              </a:ext>
            </a:extLst>
          </p:cNvPr>
          <p:cNvPicPr>
            <a:picLocks noChangeAspect="1"/>
          </p:cNvPicPr>
          <p:nvPr/>
        </p:nvPicPr>
        <p:blipFill>
          <a:blip r:embed="rId2"/>
          <a:stretch>
            <a:fillRect/>
          </a:stretch>
        </p:blipFill>
        <p:spPr>
          <a:xfrm>
            <a:off x="6233651" y="160667"/>
            <a:ext cx="3896121" cy="2412796"/>
          </a:xfrm>
          <a:prstGeom prst="rect">
            <a:avLst/>
          </a:prstGeom>
        </p:spPr>
      </p:pic>
      <p:sp>
        <p:nvSpPr>
          <p:cNvPr id="7" name="TextBox 6">
            <a:extLst>
              <a:ext uri="{FF2B5EF4-FFF2-40B4-BE49-F238E27FC236}">
                <a16:creationId xmlns:a16="http://schemas.microsoft.com/office/drawing/2014/main" id="{35F17B81-FF08-C47D-625D-9CD2B0AF7B63}"/>
              </a:ext>
            </a:extLst>
          </p:cNvPr>
          <p:cNvSpPr txBox="1"/>
          <p:nvPr/>
        </p:nvSpPr>
        <p:spPr>
          <a:xfrm>
            <a:off x="6649152" y="2805997"/>
            <a:ext cx="3480620" cy="2246769"/>
          </a:xfrm>
          <a:prstGeom prst="rect">
            <a:avLst/>
          </a:prstGeom>
          <a:noFill/>
        </p:spPr>
        <p:txBody>
          <a:bodyPr wrap="square" rtlCol="0">
            <a:spAutoFit/>
          </a:bodyPr>
          <a:lstStyle/>
          <a:p>
            <a:r>
              <a:rPr lang="en-GB" sz="2000" dirty="0"/>
              <a:t>“Mills (2024) argues that businesses achieve competitive advantage by identifying gaps in the market and creating unique value for customers.”</a:t>
            </a:r>
          </a:p>
        </p:txBody>
      </p:sp>
    </p:spTree>
    <p:extLst>
      <p:ext uri="{BB962C8B-B14F-4D97-AF65-F5344CB8AC3E}">
        <p14:creationId xmlns:p14="http://schemas.microsoft.com/office/powerpoint/2010/main" val="3317473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79CCE-F1CA-BD8A-CCE6-227EAE738A1D}"/>
              </a:ext>
            </a:extLst>
          </p:cNvPr>
          <p:cNvSpPr>
            <a:spLocks noGrp="1"/>
          </p:cNvSpPr>
          <p:nvPr>
            <p:ph type="title"/>
          </p:nvPr>
        </p:nvSpPr>
        <p:spPr>
          <a:xfrm>
            <a:off x="267929" y="247138"/>
            <a:ext cx="10515600" cy="1325563"/>
          </a:xfrm>
        </p:spPr>
        <p:txBody>
          <a:bodyPr/>
          <a:lstStyle/>
          <a:p>
            <a:r>
              <a:rPr lang="en-GB" b="1" u="sng" dirty="0"/>
              <a:t>Unique Selling Proposition</a:t>
            </a:r>
          </a:p>
        </p:txBody>
      </p:sp>
      <p:graphicFrame>
        <p:nvGraphicFramePr>
          <p:cNvPr id="4" name="Content Placeholder 3">
            <a:extLst>
              <a:ext uri="{FF2B5EF4-FFF2-40B4-BE49-F238E27FC236}">
                <a16:creationId xmlns:a16="http://schemas.microsoft.com/office/drawing/2014/main" id="{6415C407-B6B2-7882-3845-A7EECA472F47}"/>
              </a:ext>
            </a:extLst>
          </p:cNvPr>
          <p:cNvGraphicFramePr>
            <a:graphicFrameLocks noGrp="1"/>
          </p:cNvGraphicFramePr>
          <p:nvPr>
            <p:ph idx="1"/>
            <p:extLst>
              <p:ext uri="{D42A27DB-BD31-4B8C-83A1-F6EECF244321}">
                <p14:modId xmlns:p14="http://schemas.microsoft.com/office/powerpoint/2010/main" val="4266043013"/>
              </p:ext>
            </p:extLst>
          </p:nvPr>
        </p:nvGraphicFramePr>
        <p:xfrm>
          <a:off x="336755" y="1422503"/>
          <a:ext cx="10515600" cy="2225040"/>
        </p:xfrm>
        <a:graphic>
          <a:graphicData uri="http://schemas.openxmlformats.org/drawingml/2006/table">
            <a:tbl>
              <a:tblPr firstRow="1" bandRow="1">
                <a:tableStyleId>{2A488322-F2BA-4B5B-9748-0D474271808F}</a:tableStyleId>
              </a:tblPr>
              <a:tblGrid>
                <a:gridCol w="5257800">
                  <a:extLst>
                    <a:ext uri="{9D8B030D-6E8A-4147-A177-3AD203B41FA5}">
                      <a16:colId xmlns:a16="http://schemas.microsoft.com/office/drawing/2014/main" val="3589507933"/>
                    </a:ext>
                  </a:extLst>
                </a:gridCol>
                <a:gridCol w="5257800">
                  <a:extLst>
                    <a:ext uri="{9D8B030D-6E8A-4147-A177-3AD203B41FA5}">
                      <a16:colId xmlns:a16="http://schemas.microsoft.com/office/drawing/2014/main" val="3516462972"/>
                    </a:ext>
                  </a:extLst>
                </a:gridCol>
              </a:tblGrid>
              <a:tr h="370840">
                <a:tc>
                  <a:txBody>
                    <a:bodyPr/>
                    <a:lstStyle/>
                    <a:p>
                      <a:r>
                        <a:rPr lang="en-GB" dirty="0"/>
                        <a:t>Competitors</a:t>
                      </a:r>
                    </a:p>
                  </a:txBody>
                  <a:tcPr/>
                </a:tc>
                <a:tc>
                  <a:txBody>
                    <a:bodyPr/>
                    <a:lstStyle/>
                    <a:p>
                      <a:r>
                        <a:rPr lang="en-GB" dirty="0"/>
                        <a:t>Ascend</a:t>
                      </a:r>
                    </a:p>
                  </a:txBody>
                  <a:tcPr/>
                </a:tc>
                <a:extLst>
                  <a:ext uri="{0D108BD9-81ED-4DB2-BD59-A6C34878D82A}">
                    <a16:rowId xmlns:a16="http://schemas.microsoft.com/office/drawing/2014/main" val="725259302"/>
                  </a:ext>
                </a:extLst>
              </a:tr>
              <a:tr h="370840">
                <a:tc>
                  <a:txBody>
                    <a:bodyPr/>
                    <a:lstStyle/>
                    <a:p>
                      <a:r>
                        <a:rPr lang="en-GB" dirty="0"/>
                        <a:t>Single Discipline </a:t>
                      </a:r>
                    </a:p>
                  </a:txBody>
                  <a:tcPr/>
                </a:tc>
                <a:tc>
                  <a:txBody>
                    <a:bodyPr/>
                    <a:lstStyle/>
                    <a:p>
                      <a:r>
                        <a:rPr lang="en-GB" dirty="0"/>
                        <a:t>Multiple Disciplines</a:t>
                      </a:r>
                    </a:p>
                  </a:txBody>
                  <a:tcPr/>
                </a:tc>
                <a:extLst>
                  <a:ext uri="{0D108BD9-81ED-4DB2-BD59-A6C34878D82A}">
                    <a16:rowId xmlns:a16="http://schemas.microsoft.com/office/drawing/2014/main" val="2355936474"/>
                  </a:ext>
                </a:extLst>
              </a:tr>
              <a:tr h="370840">
                <a:tc>
                  <a:txBody>
                    <a:bodyPr/>
                    <a:lstStyle/>
                    <a:p>
                      <a:r>
                        <a:rPr lang="en-GB" dirty="0"/>
                        <a:t>No Gym</a:t>
                      </a:r>
                    </a:p>
                  </a:txBody>
                  <a:tcPr/>
                </a:tc>
                <a:tc>
                  <a:txBody>
                    <a:bodyPr/>
                    <a:lstStyle/>
                    <a:p>
                      <a:r>
                        <a:rPr lang="en-GB" dirty="0"/>
                        <a:t>Gym Facilities</a:t>
                      </a:r>
                    </a:p>
                  </a:txBody>
                  <a:tcPr/>
                </a:tc>
                <a:extLst>
                  <a:ext uri="{0D108BD9-81ED-4DB2-BD59-A6C34878D82A}">
                    <a16:rowId xmlns:a16="http://schemas.microsoft.com/office/drawing/2014/main" val="1639260603"/>
                  </a:ext>
                </a:extLst>
              </a:tr>
              <a:tr h="370840">
                <a:tc>
                  <a:txBody>
                    <a:bodyPr/>
                    <a:lstStyle/>
                    <a:p>
                      <a:r>
                        <a:rPr lang="en-GB" dirty="0"/>
                        <a:t>Limited Revenue Streams</a:t>
                      </a:r>
                    </a:p>
                  </a:txBody>
                  <a:tcPr/>
                </a:tc>
                <a:tc>
                  <a:txBody>
                    <a:bodyPr/>
                    <a:lstStyle/>
                    <a:p>
                      <a:r>
                        <a:rPr lang="en-GB" dirty="0"/>
                        <a:t>Multiple Revenue Streams</a:t>
                      </a:r>
                    </a:p>
                  </a:txBody>
                  <a:tcPr/>
                </a:tc>
                <a:extLst>
                  <a:ext uri="{0D108BD9-81ED-4DB2-BD59-A6C34878D82A}">
                    <a16:rowId xmlns:a16="http://schemas.microsoft.com/office/drawing/2014/main" val="1701860548"/>
                  </a:ext>
                </a:extLst>
              </a:tr>
              <a:tr h="370840">
                <a:tc>
                  <a:txBody>
                    <a:bodyPr/>
                    <a:lstStyle/>
                    <a:p>
                      <a:r>
                        <a:rPr lang="en-GB" dirty="0"/>
                        <a:t>Limited Family Focus</a:t>
                      </a:r>
                    </a:p>
                  </a:txBody>
                  <a:tcPr/>
                </a:tc>
                <a:tc>
                  <a:txBody>
                    <a:bodyPr/>
                    <a:lstStyle/>
                    <a:p>
                      <a:r>
                        <a:rPr lang="en-GB" dirty="0"/>
                        <a:t>Family Memberships</a:t>
                      </a:r>
                    </a:p>
                  </a:txBody>
                  <a:tcPr/>
                </a:tc>
                <a:extLst>
                  <a:ext uri="{0D108BD9-81ED-4DB2-BD59-A6C34878D82A}">
                    <a16:rowId xmlns:a16="http://schemas.microsoft.com/office/drawing/2014/main" val="250894925"/>
                  </a:ext>
                </a:extLst>
              </a:tr>
              <a:tr h="370840">
                <a:tc>
                  <a:txBody>
                    <a:bodyPr/>
                    <a:lstStyle/>
                    <a:p>
                      <a:r>
                        <a:rPr lang="en-GB" dirty="0"/>
                        <a:t>Limited Waiting Facilities</a:t>
                      </a:r>
                    </a:p>
                  </a:txBody>
                  <a:tcPr/>
                </a:tc>
                <a:tc>
                  <a:txBody>
                    <a:bodyPr/>
                    <a:lstStyle/>
                    <a:p>
                      <a:r>
                        <a:rPr lang="en-GB" dirty="0"/>
                        <a:t>Café and Waiting Area</a:t>
                      </a:r>
                    </a:p>
                  </a:txBody>
                  <a:tcPr/>
                </a:tc>
                <a:extLst>
                  <a:ext uri="{0D108BD9-81ED-4DB2-BD59-A6C34878D82A}">
                    <a16:rowId xmlns:a16="http://schemas.microsoft.com/office/drawing/2014/main" val="3546396913"/>
                  </a:ext>
                </a:extLst>
              </a:tr>
            </a:tbl>
          </a:graphicData>
        </a:graphic>
      </p:graphicFrame>
      <p:sp>
        <p:nvSpPr>
          <p:cNvPr id="5" name="TextBox 4">
            <a:extLst>
              <a:ext uri="{FF2B5EF4-FFF2-40B4-BE49-F238E27FC236}">
                <a16:creationId xmlns:a16="http://schemas.microsoft.com/office/drawing/2014/main" id="{D8BEE16A-BDED-406D-7C0E-3FD2AD67FAE7}"/>
              </a:ext>
            </a:extLst>
          </p:cNvPr>
          <p:cNvSpPr txBox="1"/>
          <p:nvPr/>
        </p:nvSpPr>
        <p:spPr>
          <a:xfrm>
            <a:off x="267929" y="3775587"/>
            <a:ext cx="6231194" cy="2677656"/>
          </a:xfrm>
          <a:prstGeom prst="rect">
            <a:avLst/>
          </a:prstGeom>
          <a:noFill/>
        </p:spPr>
        <p:txBody>
          <a:bodyPr wrap="square" rtlCol="0">
            <a:spAutoFit/>
          </a:bodyPr>
          <a:lstStyle/>
          <a:p>
            <a:r>
              <a:rPr lang="en-GB" sz="2400" dirty="0"/>
              <a:t>The unique selling proposition of Ascend is its ability to offer several services within one facility. This approach provides greater convenience for customers while creating multiple income streams for the business, reducing reliance on memberships alone.</a:t>
            </a:r>
          </a:p>
        </p:txBody>
      </p:sp>
      <p:sp>
        <p:nvSpPr>
          <p:cNvPr id="3" name="TextBox 2">
            <a:extLst>
              <a:ext uri="{FF2B5EF4-FFF2-40B4-BE49-F238E27FC236}">
                <a16:creationId xmlns:a16="http://schemas.microsoft.com/office/drawing/2014/main" id="{EE7BCB73-E7E7-AD91-4EB9-5E3BB8DD525F}"/>
              </a:ext>
            </a:extLst>
          </p:cNvPr>
          <p:cNvSpPr txBox="1"/>
          <p:nvPr/>
        </p:nvSpPr>
        <p:spPr>
          <a:xfrm>
            <a:off x="8101780" y="4671870"/>
            <a:ext cx="3903407" cy="1938992"/>
          </a:xfrm>
          <a:prstGeom prst="rect">
            <a:avLst/>
          </a:prstGeom>
          <a:noFill/>
        </p:spPr>
        <p:txBody>
          <a:bodyPr wrap="square" rtlCol="0">
            <a:spAutoFit/>
          </a:bodyPr>
          <a:lstStyle/>
          <a:p>
            <a:r>
              <a:rPr lang="en-GB" sz="2000" dirty="0"/>
              <a:t>“Van der </a:t>
            </a:r>
            <a:r>
              <a:rPr lang="en-GB" sz="2000" dirty="0" err="1"/>
              <a:t>Pijl</a:t>
            </a:r>
            <a:r>
              <a:rPr lang="en-GB" sz="2000" dirty="0"/>
              <a:t>, </a:t>
            </a:r>
            <a:r>
              <a:rPr lang="en-GB" sz="2000" dirty="0" err="1"/>
              <a:t>Wijnen</a:t>
            </a:r>
            <a:r>
              <a:rPr lang="en-GB" sz="2000" dirty="0"/>
              <a:t> and </a:t>
            </a:r>
            <a:r>
              <a:rPr lang="en-GB" sz="2000" dirty="0" err="1"/>
              <a:t>Lokitz</a:t>
            </a:r>
            <a:r>
              <a:rPr lang="en-GB" sz="2000" dirty="0"/>
              <a:t> (2021) argue that businesses create value by offering solutions that meet customer needs better than competitors.”</a:t>
            </a:r>
          </a:p>
        </p:txBody>
      </p:sp>
    </p:spTree>
    <p:extLst>
      <p:ext uri="{BB962C8B-B14F-4D97-AF65-F5344CB8AC3E}">
        <p14:creationId xmlns:p14="http://schemas.microsoft.com/office/powerpoint/2010/main" val="4085291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F0425-D5AD-FC42-F58B-B198E90E111D}"/>
              </a:ext>
            </a:extLst>
          </p:cNvPr>
          <p:cNvSpPr>
            <a:spLocks noGrp="1"/>
          </p:cNvSpPr>
          <p:nvPr>
            <p:ph type="title"/>
          </p:nvPr>
        </p:nvSpPr>
        <p:spPr>
          <a:xfrm>
            <a:off x="285917" y="-41564"/>
            <a:ext cx="6863028" cy="789709"/>
          </a:xfrm>
        </p:spPr>
        <p:txBody>
          <a:bodyPr/>
          <a:lstStyle/>
          <a:p>
            <a:r>
              <a:rPr lang="en-GB" sz="4000" b="1" u="sng" dirty="0"/>
              <a:t>Property Comparison</a:t>
            </a:r>
          </a:p>
        </p:txBody>
      </p:sp>
      <p:sp>
        <p:nvSpPr>
          <p:cNvPr id="3" name="Content Placeholder 2">
            <a:extLst>
              <a:ext uri="{FF2B5EF4-FFF2-40B4-BE49-F238E27FC236}">
                <a16:creationId xmlns:a16="http://schemas.microsoft.com/office/drawing/2014/main" id="{38A580C9-9609-BD65-3EFE-C1914462C044}"/>
              </a:ext>
            </a:extLst>
          </p:cNvPr>
          <p:cNvSpPr>
            <a:spLocks noGrp="1"/>
          </p:cNvSpPr>
          <p:nvPr>
            <p:ph idx="1"/>
          </p:nvPr>
        </p:nvSpPr>
        <p:spPr>
          <a:xfrm>
            <a:off x="150760" y="4775872"/>
            <a:ext cx="2485103" cy="2225264"/>
          </a:xfrm>
        </p:spPr>
        <p:txBody>
          <a:bodyPr>
            <a:normAutofit lnSpcReduction="10000"/>
          </a:bodyPr>
          <a:lstStyle/>
          <a:p>
            <a:pPr marL="0" indent="0">
              <a:buNone/>
            </a:pPr>
            <a:r>
              <a:rPr lang="en-GB" sz="2200" b="1" u="sng" dirty="0"/>
              <a:t>Properties:</a:t>
            </a:r>
          </a:p>
          <a:p>
            <a:r>
              <a:rPr lang="en-GB" sz="2200" dirty="0" err="1"/>
              <a:t>Heol</a:t>
            </a:r>
            <a:r>
              <a:rPr lang="en-GB" sz="2200" dirty="0"/>
              <a:t> Y Gors</a:t>
            </a:r>
          </a:p>
          <a:p>
            <a:r>
              <a:rPr lang="en-GB" sz="2200" dirty="0"/>
              <a:t>Acorn Court</a:t>
            </a:r>
          </a:p>
          <a:p>
            <a:r>
              <a:rPr lang="en-GB" sz="2200" dirty="0" err="1"/>
              <a:t>Oxwich</a:t>
            </a:r>
            <a:r>
              <a:rPr lang="en-GB" sz="2200" dirty="0"/>
              <a:t> Court</a:t>
            </a:r>
          </a:p>
          <a:p>
            <a:r>
              <a:rPr lang="en-GB" sz="2200" dirty="0"/>
              <a:t>Lucy Road</a:t>
            </a:r>
          </a:p>
          <a:p>
            <a:endParaRPr lang="en-GB" dirty="0"/>
          </a:p>
        </p:txBody>
      </p:sp>
      <p:sp>
        <p:nvSpPr>
          <p:cNvPr id="4" name="TextBox 3">
            <a:extLst>
              <a:ext uri="{FF2B5EF4-FFF2-40B4-BE49-F238E27FC236}">
                <a16:creationId xmlns:a16="http://schemas.microsoft.com/office/drawing/2014/main" id="{F7E693E7-22B4-5A3A-5F88-DB7F6BAA40F9}"/>
              </a:ext>
            </a:extLst>
          </p:cNvPr>
          <p:cNvSpPr txBox="1"/>
          <p:nvPr/>
        </p:nvSpPr>
        <p:spPr>
          <a:xfrm>
            <a:off x="2517915" y="4775872"/>
            <a:ext cx="6468769" cy="1938992"/>
          </a:xfrm>
          <a:prstGeom prst="rect">
            <a:avLst/>
          </a:prstGeom>
          <a:noFill/>
        </p:spPr>
        <p:txBody>
          <a:bodyPr wrap="square" rtlCol="0">
            <a:spAutoFit/>
          </a:bodyPr>
          <a:lstStyle/>
          <a:p>
            <a:r>
              <a:rPr lang="en-GB" sz="2000" dirty="0"/>
              <a:t>Several commercial properties were evaluated before making a final decision. Factors considered included rental cost, size, parking, accessibility, existing facilities and future growth potential. This analysis ensured the final selection was evidence-based rather than based on personal preference.</a:t>
            </a:r>
          </a:p>
        </p:txBody>
      </p:sp>
      <p:graphicFrame>
        <p:nvGraphicFramePr>
          <p:cNvPr id="5" name="Table 4">
            <a:extLst>
              <a:ext uri="{FF2B5EF4-FFF2-40B4-BE49-F238E27FC236}">
                <a16:creationId xmlns:a16="http://schemas.microsoft.com/office/drawing/2014/main" id="{8D76D741-918D-9CEE-88ED-34D4030A09DA}"/>
              </a:ext>
            </a:extLst>
          </p:cNvPr>
          <p:cNvGraphicFramePr>
            <a:graphicFrameLocks noGrp="1"/>
          </p:cNvGraphicFramePr>
          <p:nvPr>
            <p:extLst>
              <p:ext uri="{D42A27DB-BD31-4B8C-83A1-F6EECF244321}">
                <p14:modId xmlns:p14="http://schemas.microsoft.com/office/powerpoint/2010/main" val="2954761228"/>
              </p:ext>
            </p:extLst>
          </p:nvPr>
        </p:nvGraphicFramePr>
        <p:xfrm>
          <a:off x="150760" y="661072"/>
          <a:ext cx="11890480" cy="4114800"/>
        </p:xfrm>
        <a:graphic>
          <a:graphicData uri="http://schemas.openxmlformats.org/drawingml/2006/table">
            <a:tbl>
              <a:tblPr firstRow="1" bandRow="1">
                <a:tableStyleId>{5C22544A-7EE6-4342-B048-85BDC9FD1C3A}</a:tableStyleId>
              </a:tblPr>
              <a:tblGrid>
                <a:gridCol w="2378096">
                  <a:extLst>
                    <a:ext uri="{9D8B030D-6E8A-4147-A177-3AD203B41FA5}">
                      <a16:colId xmlns:a16="http://schemas.microsoft.com/office/drawing/2014/main" val="2560650741"/>
                    </a:ext>
                  </a:extLst>
                </a:gridCol>
                <a:gridCol w="2378096">
                  <a:extLst>
                    <a:ext uri="{9D8B030D-6E8A-4147-A177-3AD203B41FA5}">
                      <a16:colId xmlns:a16="http://schemas.microsoft.com/office/drawing/2014/main" val="1559459595"/>
                    </a:ext>
                  </a:extLst>
                </a:gridCol>
                <a:gridCol w="2378096">
                  <a:extLst>
                    <a:ext uri="{9D8B030D-6E8A-4147-A177-3AD203B41FA5}">
                      <a16:colId xmlns:a16="http://schemas.microsoft.com/office/drawing/2014/main" val="3691495666"/>
                    </a:ext>
                  </a:extLst>
                </a:gridCol>
                <a:gridCol w="2378096">
                  <a:extLst>
                    <a:ext uri="{9D8B030D-6E8A-4147-A177-3AD203B41FA5}">
                      <a16:colId xmlns:a16="http://schemas.microsoft.com/office/drawing/2014/main" val="1407538837"/>
                    </a:ext>
                  </a:extLst>
                </a:gridCol>
                <a:gridCol w="2378096">
                  <a:extLst>
                    <a:ext uri="{9D8B030D-6E8A-4147-A177-3AD203B41FA5}">
                      <a16:colId xmlns:a16="http://schemas.microsoft.com/office/drawing/2014/main" val="1366065094"/>
                    </a:ext>
                  </a:extLst>
                </a:gridCol>
              </a:tblGrid>
              <a:tr h="528835">
                <a:tc>
                  <a:txBody>
                    <a:bodyPr/>
                    <a:lstStyle/>
                    <a:p>
                      <a:r>
                        <a:rPr lang="en-GB" dirty="0"/>
                        <a:t>Criteria</a:t>
                      </a:r>
                    </a:p>
                  </a:txBody>
                  <a:tcPr/>
                </a:tc>
                <a:tc>
                  <a:txBody>
                    <a:bodyPr/>
                    <a:lstStyle/>
                    <a:p>
                      <a:r>
                        <a:rPr lang="en-GB" dirty="0" err="1"/>
                        <a:t>Heol</a:t>
                      </a:r>
                      <a:r>
                        <a:rPr lang="en-GB" dirty="0"/>
                        <a:t> Y Gors</a:t>
                      </a:r>
                    </a:p>
                  </a:txBody>
                  <a:tcPr/>
                </a:tc>
                <a:tc>
                  <a:txBody>
                    <a:bodyPr/>
                    <a:lstStyle/>
                    <a:p>
                      <a:r>
                        <a:rPr lang="en-GB" dirty="0"/>
                        <a:t>Acorn Court</a:t>
                      </a:r>
                    </a:p>
                  </a:txBody>
                  <a:tcPr/>
                </a:tc>
                <a:tc>
                  <a:txBody>
                    <a:bodyPr/>
                    <a:lstStyle/>
                    <a:p>
                      <a:r>
                        <a:rPr lang="en-GB" dirty="0" err="1"/>
                        <a:t>Oxwitch</a:t>
                      </a:r>
                      <a:r>
                        <a:rPr lang="en-GB" dirty="0"/>
                        <a:t> Court</a:t>
                      </a:r>
                    </a:p>
                  </a:txBody>
                  <a:tcPr/>
                </a:tc>
                <a:tc>
                  <a:txBody>
                    <a:bodyPr/>
                    <a:lstStyle/>
                    <a:p>
                      <a:r>
                        <a:rPr lang="en-GB" dirty="0"/>
                        <a:t>Lucy Road (Selected)</a:t>
                      </a:r>
                    </a:p>
                  </a:txBody>
                  <a:tcPr/>
                </a:tc>
                <a:extLst>
                  <a:ext uri="{0D108BD9-81ED-4DB2-BD59-A6C34878D82A}">
                    <a16:rowId xmlns:a16="http://schemas.microsoft.com/office/drawing/2014/main" val="3340026001"/>
                  </a:ext>
                </a:extLst>
              </a:tr>
              <a:tr h="302191">
                <a:tc>
                  <a:txBody>
                    <a:bodyPr/>
                    <a:lstStyle/>
                    <a:p>
                      <a:r>
                        <a:rPr lang="en-GB" dirty="0"/>
                        <a:t>Annual Rent</a:t>
                      </a:r>
                    </a:p>
                  </a:txBody>
                  <a:tcPr/>
                </a:tc>
                <a:tc>
                  <a:txBody>
                    <a:bodyPr/>
                    <a:lstStyle/>
                    <a:p>
                      <a:r>
                        <a:rPr lang="en-GB" dirty="0" err="1"/>
                        <a:t>Highier</a:t>
                      </a:r>
                      <a:endParaRPr lang="en-GB" dirty="0"/>
                    </a:p>
                  </a:txBody>
                  <a:tcPr/>
                </a:tc>
                <a:tc>
                  <a:txBody>
                    <a:bodyPr/>
                    <a:lstStyle/>
                    <a:p>
                      <a:r>
                        <a:rPr lang="en-GB" dirty="0"/>
                        <a:t>Moderate</a:t>
                      </a:r>
                    </a:p>
                  </a:txBody>
                  <a:tcPr/>
                </a:tc>
                <a:tc>
                  <a:txBody>
                    <a:bodyPr/>
                    <a:lstStyle/>
                    <a:p>
                      <a:r>
                        <a:rPr lang="en-GB" dirty="0" err="1"/>
                        <a:t>Highier</a:t>
                      </a:r>
                      <a:endParaRPr lang="en-GB" dirty="0"/>
                    </a:p>
                  </a:txBody>
                  <a:tcPr/>
                </a:tc>
                <a:tc>
                  <a:txBody>
                    <a:bodyPr/>
                    <a:lstStyle/>
                    <a:p>
                      <a:r>
                        <a:rPr lang="en-GB" dirty="0"/>
                        <a:t>£25,000</a:t>
                      </a:r>
                    </a:p>
                  </a:txBody>
                  <a:tcPr/>
                </a:tc>
                <a:extLst>
                  <a:ext uri="{0D108BD9-81ED-4DB2-BD59-A6C34878D82A}">
                    <a16:rowId xmlns:a16="http://schemas.microsoft.com/office/drawing/2014/main" val="2254273074"/>
                  </a:ext>
                </a:extLst>
              </a:tr>
              <a:tr h="302191">
                <a:tc>
                  <a:txBody>
                    <a:bodyPr/>
                    <a:lstStyle/>
                    <a:p>
                      <a:r>
                        <a:rPr lang="en-GB" dirty="0"/>
                        <a:t>Size (</a:t>
                      </a:r>
                      <a:r>
                        <a:rPr lang="en-GB" dirty="0" err="1"/>
                        <a:t>sq</a:t>
                      </a:r>
                      <a:r>
                        <a:rPr lang="en-GB" dirty="0"/>
                        <a:t> ft)</a:t>
                      </a:r>
                    </a:p>
                  </a:txBody>
                  <a:tcPr/>
                </a:tc>
                <a:tc>
                  <a:txBody>
                    <a:bodyPr/>
                    <a:lstStyle/>
                    <a:p>
                      <a:r>
                        <a:rPr lang="en-GB" dirty="0"/>
                        <a:t>Smaller</a:t>
                      </a:r>
                    </a:p>
                  </a:txBody>
                  <a:tcPr/>
                </a:tc>
                <a:tc>
                  <a:txBody>
                    <a:bodyPr/>
                    <a:lstStyle/>
                    <a:p>
                      <a:r>
                        <a:rPr lang="en-GB" dirty="0"/>
                        <a:t>Medium</a:t>
                      </a:r>
                    </a:p>
                  </a:txBody>
                  <a:tcPr/>
                </a:tc>
                <a:tc>
                  <a:txBody>
                    <a:bodyPr/>
                    <a:lstStyle/>
                    <a:p>
                      <a:r>
                        <a:rPr lang="en-GB" dirty="0"/>
                        <a:t>Larger</a:t>
                      </a:r>
                    </a:p>
                  </a:txBody>
                  <a:tcPr/>
                </a:tc>
                <a:tc>
                  <a:txBody>
                    <a:bodyPr/>
                    <a:lstStyle/>
                    <a:p>
                      <a:r>
                        <a:rPr lang="en-GB" dirty="0"/>
                        <a:t>4516 </a:t>
                      </a:r>
                      <a:r>
                        <a:rPr lang="en-GB" dirty="0" err="1"/>
                        <a:t>Sq</a:t>
                      </a:r>
                      <a:r>
                        <a:rPr lang="en-GB" dirty="0"/>
                        <a:t> Ft</a:t>
                      </a:r>
                    </a:p>
                  </a:txBody>
                  <a:tcPr/>
                </a:tc>
                <a:extLst>
                  <a:ext uri="{0D108BD9-81ED-4DB2-BD59-A6C34878D82A}">
                    <a16:rowId xmlns:a16="http://schemas.microsoft.com/office/drawing/2014/main" val="3194069798"/>
                  </a:ext>
                </a:extLst>
              </a:tr>
              <a:tr h="528835">
                <a:tc>
                  <a:txBody>
                    <a:bodyPr/>
                    <a:lstStyle/>
                    <a:p>
                      <a:r>
                        <a:rPr lang="en-GB" dirty="0"/>
                        <a:t>Existing Facilities</a:t>
                      </a:r>
                    </a:p>
                  </a:txBody>
                  <a:tcPr/>
                </a:tc>
                <a:tc>
                  <a:txBody>
                    <a:bodyPr/>
                    <a:lstStyle/>
                    <a:p>
                      <a:r>
                        <a:rPr lang="en-GB" dirty="0"/>
                        <a:t>Limited</a:t>
                      </a:r>
                    </a:p>
                  </a:txBody>
                  <a:tcPr/>
                </a:tc>
                <a:tc>
                  <a:txBody>
                    <a:bodyPr/>
                    <a:lstStyle/>
                    <a:p>
                      <a:r>
                        <a:rPr lang="en-GB" dirty="0"/>
                        <a:t>Basic</a:t>
                      </a:r>
                    </a:p>
                  </a:txBody>
                  <a:tcPr/>
                </a:tc>
                <a:tc>
                  <a:txBody>
                    <a:bodyPr/>
                    <a:lstStyle/>
                    <a:p>
                      <a:r>
                        <a:rPr lang="en-GB" dirty="0"/>
                        <a:t>Some facilities</a:t>
                      </a:r>
                    </a:p>
                  </a:txBody>
                  <a:tcPr/>
                </a:tc>
                <a:tc>
                  <a:txBody>
                    <a:bodyPr/>
                    <a:lstStyle/>
                    <a:p>
                      <a:r>
                        <a:rPr lang="en-GB" dirty="0"/>
                        <a:t>Office, Kitchen, Storage. Toilets</a:t>
                      </a:r>
                    </a:p>
                  </a:txBody>
                  <a:tcPr/>
                </a:tc>
                <a:extLst>
                  <a:ext uri="{0D108BD9-81ED-4DB2-BD59-A6C34878D82A}">
                    <a16:rowId xmlns:a16="http://schemas.microsoft.com/office/drawing/2014/main" val="1214527289"/>
                  </a:ext>
                </a:extLst>
              </a:tr>
              <a:tr h="302191">
                <a:tc>
                  <a:txBody>
                    <a:bodyPr/>
                    <a:lstStyle/>
                    <a:p>
                      <a:r>
                        <a:rPr lang="en-GB" dirty="0"/>
                        <a:t>Parking</a:t>
                      </a:r>
                    </a:p>
                  </a:txBody>
                  <a:tcPr/>
                </a:tc>
                <a:tc>
                  <a:txBody>
                    <a:bodyPr/>
                    <a:lstStyle/>
                    <a:p>
                      <a:r>
                        <a:rPr lang="en-GB" dirty="0"/>
                        <a:t>Moderate</a:t>
                      </a:r>
                    </a:p>
                  </a:txBody>
                  <a:tcPr/>
                </a:tc>
                <a:tc>
                  <a:txBody>
                    <a:bodyPr/>
                    <a:lstStyle/>
                    <a:p>
                      <a:r>
                        <a:rPr lang="en-GB" dirty="0"/>
                        <a:t>Good</a:t>
                      </a:r>
                    </a:p>
                  </a:txBody>
                  <a:tcPr/>
                </a:tc>
                <a:tc>
                  <a:txBody>
                    <a:bodyPr/>
                    <a:lstStyle/>
                    <a:p>
                      <a:r>
                        <a:rPr lang="en-GB" dirty="0"/>
                        <a:t>Good</a:t>
                      </a:r>
                    </a:p>
                  </a:txBody>
                  <a:tcPr/>
                </a:tc>
                <a:tc>
                  <a:txBody>
                    <a:bodyPr/>
                    <a:lstStyle/>
                    <a:p>
                      <a:r>
                        <a:rPr lang="en-GB" dirty="0"/>
                        <a:t>Very Good</a:t>
                      </a:r>
                    </a:p>
                  </a:txBody>
                  <a:tcPr/>
                </a:tc>
                <a:extLst>
                  <a:ext uri="{0D108BD9-81ED-4DB2-BD59-A6C34878D82A}">
                    <a16:rowId xmlns:a16="http://schemas.microsoft.com/office/drawing/2014/main" val="3167921129"/>
                  </a:ext>
                </a:extLst>
              </a:tr>
              <a:tr h="302191">
                <a:tc>
                  <a:txBody>
                    <a:bodyPr/>
                    <a:lstStyle/>
                    <a:p>
                      <a:r>
                        <a:rPr lang="en-GB" dirty="0"/>
                        <a:t>Accessibility</a:t>
                      </a:r>
                    </a:p>
                  </a:txBody>
                  <a:tcPr/>
                </a:tc>
                <a:tc>
                  <a:txBody>
                    <a:bodyPr/>
                    <a:lstStyle/>
                    <a:p>
                      <a:r>
                        <a:rPr lang="en-GB" dirty="0"/>
                        <a:t>Good</a:t>
                      </a:r>
                    </a:p>
                  </a:txBody>
                  <a:tcPr/>
                </a:tc>
                <a:tc>
                  <a:txBody>
                    <a:bodyPr/>
                    <a:lstStyle/>
                    <a:p>
                      <a:r>
                        <a:rPr lang="en-GB" dirty="0"/>
                        <a:t>Good </a:t>
                      </a:r>
                    </a:p>
                  </a:txBody>
                  <a:tcPr/>
                </a:tc>
                <a:tc>
                  <a:txBody>
                    <a:bodyPr/>
                    <a:lstStyle/>
                    <a:p>
                      <a:r>
                        <a:rPr lang="en-GB" dirty="0"/>
                        <a:t>Good</a:t>
                      </a:r>
                    </a:p>
                  </a:txBody>
                  <a:tcPr/>
                </a:tc>
                <a:tc>
                  <a:txBody>
                    <a:bodyPr/>
                    <a:lstStyle/>
                    <a:p>
                      <a:r>
                        <a:rPr lang="en-GB" dirty="0"/>
                        <a:t>Excellent</a:t>
                      </a:r>
                    </a:p>
                  </a:txBody>
                  <a:tcPr/>
                </a:tc>
                <a:extLst>
                  <a:ext uri="{0D108BD9-81ED-4DB2-BD59-A6C34878D82A}">
                    <a16:rowId xmlns:a16="http://schemas.microsoft.com/office/drawing/2014/main" val="1448071188"/>
                  </a:ext>
                </a:extLst>
              </a:tr>
              <a:tr h="528835">
                <a:tc>
                  <a:txBody>
                    <a:bodyPr/>
                    <a:lstStyle/>
                    <a:p>
                      <a:r>
                        <a:rPr lang="en-GB" dirty="0"/>
                        <a:t>Refurbishment Required</a:t>
                      </a:r>
                    </a:p>
                  </a:txBody>
                  <a:tcPr/>
                </a:tc>
                <a:tc>
                  <a:txBody>
                    <a:bodyPr/>
                    <a:lstStyle/>
                    <a:p>
                      <a:r>
                        <a:rPr lang="en-GB" dirty="0"/>
                        <a:t>Moderate</a:t>
                      </a:r>
                    </a:p>
                  </a:txBody>
                  <a:tcPr/>
                </a:tc>
                <a:tc>
                  <a:txBody>
                    <a:bodyPr/>
                    <a:lstStyle/>
                    <a:p>
                      <a:r>
                        <a:rPr lang="en-GB" dirty="0"/>
                        <a:t>Moderate</a:t>
                      </a:r>
                    </a:p>
                  </a:txBody>
                  <a:tcPr/>
                </a:tc>
                <a:tc>
                  <a:txBody>
                    <a:bodyPr/>
                    <a:lstStyle/>
                    <a:p>
                      <a:r>
                        <a:rPr lang="en-GB" dirty="0"/>
                        <a:t>Significant</a:t>
                      </a:r>
                    </a:p>
                  </a:txBody>
                  <a:tcPr/>
                </a:tc>
                <a:tc>
                  <a:txBody>
                    <a:bodyPr/>
                    <a:lstStyle/>
                    <a:p>
                      <a:r>
                        <a:rPr lang="en-GB" dirty="0"/>
                        <a:t>Low</a:t>
                      </a:r>
                    </a:p>
                  </a:txBody>
                  <a:tcPr/>
                </a:tc>
                <a:extLst>
                  <a:ext uri="{0D108BD9-81ED-4DB2-BD59-A6C34878D82A}">
                    <a16:rowId xmlns:a16="http://schemas.microsoft.com/office/drawing/2014/main" val="3614543282"/>
                  </a:ext>
                </a:extLst>
              </a:tr>
              <a:tr h="302191">
                <a:tc>
                  <a:txBody>
                    <a:bodyPr/>
                    <a:lstStyle/>
                    <a:p>
                      <a:r>
                        <a:rPr lang="en-GB" dirty="0"/>
                        <a:t>Scalability</a:t>
                      </a:r>
                    </a:p>
                  </a:txBody>
                  <a:tcPr/>
                </a:tc>
                <a:tc>
                  <a:txBody>
                    <a:bodyPr/>
                    <a:lstStyle/>
                    <a:p>
                      <a:r>
                        <a:rPr lang="en-GB" dirty="0"/>
                        <a:t>Limited</a:t>
                      </a:r>
                    </a:p>
                  </a:txBody>
                  <a:tcPr/>
                </a:tc>
                <a:tc>
                  <a:txBody>
                    <a:bodyPr/>
                    <a:lstStyle/>
                    <a:p>
                      <a:r>
                        <a:rPr lang="en-GB" dirty="0"/>
                        <a:t>Moderate</a:t>
                      </a:r>
                    </a:p>
                  </a:txBody>
                  <a:tcPr/>
                </a:tc>
                <a:tc>
                  <a:txBody>
                    <a:bodyPr/>
                    <a:lstStyle/>
                    <a:p>
                      <a:r>
                        <a:rPr lang="en-GB" dirty="0"/>
                        <a:t>High</a:t>
                      </a:r>
                    </a:p>
                  </a:txBody>
                  <a:tcPr/>
                </a:tc>
                <a:tc>
                  <a:txBody>
                    <a:bodyPr/>
                    <a:lstStyle/>
                    <a:p>
                      <a:r>
                        <a:rPr lang="en-GB" dirty="0"/>
                        <a:t>High</a:t>
                      </a:r>
                    </a:p>
                  </a:txBody>
                  <a:tcPr/>
                </a:tc>
                <a:extLst>
                  <a:ext uri="{0D108BD9-81ED-4DB2-BD59-A6C34878D82A}">
                    <a16:rowId xmlns:a16="http://schemas.microsoft.com/office/drawing/2014/main" val="1692761891"/>
                  </a:ext>
                </a:extLst>
              </a:tr>
              <a:tr h="302191">
                <a:tc>
                  <a:txBody>
                    <a:bodyPr/>
                    <a:lstStyle/>
                    <a:p>
                      <a:r>
                        <a:rPr lang="en-GB" dirty="0"/>
                        <a:t>Overall Suitability</a:t>
                      </a:r>
                    </a:p>
                  </a:txBody>
                  <a:tcPr/>
                </a:tc>
                <a:tc>
                  <a:txBody>
                    <a:bodyPr/>
                    <a:lstStyle/>
                    <a:p>
                      <a:r>
                        <a:rPr lang="en-GB" dirty="0"/>
                        <a:t>Medium</a:t>
                      </a:r>
                    </a:p>
                  </a:txBody>
                  <a:tcPr/>
                </a:tc>
                <a:tc>
                  <a:txBody>
                    <a:bodyPr/>
                    <a:lstStyle/>
                    <a:p>
                      <a:r>
                        <a:rPr lang="en-GB" dirty="0"/>
                        <a:t>Medium-High</a:t>
                      </a:r>
                    </a:p>
                  </a:txBody>
                  <a:tcPr/>
                </a:tc>
                <a:tc>
                  <a:txBody>
                    <a:bodyPr/>
                    <a:lstStyle/>
                    <a:p>
                      <a:r>
                        <a:rPr lang="en-GB" dirty="0"/>
                        <a:t>High but Costly</a:t>
                      </a:r>
                    </a:p>
                  </a:txBody>
                  <a:tcPr/>
                </a:tc>
                <a:tc>
                  <a:txBody>
                    <a:bodyPr/>
                    <a:lstStyle/>
                    <a:p>
                      <a:r>
                        <a:rPr lang="en-GB" dirty="0" err="1"/>
                        <a:t>Highiest</a:t>
                      </a:r>
                      <a:endParaRPr lang="en-GB" dirty="0"/>
                    </a:p>
                  </a:txBody>
                  <a:tcPr/>
                </a:tc>
                <a:extLst>
                  <a:ext uri="{0D108BD9-81ED-4DB2-BD59-A6C34878D82A}">
                    <a16:rowId xmlns:a16="http://schemas.microsoft.com/office/drawing/2014/main" val="1345125579"/>
                  </a:ext>
                </a:extLst>
              </a:tr>
            </a:tbl>
          </a:graphicData>
        </a:graphic>
      </p:graphicFrame>
      <p:sp>
        <p:nvSpPr>
          <p:cNvPr id="6" name="TextBox 5">
            <a:extLst>
              <a:ext uri="{FF2B5EF4-FFF2-40B4-BE49-F238E27FC236}">
                <a16:creationId xmlns:a16="http://schemas.microsoft.com/office/drawing/2014/main" id="{6AE9B3FA-3A4E-7A76-55FA-8F5A6AC15FC6}"/>
              </a:ext>
            </a:extLst>
          </p:cNvPr>
          <p:cNvSpPr txBox="1"/>
          <p:nvPr/>
        </p:nvSpPr>
        <p:spPr>
          <a:xfrm>
            <a:off x="9193162" y="4865600"/>
            <a:ext cx="2779252" cy="1754326"/>
          </a:xfrm>
          <a:prstGeom prst="rect">
            <a:avLst/>
          </a:prstGeom>
          <a:noFill/>
        </p:spPr>
        <p:txBody>
          <a:bodyPr wrap="square" rtlCol="0">
            <a:spAutoFit/>
          </a:bodyPr>
          <a:lstStyle/>
          <a:p>
            <a:r>
              <a:rPr lang="en-GB" dirty="0"/>
              <a:t>“Prentice (2025) suggests that location decisions should balance affordability, accessibility and long-term growth potential.”</a:t>
            </a:r>
          </a:p>
        </p:txBody>
      </p:sp>
    </p:spTree>
    <p:extLst>
      <p:ext uri="{BB962C8B-B14F-4D97-AF65-F5344CB8AC3E}">
        <p14:creationId xmlns:p14="http://schemas.microsoft.com/office/powerpoint/2010/main" val="1918131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AD87F-B197-66B1-9E1D-03008619894F}"/>
              </a:ext>
            </a:extLst>
          </p:cNvPr>
          <p:cNvSpPr>
            <a:spLocks noGrp="1"/>
          </p:cNvSpPr>
          <p:nvPr>
            <p:ph type="title"/>
          </p:nvPr>
        </p:nvSpPr>
        <p:spPr>
          <a:xfrm>
            <a:off x="238432" y="48047"/>
            <a:ext cx="7381568" cy="895594"/>
          </a:xfrm>
        </p:spPr>
        <p:txBody>
          <a:bodyPr/>
          <a:lstStyle/>
          <a:p>
            <a:r>
              <a:rPr lang="en-GB" sz="3600" b="1" u="sng" dirty="0"/>
              <a:t>Why Lucy Road was Selected</a:t>
            </a:r>
          </a:p>
        </p:txBody>
      </p:sp>
      <p:graphicFrame>
        <p:nvGraphicFramePr>
          <p:cNvPr id="11" name="Content Placeholder 2">
            <a:extLst>
              <a:ext uri="{FF2B5EF4-FFF2-40B4-BE49-F238E27FC236}">
                <a16:creationId xmlns:a16="http://schemas.microsoft.com/office/drawing/2014/main" id="{C059787E-016A-ED98-4128-3F33170CB415}"/>
              </a:ext>
            </a:extLst>
          </p:cNvPr>
          <p:cNvGraphicFramePr>
            <a:graphicFrameLocks noGrp="1"/>
          </p:cNvGraphicFramePr>
          <p:nvPr>
            <p:ph idx="1"/>
            <p:extLst>
              <p:ext uri="{D42A27DB-BD31-4B8C-83A1-F6EECF244321}">
                <p14:modId xmlns:p14="http://schemas.microsoft.com/office/powerpoint/2010/main" val="1125084370"/>
              </p:ext>
            </p:extLst>
          </p:nvPr>
        </p:nvGraphicFramePr>
        <p:xfrm>
          <a:off x="336755" y="1253331"/>
          <a:ext cx="4785852"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D9933449-D9B8-3D5A-8BBB-1447F6243E30}"/>
              </a:ext>
            </a:extLst>
          </p:cNvPr>
          <p:cNvSpPr txBox="1"/>
          <p:nvPr/>
        </p:nvSpPr>
        <p:spPr>
          <a:xfrm>
            <a:off x="130628" y="5698187"/>
            <a:ext cx="11485266" cy="1015663"/>
          </a:xfrm>
          <a:prstGeom prst="rect">
            <a:avLst/>
          </a:prstGeom>
          <a:noFill/>
        </p:spPr>
        <p:txBody>
          <a:bodyPr wrap="square" rtlCol="0">
            <a:spAutoFit/>
          </a:bodyPr>
          <a:lstStyle/>
          <a:p>
            <a:r>
              <a:rPr lang="en-GB" sz="2000" dirty="0"/>
              <a:t>Lucy Road was selected because it offered the strongest balance between affordability and scalability. While larger units were available, they would have increased financial risk. Lucy Road provides sufficient space for current operations while allowing future growth.</a:t>
            </a:r>
          </a:p>
        </p:txBody>
      </p:sp>
      <p:pic>
        <p:nvPicPr>
          <p:cNvPr id="5" name="Picture 4">
            <a:extLst>
              <a:ext uri="{FF2B5EF4-FFF2-40B4-BE49-F238E27FC236}">
                <a16:creationId xmlns:a16="http://schemas.microsoft.com/office/drawing/2014/main" id="{1ED042E7-79B3-EA60-F785-32BA0DF2AC0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138300" y="70090"/>
            <a:ext cx="4477594" cy="2586990"/>
          </a:xfrm>
          <a:prstGeom prst="rect">
            <a:avLst/>
          </a:prstGeom>
        </p:spPr>
      </p:pic>
      <p:pic>
        <p:nvPicPr>
          <p:cNvPr id="6" name="Picture 5">
            <a:extLst>
              <a:ext uri="{FF2B5EF4-FFF2-40B4-BE49-F238E27FC236}">
                <a16:creationId xmlns:a16="http://schemas.microsoft.com/office/drawing/2014/main" id="{24418D2C-AA49-4770-E209-A0BB2D6F8296}"/>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329374" y="2858550"/>
            <a:ext cx="6162971" cy="2467074"/>
          </a:xfrm>
          <a:prstGeom prst="rect">
            <a:avLst/>
          </a:prstGeom>
        </p:spPr>
      </p:pic>
    </p:spTree>
    <p:extLst>
      <p:ext uri="{BB962C8B-B14F-4D97-AF65-F5344CB8AC3E}">
        <p14:creationId xmlns:p14="http://schemas.microsoft.com/office/powerpoint/2010/main" val="2663655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A006-855D-90CD-58DC-57F82D8F7CF6}"/>
              </a:ext>
            </a:extLst>
          </p:cNvPr>
          <p:cNvSpPr>
            <a:spLocks noGrp="1"/>
          </p:cNvSpPr>
          <p:nvPr>
            <p:ph type="title"/>
          </p:nvPr>
        </p:nvSpPr>
        <p:spPr>
          <a:xfrm>
            <a:off x="149942" y="109487"/>
            <a:ext cx="10515600" cy="1325563"/>
          </a:xfrm>
        </p:spPr>
        <p:txBody>
          <a:bodyPr/>
          <a:lstStyle/>
          <a:p>
            <a:r>
              <a:rPr lang="en-GB" b="1" u="sng" dirty="0"/>
              <a:t>Academy Layout</a:t>
            </a:r>
          </a:p>
        </p:txBody>
      </p:sp>
      <p:sp>
        <p:nvSpPr>
          <p:cNvPr id="3" name="Content Placeholder 2">
            <a:extLst>
              <a:ext uri="{FF2B5EF4-FFF2-40B4-BE49-F238E27FC236}">
                <a16:creationId xmlns:a16="http://schemas.microsoft.com/office/drawing/2014/main" id="{A0041A0F-87D4-78D8-1C3D-0A54980F8C7A}"/>
              </a:ext>
            </a:extLst>
          </p:cNvPr>
          <p:cNvSpPr>
            <a:spLocks noGrp="1"/>
          </p:cNvSpPr>
          <p:nvPr>
            <p:ph idx="1"/>
          </p:nvPr>
        </p:nvSpPr>
        <p:spPr>
          <a:xfrm>
            <a:off x="226365" y="947537"/>
            <a:ext cx="3497826" cy="4000924"/>
          </a:xfrm>
        </p:spPr>
        <p:txBody>
          <a:bodyPr/>
          <a:lstStyle/>
          <a:p>
            <a:pPr marL="0" indent="0">
              <a:buNone/>
            </a:pPr>
            <a:r>
              <a:rPr lang="en-GB" sz="2400" b="1" u="sng" dirty="0"/>
              <a:t>Floor plan showing:</a:t>
            </a:r>
          </a:p>
          <a:p>
            <a:r>
              <a:rPr lang="en-GB" sz="2400" dirty="0"/>
              <a:t>Reception</a:t>
            </a:r>
          </a:p>
          <a:p>
            <a:r>
              <a:rPr lang="en-GB" sz="2400" dirty="0"/>
              <a:t>Café</a:t>
            </a:r>
          </a:p>
          <a:p>
            <a:r>
              <a:rPr lang="en-GB" sz="2400" dirty="0"/>
              <a:t>Training area</a:t>
            </a:r>
          </a:p>
          <a:p>
            <a:r>
              <a:rPr lang="en-GB" sz="2400" dirty="0"/>
              <a:t>Fitness area</a:t>
            </a:r>
          </a:p>
          <a:p>
            <a:r>
              <a:rPr lang="en-GB" sz="2400" dirty="0"/>
              <a:t>Retail section</a:t>
            </a:r>
          </a:p>
          <a:p>
            <a:r>
              <a:rPr lang="en-GB" sz="2400" dirty="0"/>
              <a:t>Office</a:t>
            </a:r>
          </a:p>
          <a:p>
            <a:r>
              <a:rPr lang="en-GB" sz="2400" dirty="0"/>
              <a:t>Storage</a:t>
            </a:r>
          </a:p>
          <a:p>
            <a:endParaRPr lang="en-GB" dirty="0"/>
          </a:p>
        </p:txBody>
      </p:sp>
      <p:sp>
        <p:nvSpPr>
          <p:cNvPr id="4" name="TextBox 3">
            <a:extLst>
              <a:ext uri="{FF2B5EF4-FFF2-40B4-BE49-F238E27FC236}">
                <a16:creationId xmlns:a16="http://schemas.microsoft.com/office/drawing/2014/main" id="{E34132BE-B47E-378D-64CE-903078EBE1EA}"/>
              </a:ext>
            </a:extLst>
          </p:cNvPr>
          <p:cNvSpPr txBox="1"/>
          <p:nvPr/>
        </p:nvSpPr>
        <p:spPr>
          <a:xfrm>
            <a:off x="149942" y="4948461"/>
            <a:ext cx="11664522" cy="1569660"/>
          </a:xfrm>
          <a:prstGeom prst="rect">
            <a:avLst/>
          </a:prstGeom>
          <a:noFill/>
        </p:spPr>
        <p:txBody>
          <a:bodyPr wrap="square" rtlCol="0">
            <a:spAutoFit/>
          </a:bodyPr>
          <a:lstStyle/>
          <a:p>
            <a:r>
              <a:rPr lang="en-GB" sz="2400" dirty="0"/>
              <a:t>The proposed layout has been designed to maximise available floor space while creating opportunities for additional revenue generation. The inclusion of a café, retail area and fitness zone supports both customer satisfaction and business sustainability.</a:t>
            </a:r>
          </a:p>
        </p:txBody>
      </p:sp>
      <p:pic>
        <p:nvPicPr>
          <p:cNvPr id="5" name="Picture 4">
            <a:extLst>
              <a:ext uri="{FF2B5EF4-FFF2-40B4-BE49-F238E27FC236}">
                <a16:creationId xmlns:a16="http://schemas.microsoft.com/office/drawing/2014/main" id="{6B1A506B-114D-7B37-74E0-5EA12F1D2DE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24191" y="1163896"/>
            <a:ext cx="7965582" cy="3563967"/>
          </a:xfrm>
          <a:prstGeom prst="rect">
            <a:avLst/>
          </a:prstGeom>
        </p:spPr>
      </p:pic>
    </p:spTree>
    <p:extLst>
      <p:ext uri="{BB962C8B-B14F-4D97-AF65-F5344CB8AC3E}">
        <p14:creationId xmlns:p14="http://schemas.microsoft.com/office/powerpoint/2010/main" val="3481655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B45F6-8502-08D8-C879-5E1ADC54F458}"/>
              </a:ext>
            </a:extLst>
          </p:cNvPr>
          <p:cNvSpPr>
            <a:spLocks noGrp="1"/>
          </p:cNvSpPr>
          <p:nvPr>
            <p:ph type="title"/>
          </p:nvPr>
        </p:nvSpPr>
        <p:spPr>
          <a:xfrm>
            <a:off x="635459" y="207720"/>
            <a:ext cx="9164206" cy="831400"/>
          </a:xfrm>
        </p:spPr>
        <p:txBody>
          <a:bodyPr vert="horz" lIns="91440" tIns="45720" rIns="91440" bIns="45720" rtlCol="0" anchor="t">
            <a:normAutofit/>
          </a:bodyPr>
          <a:lstStyle/>
          <a:p>
            <a:r>
              <a:rPr lang="en-US" sz="4000" b="1" u="sng" dirty="0"/>
              <a:t>Pricing Strategy </a:t>
            </a:r>
          </a:p>
        </p:txBody>
      </p:sp>
      <p:pic>
        <p:nvPicPr>
          <p:cNvPr id="3" name="Picture 2">
            <a:extLst>
              <a:ext uri="{FF2B5EF4-FFF2-40B4-BE49-F238E27FC236}">
                <a16:creationId xmlns:a16="http://schemas.microsoft.com/office/drawing/2014/main" id="{E8447A64-26C3-9A1B-D8E8-E309EA0ECD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376" y="1217559"/>
            <a:ext cx="5595624" cy="3505405"/>
          </a:xfrm>
          <a:prstGeom prst="rect">
            <a:avLst/>
          </a:prstGeom>
          <a:effectLst>
            <a:outerShdw blurRad="50800" dist="38100" dir="5400000" algn="t" rotWithShape="0">
              <a:prstClr val="black">
                <a:alpha val="43000"/>
              </a:prstClr>
            </a:outerShdw>
          </a:effectLst>
        </p:spPr>
      </p:pic>
      <p:sp>
        <p:nvSpPr>
          <p:cNvPr id="5" name="TextBox 4">
            <a:extLst>
              <a:ext uri="{FF2B5EF4-FFF2-40B4-BE49-F238E27FC236}">
                <a16:creationId xmlns:a16="http://schemas.microsoft.com/office/drawing/2014/main" id="{53694AED-0545-6CC2-9512-F498D7F9905A}"/>
              </a:ext>
            </a:extLst>
          </p:cNvPr>
          <p:cNvSpPr txBox="1"/>
          <p:nvPr/>
        </p:nvSpPr>
        <p:spPr>
          <a:xfrm>
            <a:off x="265471" y="4947864"/>
            <a:ext cx="6689574" cy="1316931"/>
          </a:xfrm>
          <a:prstGeom prst="rect">
            <a:avLst/>
          </a:prstGeom>
        </p:spPr>
        <p:txBody>
          <a:bodyPr vert="horz" lIns="91440" tIns="45720" rIns="91440" bIns="45720" rtlCol="0">
            <a:noAutofit/>
          </a:bodyPr>
          <a:lstStyle/>
          <a:p>
            <a:pPr indent="-228600">
              <a:spcBef>
                <a:spcPts val="1000"/>
              </a:spcBef>
              <a:buClr>
                <a:schemeClr val="bg2">
                  <a:lumMod val="40000"/>
                  <a:lumOff val="60000"/>
                </a:schemeClr>
              </a:buClr>
              <a:buSzPct val="80000"/>
              <a:buFont typeface="Wingdings 3" charset="2"/>
              <a:buChar char=""/>
            </a:pPr>
            <a:r>
              <a:rPr lang="en-US" sz="2000" dirty="0">
                <a:latin typeface="+mj-lt"/>
                <a:ea typeface="+mj-ea"/>
                <a:cs typeface="+mj-cs"/>
              </a:rPr>
              <a:t>Pricing was developed using both survey feedback and competitor analysis. The chosen prices fall within the range most respondents indicated they would be willing to pay while remaining competitive within the local market.</a:t>
            </a:r>
          </a:p>
        </p:txBody>
      </p:sp>
      <p:graphicFrame>
        <p:nvGraphicFramePr>
          <p:cNvPr id="4" name="Content Placeholder 3">
            <a:extLst>
              <a:ext uri="{FF2B5EF4-FFF2-40B4-BE49-F238E27FC236}">
                <a16:creationId xmlns:a16="http://schemas.microsoft.com/office/drawing/2014/main" id="{F825758A-6385-29A6-20C8-812CCC8B3347}"/>
              </a:ext>
            </a:extLst>
          </p:cNvPr>
          <p:cNvGraphicFramePr>
            <a:graphicFrameLocks noGrp="1"/>
          </p:cNvGraphicFramePr>
          <p:nvPr>
            <p:ph idx="1"/>
            <p:extLst>
              <p:ext uri="{D42A27DB-BD31-4B8C-83A1-F6EECF244321}">
                <p14:modId xmlns:p14="http://schemas.microsoft.com/office/powerpoint/2010/main" val="3839303385"/>
              </p:ext>
            </p:extLst>
          </p:nvPr>
        </p:nvGraphicFramePr>
        <p:xfrm>
          <a:off x="6620272" y="1264020"/>
          <a:ext cx="4996764" cy="3458945"/>
        </p:xfrm>
        <a:graphic>
          <a:graphicData uri="http://schemas.openxmlformats.org/drawingml/2006/table">
            <a:tbl>
              <a:tblPr firstRow="1" bandRow="1">
                <a:solidFill>
                  <a:schemeClr val="bg1"/>
                </a:solidFill>
                <a:tableStyleId>{EB9631B5-78F2-41C9-869B-9F39066F8104}</a:tableStyleId>
              </a:tblPr>
              <a:tblGrid>
                <a:gridCol w="3474173">
                  <a:extLst>
                    <a:ext uri="{9D8B030D-6E8A-4147-A177-3AD203B41FA5}">
                      <a16:colId xmlns:a16="http://schemas.microsoft.com/office/drawing/2014/main" val="3983142969"/>
                    </a:ext>
                  </a:extLst>
                </a:gridCol>
                <a:gridCol w="1522591">
                  <a:extLst>
                    <a:ext uri="{9D8B030D-6E8A-4147-A177-3AD203B41FA5}">
                      <a16:colId xmlns:a16="http://schemas.microsoft.com/office/drawing/2014/main" val="4284841227"/>
                    </a:ext>
                  </a:extLst>
                </a:gridCol>
              </a:tblGrid>
              <a:tr h="691789">
                <a:tc>
                  <a:txBody>
                    <a:bodyPr/>
                    <a:lstStyle/>
                    <a:p>
                      <a:r>
                        <a:rPr lang="en-GB" sz="2000" b="0" cap="none" spc="0">
                          <a:solidFill>
                            <a:schemeClr val="bg1"/>
                          </a:solidFill>
                        </a:rPr>
                        <a:t>Packages</a:t>
                      </a:r>
                    </a:p>
                  </a:txBody>
                  <a:tcPr marL="171892" marR="131263" marT="132224" marB="132224"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r>
                        <a:rPr lang="en-GB" sz="2000" b="0" cap="none" spc="0">
                          <a:solidFill>
                            <a:schemeClr val="bg1"/>
                          </a:solidFill>
                        </a:rPr>
                        <a:t>Prices</a:t>
                      </a:r>
                    </a:p>
                  </a:txBody>
                  <a:tcPr marL="171892" marR="131263" marT="132224" marB="132224"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extLst>
                  <a:ext uri="{0D108BD9-81ED-4DB2-BD59-A6C34878D82A}">
                    <a16:rowId xmlns:a16="http://schemas.microsoft.com/office/drawing/2014/main" val="3511230072"/>
                  </a:ext>
                </a:extLst>
              </a:tr>
              <a:tr h="691789">
                <a:tc>
                  <a:txBody>
                    <a:bodyPr/>
                    <a:lstStyle/>
                    <a:p>
                      <a:r>
                        <a:rPr lang="en-GB" sz="2000" cap="none" spc="0" dirty="0">
                          <a:solidFill>
                            <a:schemeClr val="tx1"/>
                          </a:solidFill>
                        </a:rPr>
                        <a:t>Junior Membership</a:t>
                      </a:r>
                    </a:p>
                  </a:txBody>
                  <a:tcPr marL="171892" marR="131263" marT="132224" marB="132224">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r>
                        <a:rPr lang="en-GB" sz="2000" cap="none" spc="0" dirty="0">
                          <a:solidFill>
                            <a:schemeClr val="tx1"/>
                          </a:solidFill>
                        </a:rPr>
                        <a:t>£45</a:t>
                      </a:r>
                    </a:p>
                  </a:txBody>
                  <a:tcPr marL="171892" marR="131263" marT="132224" marB="132224">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253734698"/>
                  </a:ext>
                </a:extLst>
              </a:tr>
              <a:tr h="691789">
                <a:tc>
                  <a:txBody>
                    <a:bodyPr/>
                    <a:lstStyle/>
                    <a:p>
                      <a:r>
                        <a:rPr lang="en-GB" sz="2000" cap="none" spc="0">
                          <a:solidFill>
                            <a:schemeClr val="tx1"/>
                          </a:solidFill>
                        </a:rPr>
                        <a:t>Adult Membership</a:t>
                      </a:r>
                    </a:p>
                  </a:txBody>
                  <a:tcPr marL="171892" marR="131263" marT="132224" marB="132224">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r>
                        <a:rPr lang="en-GB" sz="2000" cap="none" spc="0" dirty="0">
                          <a:solidFill>
                            <a:schemeClr val="tx1"/>
                          </a:solidFill>
                        </a:rPr>
                        <a:t>£60</a:t>
                      </a:r>
                    </a:p>
                  </a:txBody>
                  <a:tcPr marL="171892" marR="131263" marT="132224" marB="132224">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02272866"/>
                  </a:ext>
                </a:extLst>
              </a:tr>
              <a:tr h="691789">
                <a:tc>
                  <a:txBody>
                    <a:bodyPr/>
                    <a:lstStyle/>
                    <a:p>
                      <a:r>
                        <a:rPr lang="en-GB" sz="2000" cap="none" spc="0" dirty="0">
                          <a:solidFill>
                            <a:schemeClr val="tx1"/>
                          </a:solidFill>
                        </a:rPr>
                        <a:t>Unlimited Train </a:t>
                      </a:r>
                      <a:r>
                        <a:rPr lang="en-GB" sz="2000" cap="none" spc="0" dirty="0" err="1">
                          <a:solidFill>
                            <a:schemeClr val="tx1"/>
                          </a:solidFill>
                        </a:rPr>
                        <a:t>ing</a:t>
                      </a:r>
                      <a:endParaRPr lang="en-GB" sz="2000" cap="none" spc="0" dirty="0">
                        <a:solidFill>
                          <a:schemeClr val="tx1"/>
                        </a:solidFill>
                      </a:endParaRPr>
                    </a:p>
                  </a:txBody>
                  <a:tcPr marL="171892" marR="131263" marT="132224" marB="132224">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r>
                        <a:rPr lang="en-GB" sz="2000" cap="none" spc="0">
                          <a:solidFill>
                            <a:schemeClr val="tx1"/>
                          </a:solidFill>
                        </a:rPr>
                        <a:t>£85</a:t>
                      </a:r>
                    </a:p>
                  </a:txBody>
                  <a:tcPr marL="171892" marR="131263" marT="132224" marB="132224">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586662775"/>
                  </a:ext>
                </a:extLst>
              </a:tr>
              <a:tr h="691789">
                <a:tc>
                  <a:txBody>
                    <a:bodyPr/>
                    <a:lstStyle/>
                    <a:p>
                      <a:r>
                        <a:rPr lang="en-GB" sz="2000" cap="none" spc="0">
                          <a:solidFill>
                            <a:schemeClr val="tx1"/>
                          </a:solidFill>
                        </a:rPr>
                        <a:t>Family Membership</a:t>
                      </a:r>
                    </a:p>
                  </a:txBody>
                  <a:tcPr marL="171892" marR="131263" marT="132224" marB="132224">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1">
                        <a:lumMod val="85000"/>
                      </a:schemeClr>
                    </a:solidFill>
                  </a:tcPr>
                </a:tc>
                <a:tc>
                  <a:txBody>
                    <a:bodyPr/>
                    <a:lstStyle/>
                    <a:p>
                      <a:r>
                        <a:rPr lang="en-GB" sz="2000" cap="none" spc="0" dirty="0">
                          <a:solidFill>
                            <a:schemeClr val="tx1"/>
                          </a:solidFill>
                        </a:rPr>
                        <a:t>£120</a:t>
                      </a:r>
                    </a:p>
                  </a:txBody>
                  <a:tcPr marL="171892" marR="131263" marT="132224" marB="132224">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1">
                        <a:lumMod val="85000"/>
                      </a:schemeClr>
                    </a:solidFill>
                  </a:tcPr>
                </a:tc>
                <a:extLst>
                  <a:ext uri="{0D108BD9-81ED-4DB2-BD59-A6C34878D82A}">
                    <a16:rowId xmlns:a16="http://schemas.microsoft.com/office/drawing/2014/main" val="827092542"/>
                  </a:ext>
                </a:extLst>
              </a:tr>
            </a:tbl>
          </a:graphicData>
        </a:graphic>
      </p:graphicFrame>
      <p:sp>
        <p:nvSpPr>
          <p:cNvPr id="6" name="TextBox 5">
            <a:extLst>
              <a:ext uri="{FF2B5EF4-FFF2-40B4-BE49-F238E27FC236}">
                <a16:creationId xmlns:a16="http://schemas.microsoft.com/office/drawing/2014/main" id="{7F1E279E-0E1B-EA2A-10D8-CF17B571BA4B}"/>
              </a:ext>
            </a:extLst>
          </p:cNvPr>
          <p:cNvSpPr txBox="1"/>
          <p:nvPr/>
        </p:nvSpPr>
        <p:spPr>
          <a:xfrm>
            <a:off x="6659601" y="5166255"/>
            <a:ext cx="5266928" cy="1323439"/>
          </a:xfrm>
          <a:prstGeom prst="rect">
            <a:avLst/>
          </a:prstGeom>
          <a:noFill/>
        </p:spPr>
        <p:txBody>
          <a:bodyPr wrap="square" rtlCol="0">
            <a:spAutoFit/>
          </a:bodyPr>
          <a:lstStyle/>
          <a:p>
            <a:r>
              <a:rPr lang="en-GB" sz="2000" dirty="0"/>
              <a:t>“</a:t>
            </a:r>
            <a:r>
              <a:rPr lang="en-GB" sz="2000" dirty="0" err="1"/>
              <a:t>Pascaliou</a:t>
            </a:r>
            <a:r>
              <a:rPr lang="en-GB" sz="2000" dirty="0"/>
              <a:t> et al. (2023) found that customer value and perceived quality are key factors influencing fitness membership decisions.”</a:t>
            </a:r>
          </a:p>
        </p:txBody>
      </p:sp>
    </p:spTree>
    <p:extLst>
      <p:ext uri="{BB962C8B-B14F-4D97-AF65-F5344CB8AC3E}">
        <p14:creationId xmlns:p14="http://schemas.microsoft.com/office/powerpoint/2010/main" val="870793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7166-C132-E197-56EC-8E2710DFFFB6}"/>
              </a:ext>
            </a:extLst>
          </p:cNvPr>
          <p:cNvSpPr>
            <a:spLocks noGrp="1"/>
          </p:cNvSpPr>
          <p:nvPr>
            <p:ph type="title"/>
          </p:nvPr>
        </p:nvSpPr>
        <p:spPr/>
        <p:txBody>
          <a:bodyPr/>
          <a:lstStyle/>
          <a:p>
            <a:r>
              <a:rPr lang="en-GB" b="1" u="sng" dirty="0"/>
              <a:t>Financial Overview and Cost</a:t>
            </a:r>
          </a:p>
        </p:txBody>
      </p:sp>
      <p:sp>
        <p:nvSpPr>
          <p:cNvPr id="3" name="Content Placeholder 2">
            <a:extLst>
              <a:ext uri="{FF2B5EF4-FFF2-40B4-BE49-F238E27FC236}">
                <a16:creationId xmlns:a16="http://schemas.microsoft.com/office/drawing/2014/main" id="{309CAE0A-5227-DB88-205D-C2631BAF5CFD}"/>
              </a:ext>
            </a:extLst>
          </p:cNvPr>
          <p:cNvSpPr>
            <a:spLocks noGrp="1"/>
          </p:cNvSpPr>
          <p:nvPr>
            <p:ph idx="1"/>
          </p:nvPr>
        </p:nvSpPr>
        <p:spPr>
          <a:xfrm>
            <a:off x="495300" y="1451697"/>
            <a:ext cx="2829791" cy="3276167"/>
          </a:xfrm>
        </p:spPr>
        <p:txBody>
          <a:bodyPr>
            <a:normAutofit fontScale="92500" lnSpcReduction="10000"/>
          </a:bodyPr>
          <a:lstStyle/>
          <a:p>
            <a:pPr marL="0" indent="0">
              <a:buNone/>
            </a:pPr>
            <a:r>
              <a:rPr lang="en-GB" sz="2400" b="1" u="sng" dirty="0"/>
              <a:t>Revenue Streams</a:t>
            </a:r>
          </a:p>
          <a:p>
            <a:r>
              <a:rPr lang="en-GB" sz="2400" dirty="0"/>
              <a:t>Memberships</a:t>
            </a:r>
          </a:p>
          <a:p>
            <a:r>
              <a:rPr lang="en-GB" sz="2400" dirty="0"/>
              <a:t>Gradings</a:t>
            </a:r>
          </a:p>
          <a:p>
            <a:r>
              <a:rPr lang="en-GB" sz="2400" dirty="0"/>
              <a:t>Merchandise</a:t>
            </a:r>
          </a:p>
          <a:p>
            <a:r>
              <a:rPr lang="en-GB" sz="2400" dirty="0"/>
              <a:t>Café</a:t>
            </a:r>
          </a:p>
          <a:p>
            <a:r>
              <a:rPr lang="en-GB" sz="2400" dirty="0"/>
              <a:t>Fitness classes</a:t>
            </a:r>
          </a:p>
          <a:p>
            <a:r>
              <a:rPr lang="en-GB" sz="2400" dirty="0"/>
              <a:t>BJJ rental income</a:t>
            </a:r>
          </a:p>
          <a:p>
            <a:pPr marL="0" indent="0">
              <a:buNone/>
            </a:pPr>
            <a:endParaRPr lang="en-GB" dirty="0"/>
          </a:p>
        </p:txBody>
      </p:sp>
      <p:sp>
        <p:nvSpPr>
          <p:cNvPr id="4" name="TextBox 3">
            <a:extLst>
              <a:ext uri="{FF2B5EF4-FFF2-40B4-BE49-F238E27FC236}">
                <a16:creationId xmlns:a16="http://schemas.microsoft.com/office/drawing/2014/main" id="{9E8C63E2-96EE-98E6-8FF0-9121078A171F}"/>
              </a:ext>
            </a:extLst>
          </p:cNvPr>
          <p:cNvSpPr txBox="1"/>
          <p:nvPr/>
        </p:nvSpPr>
        <p:spPr>
          <a:xfrm>
            <a:off x="3588775" y="1413119"/>
            <a:ext cx="3991896" cy="3754874"/>
          </a:xfrm>
          <a:prstGeom prst="rect">
            <a:avLst/>
          </a:prstGeom>
          <a:noFill/>
        </p:spPr>
        <p:txBody>
          <a:bodyPr wrap="square" rtlCol="0">
            <a:spAutoFit/>
          </a:bodyPr>
          <a:lstStyle/>
          <a:p>
            <a:r>
              <a:rPr lang="en-GB" sz="2200" b="1" u="sng" dirty="0"/>
              <a:t>SWOT Summary</a:t>
            </a:r>
          </a:p>
          <a:p>
            <a:r>
              <a:rPr lang="en-GB" sz="2200" b="1" u="sng" dirty="0"/>
              <a:t>Strengths</a:t>
            </a:r>
          </a:p>
          <a:p>
            <a:pPr marL="285750" indent="-285750">
              <a:buFont typeface="Arial" panose="020B0604020202020204" pitchFamily="34" charset="0"/>
              <a:buChar char="•"/>
            </a:pPr>
            <a:r>
              <a:rPr lang="en-GB" sz="2200" dirty="0"/>
              <a:t>Multiple disciplines</a:t>
            </a:r>
          </a:p>
          <a:p>
            <a:pPr marL="285750" indent="-285750">
              <a:buFont typeface="Arial" panose="020B0604020202020204" pitchFamily="34" charset="0"/>
              <a:buChar char="•"/>
            </a:pPr>
            <a:r>
              <a:rPr lang="en-GB" sz="2200" dirty="0"/>
              <a:t>Large facility</a:t>
            </a:r>
          </a:p>
          <a:p>
            <a:r>
              <a:rPr lang="en-GB" sz="2200" b="1" u="sng" dirty="0"/>
              <a:t>Weaknesses</a:t>
            </a:r>
          </a:p>
          <a:p>
            <a:pPr marL="285750" indent="-285750">
              <a:buFont typeface="Arial" panose="020B0604020202020204" pitchFamily="34" charset="0"/>
              <a:buChar char="•"/>
            </a:pPr>
            <a:r>
              <a:rPr lang="en-GB" sz="2200" dirty="0"/>
              <a:t>New business</a:t>
            </a:r>
          </a:p>
          <a:p>
            <a:r>
              <a:rPr lang="en-GB" sz="2200" b="1" u="sng" dirty="0"/>
              <a:t>Opportunities</a:t>
            </a:r>
          </a:p>
          <a:p>
            <a:pPr marL="285750" indent="-285750">
              <a:buFont typeface="Arial" panose="020B0604020202020204" pitchFamily="34" charset="0"/>
              <a:buChar char="•"/>
            </a:pPr>
            <a:r>
              <a:rPr lang="en-GB" sz="2200" dirty="0"/>
              <a:t>Growing fitness market</a:t>
            </a:r>
          </a:p>
          <a:p>
            <a:r>
              <a:rPr lang="en-GB" sz="2200" b="1" u="sng" dirty="0"/>
              <a:t>Threats</a:t>
            </a:r>
          </a:p>
          <a:p>
            <a:pPr marL="285750" indent="-285750">
              <a:buFont typeface="Arial" panose="020B0604020202020204" pitchFamily="34" charset="0"/>
              <a:buChar char="•"/>
            </a:pPr>
            <a:r>
              <a:rPr lang="en-GB" sz="2200" dirty="0"/>
              <a:t>Competition</a:t>
            </a: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A5D70ACB-E27C-9B7C-C63A-EFD2A75E38CF}"/>
              </a:ext>
            </a:extLst>
          </p:cNvPr>
          <p:cNvSpPr txBox="1"/>
          <p:nvPr/>
        </p:nvSpPr>
        <p:spPr>
          <a:xfrm>
            <a:off x="121226" y="5188124"/>
            <a:ext cx="11097491" cy="1631216"/>
          </a:xfrm>
          <a:prstGeom prst="rect">
            <a:avLst/>
          </a:prstGeom>
          <a:noFill/>
        </p:spPr>
        <p:txBody>
          <a:bodyPr wrap="square" rtlCol="0">
            <a:spAutoFit/>
          </a:bodyPr>
          <a:lstStyle/>
          <a:p>
            <a:r>
              <a:rPr lang="en-GB" sz="2000" dirty="0"/>
              <a:t>Financial planning identified an estimated startup requirement of approximately £13,233 for the initial start-up stage with a 3-month contract. Multiple revenue streams have been incorporated to improve financial stability. SWOT analysis suggests that the strengths and opportunities outweigh the weaknesses and threats, indicating that the business is viable.</a:t>
            </a:r>
          </a:p>
        </p:txBody>
      </p:sp>
      <p:sp>
        <p:nvSpPr>
          <p:cNvPr id="7" name="TextBox 6">
            <a:extLst>
              <a:ext uri="{FF2B5EF4-FFF2-40B4-BE49-F238E27FC236}">
                <a16:creationId xmlns:a16="http://schemas.microsoft.com/office/drawing/2014/main" id="{4E938F3B-0DF1-881E-D9AB-D59BCE39262F}"/>
              </a:ext>
            </a:extLst>
          </p:cNvPr>
          <p:cNvSpPr txBox="1"/>
          <p:nvPr/>
        </p:nvSpPr>
        <p:spPr>
          <a:xfrm>
            <a:off x="7966837" y="1680876"/>
            <a:ext cx="3579052" cy="3046988"/>
          </a:xfrm>
          <a:prstGeom prst="rect">
            <a:avLst/>
          </a:prstGeom>
          <a:noFill/>
        </p:spPr>
        <p:txBody>
          <a:bodyPr wrap="square" rtlCol="0">
            <a:spAutoFit/>
          </a:bodyPr>
          <a:lstStyle/>
          <a:p>
            <a:r>
              <a:rPr lang="en-GB" sz="2400" dirty="0"/>
              <a:t>“Anderson, </a:t>
            </a:r>
            <a:r>
              <a:rPr lang="en-GB" sz="2400" dirty="0" err="1"/>
              <a:t>Buengel</a:t>
            </a:r>
            <a:r>
              <a:rPr lang="en-GB" sz="2400" dirty="0"/>
              <a:t> and Simpson (2025) emphasise that effective financial planning is essential when assessing the viability of a new business venture.”</a:t>
            </a:r>
          </a:p>
        </p:txBody>
      </p:sp>
    </p:spTree>
    <p:extLst>
      <p:ext uri="{BB962C8B-B14F-4D97-AF65-F5344CB8AC3E}">
        <p14:creationId xmlns:p14="http://schemas.microsoft.com/office/powerpoint/2010/main" val="1231521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AB087-A52D-6EB2-DAB3-74DB6665EAA0}"/>
              </a:ext>
            </a:extLst>
          </p:cNvPr>
          <p:cNvSpPr>
            <a:spLocks noGrp="1"/>
          </p:cNvSpPr>
          <p:nvPr>
            <p:ph type="title"/>
          </p:nvPr>
        </p:nvSpPr>
        <p:spPr>
          <a:xfrm>
            <a:off x="360219" y="262511"/>
            <a:ext cx="3255818" cy="909926"/>
          </a:xfrm>
        </p:spPr>
        <p:txBody>
          <a:bodyPr/>
          <a:lstStyle/>
          <a:p>
            <a:r>
              <a:rPr lang="en-GB" b="1" u="sng" dirty="0"/>
              <a:t>Conclusion</a:t>
            </a:r>
          </a:p>
        </p:txBody>
      </p:sp>
      <p:sp>
        <p:nvSpPr>
          <p:cNvPr id="3" name="Content Placeholder 2">
            <a:extLst>
              <a:ext uri="{FF2B5EF4-FFF2-40B4-BE49-F238E27FC236}">
                <a16:creationId xmlns:a16="http://schemas.microsoft.com/office/drawing/2014/main" id="{F5D52B54-5399-4F0C-82A5-CCAD1C8312E2}"/>
              </a:ext>
            </a:extLst>
          </p:cNvPr>
          <p:cNvSpPr>
            <a:spLocks noGrp="1"/>
          </p:cNvSpPr>
          <p:nvPr>
            <p:ph idx="1"/>
          </p:nvPr>
        </p:nvSpPr>
        <p:spPr>
          <a:xfrm>
            <a:off x="8354290" y="283224"/>
            <a:ext cx="3477491" cy="3405550"/>
          </a:xfrm>
        </p:spPr>
        <p:txBody>
          <a:bodyPr/>
          <a:lstStyle/>
          <a:p>
            <a:pPr marL="0" indent="0" algn="ctr">
              <a:buNone/>
            </a:pPr>
            <a:r>
              <a:rPr lang="en-GB" b="1" u="sng" dirty="0"/>
              <a:t>Ascend Martial Arts Academy is:</a:t>
            </a:r>
          </a:p>
          <a:p>
            <a:r>
              <a:rPr lang="en-GB" dirty="0"/>
              <a:t>Evidence-based</a:t>
            </a:r>
          </a:p>
          <a:p>
            <a:r>
              <a:rPr lang="en-GB" dirty="0"/>
              <a:t>Financially viable</a:t>
            </a:r>
          </a:p>
          <a:p>
            <a:r>
              <a:rPr lang="en-GB" dirty="0"/>
              <a:t>Scalable</a:t>
            </a:r>
          </a:p>
          <a:p>
            <a:r>
              <a:rPr lang="en-GB" dirty="0"/>
              <a:t>Differentiated from competitors</a:t>
            </a:r>
          </a:p>
          <a:p>
            <a:endParaRPr lang="en-GB" dirty="0"/>
          </a:p>
        </p:txBody>
      </p:sp>
      <p:sp>
        <p:nvSpPr>
          <p:cNvPr id="4" name="TextBox 3">
            <a:extLst>
              <a:ext uri="{FF2B5EF4-FFF2-40B4-BE49-F238E27FC236}">
                <a16:creationId xmlns:a16="http://schemas.microsoft.com/office/drawing/2014/main" id="{DDE0F476-3E84-B7CC-AD19-2A304141B088}"/>
              </a:ext>
            </a:extLst>
          </p:cNvPr>
          <p:cNvSpPr txBox="1"/>
          <p:nvPr/>
        </p:nvSpPr>
        <p:spPr>
          <a:xfrm>
            <a:off x="256309" y="1172437"/>
            <a:ext cx="7949046" cy="5262979"/>
          </a:xfrm>
          <a:prstGeom prst="rect">
            <a:avLst/>
          </a:prstGeom>
          <a:noFill/>
        </p:spPr>
        <p:txBody>
          <a:bodyPr wrap="square" rtlCol="0">
            <a:spAutoFit/>
          </a:bodyPr>
          <a:lstStyle/>
          <a:p>
            <a:r>
              <a:rPr lang="en-GB" sz="2800" dirty="0"/>
              <a:t>In conclusion, the research suggests that Ascend Martial Arts Academy is a viable business opportunity. Survey results showed strong customer demand, while competitor analysis identified a gap in the market for a multi-discipline martial arts and fitness academy. After comparing several properties, Lucy Road was selected because it offered the best balance of affordability, facilities and future growth potential. Combined with multiple revenue streams and a clear target market, the business has strong potential for long-term success. Thank you for listening.</a:t>
            </a:r>
          </a:p>
        </p:txBody>
      </p:sp>
    </p:spTree>
    <p:extLst>
      <p:ext uri="{BB962C8B-B14F-4D97-AF65-F5344CB8AC3E}">
        <p14:creationId xmlns:p14="http://schemas.microsoft.com/office/powerpoint/2010/main" val="3711916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F109D579-AFA2-B1B7-5CBC-5FDFCBD3FE35}"/>
              </a:ext>
            </a:extLst>
          </p:cNvPr>
          <p:cNvSpPr>
            <a:spLocks noGrp="1"/>
          </p:cNvSpPr>
          <p:nvPr>
            <p:ph type="title"/>
          </p:nvPr>
        </p:nvSpPr>
        <p:spPr>
          <a:xfrm>
            <a:off x="1103312" y="452718"/>
            <a:ext cx="8947522" cy="1400530"/>
          </a:xfrm>
        </p:spPr>
        <p:txBody>
          <a:bodyPr anchor="ctr">
            <a:normAutofit/>
          </a:bodyPr>
          <a:lstStyle/>
          <a:p>
            <a:r>
              <a:rPr lang="en-GB" b="1" u="sng" dirty="0">
                <a:solidFill>
                  <a:srgbClr val="FFFFFF"/>
                </a:solidFill>
              </a:rPr>
              <a:t>References</a:t>
            </a:r>
          </a:p>
        </p:txBody>
      </p:sp>
      <p:sp>
        <p:nvSpPr>
          <p:cNvPr id="3" name="Content Placeholder 2">
            <a:extLst>
              <a:ext uri="{FF2B5EF4-FFF2-40B4-BE49-F238E27FC236}">
                <a16:creationId xmlns:a16="http://schemas.microsoft.com/office/drawing/2014/main" id="{A45754DD-A658-D133-8054-6981E7E3BF02}"/>
              </a:ext>
            </a:extLst>
          </p:cNvPr>
          <p:cNvSpPr>
            <a:spLocks noGrp="1"/>
          </p:cNvSpPr>
          <p:nvPr>
            <p:ph idx="1"/>
          </p:nvPr>
        </p:nvSpPr>
        <p:spPr>
          <a:xfrm>
            <a:off x="167148" y="2620430"/>
            <a:ext cx="11602065" cy="4768646"/>
          </a:xfrm>
        </p:spPr>
        <p:txBody>
          <a:bodyPr>
            <a:normAutofit fontScale="40000" lnSpcReduction="20000"/>
          </a:bodyPr>
          <a:lstStyle/>
          <a:p>
            <a:pPr fontAlgn="b"/>
            <a:r>
              <a:rPr lang="en-GB" sz="3000" dirty="0"/>
              <a:t>Addolorato, S., García-Unanue, J., Gallardo, L. and García-Fernández, J. (2022) ‘Fitness industry business models: from the traditional franchising chain to the fitness boutique’, Podium: Sport, Leisure and Tourism Review, 11(1), pp. 1–25.</a:t>
            </a:r>
          </a:p>
          <a:p>
            <a:pPr fontAlgn="b"/>
            <a:r>
              <a:rPr lang="en-GB" sz="3000" dirty="0"/>
              <a:t>Anderson, L., </a:t>
            </a:r>
            <a:r>
              <a:rPr lang="en-GB" sz="3000" dirty="0" err="1"/>
              <a:t>Buengel</a:t>
            </a:r>
            <a:r>
              <a:rPr lang="en-GB" sz="3000" dirty="0"/>
              <a:t>, D. and Simpson, J.J. (2025) Strategic management and case analysis: an integrated approach. Blacksburg: Virginia Tech Publishing.</a:t>
            </a:r>
          </a:p>
          <a:p>
            <a:pPr fontAlgn="b"/>
            <a:r>
              <a:rPr lang="en-GB" sz="3000" dirty="0"/>
              <a:t>Barrow, C., Barrow, P. and Brown, R. (2021) The business plan workbook: a step-by-step guide to creating and developing a successful business. 10th </a:t>
            </a:r>
            <a:r>
              <a:rPr lang="en-GB" sz="3000" dirty="0" err="1"/>
              <a:t>edn</a:t>
            </a:r>
            <a:r>
              <a:rPr lang="en-GB" sz="3000" dirty="0"/>
              <a:t>. London: Kogan Page.</a:t>
            </a:r>
          </a:p>
          <a:p>
            <a:pPr fontAlgn="b"/>
            <a:r>
              <a:rPr lang="en-GB" sz="3000" dirty="0"/>
              <a:t>Budler, M. and Božič, K. (2023) ‘Adopting transitional business models in small fitness businesses in response to business disruptions’, Journal of Small Business Strategy, 33(3), pp. 92–115.</a:t>
            </a:r>
          </a:p>
          <a:p>
            <a:pPr fontAlgn="b"/>
            <a:r>
              <a:rPr lang="en-GB" sz="3000" dirty="0"/>
              <a:t>Covell, D. and Walker, S. (2024) Managing sport organizations: responsibility for performance. 5th </a:t>
            </a:r>
            <a:r>
              <a:rPr lang="en-GB" sz="3000" dirty="0" err="1"/>
              <a:t>edn</a:t>
            </a:r>
            <a:r>
              <a:rPr lang="en-GB" sz="3000" dirty="0"/>
              <a:t>. Abingdon: Routledge.</a:t>
            </a:r>
          </a:p>
          <a:p>
            <a:pPr fontAlgn="b"/>
            <a:r>
              <a:rPr lang="en-GB" sz="3000" dirty="0"/>
              <a:t>Finch, B. (2022) How to write a business plan: win backing and support for your ideas and ventures. 7th </a:t>
            </a:r>
            <a:r>
              <a:rPr lang="en-GB" sz="3000" dirty="0" err="1"/>
              <a:t>edn</a:t>
            </a:r>
            <a:r>
              <a:rPr lang="en-GB" sz="3000" dirty="0"/>
              <a:t>. London: Kogan Page.</a:t>
            </a:r>
          </a:p>
          <a:p>
            <a:pPr fontAlgn="b"/>
            <a:r>
              <a:rPr lang="en-GB" sz="3000" dirty="0"/>
              <a:t>Fisher, G. (2024) The principles of entrepreneurial progress: how to create and sustain momentum when launching a startup. 1st </a:t>
            </a:r>
            <a:r>
              <a:rPr lang="en-GB" sz="3000" dirty="0" err="1"/>
              <a:t>edn</a:t>
            </a:r>
            <a:r>
              <a:rPr lang="en-GB" sz="3000" dirty="0"/>
              <a:t>. Oxford: Oxford University Press.</a:t>
            </a:r>
          </a:p>
          <a:p>
            <a:pPr fontAlgn="b"/>
            <a:r>
              <a:rPr lang="en-GB" sz="3000" dirty="0"/>
              <a:t>Galpin, T. (2023) The strategist’s handbook: tools, templates, and best practices across the strategy process. Oxford: Oxford University Press.</a:t>
            </a:r>
          </a:p>
          <a:p>
            <a:pPr fontAlgn="b"/>
            <a:r>
              <a:rPr lang="en-GB" sz="3000" dirty="0"/>
              <a:t>Gibson, A. (2021) Agile workforce planning: how to align people with organizational strategy for improved performance. London: Kogan Page.</a:t>
            </a:r>
          </a:p>
          <a:p>
            <a:pPr fontAlgn="b"/>
            <a:r>
              <a:rPr lang="en-GB" sz="3000" dirty="0"/>
              <a:t>Hamilton, J. (2022) ‘Breaking barriers? Examining neoliberal–postfeminist empowerment in women’s mixed martial arts’, Gender &amp; Society, 36(5), pp. 652–676.</a:t>
            </a:r>
          </a:p>
          <a:p>
            <a:pPr fontAlgn="b"/>
            <a:r>
              <a:rPr lang="en-GB" sz="3000" dirty="0"/>
              <a:t>Mao, L.L. (2025) ‘Survival of fitness clubs: customer experience quality as a competitive resource’, European Sport Management Quarterly, 25(6), pp. 905–927.</a:t>
            </a:r>
          </a:p>
          <a:p>
            <a:endParaRPr lang="en-GB" dirty="0"/>
          </a:p>
        </p:txBody>
      </p:sp>
    </p:spTree>
    <p:extLst>
      <p:ext uri="{BB962C8B-B14F-4D97-AF65-F5344CB8AC3E}">
        <p14:creationId xmlns:p14="http://schemas.microsoft.com/office/powerpoint/2010/main" val="4294677914"/>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ED82147C-E60B-75B2-2D86-DF5BA7D258AA}"/>
              </a:ext>
            </a:extLst>
          </p:cNvPr>
          <p:cNvSpPr>
            <a:spLocks noGrp="1"/>
          </p:cNvSpPr>
          <p:nvPr>
            <p:ph type="title"/>
          </p:nvPr>
        </p:nvSpPr>
        <p:spPr>
          <a:xfrm>
            <a:off x="1103312" y="452718"/>
            <a:ext cx="8947522" cy="1400530"/>
          </a:xfrm>
        </p:spPr>
        <p:txBody>
          <a:bodyPr anchor="ctr">
            <a:normAutofit/>
          </a:bodyPr>
          <a:lstStyle/>
          <a:p>
            <a:r>
              <a:rPr lang="en-GB" b="1" u="sng" dirty="0">
                <a:solidFill>
                  <a:srgbClr val="FFFFFF"/>
                </a:solidFill>
              </a:rPr>
              <a:t>References</a:t>
            </a:r>
          </a:p>
        </p:txBody>
      </p:sp>
      <p:sp>
        <p:nvSpPr>
          <p:cNvPr id="3" name="Content Placeholder 2">
            <a:extLst>
              <a:ext uri="{FF2B5EF4-FFF2-40B4-BE49-F238E27FC236}">
                <a16:creationId xmlns:a16="http://schemas.microsoft.com/office/drawing/2014/main" id="{2EA47B07-0583-8F90-8432-812D9E31DD8E}"/>
              </a:ext>
            </a:extLst>
          </p:cNvPr>
          <p:cNvSpPr>
            <a:spLocks noGrp="1"/>
          </p:cNvSpPr>
          <p:nvPr>
            <p:ph idx="1"/>
          </p:nvPr>
        </p:nvSpPr>
        <p:spPr>
          <a:xfrm>
            <a:off x="294968" y="2452349"/>
            <a:ext cx="11631561" cy="4184425"/>
          </a:xfrm>
        </p:spPr>
        <p:txBody>
          <a:bodyPr>
            <a:normAutofit fontScale="70000" lnSpcReduction="20000"/>
          </a:bodyPr>
          <a:lstStyle/>
          <a:p>
            <a:pPr fontAlgn="b"/>
            <a:r>
              <a:rPr lang="en-GB" dirty="0"/>
              <a:t>Mills, A. (2024) Designing the human business: leveraging design thinking to craft powerful and innovative business models. Birmingham: </a:t>
            </a:r>
            <a:r>
              <a:rPr lang="en-GB" dirty="0" err="1"/>
              <a:t>Packt</a:t>
            </a:r>
            <a:r>
              <a:rPr lang="en-GB" dirty="0"/>
              <a:t> Publishing.</a:t>
            </a:r>
          </a:p>
          <a:p>
            <a:pPr fontAlgn="b"/>
            <a:r>
              <a:rPr lang="en-GB" dirty="0"/>
              <a:t>Paschalidou, K., </a:t>
            </a:r>
            <a:r>
              <a:rPr lang="en-GB" dirty="0" err="1"/>
              <a:t>Tsitskari</a:t>
            </a:r>
            <a:r>
              <a:rPr lang="en-GB" dirty="0"/>
              <a:t>, E., Alexandris, K., Karagiorgos, T. and </a:t>
            </a:r>
            <a:r>
              <a:rPr lang="en-GB" dirty="0" err="1"/>
              <a:t>Filippou</a:t>
            </a:r>
            <a:r>
              <a:rPr lang="en-GB" dirty="0"/>
              <a:t>, D. (2023) ‘Segmenting fitness </a:t>
            </a:r>
            <a:r>
              <a:rPr lang="en-GB" dirty="0" err="1"/>
              <a:t>center</a:t>
            </a:r>
            <a:r>
              <a:rPr lang="en-GB" dirty="0"/>
              <a:t> customers: leveraging perceived ethicality for enhanced loyalty, trust, and word-of-mouth communication’, Sustainability, 15(22), 16131.</a:t>
            </a:r>
          </a:p>
          <a:p>
            <a:pPr fontAlgn="b"/>
            <a:r>
              <a:rPr lang="en-GB" dirty="0" err="1"/>
              <a:t>Prasetyo</a:t>
            </a:r>
            <a:r>
              <a:rPr lang="en-GB" dirty="0"/>
              <a:t>, Y.T., </a:t>
            </a:r>
            <a:r>
              <a:rPr lang="en-GB" dirty="0" err="1"/>
              <a:t>Cahigas</a:t>
            </a:r>
            <a:r>
              <a:rPr lang="en-GB" dirty="0"/>
              <a:t>, M.M.L., Patrick, E., Rodney, M., </a:t>
            </a:r>
            <a:r>
              <a:rPr lang="en-GB" dirty="0" err="1"/>
              <a:t>Nadlifatin</a:t>
            </a:r>
            <a:r>
              <a:rPr lang="en-GB" dirty="0"/>
              <a:t>, R. and </a:t>
            </a:r>
            <a:r>
              <a:rPr lang="en-GB" dirty="0" err="1"/>
              <a:t>Persada</a:t>
            </a:r>
            <a:r>
              <a:rPr lang="en-GB" dirty="0"/>
              <a:t>, S.F. (2024) ‘Indonesian martial artists’ preferences in martial arts schools: sustaining business competitiveness through conjoint analysis’, </a:t>
            </a:r>
            <a:r>
              <a:rPr lang="en-GB" dirty="0" err="1"/>
              <a:t>PLoS</a:t>
            </a:r>
            <a:r>
              <a:rPr lang="en-GB" dirty="0"/>
              <a:t> ONE, 19(4), e0301229.</a:t>
            </a:r>
          </a:p>
          <a:p>
            <a:pPr fontAlgn="b"/>
            <a:r>
              <a:rPr lang="en-GB" dirty="0"/>
              <a:t>Prentice, C. (ed.) (2025) Strategic business research. Oxford: Elsevier.</a:t>
            </a:r>
          </a:p>
          <a:p>
            <a:pPr fontAlgn="b"/>
            <a:r>
              <a:rPr lang="en-GB" dirty="0"/>
              <a:t>Singh, G. and Sharma, S. (2022) ‘Obese customers’ fitness goal disclosure on social media: exploring weight-loss image sharing on emotions and healthy lifestyle aspirations’, European Journal of Marketing, 56(11), pp. </a:t>
            </a:r>
            <a:r>
              <a:rPr lang="en-GB" u="sng" dirty="0">
                <a:hlinkClick r:id="rId2"/>
              </a:rPr>
              <a:t>3138–3167</a:t>
            </a:r>
            <a:r>
              <a:rPr lang="en-GB" dirty="0"/>
              <a:t>.</a:t>
            </a:r>
          </a:p>
          <a:p>
            <a:pPr fontAlgn="b"/>
            <a:r>
              <a:rPr lang="en-GB" dirty="0"/>
              <a:t>Sport England (2025) Active Lives Adult Survey: November 2024–25 report. Loughborough: Sport England. Available at: </a:t>
            </a:r>
            <a:r>
              <a:rPr lang="en-GB" u="sng" dirty="0">
                <a:hlinkClick r:id="rId3"/>
              </a:rPr>
              <a:t>https://www.sportengland.org/research-and-data/data/active-lives</a:t>
            </a:r>
            <a:r>
              <a:rPr lang="en-GB" dirty="0"/>
              <a:t> (Accessed: 19 June 2026).</a:t>
            </a:r>
          </a:p>
          <a:p>
            <a:pPr fontAlgn="b"/>
            <a:r>
              <a:rPr lang="en-GB" dirty="0" err="1"/>
              <a:t>ukactive</a:t>
            </a:r>
            <a:r>
              <a:rPr lang="en-GB" dirty="0"/>
              <a:t> (2025) UK Health &amp; Fitness Market Report 2025. London: </a:t>
            </a:r>
            <a:r>
              <a:rPr lang="en-GB" dirty="0" err="1"/>
              <a:t>ukactive</a:t>
            </a:r>
            <a:r>
              <a:rPr lang="en-GB" dirty="0"/>
              <a:t>. Available at: </a:t>
            </a:r>
            <a:r>
              <a:rPr lang="en-GB" u="sng" dirty="0">
                <a:hlinkClick r:id="rId4"/>
              </a:rPr>
              <a:t>https://ukactive.com/services/research-institute/sector-intelligence/uk-health-and-fitness-market-report/</a:t>
            </a:r>
            <a:r>
              <a:rPr lang="en-GB" dirty="0"/>
              <a:t> (Accessed: 19 June 2026).</a:t>
            </a:r>
          </a:p>
          <a:p>
            <a:pPr fontAlgn="b"/>
            <a:r>
              <a:rPr lang="en-GB" dirty="0"/>
              <a:t>van der </a:t>
            </a:r>
            <a:r>
              <a:rPr lang="en-GB" dirty="0" err="1"/>
              <a:t>Pijl</a:t>
            </a:r>
            <a:r>
              <a:rPr lang="en-GB" dirty="0"/>
              <a:t>, P., </a:t>
            </a:r>
            <a:r>
              <a:rPr lang="en-GB" dirty="0" err="1"/>
              <a:t>Wijnen</a:t>
            </a:r>
            <a:r>
              <a:rPr lang="en-GB" dirty="0"/>
              <a:t>, R. and </a:t>
            </a:r>
            <a:r>
              <a:rPr lang="en-GB" dirty="0" err="1"/>
              <a:t>Lokitz</a:t>
            </a:r>
            <a:r>
              <a:rPr lang="en-GB" dirty="0"/>
              <a:t>, J. (2021) Business model shifts: six ways to create new value for customers. Hoboken, NJ: John Wiley &amp; Sons.</a:t>
            </a:r>
          </a:p>
          <a:p>
            <a:pPr fontAlgn="b"/>
            <a:r>
              <a:rPr lang="en-GB" dirty="0"/>
              <a:t>Yu, X.-b. (2021) The fundamental elements of strategy: concepts, theories and cases. Singapore: Springer.</a:t>
            </a:r>
          </a:p>
          <a:p>
            <a:endParaRPr lang="en-GB" dirty="0"/>
          </a:p>
        </p:txBody>
      </p:sp>
    </p:spTree>
    <p:extLst>
      <p:ext uri="{BB962C8B-B14F-4D97-AF65-F5344CB8AC3E}">
        <p14:creationId xmlns:p14="http://schemas.microsoft.com/office/powerpoint/2010/main" val="2721742943"/>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1794</Words>
  <Application>Microsoft Office PowerPoint</Application>
  <PresentationFormat>Widescreen</PresentationFormat>
  <Paragraphs>198</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Century Gothic</vt:lpstr>
      <vt:lpstr>Wingdings 3</vt:lpstr>
      <vt:lpstr>Ion</vt:lpstr>
      <vt:lpstr>Ascend Martial Arts</vt:lpstr>
      <vt:lpstr>Business Opportunity</vt:lpstr>
      <vt:lpstr>Marketing Research Findings</vt:lpstr>
      <vt:lpstr>Customer Needs Analysis</vt:lpstr>
      <vt:lpstr>Competitor Analysis</vt:lpstr>
      <vt:lpstr>Unique Selling Proposition</vt:lpstr>
      <vt:lpstr>Property Comparison</vt:lpstr>
      <vt:lpstr>Why Lucy Road was Selected</vt:lpstr>
      <vt:lpstr>Academy Layout</vt:lpstr>
      <vt:lpstr>Pricing Strategy </vt:lpstr>
      <vt:lpstr>Financial Overview and Cost</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Jack Collins</dc:creator>
  <cp:lastModifiedBy>Jack Collins</cp:lastModifiedBy>
  <cp:revision>17</cp:revision>
  <dcterms:created xsi:type="dcterms:W3CDTF">2026-06-22T00:50:29Z</dcterms:created>
  <dcterms:modified xsi:type="dcterms:W3CDTF">2026-06-22T05:38:15Z</dcterms:modified>
</cp:coreProperties>
</file>