
<file path=[Content_Types].xml><?xml version="1.0" encoding="utf-8"?>
<Types xmlns="http://schemas.openxmlformats.org/package/2006/content-types">
  <Default Extension="jpeg" ContentType="image/jpe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19"/>
  </p:notesMasterIdLst>
  <p:sldIdLst>
    <p:sldId id="256" r:id="rId2"/>
    <p:sldId id="308" r:id="rId3"/>
    <p:sldId id="309" r:id="rId4"/>
    <p:sldId id="310" r:id="rId5"/>
    <p:sldId id="311" r:id="rId6"/>
    <p:sldId id="312" r:id="rId7"/>
    <p:sldId id="313" r:id="rId8"/>
    <p:sldId id="315" r:id="rId9"/>
    <p:sldId id="316" r:id="rId10"/>
    <p:sldId id="317" r:id="rId11"/>
    <p:sldId id="318" r:id="rId12"/>
    <p:sldId id="319" r:id="rId13"/>
    <p:sldId id="320" r:id="rId14"/>
    <p:sldId id="322" r:id="rId15"/>
    <p:sldId id="324" r:id="rId16"/>
    <p:sldId id="323" r:id="rId17"/>
    <p:sldId id="32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Nabeel Masih" initials="NM" lastIdx="1" clrIdx="0">
    <p:extLst>
      <p:ext uri="{19B8F6BF-5375-455C-9EA6-DF929625EA0E}">
        <p15:presenceInfo xmlns:p15="http://schemas.microsoft.com/office/powerpoint/2012/main" userId="S::n.masih@uwtsd.ac.uk::3b4867f3-4bea-4354-93d5-4848f7105c6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67415"/>
  </p:normalViewPr>
  <p:slideViewPr>
    <p:cSldViewPr snapToGrid="0">
      <p:cViewPr varScale="1">
        <p:scale>
          <a:sx n="84" d="100"/>
          <a:sy n="84" d="100"/>
        </p:scale>
        <p:origin x="1904"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6F90309-0784-7047-8DC9-2A1351793FD0}" type="datetimeFigureOut">
              <a:rPr lang="en-US" smtClean="0"/>
              <a:t>10/17/23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ED043A-FD88-6144-AB0F-CEB403CCBAA2}" type="slidenum">
              <a:rPr lang="en-US" smtClean="0"/>
              <a:t>‹#›</a:t>
            </a:fld>
            <a:endParaRPr lang="en-US"/>
          </a:p>
        </p:txBody>
      </p:sp>
    </p:spTree>
    <p:extLst>
      <p:ext uri="{BB962C8B-B14F-4D97-AF65-F5344CB8AC3E}">
        <p14:creationId xmlns:p14="http://schemas.microsoft.com/office/powerpoint/2010/main" val="41931384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2</a:t>
            </a:fld>
            <a:endParaRPr lang="en-US"/>
          </a:p>
        </p:txBody>
      </p:sp>
    </p:spTree>
    <p:extLst>
      <p:ext uri="{BB962C8B-B14F-4D97-AF65-F5344CB8AC3E}">
        <p14:creationId xmlns:p14="http://schemas.microsoft.com/office/powerpoint/2010/main" val="33605522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3</a:t>
            </a:fld>
            <a:endParaRPr lang="en-US"/>
          </a:p>
        </p:txBody>
      </p:sp>
    </p:spTree>
    <p:extLst>
      <p:ext uri="{BB962C8B-B14F-4D97-AF65-F5344CB8AC3E}">
        <p14:creationId xmlns:p14="http://schemas.microsoft.com/office/powerpoint/2010/main" val="1821153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You may have heard the saying fix it in post, and as much as I hate to admit it</a:t>
            </a:r>
          </a:p>
          <a:p>
            <a:r>
              <a:rPr lang="en-GB" sz="1200" kern="1200" dirty="0">
                <a:solidFill>
                  <a:schemeClr val="tx1"/>
                </a:solidFill>
                <a:effectLst/>
                <a:latin typeface="+mn-lt"/>
                <a:ea typeface="+mn-ea"/>
                <a:cs typeface="+mn-cs"/>
              </a:rPr>
              <a:t>as a 3D artist who would like to have the production stage be perfect every time,</a:t>
            </a:r>
          </a:p>
          <a:p>
            <a:r>
              <a:rPr lang="en-GB" sz="1200" kern="1200" dirty="0">
                <a:solidFill>
                  <a:schemeClr val="tx1"/>
                </a:solidFill>
                <a:effectLst/>
                <a:latin typeface="+mn-lt"/>
                <a:ea typeface="+mn-ea"/>
                <a:cs typeface="+mn-cs"/>
              </a:rPr>
              <a:t>sometimes fixing things in postproduction is more cost-effective than committing</a:t>
            </a:r>
          </a:p>
          <a:p>
            <a:r>
              <a:rPr lang="en-GB" sz="1200" kern="1200" dirty="0">
                <a:solidFill>
                  <a:schemeClr val="tx1"/>
                </a:solidFill>
                <a:effectLst/>
                <a:latin typeface="+mn-lt"/>
                <a:ea typeface="+mn-ea"/>
                <a:cs typeface="+mn-cs"/>
              </a:rPr>
              <a:t>hours of rendering time to fix a shot.</a:t>
            </a:r>
          </a:p>
          <a:p>
            <a:r>
              <a:rPr lang="en-GB" sz="1200" kern="1200" dirty="0">
                <a:solidFill>
                  <a:schemeClr val="tx1"/>
                </a:solidFill>
                <a:effectLst/>
                <a:latin typeface="+mn-lt"/>
                <a:ea typeface="+mn-ea"/>
                <a:cs typeface="+mn-cs"/>
              </a:rPr>
              <a:t>Clients often change their minds mid-project, and a production that is in progress</a:t>
            </a:r>
          </a:p>
          <a:p>
            <a:r>
              <a:rPr lang="en-GB" sz="1200" kern="1200" dirty="0">
                <a:solidFill>
                  <a:schemeClr val="tx1"/>
                </a:solidFill>
                <a:effectLst/>
                <a:latin typeface="+mn-lt"/>
                <a:ea typeface="+mn-ea"/>
                <a:cs typeface="+mn-cs"/>
              </a:rPr>
              <a:t>cannot just start over. So it will usually come down to the postproduction</a:t>
            </a:r>
          </a:p>
          <a:p>
            <a:r>
              <a:rPr lang="en-GB" sz="1200" kern="1200" dirty="0">
                <a:solidFill>
                  <a:schemeClr val="tx1"/>
                </a:solidFill>
                <a:effectLst/>
                <a:latin typeface="+mn-lt"/>
                <a:ea typeface="+mn-ea"/>
                <a:cs typeface="+mn-cs"/>
              </a:rPr>
              <a:t>artist to have to make these fixes at the end of a production</a:t>
            </a:r>
          </a:p>
          <a:p>
            <a:r>
              <a:rPr lang="en-GB" sz="1200" kern="1200" dirty="0">
                <a:solidFill>
                  <a:schemeClr val="tx1"/>
                </a:solidFill>
                <a:effectLst/>
                <a:latin typeface="+mn-lt"/>
                <a:ea typeface="+mn-ea"/>
                <a:cs typeface="+mn-cs"/>
              </a:rPr>
              <a:t>For instance, many</a:t>
            </a:r>
          </a:p>
          <a:p>
            <a:r>
              <a:rPr lang="en-GB" sz="1200" kern="1200" dirty="0">
                <a:solidFill>
                  <a:schemeClr val="tx1"/>
                </a:solidFill>
                <a:effectLst/>
                <a:latin typeface="+mn-lt"/>
                <a:ea typeface="+mn-ea"/>
                <a:cs typeface="+mn-cs"/>
              </a:rPr>
              <a:t>feature films do not start out as 3D stereoscopic films, but become 3D stereo</a:t>
            </a:r>
          </a:p>
          <a:p>
            <a:r>
              <a:rPr lang="en-GB" sz="1200" kern="1200" dirty="0">
                <a:solidFill>
                  <a:schemeClr val="tx1"/>
                </a:solidFill>
                <a:effectLst/>
                <a:latin typeface="+mn-lt"/>
                <a:ea typeface="+mn-ea"/>
                <a:cs typeface="+mn-cs"/>
              </a:rPr>
              <a:t>films because the production companies think that type of film will make more</a:t>
            </a:r>
          </a:p>
          <a:p>
            <a:r>
              <a:rPr lang="en-GB" sz="1200" kern="1200" dirty="0">
                <a:solidFill>
                  <a:schemeClr val="tx1"/>
                </a:solidFill>
                <a:effectLst/>
                <a:latin typeface="+mn-lt"/>
                <a:ea typeface="+mn-ea"/>
                <a:cs typeface="+mn-cs"/>
              </a:rPr>
              <a:t>money.</a:t>
            </a:r>
          </a:p>
          <a:p>
            <a:r>
              <a:rPr lang="en-GB" sz="1200" kern="1200" dirty="0">
                <a:solidFill>
                  <a:schemeClr val="tx1"/>
                </a:solidFill>
                <a:effectLst/>
                <a:latin typeface="+mn-lt"/>
                <a:ea typeface="+mn-ea"/>
                <a:cs typeface="+mn-cs"/>
              </a:rPr>
              <a:t>Starting with a </a:t>
            </a:r>
            <a:r>
              <a:rPr lang="en-GB" sz="1200" kern="1200" dirty="0" err="1">
                <a:solidFill>
                  <a:schemeClr val="tx1"/>
                </a:solidFill>
                <a:effectLst/>
                <a:latin typeface="+mn-lt"/>
                <a:ea typeface="+mn-ea"/>
                <a:cs typeface="+mn-cs"/>
              </a:rPr>
              <a:t>nonstereoscopic</a:t>
            </a:r>
            <a:r>
              <a:rPr lang="en-GB" sz="1200" kern="1200" dirty="0">
                <a:solidFill>
                  <a:schemeClr val="tx1"/>
                </a:solidFill>
                <a:effectLst/>
                <a:latin typeface="+mn-lt"/>
                <a:ea typeface="+mn-ea"/>
                <a:cs typeface="+mn-cs"/>
              </a:rPr>
              <a:t> film and adding the 3D stereo effect</a:t>
            </a:r>
          </a:p>
          <a:p>
            <a:r>
              <a:rPr lang="en-GB" sz="1200" kern="1200" dirty="0">
                <a:solidFill>
                  <a:schemeClr val="tx1"/>
                </a:solidFill>
                <a:effectLst/>
                <a:latin typeface="+mn-lt"/>
                <a:ea typeface="+mn-ea"/>
                <a:cs typeface="+mn-cs"/>
              </a:rPr>
              <a:t>can be difficult and time-consuming. The postproduction team must be able</a:t>
            </a:r>
          </a:p>
          <a:p>
            <a:r>
              <a:rPr lang="en-GB" sz="1200" kern="1200" dirty="0">
                <a:solidFill>
                  <a:schemeClr val="tx1"/>
                </a:solidFill>
                <a:effectLst/>
                <a:latin typeface="+mn-lt"/>
                <a:ea typeface="+mn-ea"/>
                <a:cs typeface="+mn-cs"/>
              </a:rPr>
              <a:t>to troubleshoot a solution to meet just about any want or need of the client, as</a:t>
            </a:r>
          </a:p>
          <a:p>
            <a:r>
              <a:rPr lang="en-GB" sz="1200" kern="1200" dirty="0">
                <a:solidFill>
                  <a:schemeClr val="tx1"/>
                </a:solidFill>
                <a:effectLst/>
                <a:latin typeface="+mn-lt"/>
                <a:ea typeface="+mn-ea"/>
                <a:cs typeface="+mn-cs"/>
              </a:rPr>
              <a:t>long as the client is willing to pay extra for it.</a:t>
            </a:r>
          </a:p>
          <a:p>
            <a:endParaRPr lang="en-GB" sz="1200" kern="1200" dirty="0">
              <a:solidFill>
                <a:schemeClr val="tx1"/>
              </a:solidFill>
              <a:effectLst/>
              <a:latin typeface="+mn-lt"/>
              <a:ea typeface="+mn-ea"/>
              <a:cs typeface="+mn-cs"/>
            </a:endParaRPr>
          </a:p>
          <a:p>
            <a:endParaRPr lang="en-GB" sz="1200" kern="1200" dirty="0">
              <a:solidFill>
                <a:schemeClr val="tx1"/>
              </a:solidFill>
              <a:effectLst/>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4</a:t>
            </a:fld>
            <a:endParaRPr lang="en-US"/>
          </a:p>
        </p:txBody>
      </p:sp>
    </p:spTree>
    <p:extLst>
      <p:ext uri="{BB962C8B-B14F-4D97-AF65-F5344CB8AC3E}">
        <p14:creationId xmlns:p14="http://schemas.microsoft.com/office/powerpoint/2010/main" val="23831529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5</a:t>
            </a:fld>
            <a:endParaRPr lang="en-US"/>
          </a:p>
        </p:txBody>
      </p:sp>
    </p:spTree>
    <p:extLst>
      <p:ext uri="{BB962C8B-B14F-4D97-AF65-F5344CB8AC3E}">
        <p14:creationId xmlns:p14="http://schemas.microsoft.com/office/powerpoint/2010/main" val="26251508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The lighting artist may complete the initial composite for</a:t>
            </a:r>
          </a:p>
          <a:p>
            <a:r>
              <a:rPr lang="en-GB" sz="1200" kern="1200" dirty="0">
                <a:solidFill>
                  <a:schemeClr val="tx1"/>
                </a:solidFill>
                <a:effectLst/>
                <a:latin typeface="+mn-lt"/>
                <a:ea typeface="+mn-ea"/>
                <a:cs typeface="+mn-cs"/>
              </a:rPr>
              <a:t>a shot and then pass the pre-comp on to the 2D visual effects artist to work on</a:t>
            </a:r>
          </a:p>
          <a:p>
            <a:r>
              <a:rPr lang="en-GB" sz="1200" kern="1200" dirty="0">
                <a:solidFill>
                  <a:schemeClr val="tx1"/>
                </a:solidFill>
                <a:effectLst/>
                <a:latin typeface="+mn-lt"/>
                <a:ea typeface="+mn-ea"/>
                <a:cs typeface="+mn-cs"/>
              </a:rPr>
              <a:t>and finalize. The 2D visual effects artist will add effects that are much simpler to</a:t>
            </a:r>
          </a:p>
          <a:p>
            <a:r>
              <a:rPr lang="en-GB" sz="1200" kern="1200" dirty="0">
                <a:solidFill>
                  <a:schemeClr val="tx1"/>
                </a:solidFill>
                <a:effectLst/>
                <a:latin typeface="+mn-lt"/>
                <a:ea typeface="+mn-ea"/>
                <a:cs typeface="+mn-cs"/>
              </a:rPr>
              <a:t>achieve at the end of a project in a 2D application than in a 3D application. The</a:t>
            </a:r>
          </a:p>
          <a:p>
            <a:r>
              <a:rPr lang="en-GB" sz="1200" kern="1200" dirty="0">
                <a:solidFill>
                  <a:schemeClr val="tx1"/>
                </a:solidFill>
                <a:effectLst/>
                <a:latin typeface="+mn-lt"/>
                <a:ea typeface="+mn-ea"/>
                <a:cs typeface="+mn-cs"/>
              </a:rPr>
              <a:t>following are examples of such effects:</a:t>
            </a: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6</a:t>
            </a:fld>
            <a:endParaRPr lang="en-US"/>
          </a:p>
        </p:txBody>
      </p:sp>
    </p:spTree>
    <p:extLst>
      <p:ext uri="{BB962C8B-B14F-4D97-AF65-F5344CB8AC3E}">
        <p14:creationId xmlns:p14="http://schemas.microsoft.com/office/powerpoint/2010/main" val="6326728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motion-graphics artist uses the same techniques as a 2D visual artist, and again</a:t>
            </a:r>
          </a:p>
          <a:p>
            <a:r>
              <a:rPr lang="en-GB" sz="1200" kern="1200" dirty="0">
                <a:solidFill>
                  <a:schemeClr val="tx1"/>
                </a:solidFill>
                <a:effectLst/>
                <a:latin typeface="+mn-lt"/>
                <a:ea typeface="+mn-ea"/>
                <a:cs typeface="+mn-cs"/>
              </a:rPr>
              <a:t>may be the same artist as the 2D visual effects artist. But the motion-graphics artist’s</a:t>
            </a:r>
          </a:p>
          <a:p>
            <a:r>
              <a:rPr lang="en-GB" sz="1200" kern="1200" dirty="0">
                <a:solidFill>
                  <a:schemeClr val="tx1"/>
                </a:solidFill>
                <a:effectLst/>
                <a:latin typeface="+mn-lt"/>
                <a:ea typeface="+mn-ea"/>
                <a:cs typeface="+mn-cs"/>
              </a:rPr>
              <a:t>job is to create the graphical design elements of a shot if needed. This type of</a:t>
            </a:r>
          </a:p>
          <a:p>
            <a:r>
              <a:rPr lang="en-GB" sz="1200" kern="1200" dirty="0">
                <a:solidFill>
                  <a:schemeClr val="tx1"/>
                </a:solidFill>
                <a:effectLst/>
                <a:latin typeface="+mn-lt"/>
                <a:ea typeface="+mn-ea"/>
                <a:cs typeface="+mn-cs"/>
              </a:rPr>
              <a:t>work can be seen in film title sequences and in television station bumpers.</a:t>
            </a:r>
          </a:p>
          <a:p>
            <a:endParaRPr lang="en-US" dirty="0"/>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7</a:t>
            </a:fld>
            <a:endParaRPr lang="en-US"/>
          </a:p>
        </p:txBody>
      </p:sp>
    </p:spTree>
    <p:extLst>
      <p:ext uri="{BB962C8B-B14F-4D97-AF65-F5344CB8AC3E}">
        <p14:creationId xmlns:p14="http://schemas.microsoft.com/office/powerpoint/2010/main" val="396415975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8</a:t>
            </a:fld>
            <a:endParaRPr lang="en-US"/>
          </a:p>
        </p:txBody>
      </p:sp>
    </p:spTree>
    <p:extLst>
      <p:ext uri="{BB962C8B-B14F-4D97-AF65-F5344CB8AC3E}">
        <p14:creationId xmlns:p14="http://schemas.microsoft.com/office/powerpoint/2010/main" val="10472435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shot is created</a:t>
            </a:r>
          </a:p>
          <a:p>
            <a:r>
              <a:rPr lang="en-GB" sz="1200" kern="1200" dirty="0">
                <a:solidFill>
                  <a:schemeClr val="tx1"/>
                </a:solidFill>
                <a:effectLst/>
                <a:latin typeface="+mn-lt"/>
                <a:ea typeface="+mn-ea"/>
                <a:cs typeface="+mn-cs"/>
              </a:rPr>
              <a:t>every time the camera changes, and there are thousands of shots in a feature</a:t>
            </a:r>
          </a:p>
          <a:p>
            <a:r>
              <a:rPr lang="en-GB" sz="1200" kern="1200" dirty="0">
                <a:solidFill>
                  <a:schemeClr val="tx1"/>
                </a:solidFill>
                <a:effectLst/>
                <a:latin typeface="+mn-lt"/>
                <a:ea typeface="+mn-ea"/>
                <a:cs typeface="+mn-cs"/>
              </a:rPr>
              <a:t>film. Each shot needs to be corrected to achieve the look of the film. </a:t>
            </a:r>
            <a:r>
              <a:rPr lang="en-GB" sz="1200" kern="1200" dirty="0" err="1">
                <a:solidFill>
                  <a:schemeClr val="tx1"/>
                </a:solidFill>
                <a:effectLst/>
                <a:latin typeface="+mn-lt"/>
                <a:ea typeface="+mn-ea"/>
                <a:cs typeface="+mn-cs"/>
              </a:rPr>
              <a:t>Color</a:t>
            </a:r>
            <a:r>
              <a:rPr lang="en-GB" sz="1200" kern="1200" dirty="0">
                <a:solidFill>
                  <a:schemeClr val="tx1"/>
                </a:solidFill>
                <a:effectLst/>
                <a:latin typeface="+mn-lt"/>
                <a:ea typeface="+mn-ea"/>
                <a:cs typeface="+mn-cs"/>
              </a:rPr>
              <a:t> correction</a:t>
            </a:r>
          </a:p>
          <a:p>
            <a:r>
              <a:rPr lang="en-GB" sz="1200" kern="1200" dirty="0">
                <a:solidFill>
                  <a:schemeClr val="tx1"/>
                </a:solidFill>
                <a:effectLst/>
                <a:latin typeface="+mn-lt"/>
                <a:ea typeface="+mn-ea"/>
                <a:cs typeface="+mn-cs"/>
              </a:rPr>
              <a:t>can be very artistic and highly technical at the same time.</a:t>
            </a: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9</a:t>
            </a:fld>
            <a:endParaRPr lang="en-US"/>
          </a:p>
        </p:txBody>
      </p:sp>
    </p:spTree>
    <p:extLst>
      <p:ext uri="{BB962C8B-B14F-4D97-AF65-F5344CB8AC3E}">
        <p14:creationId xmlns:p14="http://schemas.microsoft.com/office/powerpoint/2010/main" val="31590478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shot is created</a:t>
            </a:r>
          </a:p>
          <a:p>
            <a:r>
              <a:rPr lang="en-GB" sz="1200" kern="1200" dirty="0">
                <a:solidFill>
                  <a:schemeClr val="tx1"/>
                </a:solidFill>
                <a:effectLst/>
                <a:latin typeface="+mn-lt"/>
                <a:ea typeface="+mn-ea"/>
                <a:cs typeface="+mn-cs"/>
              </a:rPr>
              <a:t>every time the camera changes, and there are thousands of shots in a feature</a:t>
            </a:r>
          </a:p>
          <a:p>
            <a:r>
              <a:rPr lang="en-GB" sz="1200" kern="1200" dirty="0">
                <a:solidFill>
                  <a:schemeClr val="tx1"/>
                </a:solidFill>
                <a:effectLst/>
                <a:latin typeface="+mn-lt"/>
                <a:ea typeface="+mn-ea"/>
                <a:cs typeface="+mn-cs"/>
              </a:rPr>
              <a:t>film. Each shot needs to be corrected to achieve the look of the film. </a:t>
            </a:r>
            <a:r>
              <a:rPr lang="en-GB" sz="1200" kern="1200" dirty="0" err="1">
                <a:solidFill>
                  <a:schemeClr val="tx1"/>
                </a:solidFill>
                <a:effectLst/>
                <a:latin typeface="+mn-lt"/>
                <a:ea typeface="+mn-ea"/>
                <a:cs typeface="+mn-cs"/>
              </a:rPr>
              <a:t>Color</a:t>
            </a:r>
            <a:r>
              <a:rPr lang="en-GB" sz="1200" kern="1200" dirty="0">
                <a:solidFill>
                  <a:schemeClr val="tx1"/>
                </a:solidFill>
                <a:effectLst/>
                <a:latin typeface="+mn-lt"/>
                <a:ea typeface="+mn-ea"/>
                <a:cs typeface="+mn-cs"/>
              </a:rPr>
              <a:t> correction</a:t>
            </a:r>
          </a:p>
          <a:p>
            <a:r>
              <a:rPr lang="en-GB" sz="1200" kern="1200" dirty="0">
                <a:solidFill>
                  <a:schemeClr val="tx1"/>
                </a:solidFill>
                <a:effectLst/>
                <a:latin typeface="+mn-lt"/>
                <a:ea typeface="+mn-ea"/>
                <a:cs typeface="+mn-cs"/>
              </a:rPr>
              <a:t>can be very artistic and highly technical at the same time.</a:t>
            </a: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10</a:t>
            </a:fld>
            <a:endParaRPr lang="en-US"/>
          </a:p>
        </p:txBody>
      </p:sp>
    </p:spTree>
    <p:extLst>
      <p:ext uri="{BB962C8B-B14F-4D97-AF65-F5344CB8AC3E}">
        <p14:creationId xmlns:p14="http://schemas.microsoft.com/office/powerpoint/2010/main" val="3829127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 shot is created</a:t>
            </a:r>
          </a:p>
          <a:p>
            <a:r>
              <a:rPr lang="en-GB" sz="1200" kern="1200" dirty="0">
                <a:solidFill>
                  <a:schemeClr val="tx1"/>
                </a:solidFill>
                <a:effectLst/>
                <a:latin typeface="+mn-lt"/>
                <a:ea typeface="+mn-ea"/>
                <a:cs typeface="+mn-cs"/>
              </a:rPr>
              <a:t>every time the camera changes, and there are thousands of shots in a feature</a:t>
            </a:r>
          </a:p>
          <a:p>
            <a:r>
              <a:rPr lang="en-GB" sz="1200" kern="1200" dirty="0">
                <a:solidFill>
                  <a:schemeClr val="tx1"/>
                </a:solidFill>
                <a:effectLst/>
                <a:latin typeface="+mn-lt"/>
                <a:ea typeface="+mn-ea"/>
                <a:cs typeface="+mn-cs"/>
              </a:rPr>
              <a:t>film. Each shot needs to be corrected to achieve the look of the film. </a:t>
            </a:r>
            <a:r>
              <a:rPr lang="en-GB" sz="1200" kern="1200" dirty="0" err="1">
                <a:solidFill>
                  <a:schemeClr val="tx1"/>
                </a:solidFill>
                <a:effectLst/>
                <a:latin typeface="+mn-lt"/>
                <a:ea typeface="+mn-ea"/>
                <a:cs typeface="+mn-cs"/>
              </a:rPr>
              <a:t>Color</a:t>
            </a:r>
            <a:r>
              <a:rPr lang="en-GB" sz="1200" kern="1200" dirty="0">
                <a:solidFill>
                  <a:schemeClr val="tx1"/>
                </a:solidFill>
                <a:effectLst/>
                <a:latin typeface="+mn-lt"/>
                <a:ea typeface="+mn-ea"/>
                <a:cs typeface="+mn-cs"/>
              </a:rPr>
              <a:t> correction</a:t>
            </a:r>
          </a:p>
          <a:p>
            <a:r>
              <a:rPr lang="en-GB" sz="1200" kern="1200" dirty="0">
                <a:solidFill>
                  <a:schemeClr val="tx1"/>
                </a:solidFill>
                <a:effectLst/>
                <a:latin typeface="+mn-lt"/>
                <a:ea typeface="+mn-ea"/>
                <a:cs typeface="+mn-cs"/>
              </a:rPr>
              <a:t>can be very artistic and highly technical at the same time.</a:t>
            </a: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11</a:t>
            </a:fld>
            <a:endParaRPr lang="en-US"/>
          </a:p>
        </p:txBody>
      </p:sp>
    </p:spTree>
    <p:extLst>
      <p:ext uri="{BB962C8B-B14F-4D97-AF65-F5344CB8AC3E}">
        <p14:creationId xmlns:p14="http://schemas.microsoft.com/office/powerpoint/2010/main" val="97098637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dirty="0"/>
              <a:t>The largest technical limitation to </a:t>
            </a:r>
            <a:r>
              <a:rPr lang="en-GB" sz="1200" dirty="0" err="1"/>
              <a:t>thistype</a:t>
            </a:r>
            <a:r>
              <a:rPr lang="en-GB" sz="1200" dirty="0"/>
              <a:t> is colour correction because not everyone’s computer and monitor is calibrated</a:t>
            </a:r>
          </a:p>
          <a:p>
            <a:r>
              <a:rPr lang="en-GB" sz="1200" dirty="0"/>
              <a:t>and will look different. More on this topic in Chapter 3, “Digital Imaging and Video.”</a:t>
            </a:r>
          </a:p>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12</a:t>
            </a:fld>
            <a:endParaRPr lang="en-US"/>
          </a:p>
        </p:txBody>
      </p:sp>
    </p:spTree>
    <p:extLst>
      <p:ext uri="{BB962C8B-B14F-4D97-AF65-F5344CB8AC3E}">
        <p14:creationId xmlns:p14="http://schemas.microsoft.com/office/powerpoint/2010/main" val="299220215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13</a:t>
            </a:fld>
            <a:endParaRPr lang="en-US"/>
          </a:p>
        </p:txBody>
      </p:sp>
    </p:spTree>
    <p:extLst>
      <p:ext uri="{BB962C8B-B14F-4D97-AF65-F5344CB8AC3E}">
        <p14:creationId xmlns:p14="http://schemas.microsoft.com/office/powerpoint/2010/main" val="10114603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93ED043A-FD88-6144-AB0F-CEB403CCBAA2}" type="slidenum">
              <a:rPr lang="en-US" smtClean="0"/>
              <a:t>17</a:t>
            </a:fld>
            <a:endParaRPr lang="en-US"/>
          </a:p>
        </p:txBody>
      </p:sp>
    </p:spTree>
    <p:extLst>
      <p:ext uri="{BB962C8B-B14F-4D97-AF65-F5344CB8AC3E}">
        <p14:creationId xmlns:p14="http://schemas.microsoft.com/office/powerpoint/2010/main" val="34086300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GB"/>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16661658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42774664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39032554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AABC6CF-E57E-48D8-BC1F-491E8707E923}" type="datetimeFigureOut">
              <a:rPr lang="en-GB" smtClean="0"/>
              <a:t>17/10/2023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6546221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AABC6CF-E57E-48D8-BC1F-491E8707E923}" type="datetimeFigureOut">
              <a:rPr lang="en-GB" smtClean="0"/>
              <a:t>17/10/2023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615391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AABC6CF-E57E-48D8-BC1F-491E8707E923}" type="datetimeFigureOut">
              <a:rPr lang="en-GB" smtClean="0"/>
              <a:t>17/10/2023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13705404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ABC6CF-E57E-48D8-BC1F-491E8707E923}" type="datetimeFigureOut">
              <a:rPr lang="en-GB" smtClean="0"/>
              <a:t>17/10/2023</a:t>
            </a:fld>
            <a:endParaRPr lang="en-GB"/>
          </a:p>
        </p:txBody>
      </p:sp>
      <p:sp>
        <p:nvSpPr>
          <p:cNvPr id="3" name="Footer Placeholder 2"/>
          <p:cNvSpPr>
            <a:spLocks noGrp="1"/>
          </p:cNvSpPr>
          <p:nvPr>
            <p:ph type="ftr" sz="quarter" idx="11"/>
          </p:nvPr>
        </p:nvSpPr>
        <p:spPr/>
        <p:txBody>
          <a:bodyPr/>
          <a:lstStyle/>
          <a:p>
            <a:endParaRPr lang="en-GB"/>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5319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ABC6CF-E57E-48D8-BC1F-491E8707E923}" type="datetimeFigureOut">
              <a:rPr lang="en-GB" smtClean="0"/>
              <a:t>17/10/2023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23001333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ABC6CF-E57E-48D8-BC1F-491E8707E923}" type="datetimeFigureOut">
              <a:rPr lang="en-GB" smtClean="0"/>
              <a:t>17/10/2023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411214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AABC6CF-E57E-48D8-BC1F-491E8707E923}" type="datetimeFigureOut">
              <a:rPr lang="en-GB" smtClean="0"/>
              <a:t>17/10/2023</a:t>
            </a:fld>
            <a:endParaRPr lang="en-GB"/>
          </a:p>
        </p:txBody>
      </p:sp>
      <p:sp>
        <p:nvSpPr>
          <p:cNvPr id="6" name="Footer Placeholder 5"/>
          <p:cNvSpPr>
            <a:spLocks noGrp="1"/>
          </p:cNvSpPr>
          <p:nvPr>
            <p:ph type="ftr" sz="quarter" idx="11"/>
          </p:nvPr>
        </p:nvSpPr>
        <p:spPr/>
        <p:txBody>
          <a:bodyPr/>
          <a:lstStyle/>
          <a:p>
            <a:endParaRPr lang="en-GB"/>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2414892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32528612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7437140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9921074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AABC6CF-E57E-48D8-BC1F-491E8707E923}" type="datetimeFigureOut">
              <a:rPr lang="en-GB" smtClean="0"/>
              <a:t>17/10/2023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170381208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5AABC6CF-E57E-48D8-BC1F-491E8707E923}" type="datetimeFigureOut">
              <a:rPr lang="en-GB" smtClean="0"/>
              <a:t>17/10/2023</a:t>
            </a:fld>
            <a:endParaRPr lang="en-GB"/>
          </a:p>
        </p:txBody>
      </p:sp>
      <p:sp>
        <p:nvSpPr>
          <p:cNvPr id="8" name="Footer Placeholder 7"/>
          <p:cNvSpPr>
            <a:spLocks noGrp="1"/>
          </p:cNvSpPr>
          <p:nvPr>
            <p:ph type="ftr" sz="quarter" idx="11"/>
          </p:nvPr>
        </p:nvSpPr>
        <p:spPr>
          <a:xfrm>
            <a:off x="561111" y="6391838"/>
            <a:ext cx="3644282" cy="304801"/>
          </a:xfrm>
        </p:spPr>
        <p:txBody>
          <a:bodyPr/>
          <a:lstStyle/>
          <a:p>
            <a:endParaRPr lang="en-GB"/>
          </a:p>
        </p:txBody>
      </p:sp>
      <p:sp>
        <p:nvSpPr>
          <p:cNvPr id="9" name="Slide Number Placeholder 8"/>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18457311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12204856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5AABC6CF-E57E-48D8-BC1F-491E8707E923}" type="datetimeFigureOut">
              <a:rPr lang="en-GB" smtClean="0"/>
              <a:t>17/10/2023</a:t>
            </a:fld>
            <a:endParaRPr lang="en-GB"/>
          </a:p>
        </p:txBody>
      </p:sp>
      <p:sp>
        <p:nvSpPr>
          <p:cNvPr id="5" name="Footer Placeholder 4"/>
          <p:cNvSpPr>
            <a:spLocks noGrp="1"/>
          </p:cNvSpPr>
          <p:nvPr>
            <p:ph type="ftr" sz="quarter" idx="11"/>
          </p:nvPr>
        </p:nvSpPr>
        <p:spPr/>
        <p:txBody>
          <a:bodyPr/>
          <a:lstStyle/>
          <a:p>
            <a:endParaRPr lang="en-GB"/>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494A7097-36FB-4C40-9C7C-ABCE5CDE5905}" type="slidenum">
              <a:rPr lang="en-GB" smtClean="0"/>
              <a:t>‹#›</a:t>
            </a:fld>
            <a:endParaRPr lang="en-GB"/>
          </a:p>
        </p:txBody>
      </p:sp>
    </p:spTree>
    <p:extLst>
      <p:ext uri="{BB962C8B-B14F-4D97-AF65-F5344CB8AC3E}">
        <p14:creationId xmlns:p14="http://schemas.microsoft.com/office/powerpoint/2010/main" val="27820226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5AABC6CF-E57E-48D8-BC1F-491E8707E923}" type="datetimeFigureOut">
              <a:rPr lang="en-GB" smtClean="0"/>
              <a:t>17/10/2023</a:t>
            </a:fld>
            <a:endParaRPr lang="en-GB"/>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GB"/>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494A7097-36FB-4C40-9C7C-ABCE5CDE5905}" type="slidenum">
              <a:rPr lang="en-GB" smtClean="0"/>
              <a:t>‹#›</a:t>
            </a:fld>
            <a:endParaRPr lang="en-GB"/>
          </a:p>
        </p:txBody>
      </p:sp>
    </p:spTree>
    <p:extLst>
      <p:ext uri="{BB962C8B-B14F-4D97-AF65-F5344CB8AC3E}">
        <p14:creationId xmlns:p14="http://schemas.microsoft.com/office/powerpoint/2010/main" val="113113070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mailto:n.masih@uwtsd.ac.u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v8GUsI8vJu4" TargetMode="External"/><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notesSlide" Target="../notesSlides/notesSlide10.xml"/><Relationship Id="rId1" Type="http://schemas.openxmlformats.org/officeDocument/2006/relationships/slideLayout" Target="../slideLayouts/slideLayout6.xml"/><Relationship Id="rId4" Type="http://schemas.openxmlformats.org/officeDocument/2006/relationships/image" Target="../media/image3.tiff"/></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7.xml"/><Relationship Id="rId1" Type="http://schemas.openxmlformats.org/officeDocument/2006/relationships/video" Target="https://www.youtube.com/embed/CRl3Rn_ud9g?feature=oembed" TargetMode="Externa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ideo" Target="https://www.youtube.com/embed/V5mS7BHmZJI?feature=oembed"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slideLayout" Target="../slideLayouts/slideLayout7.xml"/><Relationship Id="rId1" Type="http://schemas.openxmlformats.org/officeDocument/2006/relationships/video" Target="https://www.youtube.com/embed/mo-dfP1o9Yw?feature=oembed"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v8GUsI8vJu4" TargetMode="External"/><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84E1BE-D387-433E-95D2-1D201087DFF5}"/>
              </a:ext>
            </a:extLst>
          </p:cNvPr>
          <p:cNvSpPr>
            <a:spLocks noGrp="1"/>
          </p:cNvSpPr>
          <p:nvPr>
            <p:ph type="ctrTitle"/>
          </p:nvPr>
        </p:nvSpPr>
        <p:spPr>
          <a:xfrm>
            <a:off x="688428" y="472537"/>
            <a:ext cx="10725805" cy="2677648"/>
          </a:xfrm>
        </p:spPr>
        <p:txBody>
          <a:bodyPr/>
          <a:lstStyle/>
          <a:p>
            <a:pPr algn="ctr"/>
            <a:r>
              <a:rPr lang="en-GB" dirty="0"/>
              <a:t>Welcome to MA </a:t>
            </a:r>
            <a:br>
              <a:rPr lang="en-GB" dirty="0"/>
            </a:br>
            <a:r>
              <a:rPr lang="en-GB" dirty="0"/>
              <a:t>3D Computer Animation</a:t>
            </a:r>
            <a:br>
              <a:rPr lang="en-GB" dirty="0"/>
            </a:br>
            <a:r>
              <a:rPr lang="en-GB" sz="2800" dirty="0"/>
              <a:t>Production Management – ADGD7005</a:t>
            </a:r>
          </a:p>
        </p:txBody>
      </p:sp>
      <p:sp>
        <p:nvSpPr>
          <p:cNvPr id="3" name="Subtitle 2">
            <a:extLst>
              <a:ext uri="{FF2B5EF4-FFF2-40B4-BE49-F238E27FC236}">
                <a16:creationId xmlns:a16="http://schemas.microsoft.com/office/drawing/2014/main" id="{A5928238-5AC4-4B21-AA56-1AE7BE79AE62}"/>
              </a:ext>
            </a:extLst>
          </p:cNvPr>
          <p:cNvSpPr>
            <a:spLocks noGrp="1"/>
          </p:cNvSpPr>
          <p:nvPr>
            <p:ph type="subTitle" idx="1"/>
          </p:nvPr>
        </p:nvSpPr>
        <p:spPr>
          <a:xfrm>
            <a:off x="1186486" y="3244779"/>
            <a:ext cx="8825658" cy="861420"/>
          </a:xfrm>
        </p:spPr>
        <p:txBody>
          <a:bodyPr>
            <a:noAutofit/>
          </a:bodyPr>
          <a:lstStyle/>
          <a:p>
            <a:endParaRPr lang="en-GB" sz="2000" cap="none" dirty="0"/>
          </a:p>
          <a:p>
            <a:pPr algn="ctr"/>
            <a:r>
              <a:rPr lang="en-GB" altLang="en-US" sz="3000" cap="none" dirty="0">
                <a:solidFill>
                  <a:schemeClr val="bg1"/>
                </a:solidFill>
                <a:latin typeface="Century Gothic" panose="020B0502020202020204" pitchFamily="34" charset="0"/>
                <a:cs typeface="Arial" panose="020B0604020202020204" pitchFamily="34" charset="0"/>
              </a:rPr>
              <a:t>Nabeel Masih</a:t>
            </a:r>
            <a:br>
              <a:rPr lang="en-GB" altLang="en-US" sz="2000" cap="none" dirty="0">
                <a:solidFill>
                  <a:schemeClr val="bg1"/>
                </a:solidFill>
                <a:latin typeface="Century Gothic" panose="020B0502020202020204" pitchFamily="34" charset="0"/>
                <a:cs typeface="Arial" panose="020B0604020202020204" pitchFamily="34" charset="0"/>
              </a:rPr>
            </a:br>
            <a:br>
              <a:rPr lang="en-GB" altLang="en-US" sz="2000" cap="none" dirty="0">
                <a:solidFill>
                  <a:schemeClr val="bg1"/>
                </a:solidFill>
                <a:latin typeface="Century Gothic" panose="020B0502020202020204" pitchFamily="34" charset="0"/>
                <a:cs typeface="Arial" panose="020B0604020202020204" pitchFamily="34" charset="0"/>
              </a:rPr>
            </a:br>
            <a:r>
              <a:rPr lang="en-GB" sz="2000" cap="none" dirty="0">
                <a:solidFill>
                  <a:schemeClr val="bg1"/>
                </a:solidFill>
                <a:latin typeface="Century Gothic" panose="020B0502020202020204" pitchFamily="34" charset="0"/>
              </a:rPr>
              <a:t>Lecturer VFX and Animation </a:t>
            </a:r>
          </a:p>
          <a:p>
            <a:pPr algn="ctr"/>
            <a:r>
              <a:rPr lang="en-GB" sz="2000" cap="none" dirty="0">
                <a:solidFill>
                  <a:schemeClr val="bg1"/>
                </a:solidFill>
                <a:hlinkClick r:id="rId2"/>
              </a:rPr>
              <a:t>n.masih@uwtsd.ac.uk</a:t>
            </a:r>
            <a:endParaRPr lang="en-GB" sz="2000" cap="none" dirty="0">
              <a:solidFill>
                <a:schemeClr val="bg1"/>
              </a:solidFill>
            </a:endParaRPr>
          </a:p>
          <a:p>
            <a:pPr algn="ctr"/>
            <a:endParaRPr lang="en-GB" sz="2000" cap="none" dirty="0">
              <a:solidFill>
                <a:schemeClr val="bg1"/>
              </a:solidFill>
            </a:endParaRPr>
          </a:p>
          <a:p>
            <a:pPr algn="ctr"/>
            <a:r>
              <a:rPr lang="en-GB" sz="2000" cap="none" dirty="0">
                <a:solidFill>
                  <a:schemeClr val="bg1"/>
                </a:solidFill>
              </a:rPr>
              <a:t>Session 3</a:t>
            </a:r>
          </a:p>
        </p:txBody>
      </p:sp>
    </p:spTree>
    <p:extLst>
      <p:ext uri="{BB962C8B-B14F-4D97-AF65-F5344CB8AC3E}">
        <p14:creationId xmlns:p14="http://schemas.microsoft.com/office/powerpoint/2010/main" val="27085536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Next week - Working in 3D Animation post Production</a:t>
            </a:r>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783344" y="3267041"/>
            <a:ext cx="7583294" cy="2185214"/>
          </a:xfrm>
          <a:prstGeom prst="rect">
            <a:avLst/>
          </a:prstGeom>
          <a:noFill/>
        </p:spPr>
        <p:txBody>
          <a:bodyPr wrap="square" rtlCol="0">
            <a:spAutoFit/>
          </a:bodyPr>
          <a:lstStyle/>
          <a:p>
            <a:r>
              <a:rPr lang="en-GB" sz="2500" b="1" dirty="0"/>
              <a:t>Compositing</a:t>
            </a:r>
          </a:p>
          <a:p>
            <a:r>
              <a:rPr lang="en-GB" sz="2500" b="1" dirty="0"/>
              <a:t>2D visual effects (VFX)/motion graphics</a:t>
            </a:r>
          </a:p>
          <a:p>
            <a:r>
              <a:rPr lang="en-GB" sz="2500" b="1" dirty="0"/>
              <a:t>Colour correction</a:t>
            </a:r>
          </a:p>
          <a:p>
            <a:r>
              <a:rPr lang="en-GB" sz="2500" b="1" dirty="0"/>
              <a:t>Final output</a:t>
            </a:r>
          </a:p>
          <a:p>
            <a:endParaRPr lang="en-GB" dirty="0"/>
          </a:p>
          <a:p>
            <a:endParaRPr lang="en-US" dirty="0"/>
          </a:p>
        </p:txBody>
      </p:sp>
      <p:sp>
        <p:nvSpPr>
          <p:cNvPr id="7" name="TextBox 6">
            <a:extLst>
              <a:ext uri="{FF2B5EF4-FFF2-40B4-BE49-F238E27FC236}">
                <a16:creationId xmlns:a16="http://schemas.microsoft.com/office/drawing/2014/main" id="{6CBCF21B-0664-1047-9DAF-FB959863B569}"/>
              </a:ext>
            </a:extLst>
          </p:cNvPr>
          <p:cNvSpPr txBox="1"/>
          <p:nvPr/>
        </p:nvSpPr>
        <p:spPr>
          <a:xfrm>
            <a:off x="7313975" y="4168874"/>
            <a:ext cx="4552560" cy="2015936"/>
          </a:xfrm>
          <a:prstGeom prst="rect">
            <a:avLst/>
          </a:prstGeom>
          <a:noFill/>
          <a:ln>
            <a:solidFill>
              <a:schemeClr val="accent1"/>
            </a:solidFill>
          </a:ln>
        </p:spPr>
        <p:txBody>
          <a:bodyPr wrap="square">
            <a:spAutoFit/>
          </a:bodyPr>
          <a:lstStyle/>
          <a:p>
            <a:pPr algn="r"/>
            <a:r>
              <a:rPr lang="en-GB" sz="2000" b="1" dirty="0"/>
              <a:t>Reference:</a:t>
            </a:r>
          </a:p>
          <a:p>
            <a:pPr algn="r"/>
            <a:r>
              <a:rPr lang="en-GB" sz="1500" dirty="0"/>
              <a:t>3D Animation Essentials Andy Beane</a:t>
            </a:r>
          </a:p>
          <a:p>
            <a:pPr algn="r"/>
            <a:r>
              <a:rPr lang="en-GB" sz="1500" dirty="0">
                <a:hlinkClick r:id="rId3"/>
              </a:rPr>
              <a:t>https://www.youtube.com/watch?v=v8GUsI8vJu4</a:t>
            </a:r>
            <a:endParaRPr lang="en-GB" sz="1500" dirty="0"/>
          </a:p>
          <a:p>
            <a:pPr algn="r"/>
            <a:r>
              <a:rPr lang="en-GB" sz="1500" dirty="0"/>
              <a:t>Making of " The Incredibles"</a:t>
            </a:r>
          </a:p>
          <a:p>
            <a:pPr algn="r"/>
            <a:endParaRPr lang="en-GB" sz="1500" dirty="0"/>
          </a:p>
          <a:p>
            <a:pPr algn="r"/>
            <a:r>
              <a:rPr lang="en-GB" sz="1500" dirty="0"/>
              <a:t>https://</a:t>
            </a:r>
            <a:r>
              <a:rPr lang="en-GB" sz="1500" dirty="0" err="1"/>
              <a:t>www.youtube.com</a:t>
            </a:r>
            <a:r>
              <a:rPr lang="en-GB" sz="1500" dirty="0"/>
              <a:t>/</a:t>
            </a:r>
            <a:r>
              <a:rPr lang="en-GB" sz="1500" dirty="0" err="1"/>
              <a:t>watch?v</a:t>
            </a:r>
            <a:r>
              <a:rPr lang="en-GB" sz="1500" dirty="0"/>
              <a:t>=r45EvRlrNZU</a:t>
            </a:r>
          </a:p>
        </p:txBody>
      </p:sp>
    </p:spTree>
    <p:extLst>
      <p:ext uri="{BB962C8B-B14F-4D97-AF65-F5344CB8AC3E}">
        <p14:creationId xmlns:p14="http://schemas.microsoft.com/office/powerpoint/2010/main" val="37011157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Next week - Working in 3D Animation post Production</a:t>
            </a:r>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232476" y="2025228"/>
            <a:ext cx="7583294" cy="5262979"/>
          </a:xfrm>
          <a:prstGeom prst="rect">
            <a:avLst/>
          </a:prstGeom>
          <a:noFill/>
        </p:spPr>
        <p:txBody>
          <a:bodyPr wrap="square" rtlCol="0">
            <a:spAutoFit/>
          </a:bodyPr>
          <a:lstStyle/>
          <a:p>
            <a:pPr marL="342900" indent="-342900">
              <a:buFont typeface="Arial" panose="020B0604020202020204" pitchFamily="34" charset="0"/>
              <a:buChar char="•"/>
            </a:pPr>
            <a:r>
              <a:rPr lang="en-GB" sz="2500" b="1" dirty="0"/>
              <a:t>Compositing</a:t>
            </a:r>
          </a:p>
          <a:p>
            <a:pPr marL="342900" indent="-342900">
              <a:buFont typeface="Arial" panose="020B0604020202020204" pitchFamily="34" charset="0"/>
              <a:buChar char="•"/>
            </a:pPr>
            <a:r>
              <a:rPr lang="en-GB" sz="2500" b="1" dirty="0"/>
              <a:t>2D visual effects (VFX)/motion graphics</a:t>
            </a:r>
          </a:p>
          <a:p>
            <a:pPr marL="342900" indent="-342900">
              <a:buFont typeface="Arial" panose="020B0604020202020204" pitchFamily="34" charset="0"/>
              <a:buChar char="•"/>
            </a:pPr>
            <a:r>
              <a:rPr lang="en-GB" sz="2500" b="1" dirty="0"/>
              <a:t>Colour correction</a:t>
            </a:r>
          </a:p>
          <a:p>
            <a:pPr marL="342900" indent="-342900">
              <a:buFont typeface="Arial" panose="020B0604020202020204" pitchFamily="34" charset="0"/>
              <a:buChar char="•"/>
            </a:pPr>
            <a:r>
              <a:rPr lang="en-GB" sz="2500" b="1" dirty="0"/>
              <a:t>Final output</a:t>
            </a:r>
          </a:p>
          <a:p>
            <a:pPr marL="342900" indent="-342900">
              <a:buFont typeface="Arial" panose="020B0604020202020204" pitchFamily="34" charset="0"/>
              <a:buChar char="•"/>
            </a:pPr>
            <a:r>
              <a:rPr lang="en-GB" sz="2500" b="1" dirty="0"/>
              <a:t>Using Production Tools</a:t>
            </a:r>
          </a:p>
          <a:p>
            <a:pPr marL="342900" indent="-342900">
              <a:buFont typeface="Arial" panose="020B0604020202020204" pitchFamily="34" charset="0"/>
              <a:buChar char="•"/>
            </a:pPr>
            <a:r>
              <a:rPr lang="en-GB" sz="2500" b="1" dirty="0"/>
              <a:t>Gantt Charts</a:t>
            </a:r>
          </a:p>
          <a:p>
            <a:pPr marL="342900" indent="-342900">
              <a:buFont typeface="Arial" panose="020B0604020202020204" pitchFamily="34" charset="0"/>
              <a:buChar char="•"/>
            </a:pPr>
            <a:r>
              <a:rPr lang="en-GB" sz="2500" b="1" dirty="0"/>
              <a:t>Production Boards</a:t>
            </a:r>
          </a:p>
          <a:p>
            <a:pPr marL="342900" indent="-342900">
              <a:buFont typeface="Arial" panose="020B0604020202020204" pitchFamily="34" charset="0"/>
              <a:buChar char="•"/>
            </a:pPr>
            <a:r>
              <a:rPr lang="en-GB" sz="2500" b="1" dirty="0"/>
              <a:t>Shot Sheet</a:t>
            </a:r>
          </a:p>
          <a:p>
            <a:pPr marL="342900" indent="-342900">
              <a:buFont typeface="Arial" panose="020B0604020202020204" pitchFamily="34" charset="0"/>
              <a:buChar char="•"/>
            </a:pPr>
            <a:r>
              <a:rPr lang="en-GB" sz="2500" b="1" dirty="0"/>
              <a:t>Model-Tracking Sheet</a:t>
            </a:r>
          </a:p>
          <a:p>
            <a:pPr marL="342900" indent="-342900">
              <a:buFont typeface="Arial" panose="020B0604020202020204" pitchFamily="34" charset="0"/>
              <a:buChar char="•"/>
            </a:pPr>
            <a:r>
              <a:rPr lang="en-GB" sz="2500" b="1" dirty="0"/>
              <a:t>Lighting/Rendering–Tracking Sheet</a:t>
            </a:r>
          </a:p>
          <a:p>
            <a:pPr marL="342900" indent="-342900">
              <a:buFont typeface="Arial" panose="020B0604020202020204" pitchFamily="34" charset="0"/>
              <a:buChar char="•"/>
            </a:pPr>
            <a:r>
              <a:rPr lang="en-GB" sz="2500" b="1" dirty="0"/>
              <a:t>Folder Management and Naming Conventions</a:t>
            </a:r>
          </a:p>
          <a:p>
            <a:endParaRPr lang="en-GB" dirty="0"/>
          </a:p>
          <a:p>
            <a:endParaRPr lang="en-US" dirty="0"/>
          </a:p>
        </p:txBody>
      </p:sp>
    </p:spTree>
    <p:extLst>
      <p:ext uri="{BB962C8B-B14F-4D97-AF65-F5344CB8AC3E}">
        <p14:creationId xmlns:p14="http://schemas.microsoft.com/office/powerpoint/2010/main" val="37223790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Working in 3D Animation post Production</a:t>
            </a:r>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976394" y="2337603"/>
            <a:ext cx="10817816" cy="7017306"/>
          </a:xfrm>
          <a:prstGeom prst="rect">
            <a:avLst/>
          </a:prstGeom>
          <a:noFill/>
        </p:spPr>
        <p:txBody>
          <a:bodyPr wrap="square" rtlCol="0">
            <a:spAutoFit/>
          </a:bodyPr>
          <a:lstStyle/>
          <a:p>
            <a:pPr marL="285750" indent="-285750">
              <a:buFont typeface="Arial" panose="020B0604020202020204" pitchFamily="34" charset="0"/>
              <a:buChar char="•"/>
            </a:pPr>
            <a:r>
              <a:rPr lang="en-GB" sz="3000" dirty="0"/>
              <a:t>Postproduction is the completion and output stage of a 3D animation project, but again this can mean different outcomes for different industries. The entertainment industries use this stage to really make a project stand out through visual effects and colour corrections.</a:t>
            </a:r>
          </a:p>
          <a:p>
            <a:endParaRPr lang="en-GB" sz="3000" dirty="0"/>
          </a:p>
          <a:p>
            <a:pPr marL="285750" indent="-285750">
              <a:buFont typeface="Arial" panose="020B0604020202020204" pitchFamily="34" charset="0"/>
              <a:buChar char="•"/>
            </a:pPr>
            <a:r>
              <a:rPr lang="en-GB" sz="3000" dirty="0"/>
              <a:t>The postproduction stage is where you can make a project that once looked amateurish look professional instead.</a:t>
            </a:r>
          </a:p>
          <a:p>
            <a:pPr marL="285750" indent="-285750">
              <a:buFont typeface="Arial" panose="020B0604020202020204" pitchFamily="34" charset="0"/>
              <a:buChar char="•"/>
            </a:pPr>
            <a:endParaRPr lang="en-GB" sz="3000" dirty="0"/>
          </a:p>
          <a:p>
            <a:pPr marL="285750" indent="-285750">
              <a:buFont typeface="Arial" panose="020B0604020202020204" pitchFamily="34" charset="0"/>
              <a:buChar char="•"/>
            </a:pPr>
            <a:endParaRPr lang="en-GB" sz="3000" dirty="0"/>
          </a:p>
          <a:p>
            <a:endParaRPr lang="en-GB" sz="3000" dirty="0"/>
          </a:p>
          <a:p>
            <a:pPr marL="342900" indent="-342900">
              <a:buFont typeface="Arial" panose="020B0604020202020204" pitchFamily="34" charset="0"/>
              <a:buChar char="•"/>
            </a:pPr>
            <a:endParaRPr lang="en-GB" sz="3000" b="1" dirty="0"/>
          </a:p>
          <a:p>
            <a:endParaRPr lang="en-GB" sz="3000" dirty="0"/>
          </a:p>
          <a:p>
            <a:endParaRPr lang="en-US" sz="3000" dirty="0"/>
          </a:p>
        </p:txBody>
      </p:sp>
    </p:spTree>
    <p:extLst>
      <p:ext uri="{BB962C8B-B14F-4D97-AF65-F5344CB8AC3E}">
        <p14:creationId xmlns:p14="http://schemas.microsoft.com/office/powerpoint/2010/main" val="20433226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Working in 3D Animation post Production</a:t>
            </a:r>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666428" y="2244613"/>
            <a:ext cx="11215606" cy="7017306"/>
          </a:xfrm>
          <a:prstGeom prst="rect">
            <a:avLst/>
          </a:prstGeom>
          <a:noFill/>
        </p:spPr>
        <p:txBody>
          <a:bodyPr wrap="square" rtlCol="0">
            <a:spAutoFit/>
          </a:bodyPr>
          <a:lstStyle/>
          <a:p>
            <a:r>
              <a:rPr lang="en-GB" sz="3000" dirty="0"/>
              <a:t>Compositing</a:t>
            </a:r>
          </a:p>
          <a:p>
            <a:endParaRPr lang="en-GB" sz="3000" dirty="0"/>
          </a:p>
          <a:p>
            <a:pPr marL="457200" indent="-457200">
              <a:buFont typeface="Arial" panose="020B0604020202020204" pitchFamily="34" charset="0"/>
              <a:buChar char="•"/>
            </a:pPr>
            <a:r>
              <a:rPr lang="en-GB" sz="3000" dirty="0"/>
              <a:t>The postproduction artist can layer all of the imagery created and filmed to make a final output image. This layering can be a simple task with only a few layers to manage, or it can become a complex task with hundreds of layers matched together. The imagery can be all 3D generated images; 3D and 2D graphics mixed; or 3D, 2D, and live-action film plates.</a:t>
            </a:r>
          </a:p>
          <a:p>
            <a:endParaRPr lang="en-GB" sz="3000" dirty="0"/>
          </a:p>
          <a:p>
            <a:pPr marL="285750" indent="-285750">
              <a:buFont typeface="Arial" panose="020B0604020202020204" pitchFamily="34" charset="0"/>
              <a:buChar char="•"/>
            </a:pPr>
            <a:endParaRPr lang="en-GB" sz="3000" dirty="0"/>
          </a:p>
          <a:p>
            <a:endParaRPr lang="en-GB" sz="3000" dirty="0"/>
          </a:p>
          <a:p>
            <a:pPr marL="342900" indent="-342900">
              <a:buFont typeface="Arial" panose="020B0604020202020204" pitchFamily="34" charset="0"/>
              <a:buChar char="•"/>
            </a:pPr>
            <a:endParaRPr lang="en-GB" sz="3000" b="1" dirty="0"/>
          </a:p>
          <a:p>
            <a:endParaRPr lang="en-GB" sz="3000" dirty="0"/>
          </a:p>
          <a:p>
            <a:endParaRPr lang="en-US" sz="3000" dirty="0"/>
          </a:p>
        </p:txBody>
      </p:sp>
    </p:spTree>
    <p:extLst>
      <p:ext uri="{BB962C8B-B14F-4D97-AF65-F5344CB8AC3E}">
        <p14:creationId xmlns:p14="http://schemas.microsoft.com/office/powerpoint/2010/main" val="910641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Working in 3D Animation post Production</a:t>
            </a:r>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666428" y="2244613"/>
            <a:ext cx="11215606" cy="5632311"/>
          </a:xfrm>
          <a:prstGeom prst="rect">
            <a:avLst/>
          </a:prstGeom>
          <a:noFill/>
        </p:spPr>
        <p:txBody>
          <a:bodyPr wrap="square" rtlCol="0">
            <a:spAutoFit/>
          </a:bodyPr>
          <a:lstStyle/>
          <a:p>
            <a:r>
              <a:rPr lang="en-GB" sz="3000" dirty="0"/>
              <a:t>2D Visual Effects/Motion Graphics</a:t>
            </a:r>
          </a:p>
          <a:p>
            <a:endParaRPr lang="en-GB" sz="3000" dirty="0"/>
          </a:p>
          <a:p>
            <a:pPr marL="285750" indent="-285750">
              <a:buFont typeface="Arial" panose="020B0604020202020204" pitchFamily="34" charset="0"/>
              <a:buChar char="•"/>
            </a:pPr>
            <a:r>
              <a:rPr lang="en-GB" sz="3000" dirty="0"/>
              <a:t>2D visual effects and motion graphics are often mixed into the compositing stage. The compositor and 2D visual effects artists can be the same artist, but at some studios they are not.</a:t>
            </a:r>
          </a:p>
          <a:p>
            <a:endParaRPr lang="en-GB" sz="3000" dirty="0"/>
          </a:p>
          <a:p>
            <a:pPr marL="285750" indent="-285750">
              <a:buFont typeface="Arial" panose="020B0604020202020204" pitchFamily="34" charset="0"/>
              <a:buChar char="•"/>
            </a:pPr>
            <a:endParaRPr lang="en-GB" sz="3000" dirty="0"/>
          </a:p>
          <a:p>
            <a:endParaRPr lang="en-GB" sz="3000" dirty="0"/>
          </a:p>
          <a:p>
            <a:pPr marL="342900" indent="-342900">
              <a:buFont typeface="Arial" panose="020B0604020202020204" pitchFamily="34" charset="0"/>
              <a:buChar char="•"/>
            </a:pPr>
            <a:endParaRPr lang="en-GB" sz="3000" b="1" dirty="0"/>
          </a:p>
          <a:p>
            <a:endParaRPr lang="en-GB" sz="3000" dirty="0"/>
          </a:p>
          <a:p>
            <a:endParaRPr lang="en-US" sz="3000" dirty="0"/>
          </a:p>
        </p:txBody>
      </p:sp>
    </p:spTree>
    <p:extLst>
      <p:ext uri="{BB962C8B-B14F-4D97-AF65-F5344CB8AC3E}">
        <p14:creationId xmlns:p14="http://schemas.microsoft.com/office/powerpoint/2010/main" val="1672469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705503" y="2213896"/>
            <a:ext cx="11243690" cy="3785652"/>
          </a:xfrm>
          <a:prstGeom prst="rect">
            <a:avLst/>
          </a:prstGeom>
          <a:noFill/>
        </p:spPr>
        <p:txBody>
          <a:bodyPr wrap="square">
            <a:spAutoFit/>
          </a:bodyPr>
          <a:lstStyle/>
          <a:p>
            <a:pPr marL="457200" indent="-457200">
              <a:buFont typeface="Arial" panose="020B0604020202020204" pitchFamily="34" charset="0"/>
              <a:buChar char="•"/>
            </a:pPr>
            <a:r>
              <a:rPr lang="en-GB" sz="3000" dirty="0">
                <a:effectLst/>
                <a:latin typeface="Century Gothic" panose="020B0502020202020204" pitchFamily="34" charset="0"/>
              </a:rPr>
              <a:t>The 2D visual effects artist will add effects that are much simpler to achieve at the end of a project in a 2D application than in a 3D application. The following are examples of such effects:</a:t>
            </a:r>
          </a:p>
          <a:p>
            <a:endParaRPr lang="en-GB" sz="3000" dirty="0">
              <a:effectLst/>
              <a:latin typeface="Century Gothic" panose="020B0502020202020204" pitchFamily="34" charset="0"/>
            </a:endParaRPr>
          </a:p>
          <a:p>
            <a:pPr marL="457200" indent="-457200">
              <a:buFont typeface="Arial" panose="020B0604020202020204" pitchFamily="34" charset="0"/>
              <a:buChar char="•"/>
            </a:pPr>
            <a:r>
              <a:rPr lang="en-GB" sz="3000" dirty="0">
                <a:effectLst/>
                <a:latin typeface="Century Gothic" panose="020B0502020202020204" pitchFamily="34" charset="0"/>
              </a:rPr>
              <a:t>Sparks, Pixie dust, Dust</a:t>
            </a:r>
            <a:r>
              <a:rPr lang="en-GB" sz="3000" dirty="0">
                <a:latin typeface="Century Gothic" panose="020B0502020202020204" pitchFamily="34" charset="0"/>
              </a:rPr>
              <a:t>, </a:t>
            </a:r>
            <a:r>
              <a:rPr lang="en-GB" sz="3000" dirty="0">
                <a:effectLst/>
                <a:latin typeface="Century Gothic" panose="020B0502020202020204" pitchFamily="34" charset="0"/>
              </a:rPr>
              <a:t>Rain drops, Background replacements, Camera shake, Green-screen removal Rotoscoping</a:t>
            </a:r>
          </a:p>
        </p:txBody>
      </p:sp>
    </p:spTree>
    <p:extLst>
      <p:ext uri="{BB962C8B-B14F-4D97-AF65-F5344CB8AC3E}">
        <p14:creationId xmlns:p14="http://schemas.microsoft.com/office/powerpoint/2010/main" val="9655265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705503" y="2213896"/>
            <a:ext cx="11243690" cy="3785652"/>
          </a:xfrm>
          <a:prstGeom prst="rect">
            <a:avLst/>
          </a:prstGeom>
          <a:noFill/>
        </p:spPr>
        <p:txBody>
          <a:bodyPr wrap="square">
            <a:spAutoFit/>
          </a:bodyPr>
          <a:lstStyle/>
          <a:p>
            <a:r>
              <a:rPr lang="en-GB" sz="3000" dirty="0"/>
              <a:t>Colour Correction</a:t>
            </a:r>
          </a:p>
          <a:p>
            <a:endParaRPr lang="en-GB" sz="3000" dirty="0"/>
          </a:p>
          <a:p>
            <a:pPr marL="457200" indent="-457200">
              <a:buFont typeface="Arial" panose="020B0604020202020204" pitchFamily="34" charset="0"/>
              <a:buChar char="•"/>
            </a:pPr>
            <a:r>
              <a:rPr lang="en-GB" sz="3000" dirty="0"/>
              <a:t>Colour correction, also known as colour timing or colour grading, is when the entire project is adjusted to make sure all imagery colour is consistent and matches the final output source. All 3D animation projects are worked on as individual shots.</a:t>
            </a:r>
          </a:p>
          <a:p>
            <a:endParaRPr lang="en-GB" sz="3000" dirty="0">
              <a:effectLst/>
              <a:latin typeface="Century Gothic" panose="020B0502020202020204" pitchFamily="34" charset="0"/>
            </a:endParaRPr>
          </a:p>
        </p:txBody>
      </p:sp>
    </p:spTree>
    <p:extLst>
      <p:ext uri="{BB962C8B-B14F-4D97-AF65-F5344CB8AC3E}">
        <p14:creationId xmlns:p14="http://schemas.microsoft.com/office/powerpoint/2010/main" val="27049098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705503" y="2213896"/>
            <a:ext cx="11243690" cy="4708981"/>
          </a:xfrm>
          <a:prstGeom prst="rect">
            <a:avLst/>
          </a:prstGeom>
          <a:noFill/>
        </p:spPr>
        <p:txBody>
          <a:bodyPr wrap="square">
            <a:spAutoFit/>
          </a:bodyPr>
          <a:lstStyle/>
          <a:p>
            <a:r>
              <a:rPr lang="en-GB" sz="3000" dirty="0"/>
              <a:t>Colour Correction</a:t>
            </a:r>
          </a:p>
          <a:p>
            <a:endParaRPr lang="en-GB" sz="3000" dirty="0"/>
          </a:p>
          <a:p>
            <a:pPr marL="457200" indent="-457200">
              <a:buFont typeface="Arial" panose="020B0604020202020204" pitchFamily="34" charset="0"/>
              <a:buChar char="•"/>
            </a:pPr>
            <a:r>
              <a:rPr lang="en-GB" sz="3000" dirty="0"/>
              <a:t>Colour correction, also known as colour timing or colour grading, is when the entire project is adjusted to make sure all imagery colour is consistent and matches the final output source. All 3D animation projects are worked on as individual shots,</a:t>
            </a:r>
            <a:r>
              <a:rPr lang="en-GB" dirty="0"/>
              <a:t> </a:t>
            </a:r>
            <a:r>
              <a:rPr lang="en-GB" sz="3000" dirty="0"/>
              <a:t>and then looked at in sequences and finally as a whole project.</a:t>
            </a:r>
          </a:p>
          <a:p>
            <a:pPr marL="457200" indent="-457200">
              <a:buFont typeface="Arial" panose="020B0604020202020204" pitchFamily="34" charset="0"/>
              <a:buChar char="•"/>
            </a:pPr>
            <a:endParaRPr lang="en-GB" sz="3000" dirty="0"/>
          </a:p>
          <a:p>
            <a:endParaRPr lang="en-GB" sz="3000" dirty="0">
              <a:effectLst/>
              <a:latin typeface="Century Gothic" panose="020B0502020202020204" pitchFamily="34" charset="0"/>
            </a:endParaRPr>
          </a:p>
        </p:txBody>
      </p:sp>
    </p:spTree>
    <p:extLst>
      <p:ext uri="{BB962C8B-B14F-4D97-AF65-F5344CB8AC3E}">
        <p14:creationId xmlns:p14="http://schemas.microsoft.com/office/powerpoint/2010/main" val="33076402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674506" y="2523862"/>
            <a:ext cx="11243690" cy="3785652"/>
          </a:xfrm>
          <a:prstGeom prst="rect">
            <a:avLst/>
          </a:prstGeom>
          <a:noFill/>
        </p:spPr>
        <p:txBody>
          <a:bodyPr wrap="square">
            <a:spAutoFit/>
          </a:bodyPr>
          <a:lstStyle/>
          <a:p>
            <a:r>
              <a:rPr lang="en-GB" sz="3000" dirty="0"/>
              <a:t>Colour Correction</a:t>
            </a:r>
          </a:p>
          <a:p>
            <a:endParaRPr lang="en-GB" sz="3000" dirty="0"/>
          </a:p>
          <a:p>
            <a:pPr marL="457200" indent="-457200">
              <a:buFont typeface="Arial" panose="020B0604020202020204" pitchFamily="34" charset="0"/>
              <a:buChar char="•"/>
            </a:pPr>
            <a:r>
              <a:rPr lang="en-GB" sz="3000" dirty="0"/>
              <a:t>Colour correction can be very artistic and highly technical at the same time. It takes an expert eye and lots of practice to become good at colour correction. shows a before-and-after example of colour correction.</a:t>
            </a:r>
          </a:p>
          <a:p>
            <a:pPr marL="457200" indent="-457200">
              <a:buFont typeface="Arial" panose="020B0604020202020204" pitchFamily="34" charset="0"/>
              <a:buChar char="•"/>
            </a:pPr>
            <a:endParaRPr lang="en-GB" sz="3000" dirty="0"/>
          </a:p>
          <a:p>
            <a:endParaRPr lang="en-GB" sz="3000" dirty="0">
              <a:effectLst/>
              <a:latin typeface="Century Gothic" panose="020B0502020202020204" pitchFamily="34" charset="0"/>
            </a:endParaRPr>
          </a:p>
        </p:txBody>
      </p:sp>
    </p:spTree>
    <p:extLst>
      <p:ext uri="{BB962C8B-B14F-4D97-AF65-F5344CB8AC3E}">
        <p14:creationId xmlns:p14="http://schemas.microsoft.com/office/powerpoint/2010/main" val="16739696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674506" y="2523862"/>
            <a:ext cx="11243690" cy="1477328"/>
          </a:xfrm>
          <a:prstGeom prst="rect">
            <a:avLst/>
          </a:prstGeom>
          <a:noFill/>
        </p:spPr>
        <p:txBody>
          <a:bodyPr wrap="square">
            <a:spAutoFit/>
          </a:bodyPr>
          <a:lstStyle/>
          <a:p>
            <a:r>
              <a:rPr lang="en-GB" sz="3000" dirty="0"/>
              <a:t>Colour Correction</a:t>
            </a:r>
          </a:p>
          <a:p>
            <a:endParaRPr lang="en-GB" sz="3000" dirty="0"/>
          </a:p>
          <a:p>
            <a:endParaRPr lang="en-GB" sz="3000" dirty="0">
              <a:effectLst/>
              <a:latin typeface="Century Gothic" panose="020B0502020202020204" pitchFamily="34" charset="0"/>
            </a:endParaRPr>
          </a:p>
        </p:txBody>
      </p:sp>
      <p:pic>
        <p:nvPicPr>
          <p:cNvPr id="3" name="Picture 2">
            <a:extLst>
              <a:ext uri="{FF2B5EF4-FFF2-40B4-BE49-F238E27FC236}">
                <a16:creationId xmlns:a16="http://schemas.microsoft.com/office/drawing/2014/main" id="{53C8FA72-1B0E-7C46-AD4A-47FFF23DEE5E}"/>
              </a:ext>
            </a:extLst>
          </p:cNvPr>
          <p:cNvPicPr>
            <a:picLocks noChangeAspect="1"/>
          </p:cNvPicPr>
          <p:nvPr/>
        </p:nvPicPr>
        <p:blipFill>
          <a:blip r:embed="rId3"/>
          <a:stretch>
            <a:fillRect/>
          </a:stretch>
        </p:blipFill>
        <p:spPr>
          <a:xfrm>
            <a:off x="674506" y="3262526"/>
            <a:ext cx="5070744" cy="2854957"/>
          </a:xfrm>
          <a:prstGeom prst="rect">
            <a:avLst/>
          </a:prstGeom>
        </p:spPr>
      </p:pic>
      <p:pic>
        <p:nvPicPr>
          <p:cNvPr id="4" name="Picture 3">
            <a:extLst>
              <a:ext uri="{FF2B5EF4-FFF2-40B4-BE49-F238E27FC236}">
                <a16:creationId xmlns:a16="http://schemas.microsoft.com/office/drawing/2014/main" id="{93D8A7E0-9923-6C4D-B37C-7D5C5E777E62}"/>
              </a:ext>
            </a:extLst>
          </p:cNvPr>
          <p:cNvPicPr>
            <a:picLocks noChangeAspect="1"/>
          </p:cNvPicPr>
          <p:nvPr/>
        </p:nvPicPr>
        <p:blipFill>
          <a:blip r:embed="rId4"/>
          <a:stretch>
            <a:fillRect/>
          </a:stretch>
        </p:blipFill>
        <p:spPr>
          <a:xfrm>
            <a:off x="6604896" y="3212676"/>
            <a:ext cx="5070744" cy="2854957"/>
          </a:xfrm>
          <a:prstGeom prst="rect">
            <a:avLst/>
          </a:prstGeom>
        </p:spPr>
      </p:pic>
      <p:sp>
        <p:nvSpPr>
          <p:cNvPr id="6" name="TextBox 5">
            <a:extLst>
              <a:ext uri="{FF2B5EF4-FFF2-40B4-BE49-F238E27FC236}">
                <a16:creationId xmlns:a16="http://schemas.microsoft.com/office/drawing/2014/main" id="{B731C0DB-39D9-0A4F-AA3E-FA65101AA051}"/>
              </a:ext>
            </a:extLst>
          </p:cNvPr>
          <p:cNvSpPr txBox="1"/>
          <p:nvPr/>
        </p:nvSpPr>
        <p:spPr>
          <a:xfrm>
            <a:off x="3115056" y="6159966"/>
            <a:ext cx="6102953" cy="646331"/>
          </a:xfrm>
          <a:prstGeom prst="rect">
            <a:avLst/>
          </a:prstGeom>
          <a:noFill/>
        </p:spPr>
        <p:txBody>
          <a:bodyPr wrap="none" rtlCol="0">
            <a:spAutoFit/>
          </a:bodyPr>
          <a:lstStyle/>
          <a:p>
            <a:r>
              <a:rPr lang="en-GB" dirty="0"/>
              <a:t>A shot before (left) and after (right) colour correction</a:t>
            </a:r>
          </a:p>
          <a:p>
            <a:endParaRPr lang="en-US" dirty="0"/>
          </a:p>
        </p:txBody>
      </p:sp>
    </p:spTree>
    <p:extLst>
      <p:ext uri="{BB962C8B-B14F-4D97-AF65-F5344CB8AC3E}">
        <p14:creationId xmlns:p14="http://schemas.microsoft.com/office/powerpoint/2010/main" val="16522812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674506" y="2523862"/>
            <a:ext cx="11243690" cy="4247317"/>
          </a:xfrm>
          <a:prstGeom prst="rect">
            <a:avLst/>
          </a:prstGeom>
          <a:noFill/>
        </p:spPr>
        <p:txBody>
          <a:bodyPr wrap="square">
            <a:spAutoFit/>
          </a:bodyPr>
          <a:lstStyle/>
          <a:p>
            <a:r>
              <a:rPr lang="en-GB" sz="3000" dirty="0"/>
              <a:t>Final Output</a:t>
            </a:r>
          </a:p>
          <a:p>
            <a:pPr marL="457200" indent="-457200">
              <a:buFont typeface="Arial" panose="020B0604020202020204" pitchFamily="34" charset="0"/>
              <a:buChar char="•"/>
            </a:pPr>
            <a:r>
              <a:rPr lang="en-GB" sz="3000" dirty="0"/>
              <a:t>The final output of 3D animation can come in many different forms: film, video, Internet, rapid prototyping, 3D stereoscopic film and print media. </a:t>
            </a:r>
          </a:p>
          <a:p>
            <a:pPr marL="457200" indent="-457200">
              <a:buFont typeface="Arial" panose="020B0604020202020204" pitchFamily="34" charset="0"/>
              <a:buChar char="•"/>
            </a:pPr>
            <a:endParaRPr lang="en-GB" sz="3000" dirty="0"/>
          </a:p>
          <a:p>
            <a:pPr marL="457200" indent="-457200">
              <a:buFont typeface="Arial" panose="020B0604020202020204" pitchFamily="34" charset="0"/>
              <a:buChar char="•"/>
            </a:pPr>
            <a:r>
              <a:rPr lang="en-GB" sz="3000" dirty="0"/>
              <a:t>Each of these output types have different workflows and technical limitations, but the most common output type is digital video that can be played on the computer or Internet. </a:t>
            </a:r>
          </a:p>
        </p:txBody>
      </p:sp>
    </p:spTree>
    <p:extLst>
      <p:ext uri="{BB962C8B-B14F-4D97-AF65-F5344CB8AC3E}">
        <p14:creationId xmlns:p14="http://schemas.microsoft.com/office/powerpoint/2010/main" val="27327452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47B164-7C42-A84F-8BE1-BB698292080A}"/>
              </a:ext>
            </a:extLst>
          </p:cNvPr>
          <p:cNvSpPr>
            <a:spLocks noGrp="1"/>
          </p:cNvSpPr>
          <p:nvPr>
            <p:ph type="title"/>
          </p:nvPr>
        </p:nvSpPr>
        <p:spPr/>
        <p:txBody>
          <a:bodyPr/>
          <a:lstStyle/>
          <a:p>
            <a:r>
              <a:rPr lang="en-GB" dirty="0"/>
              <a:t>Working in 3D Animation post Production</a:t>
            </a:r>
            <a:endParaRPr lang="en-US" dirty="0"/>
          </a:p>
        </p:txBody>
      </p:sp>
      <p:sp>
        <p:nvSpPr>
          <p:cNvPr id="5" name="TextBox 4">
            <a:extLst>
              <a:ext uri="{FF2B5EF4-FFF2-40B4-BE49-F238E27FC236}">
                <a16:creationId xmlns:a16="http://schemas.microsoft.com/office/drawing/2014/main" id="{8492E3A3-2A67-D942-8DDE-EB3C45997D33}"/>
              </a:ext>
            </a:extLst>
          </p:cNvPr>
          <p:cNvSpPr txBox="1"/>
          <p:nvPr/>
        </p:nvSpPr>
        <p:spPr>
          <a:xfrm>
            <a:off x="674506" y="2523862"/>
            <a:ext cx="11243690" cy="2492990"/>
          </a:xfrm>
          <a:prstGeom prst="rect">
            <a:avLst/>
          </a:prstGeom>
          <a:noFill/>
        </p:spPr>
        <p:txBody>
          <a:bodyPr wrap="square">
            <a:spAutoFit/>
          </a:bodyPr>
          <a:lstStyle/>
          <a:p>
            <a:r>
              <a:rPr lang="en-GB" sz="3000" dirty="0"/>
              <a:t>Final Output</a:t>
            </a:r>
          </a:p>
          <a:p>
            <a:endParaRPr lang="en-GB" sz="3000" dirty="0"/>
          </a:p>
          <a:p>
            <a:pPr marL="457200" indent="-457200">
              <a:buFont typeface="Arial" panose="020B0604020202020204" pitchFamily="34" charset="0"/>
              <a:buChar char="•"/>
            </a:pPr>
            <a:r>
              <a:rPr lang="en-GB" sz="3200" dirty="0"/>
              <a:t>The largest technical limitation to this type is colour correction because not everyone’s computer and monitor is calibrated and will look different. </a:t>
            </a:r>
          </a:p>
        </p:txBody>
      </p:sp>
    </p:spTree>
    <p:extLst>
      <p:ext uri="{BB962C8B-B14F-4D97-AF65-F5344CB8AC3E}">
        <p14:creationId xmlns:p14="http://schemas.microsoft.com/office/powerpoint/2010/main" val="20959851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Mulan - VFX Breakdown by ImageworksVFX">
            <a:hlinkClick r:id="" action="ppaction://media"/>
            <a:extLst>
              <a:ext uri="{FF2B5EF4-FFF2-40B4-BE49-F238E27FC236}">
                <a16:creationId xmlns:a16="http://schemas.microsoft.com/office/drawing/2014/main" id="{97F6E106-74AD-704B-A187-F12C06A14179}"/>
              </a:ext>
            </a:extLst>
          </p:cNvPr>
          <p:cNvPicPr>
            <a:picLocks noRot="1" noChangeAspect="1"/>
          </p:cNvPicPr>
          <p:nvPr>
            <a:videoFile r:link="rId1"/>
          </p:nvPr>
        </p:nvPicPr>
        <p:blipFill>
          <a:blip r:embed="rId3"/>
          <a:stretch>
            <a:fillRect/>
          </a:stretch>
        </p:blipFill>
        <p:spPr>
          <a:xfrm>
            <a:off x="0" y="0"/>
            <a:ext cx="12192000" cy="6888480"/>
          </a:xfrm>
          <a:prstGeom prst="rect">
            <a:avLst/>
          </a:prstGeom>
        </p:spPr>
      </p:pic>
    </p:spTree>
    <p:extLst>
      <p:ext uri="{BB962C8B-B14F-4D97-AF65-F5344CB8AC3E}">
        <p14:creationId xmlns:p14="http://schemas.microsoft.com/office/powerpoint/2010/main" val="3433270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Avengers: Infinity War | VFX Breakdown | Framestore">
            <a:hlinkClick r:id="" action="ppaction://media"/>
            <a:extLst>
              <a:ext uri="{FF2B5EF4-FFF2-40B4-BE49-F238E27FC236}">
                <a16:creationId xmlns:a16="http://schemas.microsoft.com/office/drawing/2014/main" id="{0B1DD962-33C2-C04A-85F3-0913AD0E2922}"/>
              </a:ext>
            </a:extLst>
          </p:cNvPr>
          <p:cNvPicPr>
            <a:picLocks noRot="1" noChangeAspect="1"/>
          </p:cNvPicPr>
          <p:nvPr>
            <a:videoFile r:link="rId1"/>
          </p:nvPr>
        </p:nvPicPr>
        <p:blipFill>
          <a:blip r:embed="rId3"/>
          <a:stretch>
            <a:fillRect/>
          </a:stretch>
        </p:blipFill>
        <p:spPr>
          <a:xfrm>
            <a:off x="0" y="0"/>
            <a:ext cx="12192000" cy="6888480"/>
          </a:xfrm>
          <a:prstGeom prst="rect">
            <a:avLst/>
          </a:prstGeom>
        </p:spPr>
      </p:pic>
    </p:spTree>
    <p:extLst>
      <p:ext uri="{BB962C8B-B14F-4D97-AF65-F5344CB8AC3E}">
        <p14:creationId xmlns:p14="http://schemas.microsoft.com/office/powerpoint/2010/main" val="956641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descr="Saaho - VFX Breakdown by United Soft">
            <a:hlinkClick r:id="" action="ppaction://media"/>
            <a:extLst>
              <a:ext uri="{FF2B5EF4-FFF2-40B4-BE49-F238E27FC236}">
                <a16:creationId xmlns:a16="http://schemas.microsoft.com/office/drawing/2014/main" id="{8967B6B9-71C1-EB47-8B9F-E8A16910558F}"/>
              </a:ext>
            </a:extLst>
          </p:cNvPr>
          <p:cNvPicPr>
            <a:picLocks noRot="1" noChangeAspect="1"/>
          </p:cNvPicPr>
          <p:nvPr>
            <a:videoFile r:link="rId1"/>
          </p:nvPr>
        </p:nvPicPr>
        <p:blipFill>
          <a:blip r:embed="rId3"/>
          <a:stretch>
            <a:fillRect/>
          </a:stretch>
        </p:blipFill>
        <p:spPr>
          <a:xfrm>
            <a:off x="4826000" y="2711450"/>
            <a:ext cx="2540000" cy="1435100"/>
          </a:xfrm>
          <a:prstGeom prst="rect">
            <a:avLst/>
          </a:prstGeom>
        </p:spPr>
      </p:pic>
      <p:pic>
        <p:nvPicPr>
          <p:cNvPr id="3" name="Online Media 1" descr="Saaho - VFX Breakdown by United Soft">
            <a:hlinkClick r:id="" action="ppaction://media"/>
            <a:extLst>
              <a:ext uri="{FF2B5EF4-FFF2-40B4-BE49-F238E27FC236}">
                <a16:creationId xmlns:a16="http://schemas.microsoft.com/office/drawing/2014/main" id="{3A2D50C4-6A0C-A74E-A10C-A96AB972248F}"/>
              </a:ext>
            </a:extLst>
          </p:cNvPr>
          <p:cNvPicPr>
            <a:picLocks noRot="1" noChangeAspect="1"/>
          </p:cNvPicPr>
          <p:nvPr>
            <a:videoFile r:link="rId1"/>
          </p:nvPr>
        </p:nvPicPr>
        <p:blipFill>
          <a:blip r:embed="rId3"/>
          <a:stretch>
            <a:fillRect/>
          </a:stretch>
        </p:blipFill>
        <p:spPr>
          <a:xfrm>
            <a:off x="0" y="0"/>
            <a:ext cx="12192000" cy="6888480"/>
          </a:xfrm>
          <a:prstGeom prst="rect">
            <a:avLst/>
          </a:prstGeom>
        </p:spPr>
      </p:pic>
    </p:spTree>
    <p:extLst>
      <p:ext uri="{BB962C8B-B14F-4D97-AF65-F5344CB8AC3E}">
        <p14:creationId xmlns:p14="http://schemas.microsoft.com/office/powerpoint/2010/main" val="15701253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11" fill="hold" display="0">
                  <p:stCondLst>
                    <p:cond delay="indefinite"/>
                  </p:stCondLst>
                </p:cTn>
                <p:tgtEl>
                  <p:spTgt spid="2"/>
                </p:tgtEl>
              </p:cMediaNode>
            </p:video>
            <p:seq concurrent="1" nextAc="seek">
              <p:cTn id="12" restart="whenNotActive" fill="hold" evtFilter="cancelBubble" nodeType="interactiveSeq">
                <p:stCondLst>
                  <p:cond evt="onClick" delay="0">
                    <p:tgtEl>
                      <p:spTgt spid="2"/>
                    </p:tgtEl>
                  </p:cond>
                </p:stCondLst>
                <p:endSync evt="end" delay="0">
                  <p:rtn val="all"/>
                </p:endSync>
                <p:childTnLst>
                  <p:par>
                    <p:cTn id="13" fill="hold">
                      <p:stCondLst>
                        <p:cond delay="0"/>
                      </p:stCondLst>
                      <p:childTnLst>
                        <p:par>
                          <p:cTn id="14" fill="hold">
                            <p:stCondLst>
                              <p:cond delay="0"/>
                            </p:stCondLst>
                            <p:childTnLst>
                              <p:par>
                                <p:cTn id="15" presetID="2" presetClass="mediacall" presetSubtype="0" fill="hold" nodeType="clickEffect">
                                  <p:stCondLst>
                                    <p:cond delay="0"/>
                                  </p:stCondLst>
                                  <p:childTnLst>
                                    <p:cmd type="call" cmd="togglePause">
                                      <p:cBhvr>
                                        <p:cTn id="16" dur="1" fill="hold"/>
                                        <p:tgtEl>
                                          <p:spTgt spid="2"/>
                                        </p:tgtEl>
                                      </p:cBhvr>
                                    </p:cmd>
                                  </p:childTnLst>
                                </p:cTn>
                              </p:par>
                            </p:childTnLst>
                          </p:cTn>
                        </p:par>
                      </p:childTnLst>
                    </p:cTn>
                  </p:par>
                </p:childTnLst>
              </p:cTn>
              <p:nextCondLst>
                <p:cond evt="onClick" delay="0">
                  <p:tgtEl>
                    <p:spTgt spid="2"/>
                  </p:tgtEl>
                </p:cond>
              </p:nextCondLst>
            </p:seq>
            <p:seq concurrent="1" nextAc="seek">
              <p:cTn id="17" restart="whenNotActive" fill="hold" evtFilter="cancelBubble" nodeType="interactiveSeq">
                <p:stCondLst>
                  <p:cond evt="onClick" delay="0">
                    <p:tgtEl>
                      <p:spTgt spid="3"/>
                    </p:tgtEl>
                  </p:cond>
                </p:stCondLst>
                <p:endSync evt="end" delay="0">
                  <p:rtn val="all"/>
                </p:endSync>
                <p:childTnLst>
                  <p:par>
                    <p:cTn id="18" fill="hold">
                      <p:stCondLst>
                        <p:cond delay="0"/>
                      </p:stCondLst>
                      <p:childTnLst>
                        <p:par>
                          <p:cTn id="19" fill="hold">
                            <p:stCondLst>
                              <p:cond delay="0"/>
                            </p:stCondLst>
                            <p:childTnLst>
                              <p:par>
                                <p:cTn id="20" presetID="2" presetClass="mediacall" presetSubtype="0" fill="hold" nodeType="clickEffect">
                                  <p:stCondLst>
                                    <p:cond delay="0"/>
                                  </p:stCondLst>
                                  <p:childTnLst>
                                    <p:cmd type="call" cmd="togglePause">
                                      <p:cBhvr>
                                        <p:cTn id="21" dur="1" fill="hold"/>
                                        <p:tgtEl>
                                          <p:spTgt spid="3"/>
                                        </p:tgtEl>
                                      </p:cBhvr>
                                    </p:cmd>
                                  </p:childTnLst>
                                </p:cTn>
                              </p:par>
                            </p:childTnLst>
                          </p:cTn>
                        </p:par>
                      </p:childTnLst>
                    </p:cTn>
                  </p:par>
                </p:childTnLst>
              </p:cTn>
              <p:nextCondLst>
                <p:cond evt="onClick" delay="0">
                  <p:tgtEl>
                    <p:spTgt spid="3"/>
                  </p:tgtEl>
                </p:cond>
              </p:nextCondLst>
            </p:seq>
            <p:video>
              <p:cMediaNode vol="80000">
                <p:cTn id="22" fill="hold" display="0">
                  <p:stCondLst>
                    <p:cond delay="indefinite"/>
                  </p:stCondLst>
                </p:cTn>
                <p:tgtEl>
                  <p:spTgt spid="3"/>
                </p:tgtEl>
              </p:cMediaNode>
            </p:video>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8C0D8F-E5C7-5E43-8D0B-7369E5B2255B}"/>
              </a:ext>
            </a:extLst>
          </p:cNvPr>
          <p:cNvSpPr>
            <a:spLocks noGrp="1"/>
          </p:cNvSpPr>
          <p:nvPr>
            <p:ph type="title"/>
          </p:nvPr>
        </p:nvSpPr>
        <p:spPr/>
        <p:txBody>
          <a:bodyPr/>
          <a:lstStyle/>
          <a:p>
            <a:r>
              <a:rPr lang="en-GB" dirty="0"/>
              <a:t>Next week - Using Production Tools</a:t>
            </a:r>
            <a:br>
              <a:rPr lang="en-GB" dirty="0"/>
            </a:br>
            <a:endParaRPr lang="en-GB" dirty="0"/>
          </a:p>
        </p:txBody>
      </p:sp>
      <p:sp>
        <p:nvSpPr>
          <p:cNvPr id="6" name="TextBox 5">
            <a:extLst>
              <a:ext uri="{FF2B5EF4-FFF2-40B4-BE49-F238E27FC236}">
                <a16:creationId xmlns:a16="http://schemas.microsoft.com/office/drawing/2014/main" id="{5ECF23F7-5E41-DD4E-AB02-5251A98153C9}"/>
              </a:ext>
            </a:extLst>
          </p:cNvPr>
          <p:cNvSpPr txBox="1"/>
          <p:nvPr/>
        </p:nvSpPr>
        <p:spPr>
          <a:xfrm>
            <a:off x="783344" y="6046311"/>
            <a:ext cx="6098582" cy="646331"/>
          </a:xfrm>
          <a:prstGeom prst="rect">
            <a:avLst/>
          </a:prstGeom>
          <a:noFill/>
        </p:spPr>
        <p:txBody>
          <a:bodyPr wrap="square">
            <a:spAutoFit/>
          </a:bodyPr>
          <a:lstStyle/>
          <a:p>
            <a:r>
              <a:rPr lang="en-GB" dirty="0">
                <a:solidFill>
                  <a:schemeClr val="bg1"/>
                </a:solidFill>
                <a:effectLst/>
                <a:latin typeface="Century Gothic" panose="020B0502020202020204" pitchFamily="34" charset="0"/>
              </a:rPr>
              <a:t>A head modelled by hand in </a:t>
            </a:r>
          </a:p>
          <a:p>
            <a:r>
              <a:rPr lang="en-GB" dirty="0">
                <a:solidFill>
                  <a:schemeClr val="bg1"/>
                </a:solidFill>
                <a:effectLst/>
                <a:latin typeface="Century Gothic" panose="020B0502020202020204" pitchFamily="34" charset="0"/>
              </a:rPr>
              <a:t>Autodesk</a:t>
            </a:r>
            <a:r>
              <a:rPr lang="en-GB" dirty="0">
                <a:solidFill>
                  <a:schemeClr val="bg1"/>
                </a:solidFill>
                <a:latin typeface="Century Gothic" panose="020B0502020202020204" pitchFamily="34" charset="0"/>
              </a:rPr>
              <a:t> </a:t>
            </a:r>
            <a:r>
              <a:rPr lang="en-GB" dirty="0">
                <a:solidFill>
                  <a:schemeClr val="bg1"/>
                </a:solidFill>
                <a:effectLst/>
                <a:latin typeface="Century Gothic" panose="020B0502020202020204" pitchFamily="34" charset="0"/>
              </a:rPr>
              <a:t>Maya with polygons</a:t>
            </a:r>
          </a:p>
        </p:txBody>
      </p:sp>
      <p:sp>
        <p:nvSpPr>
          <p:cNvPr id="3" name="TextBox 2">
            <a:extLst>
              <a:ext uri="{FF2B5EF4-FFF2-40B4-BE49-F238E27FC236}">
                <a16:creationId xmlns:a16="http://schemas.microsoft.com/office/drawing/2014/main" id="{6D27C6CF-8E03-274E-B5AF-6AC48A4EA8D6}"/>
              </a:ext>
            </a:extLst>
          </p:cNvPr>
          <p:cNvSpPr txBox="1"/>
          <p:nvPr/>
        </p:nvSpPr>
        <p:spPr>
          <a:xfrm>
            <a:off x="581866" y="2461130"/>
            <a:ext cx="7583294" cy="5170646"/>
          </a:xfrm>
          <a:prstGeom prst="rect">
            <a:avLst/>
          </a:prstGeom>
          <a:noFill/>
        </p:spPr>
        <p:txBody>
          <a:bodyPr wrap="square" rtlCol="0">
            <a:spAutoFit/>
          </a:bodyPr>
          <a:lstStyle/>
          <a:p>
            <a:r>
              <a:rPr lang="en-GB" sz="3000" b="1" dirty="0"/>
              <a:t>Using Production Tools</a:t>
            </a:r>
          </a:p>
          <a:p>
            <a:r>
              <a:rPr lang="en-GB" sz="3000" b="1" dirty="0"/>
              <a:t>Gantt Charts</a:t>
            </a:r>
          </a:p>
          <a:p>
            <a:r>
              <a:rPr lang="en-GB" sz="3000" b="1" dirty="0"/>
              <a:t>Production Boards</a:t>
            </a:r>
          </a:p>
          <a:p>
            <a:r>
              <a:rPr lang="en-GB" sz="3000" b="1" dirty="0"/>
              <a:t>Shot Sheet</a:t>
            </a:r>
          </a:p>
          <a:p>
            <a:r>
              <a:rPr lang="en-GB" sz="3000" b="1" dirty="0"/>
              <a:t>Model-Tracking Sheet</a:t>
            </a:r>
          </a:p>
          <a:p>
            <a:r>
              <a:rPr lang="en-GB" sz="3000" b="1" dirty="0"/>
              <a:t>Lighting/Rendering–Tracking Sheet</a:t>
            </a:r>
          </a:p>
          <a:p>
            <a:r>
              <a:rPr lang="en-GB" sz="3000" b="1" dirty="0"/>
              <a:t>Folder Management and Naming Conventions</a:t>
            </a:r>
          </a:p>
          <a:p>
            <a:endParaRPr lang="en-GB" sz="3000" b="1" dirty="0"/>
          </a:p>
          <a:p>
            <a:endParaRPr lang="en-GB" sz="3000" b="1" dirty="0"/>
          </a:p>
          <a:p>
            <a:endParaRPr lang="en-US" sz="3000" b="1" dirty="0"/>
          </a:p>
        </p:txBody>
      </p:sp>
      <p:sp>
        <p:nvSpPr>
          <p:cNvPr id="7" name="TextBox 6">
            <a:extLst>
              <a:ext uri="{FF2B5EF4-FFF2-40B4-BE49-F238E27FC236}">
                <a16:creationId xmlns:a16="http://schemas.microsoft.com/office/drawing/2014/main" id="{6CBCF21B-0664-1047-9DAF-FB959863B569}"/>
              </a:ext>
            </a:extLst>
          </p:cNvPr>
          <p:cNvSpPr txBox="1"/>
          <p:nvPr/>
        </p:nvSpPr>
        <p:spPr>
          <a:xfrm>
            <a:off x="7313975" y="4168874"/>
            <a:ext cx="4552560" cy="2015936"/>
          </a:xfrm>
          <a:prstGeom prst="rect">
            <a:avLst/>
          </a:prstGeom>
          <a:noFill/>
          <a:ln>
            <a:solidFill>
              <a:schemeClr val="accent1"/>
            </a:solidFill>
          </a:ln>
        </p:spPr>
        <p:txBody>
          <a:bodyPr wrap="square">
            <a:spAutoFit/>
          </a:bodyPr>
          <a:lstStyle/>
          <a:p>
            <a:pPr algn="r"/>
            <a:r>
              <a:rPr lang="en-GB" sz="2000" b="1" dirty="0"/>
              <a:t>Reference:</a:t>
            </a:r>
          </a:p>
          <a:p>
            <a:pPr algn="r"/>
            <a:r>
              <a:rPr lang="en-GB" sz="1500" dirty="0"/>
              <a:t>3D Animation Essentials Andy Beane</a:t>
            </a:r>
          </a:p>
          <a:p>
            <a:pPr algn="r"/>
            <a:r>
              <a:rPr lang="en-GB" sz="1500" dirty="0">
                <a:hlinkClick r:id="rId3"/>
              </a:rPr>
              <a:t>https://www.youtube.com/watch?v=v8GUsI8vJu4</a:t>
            </a:r>
            <a:endParaRPr lang="en-GB" sz="1500" dirty="0"/>
          </a:p>
          <a:p>
            <a:pPr algn="r"/>
            <a:r>
              <a:rPr lang="en-GB" sz="1500" dirty="0"/>
              <a:t>Making of " The Incredibles"</a:t>
            </a:r>
          </a:p>
          <a:p>
            <a:pPr algn="r"/>
            <a:endParaRPr lang="en-GB" sz="1500" dirty="0"/>
          </a:p>
          <a:p>
            <a:pPr algn="r"/>
            <a:r>
              <a:rPr lang="en-GB" sz="1500" dirty="0"/>
              <a:t>https://</a:t>
            </a:r>
            <a:r>
              <a:rPr lang="en-GB" sz="1500" dirty="0" err="1"/>
              <a:t>www.youtube.com</a:t>
            </a:r>
            <a:r>
              <a:rPr lang="en-GB" sz="1500" dirty="0"/>
              <a:t>/</a:t>
            </a:r>
            <a:r>
              <a:rPr lang="en-GB" sz="1500" dirty="0" err="1"/>
              <a:t>watch?v</a:t>
            </a:r>
            <a:r>
              <a:rPr lang="en-GB" sz="1500" dirty="0"/>
              <a:t>=r45EvRlrNZU</a:t>
            </a:r>
          </a:p>
        </p:txBody>
      </p:sp>
    </p:spTree>
    <p:extLst>
      <p:ext uri="{BB962C8B-B14F-4D97-AF65-F5344CB8AC3E}">
        <p14:creationId xmlns:p14="http://schemas.microsoft.com/office/powerpoint/2010/main" val="1525120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879</TotalTime>
  <Words>1315</Words>
  <Application>Microsoft Macintosh PowerPoint</Application>
  <PresentationFormat>Widescreen</PresentationFormat>
  <Paragraphs>160</Paragraphs>
  <Slides>17</Slides>
  <Notes>13</Notes>
  <HiddenSlides>0</HiddenSlides>
  <MMClips>4</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Century Gothic</vt:lpstr>
      <vt:lpstr>Wingdings 3</vt:lpstr>
      <vt:lpstr>Ion Boardroom</vt:lpstr>
      <vt:lpstr>Welcome to MA  3D Computer Animation Production Management – ADGD7005</vt:lpstr>
      <vt:lpstr>Next week - Working in 3D Animation post Production</vt:lpstr>
      <vt:lpstr>Next week - 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Working in 3D Animation post Production</vt:lpstr>
      <vt:lpstr>PowerPoint Presentation</vt:lpstr>
      <vt:lpstr>PowerPoint Presentation</vt:lpstr>
      <vt:lpstr>PowerPoint Presentation</vt:lpstr>
      <vt:lpstr>Next week - Using Production Tools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MA  3D Computer Animation</dc:title>
  <dc:creator>Nabeel Masih</dc:creator>
  <cp:lastModifiedBy>Nabeel Masih</cp:lastModifiedBy>
  <cp:revision>22</cp:revision>
  <dcterms:created xsi:type="dcterms:W3CDTF">2021-09-29T05:48:21Z</dcterms:created>
  <dcterms:modified xsi:type="dcterms:W3CDTF">2023-10-17T10:48:02Z</dcterms:modified>
</cp:coreProperties>
</file>