
<file path=[Content_Types].xml><?xml version="1.0" encoding="utf-8"?>
<Types xmlns="http://schemas.openxmlformats.org/package/2006/content-types">
  <Default Extension="png" ContentType="image/png"/>
  <Default Extension="m4a" ContentType="audio/mp4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1" r:id="rId2"/>
    <p:sldId id="321" r:id="rId3"/>
    <p:sldId id="265" r:id="rId4"/>
    <p:sldId id="325" r:id="rId5"/>
    <p:sldId id="327" r:id="rId6"/>
    <p:sldId id="328" r:id="rId7"/>
    <p:sldId id="258" r:id="rId8"/>
    <p:sldId id="260" r:id="rId9"/>
    <p:sldId id="322" r:id="rId10"/>
    <p:sldId id="323" r:id="rId11"/>
    <p:sldId id="273" r:id="rId12"/>
    <p:sldId id="313" r:id="rId13"/>
    <p:sldId id="31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C17314-0D1F-49FA-BF12-BECB099B3CB3}" v="117" dt="2020-04-17T08:11:48.8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31" autoAdjust="0"/>
    <p:restoredTop sz="71328" autoAdjust="0"/>
  </p:normalViewPr>
  <p:slideViewPr>
    <p:cSldViewPr snapToGrid="0">
      <p:cViewPr varScale="1">
        <p:scale>
          <a:sx n="65" d="100"/>
          <a:sy n="65" d="100"/>
        </p:scale>
        <p:origin x="91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A4028-824F-4C6E-8EDC-85FED37B960A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979EED-65A1-4532-B076-D435F8F5E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406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213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752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9275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408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564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419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691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972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1136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A629CB-3D79-4FAB-8AE7-7A526681A2E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7712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79EED-65A1-4532-B076-D435F8F5EFB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73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www.youtube.com/watch?v=hTghEXKNj7g" TargetMode="External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6.m4a"/><Relationship Id="rId7" Type="http://schemas.openxmlformats.org/officeDocument/2006/relationships/hyperlink" Target="https://www.youtube.com/watch?v=VL4an7UC3wA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notesSlide" Target="../notesSlides/notesSlide6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9.png"/><Relationship Id="rId4" Type="http://schemas.openxmlformats.org/officeDocument/2006/relationships/audio" Target="../media/media6.m4a"/><Relationship Id="rId9" Type="http://schemas.openxmlformats.org/officeDocument/2006/relationships/hyperlink" Target="https://www.youtube.com/watch?v=MI51YgY1XD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4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72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264055" y="4339304"/>
            <a:ext cx="4506686" cy="2215991"/>
          </a:xfrm>
          <a:prstGeom prst="rect">
            <a:avLst/>
          </a:prstGeom>
          <a:solidFill>
            <a:schemeClr val="accent2">
              <a:lumMod val="20000"/>
              <a:lumOff val="80000"/>
              <a:alpha val="37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FF0000"/>
                </a:solidFill>
              </a:rPr>
              <a:t>Sesiwn 2:</a:t>
            </a:r>
            <a:endParaRPr lang="en-GB" sz="2400" b="1" dirty="0">
              <a:solidFill>
                <a:srgbClr val="FF0000"/>
              </a:solidFill>
            </a:endParaRPr>
          </a:p>
          <a:p>
            <a:r>
              <a:rPr lang="cy-GB" dirty="0"/>
              <a:t>Datblygu safiad critigol a sgeptigol mewn perthynas ag addysgeg </a:t>
            </a:r>
          </a:p>
          <a:p>
            <a:endParaRPr lang="cy-GB" dirty="0"/>
          </a:p>
          <a:p>
            <a:r>
              <a:rPr lang="en-US" sz="2400" b="1" dirty="0">
                <a:solidFill>
                  <a:srgbClr val="FF0000"/>
                </a:solidFill>
              </a:rPr>
              <a:t>Session 2:</a:t>
            </a:r>
          </a:p>
          <a:p>
            <a:r>
              <a:rPr lang="en-US" dirty="0"/>
              <a:t>Developing a critical and skeptical stance in relation to pedagogy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E8D363-22AA-497E-ADD2-48A8423461E5}"/>
              </a:ext>
            </a:extLst>
          </p:cNvPr>
          <p:cNvSpPr txBox="1"/>
          <p:nvPr/>
        </p:nvSpPr>
        <p:spPr>
          <a:xfrm>
            <a:off x="522514" y="447869"/>
            <a:ext cx="11206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ECAD4010C </a:t>
            </a:r>
            <a:r>
              <a:rPr lang="cy-GB" sz="3200" b="1" dirty="0"/>
              <a:t>Astudiaethau Proffesiynol ac Addysgeg:</a:t>
            </a:r>
          </a:p>
          <a:p>
            <a:r>
              <a:rPr lang="cy-GB" sz="2800" dirty="0"/>
              <a:t>Ymchwilio i’r Dysgu: beth, sut a pham rydw i’n addysgu?</a:t>
            </a:r>
            <a:endParaRPr lang="en-GB" sz="2800" dirty="0"/>
          </a:p>
          <a:p>
            <a:r>
              <a:rPr lang="en-US" sz="3200" b="1" dirty="0"/>
              <a:t>ECAD4010</a:t>
            </a:r>
            <a:r>
              <a:rPr lang="en-US" sz="3200" dirty="0"/>
              <a:t>  </a:t>
            </a:r>
            <a:r>
              <a:rPr lang="en-US" sz="3200" b="1" dirty="0"/>
              <a:t>Professional and Pedagogic Studies:  </a:t>
            </a:r>
          </a:p>
          <a:p>
            <a:r>
              <a:rPr lang="en-US" sz="2800" dirty="0"/>
              <a:t>Researching the Learning:  what, how and why am I teaching? </a:t>
            </a:r>
            <a:endParaRPr lang="en-GB" sz="28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65854" y="574255"/>
            <a:ext cx="833592" cy="833592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62382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48F8A4-2CF4-4D2C-BA26-83141BA5E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32" y="825961"/>
            <a:ext cx="4463866" cy="4463866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A511C-2420-4ADA-98EC-669711440419}"/>
              </a:ext>
            </a:extLst>
          </p:cNvPr>
          <p:cNvSpPr txBox="1"/>
          <p:nvPr/>
        </p:nvSpPr>
        <p:spPr>
          <a:xfrm>
            <a:off x="1706880" y="364296"/>
            <a:ext cx="95677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b="1" dirty="0"/>
              <a:t>Nodau’r Sesiwn/</a:t>
            </a:r>
            <a:r>
              <a:rPr lang="en-GB" sz="5400" b="1" dirty="0"/>
              <a:t>Session Aims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99A2B9-78B7-4354-9C50-F933D4168D85}"/>
              </a:ext>
            </a:extLst>
          </p:cNvPr>
          <p:cNvSpPr txBox="1"/>
          <p:nvPr/>
        </p:nvSpPr>
        <p:spPr>
          <a:xfrm>
            <a:off x="4643120" y="1971304"/>
            <a:ext cx="7315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/>
              <a:t>Bod yn ymwybodol o rai o’r gyrwyr gwleidyddol, economaidd a chymdeithasol ar gyfer ‘tystiolaeth’, ynghyd â goblygiadau’r rhain </a:t>
            </a: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</a:rPr>
              <a:t>To be aware of some political, economic and social drivers for, and implications of, ‘evidence’</a:t>
            </a:r>
          </a:p>
          <a:p>
            <a:endParaRPr lang="en-GB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/>
              <a:t>Dechrau datblygu agwedd sgeptigol tuag at wybodaeth  </a:t>
            </a: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/>
                </a:solidFill>
              </a:rPr>
              <a:t>To begin to develop a sceptical approach to information  </a:t>
            </a:r>
          </a:p>
        </p:txBody>
      </p:sp>
    </p:spTree>
    <p:extLst>
      <p:ext uri="{BB962C8B-B14F-4D97-AF65-F5344CB8AC3E}">
        <p14:creationId xmlns:p14="http://schemas.microsoft.com/office/powerpoint/2010/main" val="226534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EDBD82-A768-46D5-9C41-745CD07D032C}"/>
              </a:ext>
            </a:extLst>
          </p:cNvPr>
          <p:cNvSpPr txBox="1"/>
          <p:nvPr/>
        </p:nvSpPr>
        <p:spPr>
          <a:xfrm>
            <a:off x="273132" y="201881"/>
            <a:ext cx="8407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/>
              <a:t>Agweddau Ymchwil Yr Athrofa</a:t>
            </a:r>
            <a:endParaRPr lang="en-GB" sz="3200" b="1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C8ABF1C-3F6E-445F-BF1C-775F405D3FD7}"/>
              </a:ext>
            </a:extLst>
          </p:cNvPr>
          <p:cNvSpPr/>
          <p:nvPr/>
        </p:nvSpPr>
        <p:spPr>
          <a:xfrm>
            <a:off x="451262" y="985652"/>
            <a:ext cx="5260769" cy="231568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EA67A61D-0C13-4404-9036-F292A52CC2C9}"/>
              </a:ext>
            </a:extLst>
          </p:cNvPr>
          <p:cNvSpPr/>
          <p:nvPr/>
        </p:nvSpPr>
        <p:spPr>
          <a:xfrm>
            <a:off x="6050477" y="985652"/>
            <a:ext cx="5260769" cy="2315688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CC7CBAF8-ED8F-4A9D-A857-998E289C2019}"/>
              </a:ext>
            </a:extLst>
          </p:cNvPr>
          <p:cNvSpPr/>
          <p:nvPr/>
        </p:nvSpPr>
        <p:spPr>
          <a:xfrm>
            <a:off x="463137" y="3810000"/>
            <a:ext cx="5260769" cy="2315688"/>
          </a:xfrm>
          <a:prstGeom prst="wedgeRoundRect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FF148D3E-636D-45F0-B6A1-881D307CD188}"/>
              </a:ext>
            </a:extLst>
          </p:cNvPr>
          <p:cNvSpPr/>
          <p:nvPr/>
        </p:nvSpPr>
        <p:spPr>
          <a:xfrm>
            <a:off x="6096000" y="3810000"/>
            <a:ext cx="5260769" cy="2315688"/>
          </a:xfrm>
          <a:prstGeom prst="wedgeRoundRect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9DD631-2F42-4FC3-9439-E46D8792F3A1}"/>
              </a:ext>
            </a:extLst>
          </p:cNvPr>
          <p:cNvSpPr txBox="1"/>
          <p:nvPr/>
        </p:nvSpPr>
        <p:spPr>
          <a:xfrm>
            <a:off x="724395" y="1140031"/>
            <a:ext cx="48451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sgeptigol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tystiolaeth empirig</a:t>
            </a:r>
            <a:r>
              <a:rPr lang="cy-GB" sz="2000" dirty="0"/>
              <a:t> mewn meysydd a amheuir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Bod yn ymwybodol o yrwyr gwleidyddol, economaidd a chymdeithasol ar gyfer ‘tystiolaeth’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F288F3-43B5-427B-8C16-745A30F40FBD}"/>
              </a:ext>
            </a:extLst>
          </p:cNvPr>
          <p:cNvSpPr txBox="1"/>
          <p:nvPr/>
        </p:nvSpPr>
        <p:spPr>
          <a:xfrm>
            <a:off x="6466114" y="118678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foesegol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Gwybod a defnyddio egwyddorion moesegol ymchwil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</a:t>
            </a:r>
            <a:r>
              <a:rPr lang="cy-GB" sz="2000" dirty="0">
                <a:solidFill>
                  <a:srgbClr val="FF0000"/>
                </a:solidFill>
              </a:rPr>
              <a:t>ymagweddu (positionality)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BC81F0-B97B-45B1-A1F9-93B3BF3B1D53}"/>
              </a:ext>
            </a:extLst>
          </p:cNvPr>
          <p:cNvSpPr txBox="1"/>
          <p:nvPr/>
        </p:nvSpPr>
        <p:spPr>
          <a:xfrm>
            <a:off x="835231" y="4018571"/>
            <a:ext cx="48451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ymchwilydd crefftus</a:t>
            </a: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Deall dulliau </a:t>
            </a:r>
            <a:r>
              <a:rPr lang="cy-GB" sz="2000" dirty="0">
                <a:solidFill>
                  <a:srgbClr val="FF0000"/>
                </a:solidFill>
              </a:rPr>
              <a:t>ansoddol</a:t>
            </a:r>
            <a:r>
              <a:rPr lang="cy-GB" sz="2000" dirty="0"/>
              <a:t> a </a:t>
            </a:r>
            <a:r>
              <a:rPr lang="cy-GB" sz="2000" dirty="0">
                <a:solidFill>
                  <a:srgbClr val="FF0000"/>
                </a:solidFill>
              </a:rPr>
              <a:t>meintiol</a:t>
            </a:r>
            <a:endParaRPr lang="en-GB" sz="2000" dirty="0">
              <a:solidFill>
                <a:srgbClr val="FF0000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Gallu llunio dadl yn seiliedig ar dystiolaeth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Defnyddio sgiliau </a:t>
            </a:r>
            <a:r>
              <a:rPr lang="cy-GB" sz="2000" dirty="0">
                <a:solidFill>
                  <a:srgbClr val="FF0000"/>
                </a:solidFill>
              </a:rPr>
              <a:t>darllen beirniadol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b="1" dirty="0"/>
          </a:p>
          <a:p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1FD544-57E4-49C3-B132-154B7BACA6DC}"/>
              </a:ext>
            </a:extLst>
          </p:cNvPr>
          <p:cNvSpPr txBox="1"/>
          <p:nvPr/>
        </p:nvSpPr>
        <p:spPr>
          <a:xfrm>
            <a:off x="6258295" y="4018571"/>
            <a:ext cx="48451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Bod yn rhan o broffesiwn ymholgar</a:t>
            </a:r>
            <a:endParaRPr lang="en-GB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Cyfrannu’n rhagweithiol at ystod o gynulleidfaoedd</a:t>
            </a:r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y-GB" sz="2000" dirty="0"/>
              <a:t>Cymryd rhan weithredol mewn ymholiadau a chanfyddiadau pob eraill</a:t>
            </a:r>
            <a:endParaRPr lang="en-GB" sz="2000" dirty="0"/>
          </a:p>
          <a:p>
            <a:endParaRPr lang="en-US" sz="24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89450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A38E546-3EF7-41F2-8E41-11DB99B6B6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830" y="181292"/>
            <a:ext cx="4762500" cy="6353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3D7648-39AF-47A8-B61D-689F58B8C205}"/>
              </a:ext>
            </a:extLst>
          </p:cNvPr>
          <p:cNvSpPr txBox="1"/>
          <p:nvPr/>
        </p:nvSpPr>
        <p:spPr>
          <a:xfrm>
            <a:off x="5368290" y="902156"/>
            <a:ext cx="667131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Diffiniwch y termau canlynol. Sut y gallant effeithio ar ymchwil addysgol: </a:t>
            </a:r>
            <a:endParaRPr lang="en-GB" sz="24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y-GB" sz="2400" dirty="0"/>
              <a:t>Tuedd </a:t>
            </a:r>
            <a:endParaRPr lang="en-GB" sz="24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y-GB" sz="2400" dirty="0"/>
              <a:t>Ystrydeb </a:t>
            </a:r>
            <a:endParaRPr lang="en-GB" sz="24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y-GB" sz="2400" dirty="0"/>
              <a:t>Tybiaeth </a:t>
            </a:r>
            <a:endParaRPr lang="en-GB" sz="24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y-GB" sz="2400" dirty="0"/>
              <a:t>Cred </a:t>
            </a:r>
            <a:endParaRPr lang="en-GB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Define </a:t>
            </a:r>
            <a:r>
              <a:rPr lang="en-GB" sz="2400" dirty="0"/>
              <a:t>the following terms. How might they impact on educational research: </a:t>
            </a:r>
          </a:p>
          <a:p>
            <a:endParaRPr lang="en-GB" sz="24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/>
              <a:t>Bias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/>
              <a:t>Stereotype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/>
              <a:t>Assumption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/>
              <a:t>Belief</a:t>
            </a:r>
            <a:endParaRPr lang="en-GB" sz="32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68662" y="275303"/>
            <a:ext cx="766917" cy="766917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6" name="TextBox 5"/>
          <p:cNvSpPr txBox="1"/>
          <p:nvPr/>
        </p:nvSpPr>
        <p:spPr>
          <a:xfrm>
            <a:off x="5368290" y="162232"/>
            <a:ext cx="4247657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 err="1" smtClean="0">
                <a:solidFill>
                  <a:srgbClr val="FF0000"/>
                </a:solidFill>
              </a:rPr>
              <a:t>Tasg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2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2D125F-A6F5-4A94-872C-E5D5E1BFDA93}"/>
              </a:ext>
            </a:extLst>
          </p:cNvPr>
          <p:cNvSpPr txBox="1"/>
          <p:nvPr/>
        </p:nvSpPr>
        <p:spPr>
          <a:xfrm>
            <a:off x="255843" y="224152"/>
            <a:ext cx="11397677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3200" b="1" dirty="0"/>
              <a:t>Tystiolaeth ar gyfer tuedd athrawon/</a:t>
            </a:r>
            <a:r>
              <a:rPr lang="en-US" sz="3200" b="1" kern="1200" dirty="0">
                <a:solidFill>
                  <a:srgbClr val="000000"/>
                </a:solidFill>
                <a:ea typeface="+mj-ea"/>
                <a:cs typeface="+mj-cs"/>
              </a:rPr>
              <a:t>Evidence for teacher bias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AA9E6A-18D6-4661-8C5F-CFE4BE037B3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649" r="11401" b="2"/>
          <a:stretch/>
        </p:blipFill>
        <p:spPr>
          <a:xfrm>
            <a:off x="8227756" y="1708629"/>
            <a:ext cx="3535680" cy="40686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picture containing drawing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F848A919-2F55-42F5-8EDD-2547BF6CCE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0837" y="5777292"/>
            <a:ext cx="868363" cy="86836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E9F66A7-EDD4-4FA2-AFE0-E91629B109D7}"/>
              </a:ext>
            </a:extLst>
          </p:cNvPr>
          <p:cNvSpPr/>
          <p:nvPr/>
        </p:nvSpPr>
        <p:spPr>
          <a:xfrm>
            <a:off x="428564" y="834288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 err="1" smtClean="0">
                <a:solidFill>
                  <a:srgbClr val="222222"/>
                </a:solidFill>
                <a:latin typeface="arial" panose="020B0604020202020204" pitchFamily="34" charset="0"/>
              </a:rPr>
              <a:t>Dyffinia</a:t>
            </a:r>
            <a:r>
              <a:rPr lang="en-US" sz="2400" b="1" dirty="0" smtClean="0">
                <a:solidFill>
                  <a:srgbClr val="222222"/>
                </a:solidFill>
                <a:latin typeface="arial" panose="020B0604020202020204" pitchFamily="34" charset="0"/>
              </a:rPr>
              <a:t> Robert </a:t>
            </a:r>
            <a:r>
              <a:rPr lang="en-US" sz="2400" b="1" dirty="0">
                <a:solidFill>
                  <a:srgbClr val="222222"/>
                </a:solidFill>
                <a:latin typeface="arial" panose="020B0604020202020204" pitchFamily="34" charset="0"/>
              </a:rPr>
              <a:t>Rosenthal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y </a:t>
            </a:r>
            <a:r>
              <a:rPr lang="en-US" sz="2400" b="1" dirty="0">
                <a:solidFill>
                  <a:srgbClr val="222222"/>
                </a:solidFill>
                <a:latin typeface="arial" panose="020B0604020202020204" pitchFamily="34" charset="0"/>
              </a:rPr>
              <a:t>Pygmalion effect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US" sz="2400" dirty="0" err="1" smtClean="0">
                <a:solidFill>
                  <a:srgbClr val="222222"/>
                </a:solidFill>
                <a:latin typeface="arial" panose="020B0604020202020204" pitchFamily="34" charset="0"/>
              </a:rPr>
              <a:t>fel</a:t>
            </a:r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:</a:t>
            </a:r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</a:rPr>
              <a:t>“the phenomenon whereby one person's expectation for another person's behavior comes to serve as a self-fulfilling prophecy” (American Psychologist</a:t>
            </a:r>
            <a:r>
              <a:rPr lang="en-US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</a:rPr>
              <a:t>2003: 839)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EE83A2-4D8B-451D-BFFD-5B8A509D9E86}"/>
              </a:ext>
            </a:extLst>
          </p:cNvPr>
          <p:cNvSpPr txBox="1"/>
          <p:nvPr/>
        </p:nvSpPr>
        <p:spPr>
          <a:xfrm>
            <a:off x="447948" y="3149601"/>
            <a:ext cx="7669892" cy="332398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FF0000"/>
                </a:solidFill>
              </a:rPr>
              <a:t>Gwyliwch y clip YouTube 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cy-GB" dirty="0"/>
              <a:t>I ba raddau y gall dibynnu ar ymchwil camarweiniol effeithio ar yr athro a’r disgybl yn y dosbarth? </a:t>
            </a:r>
          </a:p>
          <a:p>
            <a:endParaRPr lang="en-GB" dirty="0"/>
          </a:p>
          <a:p>
            <a:r>
              <a:rPr lang="cy-GB" dirty="0"/>
              <a:t>Sut y gellir lleihau tuedd athrawon?</a:t>
            </a:r>
          </a:p>
          <a:p>
            <a:endParaRPr lang="en-GB" dirty="0"/>
          </a:p>
          <a:p>
            <a:r>
              <a:rPr lang="en-US" sz="2400" b="1" dirty="0">
                <a:solidFill>
                  <a:srgbClr val="FF0000"/>
                </a:solidFill>
              </a:rPr>
              <a:t>Watch the YouTube clip</a:t>
            </a:r>
          </a:p>
          <a:p>
            <a:r>
              <a:rPr lang="en-US" dirty="0"/>
              <a:t>To what extent might reliance on misleading research impact on the teacher and pupil in the classroom? </a:t>
            </a:r>
          </a:p>
          <a:p>
            <a:endParaRPr lang="en-US" dirty="0"/>
          </a:p>
          <a:p>
            <a:r>
              <a:rPr lang="en-US" dirty="0"/>
              <a:t>How might teacher bias be minimized?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A28C3D-0F93-4EF3-BD57-DCC7732CFDD4}"/>
              </a:ext>
            </a:extLst>
          </p:cNvPr>
          <p:cNvSpPr txBox="1"/>
          <p:nvPr/>
        </p:nvSpPr>
        <p:spPr>
          <a:xfrm>
            <a:off x="8605521" y="1245616"/>
            <a:ext cx="322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Professor Robert Rosenthal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074400" y="480327"/>
            <a:ext cx="827548" cy="827548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41414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0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CF3101-6073-4180-8842-F0F2D38E6EBF}"/>
              </a:ext>
            </a:extLst>
          </p:cNvPr>
          <p:cNvSpPr txBox="1"/>
          <p:nvPr/>
        </p:nvSpPr>
        <p:spPr>
          <a:xfrm>
            <a:off x="255843" y="224152"/>
            <a:ext cx="11163997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4000" b="1" dirty="0"/>
              <a:t>Cael gwared ar duedd athrawon mewn ymchwil …</a:t>
            </a:r>
          </a:p>
          <a:p>
            <a:endParaRPr lang="cy-GB" sz="4000" b="1" dirty="0"/>
          </a:p>
          <a:p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48911F-CD37-45BC-9269-7E4A5518E534}"/>
              </a:ext>
            </a:extLst>
          </p:cNvPr>
          <p:cNvSpPr txBox="1"/>
          <p:nvPr/>
        </p:nvSpPr>
        <p:spPr>
          <a:xfrm>
            <a:off x="255843" y="872709"/>
            <a:ext cx="115907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400" dirty="0"/>
          </a:p>
          <a:p>
            <a:r>
              <a:rPr lang="cy-GB" sz="2400" dirty="0"/>
              <a:t>Sut gallwch fod yn siŵr y seilir yr hyn rydych yn ei ddarllen ar ddata yn hytrach na barn yn unig?</a:t>
            </a: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71C9859-F488-4DC6-816E-23FD06C31BFB}"/>
              </a:ext>
            </a:extLst>
          </p:cNvPr>
          <p:cNvSpPr/>
          <p:nvPr/>
        </p:nvSpPr>
        <p:spPr>
          <a:xfrm>
            <a:off x="467360" y="2384305"/>
            <a:ext cx="11590716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/>
              <a:t>Darllenwch ymchwil o ffynonellau credadwy (ee: cylchgronau a ddyfernir; prif brosiectau ymchwil);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/>
              <a:t>Pan nodir bod “ymchwil yn dangos bod …”, chwiliwch am ffynhonnell gredadwy;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/>
              <a:t>Chwiliwch am dystiolaeth i gefnogi honiadau a chymerwch safiad critigol tuag ati;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/>
              <a:t>A yw’r ymchwil yn cydnabod ei gyfyngiadau ei hun?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/>
              <a:t>Pan fydd modd i’r ffynhonnell elwa (ee: gwerthu pecyn i chi), byddwch yn arbennig o sgeptigol;</a:t>
            </a:r>
            <a:endParaRPr lang="en-GB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sz="2400" dirty="0"/>
              <a:t>Chwiliwch am wrth-ddadleuon, peidiwch â dewis tystiolaeth gefnogol yn unig;</a:t>
            </a:r>
            <a:endParaRPr lang="en-GB" sz="2400" dirty="0"/>
          </a:p>
          <a:p>
            <a:endParaRPr lang="en-GB" dirty="0"/>
          </a:p>
          <a:p>
            <a:pPr marL="342900" indent="-342900">
              <a:buFont typeface="Arial" pitchFamily="34" charset="0"/>
              <a:buChar char="•"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5040" y="243631"/>
            <a:ext cx="731520" cy="731520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69408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7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7"/>
            <a:extLst>
              <a:ext uri="{FF2B5EF4-FFF2-40B4-BE49-F238E27FC236}">
                <a16:creationId xmlns:a16="http://schemas.microsoft.com/office/drawing/2014/main" id="{9A95D369-6CDA-4EA6-910B-2A09B30053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5884" y="643808"/>
            <a:ext cx="5603240" cy="5648427"/>
          </a:xfrm>
          <a:prstGeom prst="rect">
            <a:avLst/>
          </a:prstGeom>
        </p:spPr>
      </p:pic>
      <p:pic>
        <p:nvPicPr>
          <p:cNvPr id="5" name="Picture 4" descr="A picture containing drawing&#10;&#10;Description automatically generated">
            <a:hlinkClick r:id="rId9"/>
            <a:extLst>
              <a:ext uri="{FF2B5EF4-FFF2-40B4-BE49-F238E27FC236}">
                <a16:creationId xmlns:a16="http://schemas.microsoft.com/office/drawing/2014/main" id="{2748DA59-2DF0-4E4D-8D56-D79FB87A2D8E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93" t="6999" r="21626" b="8334"/>
          <a:stretch/>
        </p:blipFill>
        <p:spPr>
          <a:xfrm>
            <a:off x="7907020" y="1411052"/>
            <a:ext cx="2651760" cy="12903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1AFC288-8008-4AFE-B069-47CC0A3DB549}"/>
              </a:ext>
            </a:extLst>
          </p:cNvPr>
          <p:cNvSpPr txBox="1"/>
          <p:nvPr/>
        </p:nvSpPr>
        <p:spPr>
          <a:xfrm>
            <a:off x="2311334" y="182143"/>
            <a:ext cx="8641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Campfa’r Ymennydd – wedi’i seilio ar dystiolaeth ddibynadwy? 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988B58-FA63-42BD-973A-1C7F687CC24C}"/>
              </a:ext>
            </a:extLst>
          </p:cNvPr>
          <p:cNvSpPr txBox="1"/>
          <p:nvPr/>
        </p:nvSpPr>
        <p:spPr>
          <a:xfrm>
            <a:off x="5958840" y="3139481"/>
            <a:ext cx="598424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Gwyliwch y clip gan BBC Newsnight ac ystyriwch y canlynol:</a:t>
            </a:r>
          </a:p>
          <a:p>
            <a:endParaRPr lang="en-GB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dirty="0"/>
              <a:t>Beth yw manteision campfa’r ymennydd fel y’u mynegir gan yr athrawon a’r disgyblion yn rhan gyntaf y ffilm?</a:t>
            </a: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y-GB" dirty="0"/>
              <a:t>Ar beth y seilir syniad campfa’r ymennydd?</a:t>
            </a:r>
            <a:endParaRPr lang="en-GB" dirty="0"/>
          </a:p>
          <a:p>
            <a:endParaRPr lang="en-GB" sz="2400" dirty="0"/>
          </a:p>
          <a:p>
            <a:r>
              <a:rPr lang="en-GB" b="1" dirty="0"/>
              <a:t>Watch the BBC </a:t>
            </a:r>
            <a:r>
              <a:rPr lang="en-GB" b="1" dirty="0" err="1"/>
              <a:t>newsnight</a:t>
            </a:r>
            <a:r>
              <a:rPr lang="en-GB" b="1" dirty="0"/>
              <a:t> clip and consider the following:</a:t>
            </a:r>
          </a:p>
          <a:p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are the benefits, as expressed by the teachers and pupils in the first part of the film, of brain gym?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is the idea of the brain gym based on?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ADDB2B-EEBC-4544-B452-AD455080D31A}"/>
              </a:ext>
            </a:extLst>
          </p:cNvPr>
          <p:cNvSpPr txBox="1"/>
          <p:nvPr/>
        </p:nvSpPr>
        <p:spPr>
          <a:xfrm>
            <a:off x="3383280" y="565765"/>
            <a:ext cx="5567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Brain Gym – based on reliable evidence? 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048856" y="434647"/>
            <a:ext cx="792624" cy="792624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40368" y="2116772"/>
            <a:ext cx="802712" cy="802712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10" name="TextBox 9"/>
          <p:cNvSpPr txBox="1"/>
          <p:nvPr/>
        </p:nvSpPr>
        <p:spPr>
          <a:xfrm>
            <a:off x="10633587" y="182143"/>
            <a:ext cx="318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0758948" y="1843548"/>
            <a:ext cx="289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682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44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3">
            <a:extLst>
              <a:ext uri="{FF2B5EF4-FFF2-40B4-BE49-F238E27FC236}">
                <a16:creationId xmlns:a16="http://schemas.microsoft.com/office/drawing/2014/main" id="{1500B4A4-B1F1-41EA-886A-B8A210DBCA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5">
            <a:extLst>
              <a:ext uri="{FF2B5EF4-FFF2-40B4-BE49-F238E27FC236}">
                <a16:creationId xmlns:a16="http://schemas.microsoft.com/office/drawing/2014/main" id="{5E55A99C-0BDC-4DBE-8E40-9FA66F629F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89634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798759-9FF7-4255-850D-5064C81019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981" y="1616929"/>
            <a:ext cx="4822027" cy="3616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9" name="Straight Connector 17">
            <a:extLst>
              <a:ext uri="{FF2B5EF4-FFF2-40B4-BE49-F238E27FC236}">
                <a16:creationId xmlns:a16="http://schemas.microsoft.com/office/drawing/2014/main" id="{5D1CEE39-A6DC-4DE0-9789-206F1A9888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26744" y="889634"/>
            <a:ext cx="0" cy="5074920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21116517-E91C-4320-9A33-1B7A226CDB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8478" y="1449445"/>
            <a:ext cx="4818888" cy="3951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62565" y="362681"/>
            <a:ext cx="828769" cy="828769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190923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5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BB42E37-6FE2-47F0-8F16-05B6B960BF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167" t="39556" r="48916" b="35852"/>
          <a:stretch/>
        </p:blipFill>
        <p:spPr>
          <a:xfrm>
            <a:off x="314960" y="182880"/>
            <a:ext cx="2915920" cy="16865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F706428-4B2C-4C1C-A467-3672D8D9E67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750" t="40148" r="29166" b="50000"/>
          <a:stretch/>
        </p:blipFill>
        <p:spPr>
          <a:xfrm>
            <a:off x="548640" y="2184400"/>
            <a:ext cx="1595120" cy="67564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D61446C-E201-4747-BE60-269A4781637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000" t="22815" r="41333" b="31112"/>
          <a:stretch/>
        </p:blipFill>
        <p:spPr>
          <a:xfrm>
            <a:off x="3322320" y="182880"/>
            <a:ext cx="8321040" cy="604636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589342" y="599768"/>
            <a:ext cx="840658" cy="840658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714327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8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BB42E37-6FE2-47F0-8F16-05B6B960BF2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167" t="39556" r="48916" b="35852"/>
          <a:stretch/>
        </p:blipFill>
        <p:spPr>
          <a:xfrm>
            <a:off x="314960" y="182880"/>
            <a:ext cx="2915920" cy="16865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F706428-4B2C-4C1C-A467-3672D8D9E67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7750" t="40148" r="29166" b="50000"/>
          <a:stretch/>
        </p:blipFill>
        <p:spPr>
          <a:xfrm>
            <a:off x="548640" y="2184400"/>
            <a:ext cx="1595120" cy="6756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AE0AD2-8B21-4600-A6F7-E8FA36E9E94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916" t="19703" r="42668" b="34774"/>
          <a:stretch/>
        </p:blipFill>
        <p:spPr>
          <a:xfrm>
            <a:off x="3362960" y="182880"/>
            <a:ext cx="8691156" cy="5530736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04088" y="5289754"/>
            <a:ext cx="744795" cy="744795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11823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6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02CC5E-5D46-4B72-95DD-D467B84EE5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2682" y="1427479"/>
            <a:ext cx="9474518" cy="49628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3C91B0-0969-4640-9720-B8A1944066E7}"/>
              </a:ext>
            </a:extLst>
          </p:cNvPr>
          <p:cNvSpPr txBox="1"/>
          <p:nvPr/>
        </p:nvSpPr>
        <p:spPr>
          <a:xfrm>
            <a:off x="396240" y="467678"/>
            <a:ext cx="11551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/>
              <a:t>A yw’ch ymennydd yn gryfach ar y chwith neu’r dde?</a:t>
            </a:r>
            <a:endParaRPr lang="en-GB" sz="2800" b="1" dirty="0"/>
          </a:p>
          <a:p>
            <a:pPr algn="ctr"/>
            <a:r>
              <a:rPr lang="en-GB" sz="2800" b="1" dirty="0"/>
              <a:t>Are you left or right brained?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47438" y="639930"/>
            <a:ext cx="722671" cy="722671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15368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4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12B1CC-0002-4847-84DA-0E6839121015}"/>
              </a:ext>
            </a:extLst>
          </p:cNvPr>
          <p:cNvSpPr txBox="1"/>
          <p:nvPr/>
        </p:nvSpPr>
        <p:spPr>
          <a:xfrm>
            <a:off x="644301" y="299322"/>
            <a:ext cx="113038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/>
              <a:t>Tasg Gyfeiriol/</a:t>
            </a:r>
            <a:r>
              <a:rPr lang="en-US" sz="6000" b="1" dirty="0"/>
              <a:t>Directed Task 2</a:t>
            </a:r>
            <a:endParaRPr lang="en-GB" sz="6000" b="1" dirty="0"/>
          </a:p>
        </p:txBody>
      </p:sp>
      <p:pic>
        <p:nvPicPr>
          <p:cNvPr id="4" name="Picture 3" descr="A picture containing table, drawing&#10;&#10;Description automatically generated">
            <a:extLst>
              <a:ext uri="{FF2B5EF4-FFF2-40B4-BE49-F238E27FC236}">
                <a16:creationId xmlns:a16="http://schemas.microsoft.com/office/drawing/2014/main" id="{315667A5-DCED-4DC7-B35A-B98C4553583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67" r="26653"/>
          <a:stretch/>
        </p:blipFill>
        <p:spPr>
          <a:xfrm>
            <a:off x="7980218" y="1346394"/>
            <a:ext cx="2992582" cy="38073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4DAF0D-87CE-43BB-A161-1433B9D7981B}"/>
              </a:ext>
            </a:extLst>
          </p:cNvPr>
          <p:cNvSpPr txBox="1"/>
          <p:nvPr/>
        </p:nvSpPr>
        <p:spPr>
          <a:xfrm>
            <a:off x="471582" y="1346394"/>
            <a:ext cx="698269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dirty="0"/>
              <a:t>Rydych yn cyflwyno cyflwyniad ffurfiol mewn ysgolion am yr hyn a ddysgoch yn sesiynau 1 a 2.  Cyflwynwch </a:t>
            </a:r>
            <a:r>
              <a:rPr lang="cy-GB" sz="2600" dirty="0">
                <a:solidFill>
                  <a:srgbClr val="FF0000"/>
                </a:solidFill>
              </a:rPr>
              <a:t>100 o eiriau </a:t>
            </a:r>
            <a:r>
              <a:rPr lang="cy-GB" sz="2600" dirty="0"/>
              <a:t>i’r Blog ar y dudalen Moodle yn amlinellu’r prif bwyntiau yr hoffech eu cynnwys yn y cyflwyniad. </a:t>
            </a:r>
            <a:endParaRPr lang="en-GB" sz="2600" dirty="0"/>
          </a:p>
          <a:p>
            <a:endParaRPr lang="en-US" sz="2600" dirty="0"/>
          </a:p>
          <a:p>
            <a:endParaRPr lang="en-US" sz="2600" dirty="0"/>
          </a:p>
          <a:p>
            <a:r>
              <a:rPr lang="en-US" sz="2600" dirty="0"/>
              <a:t>You are delivering an informal presentation in schools about what you learned in sessions 1 and 2.  Submit </a:t>
            </a:r>
            <a:r>
              <a:rPr lang="en-US" sz="2600" dirty="0">
                <a:solidFill>
                  <a:srgbClr val="FF0000"/>
                </a:solidFill>
              </a:rPr>
              <a:t>100 words </a:t>
            </a:r>
            <a:r>
              <a:rPr lang="en-US" sz="2600" dirty="0"/>
              <a:t>to the Blog on the Moodle page outlining the main points you would include in the presentation. </a:t>
            </a:r>
            <a:endParaRPr lang="en-GB" sz="26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8000" y="437536"/>
            <a:ext cx="703006" cy="703006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401522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7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ake, drawing&#10;&#10;Description automatically generated">
            <a:extLst>
              <a:ext uri="{FF2B5EF4-FFF2-40B4-BE49-F238E27FC236}">
                <a16:creationId xmlns:a16="http://schemas.microsoft.com/office/drawing/2014/main" id="{31CFD2D6-4915-48C9-9CCE-508D411BBF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603" y="643466"/>
            <a:ext cx="6348794" cy="557106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35381" y="872613"/>
            <a:ext cx="789038" cy="789038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244503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679</Words>
  <Application>Microsoft Office PowerPoint</Application>
  <PresentationFormat>Widescreen</PresentationFormat>
  <Paragraphs>95</Paragraphs>
  <Slides>13</Slides>
  <Notes>11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Catherine Morgan</cp:lastModifiedBy>
  <cp:revision>27</cp:revision>
  <dcterms:created xsi:type="dcterms:W3CDTF">2020-02-19T10:32:56Z</dcterms:created>
  <dcterms:modified xsi:type="dcterms:W3CDTF">2020-04-21T09:04:08Z</dcterms:modified>
</cp:coreProperties>
</file>