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91" r:id="rId3"/>
    <p:sldId id="260" r:id="rId4"/>
    <p:sldId id="262" r:id="rId5"/>
    <p:sldId id="294" r:id="rId6"/>
    <p:sldId id="305" r:id="rId7"/>
    <p:sldId id="306" r:id="rId8"/>
    <p:sldId id="307" r:id="rId9"/>
    <p:sldId id="302" r:id="rId10"/>
    <p:sldId id="295" r:id="rId11"/>
    <p:sldId id="297" r:id="rId12"/>
    <p:sldId id="301" r:id="rId13"/>
    <p:sldId id="298" r:id="rId14"/>
    <p:sldId id="299" r:id="rId15"/>
    <p:sldId id="300" r:id="rId16"/>
    <p:sldId id="303" r:id="rId17"/>
    <p:sldId id="304" r:id="rId1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86CAF1-A2A0-4250-80AF-FF9D77DEF72F}" v="15" dt="2025-06-02T13:05:05.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127" autoAdjust="0"/>
    <p:restoredTop sz="93925" autoAdjust="0"/>
  </p:normalViewPr>
  <p:slideViewPr>
    <p:cSldViewPr>
      <p:cViewPr varScale="1">
        <p:scale>
          <a:sx n="81" d="100"/>
          <a:sy n="81" d="100"/>
        </p:scale>
        <p:origin x="94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5186CAF1-A2A0-4250-80AF-FF9D77DEF72F}"/>
    <pc:docChg chg="addSld delSld modSld">
      <pc:chgData name="Laila Maazouz" userId="78f83201-ce9e-46c5-9371-8a0736bf557c" providerId="ADAL" clId="{5186CAF1-A2A0-4250-80AF-FF9D77DEF72F}" dt="2025-06-02T13:05:11.116" v="164" actId="404"/>
      <pc:docMkLst>
        <pc:docMk/>
      </pc:docMkLst>
      <pc:sldChg chg="modSp mod">
        <pc:chgData name="Laila Maazouz" userId="78f83201-ce9e-46c5-9371-8a0736bf557c" providerId="ADAL" clId="{5186CAF1-A2A0-4250-80AF-FF9D77DEF72F}" dt="2025-06-02T12:58:48.425" v="64" actId="20577"/>
        <pc:sldMkLst>
          <pc:docMk/>
          <pc:sldMk cId="0" sldId="260"/>
        </pc:sldMkLst>
        <pc:spChg chg="mod">
          <ac:chgData name="Laila Maazouz" userId="78f83201-ce9e-46c5-9371-8a0736bf557c" providerId="ADAL" clId="{5186CAF1-A2A0-4250-80AF-FF9D77DEF72F}" dt="2025-06-02T12:58:48.425" v="64" actId="20577"/>
          <ac:spMkLst>
            <pc:docMk/>
            <pc:sldMk cId="0" sldId="260"/>
            <ac:spMk id="18433" creationId="{485BD8CE-4B6D-D751-0C3A-775D1AD0BBFC}"/>
          </ac:spMkLst>
        </pc:spChg>
      </pc:sldChg>
      <pc:sldChg chg="addSp del">
        <pc:chgData name="Laila Maazouz" userId="78f83201-ce9e-46c5-9371-8a0736bf557c" providerId="ADAL" clId="{5186CAF1-A2A0-4250-80AF-FF9D77DEF72F}" dt="2025-06-02T12:58:35.243" v="40" actId="47"/>
        <pc:sldMkLst>
          <pc:docMk/>
          <pc:sldMk cId="3490671282" sldId="293"/>
        </pc:sldMkLst>
        <pc:spChg chg="add">
          <ac:chgData name="Laila Maazouz" userId="78f83201-ce9e-46c5-9371-8a0736bf557c" providerId="ADAL" clId="{5186CAF1-A2A0-4250-80AF-FF9D77DEF72F}" dt="2025-06-02T12:55:52.423" v="0"/>
          <ac:spMkLst>
            <pc:docMk/>
            <pc:sldMk cId="3490671282" sldId="293"/>
            <ac:spMk id="6" creationId="{AFD7BCB1-E976-1BCB-1B37-1624B2EB3512}"/>
          </ac:spMkLst>
        </pc:spChg>
      </pc:sldChg>
      <pc:sldChg chg="modSp mod modNotesTx">
        <pc:chgData name="Laila Maazouz" userId="78f83201-ce9e-46c5-9371-8a0736bf557c" providerId="ADAL" clId="{5186CAF1-A2A0-4250-80AF-FF9D77DEF72F}" dt="2025-06-02T13:03:12.069" v="150" actId="20577"/>
        <pc:sldMkLst>
          <pc:docMk/>
          <pc:sldMk cId="1464486479" sldId="297"/>
        </pc:sldMkLst>
        <pc:spChg chg="mod">
          <ac:chgData name="Laila Maazouz" userId="78f83201-ce9e-46c5-9371-8a0736bf557c" providerId="ADAL" clId="{5186CAF1-A2A0-4250-80AF-FF9D77DEF72F}" dt="2025-06-02T13:02:51.056" v="101" actId="20577"/>
          <ac:spMkLst>
            <pc:docMk/>
            <pc:sldMk cId="1464486479" sldId="297"/>
            <ac:spMk id="3" creationId="{804DF020-C415-0FC2-57C6-BBE45938DD3D}"/>
          </ac:spMkLst>
        </pc:spChg>
      </pc:sldChg>
      <pc:sldChg chg="addSp delSp modSp mod">
        <pc:chgData name="Laila Maazouz" userId="78f83201-ce9e-46c5-9371-8a0736bf557c" providerId="ADAL" clId="{5186CAF1-A2A0-4250-80AF-FF9D77DEF72F}" dt="2025-06-02T13:05:11.116" v="164" actId="404"/>
        <pc:sldMkLst>
          <pc:docMk/>
          <pc:sldMk cId="2940893255" sldId="301"/>
        </pc:sldMkLst>
        <pc:spChg chg="add del mod">
          <ac:chgData name="Laila Maazouz" userId="78f83201-ce9e-46c5-9371-8a0736bf557c" providerId="ADAL" clId="{5186CAF1-A2A0-4250-80AF-FF9D77DEF72F}" dt="2025-06-02T13:05:11.116" v="164" actId="404"/>
          <ac:spMkLst>
            <pc:docMk/>
            <pc:sldMk cId="2940893255" sldId="301"/>
            <ac:spMk id="3" creationId="{DC078313-045C-893E-816B-C37B9126AB39}"/>
          </ac:spMkLst>
        </pc:spChg>
        <pc:spChg chg="add mod">
          <ac:chgData name="Laila Maazouz" userId="78f83201-ce9e-46c5-9371-8a0736bf557c" providerId="ADAL" clId="{5186CAF1-A2A0-4250-80AF-FF9D77DEF72F}" dt="2025-06-02T13:04:53.708" v="158" actId="478"/>
          <ac:spMkLst>
            <pc:docMk/>
            <pc:sldMk cId="2940893255" sldId="301"/>
            <ac:spMk id="6" creationId="{6A5CA356-58BF-40FB-2B52-5AF0B6F00873}"/>
          </ac:spMkLst>
        </pc:spChg>
        <pc:spChg chg="add mod">
          <ac:chgData name="Laila Maazouz" userId="78f83201-ce9e-46c5-9371-8a0736bf557c" providerId="ADAL" clId="{5186CAF1-A2A0-4250-80AF-FF9D77DEF72F}" dt="2025-06-02T13:04:59.514" v="160" actId="478"/>
          <ac:spMkLst>
            <pc:docMk/>
            <pc:sldMk cId="2940893255" sldId="301"/>
            <ac:spMk id="7" creationId="{B0672E94-77FD-8EB9-DFF1-7DC996629EF6}"/>
          </ac:spMkLst>
        </pc:spChg>
      </pc:sldChg>
      <pc:sldChg chg="addSp delSp modSp new mod">
        <pc:chgData name="Laila Maazouz" userId="78f83201-ce9e-46c5-9371-8a0736bf557c" providerId="ADAL" clId="{5186CAF1-A2A0-4250-80AF-FF9D77DEF72F}" dt="2025-06-02T13:01:17.914" v="100" actId="478"/>
        <pc:sldMkLst>
          <pc:docMk/>
          <pc:sldMk cId="1749404852" sldId="305"/>
        </pc:sldMkLst>
        <pc:spChg chg="mod">
          <ac:chgData name="Laila Maazouz" userId="78f83201-ce9e-46c5-9371-8a0736bf557c" providerId="ADAL" clId="{5186CAF1-A2A0-4250-80AF-FF9D77DEF72F}" dt="2025-06-02T12:59:09.100" v="77" actId="404"/>
          <ac:spMkLst>
            <pc:docMk/>
            <pc:sldMk cId="1749404852" sldId="305"/>
            <ac:spMk id="2" creationId="{D1F45BBE-8D65-955A-0C60-6DB53E026CCC}"/>
          </ac:spMkLst>
        </pc:spChg>
        <pc:spChg chg="add del mod">
          <ac:chgData name="Laila Maazouz" userId="78f83201-ce9e-46c5-9371-8a0736bf557c" providerId="ADAL" clId="{5186CAF1-A2A0-4250-80AF-FF9D77DEF72F}" dt="2025-06-02T12:57:13.065" v="21" actId="21"/>
          <ac:spMkLst>
            <pc:docMk/>
            <pc:sldMk cId="1749404852" sldId="305"/>
            <ac:spMk id="3" creationId="{0F027E7B-71D1-94F1-EC9E-2533D5093E1E}"/>
          </ac:spMkLst>
        </pc:spChg>
        <pc:spChg chg="add mod">
          <ac:chgData name="Laila Maazouz" userId="78f83201-ce9e-46c5-9371-8a0736bf557c" providerId="ADAL" clId="{5186CAF1-A2A0-4250-80AF-FF9D77DEF72F}" dt="2025-06-02T12:56:06.514" v="5"/>
          <ac:spMkLst>
            <pc:docMk/>
            <pc:sldMk cId="1749404852" sldId="305"/>
            <ac:spMk id="6" creationId="{F2884193-054D-3206-919B-25DD6E30580B}"/>
          </ac:spMkLst>
        </pc:spChg>
        <pc:picChg chg="add del">
          <ac:chgData name="Laila Maazouz" userId="78f83201-ce9e-46c5-9371-8a0736bf557c" providerId="ADAL" clId="{5186CAF1-A2A0-4250-80AF-FF9D77DEF72F}" dt="2025-06-02T13:01:17.914" v="100" actId="478"/>
          <ac:picMkLst>
            <pc:docMk/>
            <pc:sldMk cId="1749404852" sldId="305"/>
            <ac:picMk id="2051" creationId="{D7F937D2-E01A-3E99-8355-19AC2BEE0EEC}"/>
          </ac:picMkLst>
        </pc:picChg>
      </pc:sldChg>
      <pc:sldChg chg="modSp new mod">
        <pc:chgData name="Laila Maazouz" userId="78f83201-ce9e-46c5-9371-8a0736bf557c" providerId="ADAL" clId="{5186CAF1-A2A0-4250-80AF-FF9D77DEF72F}" dt="2025-06-02T12:59:21.218" v="85" actId="404"/>
        <pc:sldMkLst>
          <pc:docMk/>
          <pc:sldMk cId="3605138408" sldId="306"/>
        </pc:sldMkLst>
        <pc:spChg chg="mod">
          <ac:chgData name="Laila Maazouz" userId="78f83201-ce9e-46c5-9371-8a0736bf557c" providerId="ADAL" clId="{5186CAF1-A2A0-4250-80AF-FF9D77DEF72F}" dt="2025-06-02T12:59:21.218" v="85" actId="404"/>
          <ac:spMkLst>
            <pc:docMk/>
            <pc:sldMk cId="3605138408" sldId="306"/>
            <ac:spMk id="2" creationId="{1A39D5F6-08AF-AB3F-656D-B5645F68C6F1}"/>
          </ac:spMkLst>
        </pc:spChg>
        <pc:spChg chg="mod">
          <ac:chgData name="Laila Maazouz" userId="78f83201-ce9e-46c5-9371-8a0736bf557c" providerId="ADAL" clId="{5186CAF1-A2A0-4250-80AF-FF9D77DEF72F}" dt="2025-06-02T12:57:02.574" v="18" actId="404"/>
          <ac:spMkLst>
            <pc:docMk/>
            <pc:sldMk cId="3605138408" sldId="306"/>
            <ac:spMk id="3" creationId="{C55203B1-F9A7-1414-C25B-EB1B58D1C37D}"/>
          </ac:spMkLst>
        </pc:spChg>
      </pc:sldChg>
      <pc:sldChg chg="modSp new mod">
        <pc:chgData name="Laila Maazouz" userId="78f83201-ce9e-46c5-9371-8a0736bf557c" providerId="ADAL" clId="{5186CAF1-A2A0-4250-80AF-FF9D77DEF72F}" dt="2025-06-02T12:59:32.106" v="98" actId="404"/>
        <pc:sldMkLst>
          <pc:docMk/>
          <pc:sldMk cId="363405004" sldId="307"/>
        </pc:sldMkLst>
        <pc:spChg chg="mod">
          <ac:chgData name="Laila Maazouz" userId="78f83201-ce9e-46c5-9371-8a0736bf557c" providerId="ADAL" clId="{5186CAF1-A2A0-4250-80AF-FF9D77DEF72F}" dt="2025-06-02T12:59:32.106" v="98" actId="404"/>
          <ac:spMkLst>
            <pc:docMk/>
            <pc:sldMk cId="363405004" sldId="307"/>
            <ac:spMk id="2" creationId="{2794F6BC-4201-7AAF-9409-4DA1D48F1CC8}"/>
          </ac:spMkLst>
        </pc:spChg>
        <pc:spChg chg="mod">
          <ac:chgData name="Laila Maazouz" userId="78f83201-ce9e-46c5-9371-8a0736bf557c" providerId="ADAL" clId="{5186CAF1-A2A0-4250-80AF-FF9D77DEF72F}" dt="2025-06-02T12:57:30.786" v="30" actId="20577"/>
          <ac:spMkLst>
            <pc:docMk/>
            <pc:sldMk cId="363405004" sldId="307"/>
            <ac:spMk id="3" creationId="{90BFFDA0-9A91-244C-C2EC-3136CECE481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15120368-2E72-1F4A-9258-E5CEE7929C8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4340" name="Rectangle 4">
            <a:extLst>
              <a:ext uri="{FF2B5EF4-FFF2-40B4-BE49-F238E27FC236}">
                <a16:creationId xmlns:a16="http://schemas.microsoft.com/office/drawing/2014/main" id="{B7F83DA2-15DE-A38A-A808-0E8D642A78B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8BC0679B-934D-5746-82B2-F252CF36779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27F8C22F-356D-5C1C-34A6-8A9D98DE2922}"/>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079159D-22A9-EE4E-9DE8-AAEE531D1B16}"/>
              </a:ext>
            </a:extLst>
          </p:cNvPr>
          <p:cNvSpPr>
            <a:spLocks noGrp="1"/>
          </p:cNvSpPr>
          <p:nvPr>
            <p:ph type="body" idx="1"/>
          </p:nvPr>
        </p:nvSpPr>
        <p:spPr/>
        <p:txBody>
          <a:bodyPr/>
          <a:lstStyle/>
          <a:p>
            <a:pP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9459" name="Slide Number Placeholder 3">
            <a:extLst>
              <a:ext uri="{FF2B5EF4-FFF2-40B4-BE49-F238E27FC236}">
                <a16:creationId xmlns:a16="http://schemas.microsoft.com/office/drawing/2014/main" id="{2879C371-BA95-4876-705D-6C8A65F056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A91400-82F2-2142-8A04-13D828C1053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Generation gaps are as old as history so what is different today? Traditionally, the older workers were the bosses, and the younger workers did what they were told, paid their dues and waited their turn to be promoted into leadership positions, which usually happened after the older workers retired. There was a well-respected order to the workplace. Today, there is a growing trend of younger generations managing older generations. This can create conflict and friction if not appropriately managed. The older workers may be thinking: why am I being bossed around by someone who doesn’t have nearly as much experience as I do? On the other hand, maybe the younger person feels insecure, intimidated, and inadequate in supervising the older workers</a:t>
            </a:r>
            <a:endParaRPr lang="en-GB" dirty="0"/>
          </a:p>
        </p:txBody>
      </p:sp>
      <p:sp>
        <p:nvSpPr>
          <p:cNvPr id="4" name="Slide Number Placeholder 3"/>
          <p:cNvSpPr>
            <a:spLocks noGrp="1"/>
          </p:cNvSpPr>
          <p:nvPr>
            <p:ph type="sldNum" sz="quarter" idx="5"/>
          </p:nvPr>
        </p:nvSpPr>
        <p:spPr/>
        <p:txBody>
          <a:bodyPr/>
          <a:lstStyle/>
          <a:p>
            <a:fld id="{8BC0679B-934D-5746-82B2-F252CF36779A}" type="slidenum">
              <a:rPr lang="en-GB" altLang="en-US" smtClean="0"/>
              <a:pPr/>
              <a:t>4</a:t>
            </a:fld>
            <a:endParaRPr lang="en-GB" altLang="en-US"/>
          </a:p>
        </p:txBody>
      </p:sp>
    </p:spTree>
    <p:extLst>
      <p:ext uri="{BB962C8B-B14F-4D97-AF65-F5344CB8AC3E}">
        <p14:creationId xmlns:p14="http://schemas.microsoft.com/office/powerpoint/2010/main" val="1125944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of this and what do you prefer?</a:t>
            </a:r>
          </a:p>
        </p:txBody>
      </p:sp>
      <p:sp>
        <p:nvSpPr>
          <p:cNvPr id="4" name="Slide Number Placeholder 3"/>
          <p:cNvSpPr>
            <a:spLocks noGrp="1"/>
          </p:cNvSpPr>
          <p:nvPr>
            <p:ph type="sldNum" sz="quarter" idx="5"/>
          </p:nvPr>
        </p:nvSpPr>
        <p:spPr/>
        <p:txBody>
          <a:bodyPr/>
          <a:lstStyle/>
          <a:p>
            <a:fld id="{8BC0679B-934D-5746-82B2-F252CF36779A}" type="slidenum">
              <a:rPr lang="en-GB" altLang="en-US" smtClean="0"/>
              <a:pPr/>
              <a:t>11</a:t>
            </a:fld>
            <a:endParaRPr lang="en-GB" altLang="en-US"/>
          </a:p>
        </p:txBody>
      </p:sp>
    </p:spTree>
    <p:extLst>
      <p:ext uri="{BB962C8B-B14F-4D97-AF65-F5344CB8AC3E}">
        <p14:creationId xmlns:p14="http://schemas.microsoft.com/office/powerpoint/2010/main" val="21378290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7A38C9-D96E-4C03-C0D2-4AD9C63E2F21}"/>
              </a:ext>
            </a:extLst>
          </p:cNvPr>
          <p:cNvSpPr>
            <a:spLocks noGrp="1"/>
          </p:cNvSpPr>
          <p:nvPr>
            <p:ph type="dt" sz="half" idx="10"/>
          </p:nvPr>
        </p:nvSpPr>
        <p:spPr>
          <a:xfrm>
            <a:off x="395288" y="6524625"/>
            <a:ext cx="971550" cy="219075"/>
          </a:xfrm>
        </p:spPr>
        <p:txBody>
          <a:bodyPr/>
          <a:lstStyle>
            <a:lvl1pPr>
              <a:defRPr/>
            </a:lvl1pPr>
          </a:lstStyle>
          <a:p>
            <a:pPr>
              <a:defRPr/>
            </a:pPr>
            <a:fld id="{7476B2BF-A683-634D-B63B-549AB5AFCE6D}"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F5A0AE7A-9B11-D7F0-3267-AFA59226EEB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2DB10F-EEF1-8A3E-143F-372A16EF2E1A}"/>
              </a:ext>
            </a:extLst>
          </p:cNvPr>
          <p:cNvSpPr>
            <a:spLocks noGrp="1"/>
          </p:cNvSpPr>
          <p:nvPr>
            <p:ph type="sldNum" sz="quarter" idx="12"/>
          </p:nvPr>
        </p:nvSpPr>
        <p:spPr/>
        <p:txBody>
          <a:bodyPr/>
          <a:lstStyle>
            <a:lvl1pPr>
              <a:defRPr/>
            </a:lvl1pPr>
          </a:lstStyle>
          <a:p>
            <a:fld id="{F4D755FF-BBC6-4346-9126-F5D1DF8381DF}" type="slidenum">
              <a:rPr lang="en-GB" altLang="en-US"/>
              <a:pPr/>
              <a:t>‹#›</a:t>
            </a:fld>
            <a:endParaRPr lang="en-GB" altLang="en-US"/>
          </a:p>
        </p:txBody>
      </p:sp>
    </p:spTree>
    <p:extLst>
      <p:ext uri="{BB962C8B-B14F-4D97-AF65-F5344CB8AC3E}">
        <p14:creationId xmlns:p14="http://schemas.microsoft.com/office/powerpoint/2010/main" val="2138728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BCC05-5C44-7A41-DF11-E233E4CAD329}"/>
              </a:ext>
            </a:extLst>
          </p:cNvPr>
          <p:cNvSpPr>
            <a:spLocks noGrp="1"/>
          </p:cNvSpPr>
          <p:nvPr>
            <p:ph type="dt" sz="half" idx="10"/>
          </p:nvPr>
        </p:nvSpPr>
        <p:spPr/>
        <p:txBody>
          <a:bodyPr/>
          <a:lstStyle>
            <a:lvl1pPr>
              <a:defRPr/>
            </a:lvl1pPr>
          </a:lstStyle>
          <a:p>
            <a:pPr>
              <a:defRPr/>
            </a:pPr>
            <a:fld id="{F0A6DD78-5A89-C948-AA92-7A4904793E62}"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6A85DD92-FF2E-6115-0F08-D2E362BE071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526684A-2B50-E192-4CE0-5231C0FC57CD}"/>
              </a:ext>
            </a:extLst>
          </p:cNvPr>
          <p:cNvSpPr>
            <a:spLocks noGrp="1"/>
          </p:cNvSpPr>
          <p:nvPr>
            <p:ph type="sldNum" sz="quarter" idx="12"/>
          </p:nvPr>
        </p:nvSpPr>
        <p:spPr/>
        <p:txBody>
          <a:bodyPr/>
          <a:lstStyle>
            <a:lvl1pPr>
              <a:defRPr/>
            </a:lvl1pPr>
          </a:lstStyle>
          <a:p>
            <a:fld id="{C7E409F4-482D-A04E-A5BA-ED3B51010CEA}" type="slidenum">
              <a:rPr lang="en-GB" altLang="en-US"/>
              <a:pPr/>
              <a:t>‹#›</a:t>
            </a:fld>
            <a:endParaRPr lang="en-GB" altLang="en-US"/>
          </a:p>
        </p:txBody>
      </p:sp>
    </p:spTree>
    <p:extLst>
      <p:ext uri="{BB962C8B-B14F-4D97-AF65-F5344CB8AC3E}">
        <p14:creationId xmlns:p14="http://schemas.microsoft.com/office/powerpoint/2010/main" val="113164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F747B4-696C-DA20-F8C4-3E0B9CCFAE05}"/>
              </a:ext>
            </a:extLst>
          </p:cNvPr>
          <p:cNvSpPr>
            <a:spLocks noGrp="1"/>
          </p:cNvSpPr>
          <p:nvPr>
            <p:ph type="dt" sz="half" idx="10"/>
          </p:nvPr>
        </p:nvSpPr>
        <p:spPr/>
        <p:txBody>
          <a:bodyPr/>
          <a:lstStyle>
            <a:lvl1pPr>
              <a:defRPr/>
            </a:lvl1pPr>
          </a:lstStyle>
          <a:p>
            <a:pPr>
              <a:defRPr/>
            </a:pPr>
            <a:fld id="{0DDB1A4F-9621-6A48-B54B-8F1EBDE4FDA3}"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9DD3F8AC-2268-DC3C-6E80-6C06F30B828F}"/>
              </a:ext>
            </a:extLst>
          </p:cNvPr>
          <p:cNvSpPr>
            <a:spLocks noGrp="1"/>
          </p:cNvSpPr>
          <p:nvPr>
            <p:ph type="sldNum" sz="quarter" idx="11"/>
          </p:nvPr>
        </p:nvSpPr>
        <p:spPr/>
        <p:txBody>
          <a:bodyPr/>
          <a:lstStyle>
            <a:lvl1pPr>
              <a:defRPr/>
            </a:lvl1pPr>
          </a:lstStyle>
          <a:p>
            <a:fld id="{6590EEFE-707C-344F-923B-15A03ED997AA}" type="slidenum">
              <a:rPr lang="en-GB" altLang="en-US"/>
              <a:pPr/>
              <a:t>‹#›</a:t>
            </a:fld>
            <a:endParaRPr lang="en-GB" altLang="en-US"/>
          </a:p>
        </p:txBody>
      </p:sp>
    </p:spTree>
    <p:extLst>
      <p:ext uri="{BB962C8B-B14F-4D97-AF65-F5344CB8AC3E}">
        <p14:creationId xmlns:p14="http://schemas.microsoft.com/office/powerpoint/2010/main" val="4031923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184E2CB-49B5-4D9C-7BA7-F8DC4CA1BEF6}"/>
              </a:ext>
            </a:extLst>
          </p:cNvPr>
          <p:cNvSpPr>
            <a:spLocks noGrp="1"/>
          </p:cNvSpPr>
          <p:nvPr>
            <p:ph type="dt" sz="half" idx="10"/>
          </p:nvPr>
        </p:nvSpPr>
        <p:spPr/>
        <p:txBody>
          <a:bodyPr/>
          <a:lstStyle>
            <a:lvl1pPr>
              <a:defRPr/>
            </a:lvl1pPr>
          </a:lstStyle>
          <a:p>
            <a:pPr>
              <a:defRPr/>
            </a:pPr>
            <a:fld id="{BE10BF9A-DAD8-7A40-881A-D25CF305FEFD}"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1C70F699-6D30-C803-7A25-53ABC97C7136}"/>
              </a:ext>
            </a:extLst>
          </p:cNvPr>
          <p:cNvSpPr>
            <a:spLocks noGrp="1"/>
          </p:cNvSpPr>
          <p:nvPr>
            <p:ph type="sldNum" sz="quarter" idx="11"/>
          </p:nvPr>
        </p:nvSpPr>
        <p:spPr/>
        <p:txBody>
          <a:bodyPr/>
          <a:lstStyle>
            <a:lvl1pPr>
              <a:defRPr/>
            </a:lvl1pPr>
          </a:lstStyle>
          <a:p>
            <a:fld id="{0EC06596-8D4A-F042-A997-08138AFE82EF}" type="slidenum">
              <a:rPr lang="en-GB" altLang="en-US"/>
              <a:pPr/>
              <a:t>‹#›</a:t>
            </a:fld>
            <a:endParaRPr lang="en-GB" altLang="en-US"/>
          </a:p>
        </p:txBody>
      </p:sp>
    </p:spTree>
    <p:extLst>
      <p:ext uri="{BB962C8B-B14F-4D97-AF65-F5344CB8AC3E}">
        <p14:creationId xmlns:p14="http://schemas.microsoft.com/office/powerpoint/2010/main" val="2659747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DDAF952-7AD2-D764-B0E7-43DDBA53AB09}"/>
              </a:ext>
            </a:extLst>
          </p:cNvPr>
          <p:cNvSpPr>
            <a:spLocks noGrp="1"/>
          </p:cNvSpPr>
          <p:nvPr>
            <p:ph type="dt" sz="half" idx="10"/>
          </p:nvPr>
        </p:nvSpPr>
        <p:spPr/>
        <p:txBody>
          <a:bodyPr/>
          <a:lstStyle>
            <a:lvl1pPr>
              <a:defRPr/>
            </a:lvl1pPr>
          </a:lstStyle>
          <a:p>
            <a:pPr>
              <a:defRPr/>
            </a:pPr>
            <a:fld id="{8FF0BC78-0302-AB44-8BA2-8C9BC921E9CA}"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46E4D6A5-D1FF-890A-F330-F1015F09332B}"/>
              </a:ext>
            </a:extLst>
          </p:cNvPr>
          <p:cNvSpPr>
            <a:spLocks noGrp="1"/>
          </p:cNvSpPr>
          <p:nvPr>
            <p:ph type="sldNum" sz="quarter" idx="11"/>
          </p:nvPr>
        </p:nvSpPr>
        <p:spPr/>
        <p:txBody>
          <a:bodyPr/>
          <a:lstStyle>
            <a:lvl1pPr>
              <a:defRPr/>
            </a:lvl1pPr>
          </a:lstStyle>
          <a:p>
            <a:fld id="{6AE88437-4EE5-1749-AAB0-67AE366B45EB}" type="slidenum">
              <a:rPr lang="en-GB" altLang="en-US"/>
              <a:pPr/>
              <a:t>‹#›</a:t>
            </a:fld>
            <a:endParaRPr lang="en-GB" altLang="en-US"/>
          </a:p>
        </p:txBody>
      </p:sp>
    </p:spTree>
    <p:extLst>
      <p:ext uri="{BB962C8B-B14F-4D97-AF65-F5344CB8AC3E}">
        <p14:creationId xmlns:p14="http://schemas.microsoft.com/office/powerpoint/2010/main" val="282785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87DA296-A04C-1CB0-B41F-41865C87D3D5}"/>
              </a:ext>
            </a:extLst>
          </p:cNvPr>
          <p:cNvSpPr>
            <a:spLocks noGrp="1"/>
          </p:cNvSpPr>
          <p:nvPr>
            <p:ph type="dt" sz="half" idx="10"/>
          </p:nvPr>
        </p:nvSpPr>
        <p:spPr/>
        <p:txBody>
          <a:bodyPr/>
          <a:lstStyle>
            <a:lvl1pPr>
              <a:defRPr/>
            </a:lvl1pPr>
          </a:lstStyle>
          <a:p>
            <a:pPr>
              <a:defRPr/>
            </a:pPr>
            <a:fld id="{975147BE-AA1A-3E47-87BD-6CC6C8861F30}"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4A207827-C3E9-1EA1-C16F-447D486A0D90}"/>
              </a:ext>
            </a:extLst>
          </p:cNvPr>
          <p:cNvSpPr>
            <a:spLocks noGrp="1"/>
          </p:cNvSpPr>
          <p:nvPr>
            <p:ph type="sldNum" sz="quarter" idx="11"/>
          </p:nvPr>
        </p:nvSpPr>
        <p:spPr/>
        <p:txBody>
          <a:bodyPr/>
          <a:lstStyle>
            <a:lvl1pPr>
              <a:defRPr/>
            </a:lvl1pPr>
          </a:lstStyle>
          <a:p>
            <a:fld id="{85544D39-EBF0-144E-B6E7-B6B5F0994C41}" type="slidenum">
              <a:rPr lang="en-GB" altLang="en-US"/>
              <a:pPr/>
              <a:t>‹#›</a:t>
            </a:fld>
            <a:endParaRPr lang="en-GB" altLang="en-US"/>
          </a:p>
        </p:txBody>
      </p:sp>
    </p:spTree>
    <p:extLst>
      <p:ext uri="{BB962C8B-B14F-4D97-AF65-F5344CB8AC3E}">
        <p14:creationId xmlns:p14="http://schemas.microsoft.com/office/powerpoint/2010/main" val="3300891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7FD5011-14A2-7936-6046-EF08269AC41B}"/>
              </a:ext>
            </a:extLst>
          </p:cNvPr>
          <p:cNvSpPr>
            <a:spLocks noGrp="1"/>
          </p:cNvSpPr>
          <p:nvPr>
            <p:ph type="dt" sz="half" idx="10"/>
          </p:nvPr>
        </p:nvSpPr>
        <p:spPr/>
        <p:txBody>
          <a:bodyPr/>
          <a:lstStyle>
            <a:lvl1pPr>
              <a:defRPr/>
            </a:lvl1pPr>
          </a:lstStyle>
          <a:p>
            <a:pPr>
              <a:defRPr/>
            </a:pPr>
            <a:fld id="{FA247D55-68F4-7D44-9739-B14199EA871A}"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DD270C3F-5192-C780-92E6-752074DA6A40}"/>
              </a:ext>
            </a:extLst>
          </p:cNvPr>
          <p:cNvSpPr>
            <a:spLocks noGrp="1"/>
          </p:cNvSpPr>
          <p:nvPr>
            <p:ph type="sldNum" sz="quarter" idx="11"/>
          </p:nvPr>
        </p:nvSpPr>
        <p:spPr/>
        <p:txBody>
          <a:bodyPr/>
          <a:lstStyle>
            <a:lvl1pPr>
              <a:defRPr/>
            </a:lvl1pPr>
          </a:lstStyle>
          <a:p>
            <a:fld id="{DB3D3C4C-98DD-D640-8523-17BF1C83CE87}" type="slidenum">
              <a:rPr lang="en-GB" altLang="en-US"/>
              <a:pPr/>
              <a:t>‹#›</a:t>
            </a:fld>
            <a:endParaRPr lang="en-GB" altLang="en-US"/>
          </a:p>
        </p:txBody>
      </p:sp>
    </p:spTree>
    <p:extLst>
      <p:ext uri="{BB962C8B-B14F-4D97-AF65-F5344CB8AC3E}">
        <p14:creationId xmlns:p14="http://schemas.microsoft.com/office/powerpoint/2010/main" val="418068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506DCE0-A73C-8833-C5E8-40FED797DC33}"/>
              </a:ext>
            </a:extLst>
          </p:cNvPr>
          <p:cNvSpPr>
            <a:spLocks noGrp="1"/>
          </p:cNvSpPr>
          <p:nvPr>
            <p:ph type="dt" sz="half" idx="10"/>
          </p:nvPr>
        </p:nvSpPr>
        <p:spPr/>
        <p:txBody>
          <a:bodyPr/>
          <a:lstStyle>
            <a:lvl1pPr>
              <a:defRPr/>
            </a:lvl1pPr>
          </a:lstStyle>
          <a:p>
            <a:pPr>
              <a:defRPr/>
            </a:pPr>
            <a:fld id="{82802F83-8E70-914E-994A-AA41F147A0FE}"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6C1BCFCD-3A2D-E644-E645-395BC5DF1E01}"/>
              </a:ext>
            </a:extLst>
          </p:cNvPr>
          <p:cNvSpPr>
            <a:spLocks noGrp="1"/>
          </p:cNvSpPr>
          <p:nvPr>
            <p:ph type="sldNum" sz="quarter" idx="11"/>
          </p:nvPr>
        </p:nvSpPr>
        <p:spPr/>
        <p:txBody>
          <a:bodyPr/>
          <a:lstStyle>
            <a:lvl1pPr>
              <a:defRPr/>
            </a:lvl1pPr>
          </a:lstStyle>
          <a:p>
            <a:fld id="{886655CD-7C79-3A4B-9E26-1B577E51060B}" type="slidenum">
              <a:rPr lang="en-GB" altLang="en-US"/>
              <a:pPr/>
              <a:t>‹#›</a:t>
            </a:fld>
            <a:endParaRPr lang="en-GB" altLang="en-US"/>
          </a:p>
        </p:txBody>
      </p:sp>
    </p:spTree>
    <p:extLst>
      <p:ext uri="{BB962C8B-B14F-4D97-AF65-F5344CB8AC3E}">
        <p14:creationId xmlns:p14="http://schemas.microsoft.com/office/powerpoint/2010/main" val="420659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AD26763-22F5-1666-A23A-F8D13DDEFBAD}"/>
              </a:ext>
            </a:extLst>
          </p:cNvPr>
          <p:cNvSpPr>
            <a:spLocks noGrp="1"/>
          </p:cNvSpPr>
          <p:nvPr>
            <p:ph type="dt" sz="half" idx="10"/>
          </p:nvPr>
        </p:nvSpPr>
        <p:spPr/>
        <p:txBody>
          <a:bodyPr/>
          <a:lstStyle>
            <a:lvl1pPr>
              <a:defRPr/>
            </a:lvl1pPr>
          </a:lstStyle>
          <a:p>
            <a:pPr>
              <a:defRPr/>
            </a:pPr>
            <a:fld id="{87B5A1B9-4A55-0246-88E9-27C60D717712}"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C86D1694-9B68-8918-5A2A-D9DD9E927BED}"/>
              </a:ext>
            </a:extLst>
          </p:cNvPr>
          <p:cNvSpPr>
            <a:spLocks noGrp="1"/>
          </p:cNvSpPr>
          <p:nvPr>
            <p:ph type="sldNum" sz="quarter" idx="11"/>
          </p:nvPr>
        </p:nvSpPr>
        <p:spPr/>
        <p:txBody>
          <a:bodyPr/>
          <a:lstStyle>
            <a:lvl1pPr>
              <a:defRPr/>
            </a:lvl1pPr>
          </a:lstStyle>
          <a:p>
            <a:fld id="{D38BFF54-EDBA-3B48-8307-889E4A96A3C9}" type="slidenum">
              <a:rPr lang="en-GB" altLang="en-US"/>
              <a:pPr/>
              <a:t>‹#›</a:t>
            </a:fld>
            <a:endParaRPr lang="en-GB" altLang="en-US"/>
          </a:p>
        </p:txBody>
      </p:sp>
    </p:spTree>
    <p:extLst>
      <p:ext uri="{BB962C8B-B14F-4D97-AF65-F5344CB8AC3E}">
        <p14:creationId xmlns:p14="http://schemas.microsoft.com/office/powerpoint/2010/main" val="1544424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55446-40FF-04A3-C1F6-864846887039}"/>
              </a:ext>
            </a:extLst>
          </p:cNvPr>
          <p:cNvSpPr>
            <a:spLocks noGrp="1"/>
          </p:cNvSpPr>
          <p:nvPr>
            <p:ph type="dt" sz="half" idx="10"/>
          </p:nvPr>
        </p:nvSpPr>
        <p:spPr/>
        <p:txBody>
          <a:bodyPr/>
          <a:lstStyle>
            <a:lvl1pPr>
              <a:defRPr/>
            </a:lvl1pPr>
          </a:lstStyle>
          <a:p>
            <a:pPr>
              <a:defRPr/>
            </a:pPr>
            <a:fld id="{9174BBB0-4B6E-5F4D-9345-8AE35E784056}"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4AC779B2-1D4B-00B7-C8EA-9F0F560FF234}"/>
              </a:ext>
            </a:extLst>
          </p:cNvPr>
          <p:cNvSpPr>
            <a:spLocks noGrp="1"/>
          </p:cNvSpPr>
          <p:nvPr>
            <p:ph type="sldNum" sz="quarter" idx="11"/>
          </p:nvPr>
        </p:nvSpPr>
        <p:spPr/>
        <p:txBody>
          <a:bodyPr/>
          <a:lstStyle>
            <a:lvl1pPr>
              <a:defRPr/>
            </a:lvl1pPr>
          </a:lstStyle>
          <a:p>
            <a:fld id="{E96E0A89-2E94-A54D-8016-FA9B88A95AED}" type="slidenum">
              <a:rPr lang="en-GB" altLang="en-US"/>
              <a:pPr/>
              <a:t>‹#›</a:t>
            </a:fld>
            <a:endParaRPr lang="en-GB" altLang="en-US"/>
          </a:p>
        </p:txBody>
      </p:sp>
    </p:spTree>
    <p:extLst>
      <p:ext uri="{BB962C8B-B14F-4D97-AF65-F5344CB8AC3E}">
        <p14:creationId xmlns:p14="http://schemas.microsoft.com/office/powerpoint/2010/main" val="2822304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19FE2F-B524-CF06-5787-48D3AB71D5C2}"/>
              </a:ext>
            </a:extLst>
          </p:cNvPr>
          <p:cNvSpPr>
            <a:spLocks noGrp="1"/>
          </p:cNvSpPr>
          <p:nvPr>
            <p:ph type="dt" sz="half" idx="10"/>
          </p:nvPr>
        </p:nvSpPr>
        <p:spPr/>
        <p:txBody>
          <a:bodyPr/>
          <a:lstStyle>
            <a:lvl1pPr>
              <a:defRPr/>
            </a:lvl1pPr>
          </a:lstStyle>
          <a:p>
            <a:pPr>
              <a:defRPr/>
            </a:pPr>
            <a:fld id="{E0AB6271-E26A-5248-B577-AADE4E956613}"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65CCD8AB-F7BC-BE17-C996-FAD11D9D5882}"/>
              </a:ext>
            </a:extLst>
          </p:cNvPr>
          <p:cNvSpPr>
            <a:spLocks noGrp="1"/>
          </p:cNvSpPr>
          <p:nvPr>
            <p:ph type="sldNum" sz="quarter" idx="11"/>
          </p:nvPr>
        </p:nvSpPr>
        <p:spPr/>
        <p:txBody>
          <a:bodyPr/>
          <a:lstStyle>
            <a:lvl1pPr>
              <a:defRPr/>
            </a:lvl1pPr>
          </a:lstStyle>
          <a:p>
            <a:fld id="{823FE690-A7D6-F644-A13E-E96A72DCA514}" type="slidenum">
              <a:rPr lang="en-GB" altLang="en-US"/>
              <a:pPr/>
              <a:t>‹#›</a:t>
            </a:fld>
            <a:endParaRPr lang="en-GB" altLang="en-US"/>
          </a:p>
        </p:txBody>
      </p:sp>
    </p:spTree>
    <p:extLst>
      <p:ext uri="{BB962C8B-B14F-4D97-AF65-F5344CB8AC3E}">
        <p14:creationId xmlns:p14="http://schemas.microsoft.com/office/powerpoint/2010/main" val="16353631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D68879EA-2D12-F7AC-A19A-13088F8F0DE4}"/>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57200"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206F62BF-EFB8-003A-2BC2-C1E861B192DC}"/>
              </a:ext>
            </a:extLst>
          </p:cNvPr>
          <p:cNvSpPr txBox="1">
            <a:spLocks noChangeArrowheads="1"/>
          </p:cNvSpPr>
          <p:nvPr userDrawn="1"/>
        </p:nvSpPr>
        <p:spPr bwMode="auto">
          <a:xfrm>
            <a:off x="2698750" y="6429375"/>
            <a:ext cx="61722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US" altLang="en-US" sz="1200">
                <a:latin typeface="Verdana" panose="020B0604030504040204" pitchFamily="34" charset="0"/>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5D23A201-CFCB-7798-F8C5-2AB0CCDC8A1D}"/>
              </a:ext>
            </a:extLst>
          </p:cNvPr>
          <p:cNvSpPr>
            <a:spLocks noGrp="1"/>
          </p:cNvSpPr>
          <p:nvPr>
            <p:ph type="ftr" sz="quarter" idx="16"/>
          </p:nvPr>
        </p:nvSpPr>
        <p:spPr>
          <a:xfrm>
            <a:off x="93663" y="6165850"/>
            <a:ext cx="8596312" cy="234950"/>
          </a:xfr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06299C64-8223-2651-B8E1-AA5005F2859C}"/>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6/2/2025</a:t>
            </a:fld>
            <a:endParaRPr lang="en-US" dirty="0"/>
          </a:p>
        </p:txBody>
      </p:sp>
      <p:sp>
        <p:nvSpPr>
          <p:cNvPr id="6" name="Slide Number Placeholder 4">
            <a:extLst>
              <a:ext uri="{FF2B5EF4-FFF2-40B4-BE49-F238E27FC236}">
                <a16:creationId xmlns:a16="http://schemas.microsoft.com/office/drawing/2014/main" id="{6A39489D-B773-EBB0-B106-035949508C5A}"/>
              </a:ext>
            </a:extLst>
          </p:cNvPr>
          <p:cNvSpPr>
            <a:spLocks noGrp="1"/>
          </p:cNvSpPr>
          <p:nvPr>
            <p:ph type="sldNum" sz="quarter" idx="18"/>
          </p:nvPr>
        </p:nvSpPr>
        <p:spPr/>
        <p:txBody>
          <a:bodyPr/>
          <a:lstStyle>
            <a:lvl1pPr>
              <a:defRPr/>
            </a:lvl1pPr>
          </a:lstStyle>
          <a:p>
            <a:fld id="{99625EC1-AE77-FD47-A955-62FA2F6955DD}" type="slidenum">
              <a:rPr lang="en-US" altLang="en-US"/>
              <a:pPr/>
              <a:t>‹#›</a:t>
            </a:fld>
            <a:endParaRPr lang="en-US" altLang="en-US"/>
          </a:p>
        </p:txBody>
      </p:sp>
    </p:spTree>
    <p:extLst>
      <p:ext uri="{BB962C8B-B14F-4D97-AF65-F5344CB8AC3E}">
        <p14:creationId xmlns:p14="http://schemas.microsoft.com/office/powerpoint/2010/main" val="635445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A89319B-DD71-96B2-9F1A-A89CBEFB53C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57E096E-FF26-752A-52A2-B73F118DE29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6983C3B-901B-5B4C-86EB-B8B10863D744}"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FC30494-0060-9747-A90E-834AFCC2B2E2}"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3"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06EFE420-F7E6-82BE-8592-B74CB80DB47D}"/>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6386" name="Subtitle 4">
            <a:extLst>
              <a:ext uri="{FF2B5EF4-FFF2-40B4-BE49-F238E27FC236}">
                <a16:creationId xmlns:a16="http://schemas.microsoft.com/office/drawing/2014/main" id="{36D21DBE-7E89-7235-ED49-DEEED9EC67DA}"/>
              </a:ext>
            </a:extLst>
          </p:cNvPr>
          <p:cNvSpPr>
            <a:spLocks noGrp="1"/>
          </p:cNvSpPr>
          <p:nvPr>
            <p:ph type="subTitle" idx="1"/>
          </p:nvPr>
        </p:nvSpPr>
        <p:spPr>
          <a:xfrm>
            <a:off x="2930525" y="14843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3</a:t>
            </a:r>
          </a:p>
          <a:p>
            <a:pPr eaLnBrk="1" hangingPunct="1"/>
            <a:r>
              <a:rPr lang="en-US" altLang="en-US" b="1" dirty="0">
                <a:solidFill>
                  <a:schemeClr val="tx1"/>
                </a:solidFill>
              </a:rPr>
              <a:t>Session 2:</a:t>
            </a:r>
          </a:p>
          <a:p>
            <a:pPr>
              <a:spcBef>
                <a:spcPct val="0"/>
              </a:spcBef>
            </a:pPr>
            <a:r>
              <a:rPr lang="en-US" altLang="en-US" sz="2800" b="1" i="1" dirty="0">
                <a:solidFill>
                  <a:schemeClr val="tx1"/>
                </a:solidFill>
              </a:rPr>
              <a:t>Five Generations and only one workforce</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16388" name="Slide Number Placeholder 5">
            <a:extLst>
              <a:ext uri="{FF2B5EF4-FFF2-40B4-BE49-F238E27FC236}">
                <a16:creationId xmlns:a16="http://schemas.microsoft.com/office/drawing/2014/main" id="{62A97368-BC91-DBE6-214E-270D92CA773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14B282-1D4A-9444-A69C-D379D7CA64CE}"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1206E175-0C6A-4157-DA9B-E7924FF1A8EA}"/>
              </a:ext>
            </a:extLst>
          </p:cNvPr>
          <p:cNvSpPr>
            <a:spLocks noGrp="1"/>
          </p:cNvSpPr>
          <p:nvPr>
            <p:ph type="title"/>
          </p:nvPr>
        </p:nvSpPr>
        <p:spPr>
          <a:xfrm>
            <a:off x="457200" y="215900"/>
            <a:ext cx="8229600" cy="622300"/>
          </a:xfrm>
        </p:spPr>
        <p:txBody>
          <a:bodyPr/>
          <a:lstStyle/>
          <a:p>
            <a:r>
              <a:rPr lang="en-US" altLang="en-US" sz="4000" b="1" dirty="0"/>
              <a:t>Five Generations and only one workforce</a:t>
            </a:r>
          </a:p>
        </p:txBody>
      </p:sp>
      <p:pic>
        <p:nvPicPr>
          <p:cNvPr id="5" name="Picture 4" descr="A book cover of two women&#10;&#10;Description automatically generated">
            <a:extLst>
              <a:ext uri="{FF2B5EF4-FFF2-40B4-BE49-F238E27FC236}">
                <a16:creationId xmlns:a16="http://schemas.microsoft.com/office/drawing/2014/main" id="{93ED20C8-3A47-7B50-8E21-B8314625B8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6600" y="1700808"/>
            <a:ext cx="2590800" cy="39243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485BD8CE-4B6D-D751-0C3A-775D1AD0BBFC}"/>
              </a:ext>
            </a:extLst>
          </p:cNvPr>
          <p:cNvSpPr>
            <a:spLocks noGrp="1"/>
          </p:cNvSpPr>
          <p:nvPr>
            <p:ph type="title"/>
          </p:nvPr>
        </p:nvSpPr>
        <p:spPr/>
        <p:txBody>
          <a:bodyPr/>
          <a:lstStyle/>
          <a:p>
            <a:r>
              <a:rPr lang="en-US" altLang="en-US" sz="3600" b="1" dirty="0"/>
              <a:t>Content of the Session</a:t>
            </a:r>
            <a:endParaRPr lang="en-IN" altLang="en-US" sz="3600" b="1" dirty="0"/>
          </a:p>
        </p:txBody>
      </p:sp>
      <p:sp>
        <p:nvSpPr>
          <p:cNvPr id="18434" name="Content Placeholder 2">
            <a:extLst>
              <a:ext uri="{FF2B5EF4-FFF2-40B4-BE49-F238E27FC236}">
                <a16:creationId xmlns:a16="http://schemas.microsoft.com/office/drawing/2014/main" id="{5CA4C901-8A7D-2738-6749-2DD8C519A9E5}"/>
              </a:ext>
            </a:extLst>
          </p:cNvPr>
          <p:cNvSpPr>
            <a:spLocks noGrp="1"/>
          </p:cNvSpPr>
          <p:nvPr>
            <p:ph idx="1"/>
          </p:nvPr>
        </p:nvSpPr>
        <p:spPr>
          <a:xfrm>
            <a:off x="457200" y="1600200"/>
            <a:ext cx="8229600" cy="3916363"/>
          </a:xfrm>
        </p:spPr>
        <p:txBody>
          <a:bodyPr/>
          <a:lstStyle/>
          <a:p>
            <a:r>
              <a:rPr lang="en-US" altLang="en-US" sz="2400" dirty="0"/>
              <a:t>Generational management</a:t>
            </a:r>
          </a:p>
          <a:p>
            <a:r>
              <a:rPr lang="en-US" altLang="en-US" sz="2400" dirty="0"/>
              <a:t>Generational cohort </a:t>
            </a:r>
          </a:p>
          <a:p>
            <a:pPr lvl="1"/>
            <a:r>
              <a:rPr lang="en-US" altLang="en-US" sz="2000" dirty="0"/>
              <a:t>Communication style</a:t>
            </a:r>
          </a:p>
          <a:p>
            <a:pPr lvl="1"/>
            <a:r>
              <a:rPr lang="en-US" altLang="en-US" sz="2000" dirty="0"/>
              <a:t>Generational blanket stereotypes</a:t>
            </a:r>
          </a:p>
          <a:p>
            <a:pPr lvl="1"/>
            <a:r>
              <a:rPr lang="en-US" altLang="en-US" sz="2000" dirty="0"/>
              <a:t>Strategic leadership for the cross generational workplace</a:t>
            </a:r>
          </a:p>
          <a:p>
            <a:pPr lvl="1"/>
            <a:r>
              <a:rPr lang="en-US" altLang="en-US" sz="2000" dirty="0"/>
              <a:t>Teamwork</a:t>
            </a:r>
          </a:p>
          <a:p>
            <a:pPr lvl="1"/>
            <a:r>
              <a:rPr lang="en-US" altLang="en-US" sz="2000" dirty="0"/>
              <a:t>Cross-generational mentoring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BD509C7C-1BD5-D398-8C6A-7B8FE5F7CFEE}"/>
              </a:ext>
            </a:extLst>
          </p:cNvPr>
          <p:cNvSpPr>
            <a:spLocks noGrp="1"/>
          </p:cNvSpPr>
          <p:nvPr>
            <p:ph type="title"/>
          </p:nvPr>
        </p:nvSpPr>
        <p:spPr/>
        <p:txBody>
          <a:bodyPr/>
          <a:lstStyle/>
          <a:p>
            <a:r>
              <a:rPr lang="en-US" altLang="en-US" sz="3600" b="1" dirty="0"/>
              <a:t>Generational management</a:t>
            </a:r>
          </a:p>
        </p:txBody>
      </p:sp>
      <p:sp>
        <p:nvSpPr>
          <p:cNvPr id="21506" name="Content Placeholder 4">
            <a:extLst>
              <a:ext uri="{FF2B5EF4-FFF2-40B4-BE49-F238E27FC236}">
                <a16:creationId xmlns:a16="http://schemas.microsoft.com/office/drawing/2014/main" id="{309CF106-792A-DE23-3701-BE7133C8514C}"/>
              </a:ext>
            </a:extLst>
          </p:cNvPr>
          <p:cNvSpPr>
            <a:spLocks noGrp="1"/>
          </p:cNvSpPr>
          <p:nvPr>
            <p:ph idx="1"/>
          </p:nvPr>
        </p:nvSpPr>
        <p:spPr>
          <a:xfrm>
            <a:off x="457200" y="1600200"/>
            <a:ext cx="8229600" cy="3916363"/>
          </a:xfrm>
        </p:spPr>
        <p:txBody>
          <a:bodyPr/>
          <a:lstStyle/>
          <a:p>
            <a:r>
              <a:rPr lang="en-US" altLang="en-US" sz="2400" dirty="0"/>
              <a:t>Nowadays, there is a growing problem in </a:t>
            </a:r>
            <a:r>
              <a:rPr lang="en-GB" altLang="en-US" sz="2400" dirty="0"/>
              <a:t>organisational</a:t>
            </a:r>
            <a:r>
              <a:rPr lang="en-US" altLang="en-US" sz="2400" dirty="0"/>
              <a:t> management, and it is not related to global competition, downsizing, or unethical CEOs. </a:t>
            </a:r>
          </a:p>
          <a:p>
            <a:r>
              <a:rPr lang="en-US" altLang="en-US" sz="2400" dirty="0"/>
              <a:t>This is related to four generations needing to co-exist in </a:t>
            </a:r>
            <a:r>
              <a:rPr lang="en-GB" altLang="en-US" sz="2400" dirty="0"/>
              <a:t>organisations</a:t>
            </a:r>
            <a:r>
              <a:rPr lang="en-US" altLang="en-US" sz="2400" dirty="0"/>
              <a:t>.</a:t>
            </a:r>
          </a:p>
          <a:p>
            <a:r>
              <a:rPr lang="en-GB" sz="2400" dirty="0"/>
              <a:t>Today, people are living and working longer, and retirement age is increasing (Shah, 2015). </a:t>
            </a:r>
          </a:p>
          <a:p>
            <a:pPr marL="0" indent="0">
              <a:buNone/>
            </a:pPr>
            <a:r>
              <a:rPr lang="en-GB" sz="2400" dirty="0"/>
              <a:t> </a:t>
            </a:r>
          </a:p>
          <a:p>
            <a:endParaRPr lang="en-US" altLang="en-US" sz="2400" dirty="0"/>
          </a:p>
          <a:p>
            <a:endParaRPr lang="en-US"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27157-1D2E-71F6-75CF-9060E5EC23F4}"/>
              </a:ext>
            </a:extLst>
          </p:cNvPr>
          <p:cNvSpPr>
            <a:spLocks noGrp="1"/>
          </p:cNvSpPr>
          <p:nvPr>
            <p:ph type="title"/>
          </p:nvPr>
        </p:nvSpPr>
        <p:spPr/>
        <p:txBody>
          <a:bodyPr/>
          <a:lstStyle/>
          <a:p>
            <a:r>
              <a:rPr lang="en-US" altLang="en-US" sz="3600" b="1" dirty="0"/>
              <a:t>Generational management</a:t>
            </a:r>
            <a:endParaRPr lang="en-GB" sz="3600" dirty="0"/>
          </a:p>
        </p:txBody>
      </p:sp>
      <p:sp>
        <p:nvSpPr>
          <p:cNvPr id="3" name="Content Placeholder 2">
            <a:extLst>
              <a:ext uri="{FF2B5EF4-FFF2-40B4-BE49-F238E27FC236}">
                <a16:creationId xmlns:a16="http://schemas.microsoft.com/office/drawing/2014/main" id="{88D86A7F-EAE2-CF28-6707-B638B308356D}"/>
              </a:ext>
            </a:extLst>
          </p:cNvPr>
          <p:cNvSpPr>
            <a:spLocks noGrp="1"/>
          </p:cNvSpPr>
          <p:nvPr>
            <p:ph idx="1"/>
          </p:nvPr>
        </p:nvSpPr>
        <p:spPr/>
        <p:txBody>
          <a:bodyPr/>
          <a:lstStyle/>
          <a:p>
            <a:r>
              <a:rPr lang="en-GB" sz="2400" dirty="0"/>
              <a:t>Keeping older workers in the workforce promotes a broader range of talent but can lead to conflict because of generations differences.</a:t>
            </a:r>
            <a:endParaRPr lang="en-US" altLang="en-US" sz="2400" dirty="0"/>
          </a:p>
          <a:p>
            <a:r>
              <a:rPr lang="en-US" altLang="en-US" sz="2400" dirty="0"/>
              <a:t>Each generation has very distinct attitudes, values, ambitions, ideas, habits, </a:t>
            </a:r>
            <a:r>
              <a:rPr lang="en-GB" altLang="en-US" sz="2400" dirty="0"/>
              <a:t>behaviours</a:t>
            </a:r>
            <a:r>
              <a:rPr lang="en-US" altLang="en-US" sz="2400" dirty="0"/>
              <a:t>, ways of communicating, and expectations.</a:t>
            </a:r>
          </a:p>
          <a:p>
            <a:endParaRPr lang="en-GB" dirty="0"/>
          </a:p>
        </p:txBody>
      </p:sp>
      <p:sp>
        <p:nvSpPr>
          <p:cNvPr id="4" name="Date Placeholder 3">
            <a:extLst>
              <a:ext uri="{FF2B5EF4-FFF2-40B4-BE49-F238E27FC236}">
                <a16:creationId xmlns:a16="http://schemas.microsoft.com/office/drawing/2014/main" id="{18BD861C-2DB5-8CF7-8EAE-6D424CA1BC7C}"/>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C9BB9222-0B1C-1024-3137-DFC214715821}"/>
              </a:ext>
            </a:extLst>
          </p:cNvPr>
          <p:cNvSpPr>
            <a:spLocks noGrp="1"/>
          </p:cNvSpPr>
          <p:nvPr>
            <p:ph type="sldNum" sz="quarter" idx="12"/>
          </p:nvPr>
        </p:nvSpPr>
        <p:spPr/>
        <p:txBody>
          <a:bodyPr/>
          <a:lstStyle/>
          <a:p>
            <a:fld id="{C7E409F4-482D-A04E-A5BA-ED3B51010CEA}" type="slidenum">
              <a:rPr lang="en-GB" altLang="en-US" smtClean="0"/>
              <a:pPr/>
              <a:t>5</a:t>
            </a:fld>
            <a:endParaRPr lang="en-GB" altLang="en-US"/>
          </a:p>
        </p:txBody>
      </p:sp>
    </p:spTree>
    <p:extLst>
      <p:ext uri="{BB962C8B-B14F-4D97-AF65-F5344CB8AC3E}">
        <p14:creationId xmlns:p14="http://schemas.microsoft.com/office/powerpoint/2010/main" val="1837775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5BBE-8D65-955A-0C60-6DB53E026CCC}"/>
              </a:ext>
            </a:extLst>
          </p:cNvPr>
          <p:cNvSpPr>
            <a:spLocks noGrp="1"/>
          </p:cNvSpPr>
          <p:nvPr>
            <p:ph type="title"/>
          </p:nvPr>
        </p:nvSpPr>
        <p:spPr/>
        <p:txBody>
          <a:bodyPr/>
          <a:lstStyle/>
          <a:p>
            <a:r>
              <a:rPr lang="en-GB" sz="3600" b="1" dirty="0"/>
              <a:t>Generational cohort </a:t>
            </a:r>
            <a:r>
              <a:rPr lang="en-GB" sz="2000" b="1" dirty="0"/>
              <a:t>(1 of 3)</a:t>
            </a:r>
            <a:endParaRPr lang="en-GB" sz="3600" dirty="0"/>
          </a:p>
        </p:txBody>
      </p:sp>
      <p:sp>
        <p:nvSpPr>
          <p:cNvPr id="3" name="Content Placeholder 2">
            <a:extLst>
              <a:ext uri="{FF2B5EF4-FFF2-40B4-BE49-F238E27FC236}">
                <a16:creationId xmlns:a16="http://schemas.microsoft.com/office/drawing/2014/main" id="{0F027E7B-71D1-94F1-EC9E-2533D5093E1E}"/>
              </a:ext>
            </a:extLst>
          </p:cNvPr>
          <p:cNvSpPr>
            <a:spLocks noGrp="1"/>
          </p:cNvSpPr>
          <p:nvPr>
            <p:ph idx="1"/>
          </p:nvPr>
        </p:nvSpPr>
        <p:spPr/>
        <p:txBody>
          <a:bodyPr/>
          <a:lstStyle/>
          <a:p>
            <a:r>
              <a:rPr lang="en-GB" sz="2400" dirty="0"/>
              <a:t>The Silent Generation (born 1928–1945) Known for their loyalty, discipline, and strong work ethic; many experienced World War II and the post-war boom.</a:t>
            </a:r>
          </a:p>
          <a:p>
            <a:r>
              <a:rPr lang="en-GB" sz="2400" dirty="0"/>
              <a:t>Baby Boomers (born 1946–1964) Grew up during a time of economic prosperity and social change; often associated with strong work commitment and traditional career progression.</a:t>
            </a:r>
          </a:p>
        </p:txBody>
      </p:sp>
      <p:sp>
        <p:nvSpPr>
          <p:cNvPr id="4" name="Date Placeholder 3">
            <a:extLst>
              <a:ext uri="{FF2B5EF4-FFF2-40B4-BE49-F238E27FC236}">
                <a16:creationId xmlns:a16="http://schemas.microsoft.com/office/drawing/2014/main" id="{5EACFC31-95E0-C824-562D-B9D420F14655}"/>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BFEC581F-5485-108C-B860-7F9D64CE42B2}"/>
              </a:ext>
            </a:extLst>
          </p:cNvPr>
          <p:cNvSpPr>
            <a:spLocks noGrp="1"/>
          </p:cNvSpPr>
          <p:nvPr>
            <p:ph type="sldNum" sz="quarter" idx="12"/>
          </p:nvPr>
        </p:nvSpPr>
        <p:spPr/>
        <p:txBody>
          <a:bodyPr/>
          <a:lstStyle/>
          <a:p>
            <a:fld id="{C7E409F4-482D-A04E-A5BA-ED3B51010CEA}" type="slidenum">
              <a:rPr lang="en-GB" altLang="en-US" smtClean="0"/>
              <a:pPr/>
              <a:t>6</a:t>
            </a:fld>
            <a:endParaRPr lang="en-GB" altLang="en-US"/>
          </a:p>
        </p:txBody>
      </p:sp>
    </p:spTree>
    <p:extLst>
      <p:ext uri="{BB962C8B-B14F-4D97-AF65-F5344CB8AC3E}">
        <p14:creationId xmlns:p14="http://schemas.microsoft.com/office/powerpoint/2010/main" val="174940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D5F6-08AF-AB3F-656D-B5645F68C6F1}"/>
              </a:ext>
            </a:extLst>
          </p:cNvPr>
          <p:cNvSpPr>
            <a:spLocks noGrp="1"/>
          </p:cNvSpPr>
          <p:nvPr>
            <p:ph type="title"/>
          </p:nvPr>
        </p:nvSpPr>
        <p:spPr/>
        <p:txBody>
          <a:bodyPr/>
          <a:lstStyle/>
          <a:p>
            <a:r>
              <a:rPr lang="en-GB" sz="3600" b="1" dirty="0"/>
              <a:t>Generational cohort </a:t>
            </a:r>
            <a:r>
              <a:rPr lang="en-GB" sz="2000" b="1" dirty="0"/>
              <a:t>(2 of 3)</a:t>
            </a:r>
            <a:endParaRPr lang="en-GB" sz="3600" dirty="0"/>
          </a:p>
        </p:txBody>
      </p:sp>
      <p:sp>
        <p:nvSpPr>
          <p:cNvPr id="3" name="Content Placeholder 2">
            <a:extLst>
              <a:ext uri="{FF2B5EF4-FFF2-40B4-BE49-F238E27FC236}">
                <a16:creationId xmlns:a16="http://schemas.microsoft.com/office/drawing/2014/main" id="{C55203B1-F9A7-1414-C25B-EB1B58D1C37D}"/>
              </a:ext>
            </a:extLst>
          </p:cNvPr>
          <p:cNvSpPr>
            <a:spLocks noGrp="1"/>
          </p:cNvSpPr>
          <p:nvPr>
            <p:ph idx="1"/>
          </p:nvPr>
        </p:nvSpPr>
        <p:spPr/>
        <p:txBody>
          <a:bodyPr/>
          <a:lstStyle/>
          <a:p>
            <a:r>
              <a:rPr lang="en-GB" sz="2400" dirty="0"/>
              <a:t>Generation X (born 1965–1980)Known for independence, adaptability, and a balance between work and life; this generation saw the rise of personal computing.</a:t>
            </a:r>
          </a:p>
          <a:p>
            <a:r>
              <a:rPr lang="en-GB" sz="2400" dirty="0"/>
              <a:t>Millennials (Generation Y) (born 1981–1996)Tech-savvy and value-driven; they experienced the digital revolution and are often focused on purpose, flexibility, and social impact in the workplace.</a:t>
            </a:r>
          </a:p>
          <a:p>
            <a:endParaRPr lang="en-GB" dirty="0"/>
          </a:p>
        </p:txBody>
      </p:sp>
      <p:sp>
        <p:nvSpPr>
          <p:cNvPr id="4" name="Date Placeholder 3">
            <a:extLst>
              <a:ext uri="{FF2B5EF4-FFF2-40B4-BE49-F238E27FC236}">
                <a16:creationId xmlns:a16="http://schemas.microsoft.com/office/drawing/2014/main" id="{3C4167B9-E265-57D7-550E-EF3E3C63BBEA}"/>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EF980120-DA05-3400-0544-BB189ECEC60F}"/>
              </a:ext>
            </a:extLst>
          </p:cNvPr>
          <p:cNvSpPr>
            <a:spLocks noGrp="1"/>
          </p:cNvSpPr>
          <p:nvPr>
            <p:ph type="sldNum" sz="quarter" idx="12"/>
          </p:nvPr>
        </p:nvSpPr>
        <p:spPr/>
        <p:txBody>
          <a:bodyPr/>
          <a:lstStyle/>
          <a:p>
            <a:fld id="{C7E409F4-482D-A04E-A5BA-ED3B51010CEA}" type="slidenum">
              <a:rPr lang="en-GB" altLang="en-US" smtClean="0"/>
              <a:pPr/>
              <a:t>7</a:t>
            </a:fld>
            <a:endParaRPr lang="en-GB" altLang="en-US"/>
          </a:p>
        </p:txBody>
      </p:sp>
    </p:spTree>
    <p:extLst>
      <p:ext uri="{BB962C8B-B14F-4D97-AF65-F5344CB8AC3E}">
        <p14:creationId xmlns:p14="http://schemas.microsoft.com/office/powerpoint/2010/main" val="360513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F6BC-4201-7AAF-9409-4DA1D48F1CC8}"/>
              </a:ext>
            </a:extLst>
          </p:cNvPr>
          <p:cNvSpPr>
            <a:spLocks noGrp="1"/>
          </p:cNvSpPr>
          <p:nvPr>
            <p:ph type="title"/>
          </p:nvPr>
        </p:nvSpPr>
        <p:spPr/>
        <p:txBody>
          <a:bodyPr/>
          <a:lstStyle/>
          <a:p>
            <a:r>
              <a:rPr lang="en-GB" sz="3600" b="1" dirty="0"/>
              <a:t>Generational cohort </a:t>
            </a:r>
            <a:r>
              <a:rPr lang="en-GB" sz="2000" b="1" dirty="0"/>
              <a:t>(3 of 3)</a:t>
            </a:r>
            <a:endParaRPr lang="en-GB" sz="3600" dirty="0"/>
          </a:p>
        </p:txBody>
      </p:sp>
      <p:sp>
        <p:nvSpPr>
          <p:cNvPr id="3" name="Content Placeholder 2">
            <a:extLst>
              <a:ext uri="{FF2B5EF4-FFF2-40B4-BE49-F238E27FC236}">
                <a16:creationId xmlns:a16="http://schemas.microsoft.com/office/drawing/2014/main" id="{90BFFDA0-9A91-244C-C2EC-3136CECE4815}"/>
              </a:ext>
            </a:extLst>
          </p:cNvPr>
          <p:cNvSpPr>
            <a:spLocks noGrp="1"/>
          </p:cNvSpPr>
          <p:nvPr>
            <p:ph idx="1"/>
          </p:nvPr>
        </p:nvSpPr>
        <p:spPr/>
        <p:txBody>
          <a:bodyPr/>
          <a:lstStyle/>
          <a:p>
            <a:r>
              <a:rPr lang="en-GB" sz="2400" dirty="0"/>
              <a:t>Generation Z (born 1997–2012)Digital natives shaped by smartphones, social media, and global events like COVID-19; they prioritize authenticity, inclusivity, and mental well-being (Pew Research </a:t>
            </a:r>
            <a:r>
              <a:rPr lang="en-GB" sz="2400" dirty="0" err="1"/>
              <a:t>Center</a:t>
            </a:r>
            <a:r>
              <a:rPr lang="en-GB" sz="2400" dirty="0"/>
              <a:t>, 2023; McKinsey &amp; Company, 2022).</a:t>
            </a:r>
          </a:p>
          <a:p>
            <a:endParaRPr lang="en-GB" dirty="0"/>
          </a:p>
        </p:txBody>
      </p:sp>
      <p:sp>
        <p:nvSpPr>
          <p:cNvPr id="4" name="Date Placeholder 3">
            <a:extLst>
              <a:ext uri="{FF2B5EF4-FFF2-40B4-BE49-F238E27FC236}">
                <a16:creationId xmlns:a16="http://schemas.microsoft.com/office/drawing/2014/main" id="{51AC4870-8856-F6D6-25B4-CB2296332A3F}"/>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4E1D21FF-00DC-689E-3D42-8543E438B802}"/>
              </a:ext>
            </a:extLst>
          </p:cNvPr>
          <p:cNvSpPr>
            <a:spLocks noGrp="1"/>
          </p:cNvSpPr>
          <p:nvPr>
            <p:ph type="sldNum" sz="quarter" idx="12"/>
          </p:nvPr>
        </p:nvSpPr>
        <p:spPr/>
        <p:txBody>
          <a:bodyPr/>
          <a:lstStyle/>
          <a:p>
            <a:fld id="{C7E409F4-482D-A04E-A5BA-ED3B51010CEA}" type="slidenum">
              <a:rPr lang="en-GB" altLang="en-US" smtClean="0"/>
              <a:pPr/>
              <a:t>8</a:t>
            </a:fld>
            <a:endParaRPr lang="en-GB" altLang="en-US"/>
          </a:p>
        </p:txBody>
      </p:sp>
    </p:spTree>
    <p:extLst>
      <p:ext uri="{BB962C8B-B14F-4D97-AF65-F5344CB8AC3E}">
        <p14:creationId xmlns:p14="http://schemas.microsoft.com/office/powerpoint/2010/main" val="363405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DD4350-85A5-BEED-9ED1-7649D25A1124}"/>
              </a:ext>
            </a:extLst>
          </p:cNvPr>
          <p:cNvSpPr>
            <a:spLocks noGrp="1"/>
          </p:cNvSpPr>
          <p:nvPr>
            <p:ph idx="1"/>
          </p:nvPr>
        </p:nvSpPr>
        <p:spPr>
          <a:xfrm>
            <a:off x="1222375" y="1484784"/>
            <a:ext cx="6878018" cy="3629000"/>
          </a:xfrm>
        </p:spPr>
        <p:txBody>
          <a:bodyPr/>
          <a:lstStyle/>
          <a:p>
            <a:pPr marL="0" indent="0">
              <a:buNone/>
            </a:pPr>
            <a:r>
              <a:rPr lang="en-GB" b="1" dirty="0">
                <a:solidFill>
                  <a:schemeClr val="accent1">
                    <a:lumMod val="75000"/>
                  </a:schemeClr>
                </a:solidFill>
              </a:rPr>
              <a:t>Read the statement in the next slide and explain how would you manage and lead the different generational cohorts within an organisation?</a:t>
            </a:r>
          </a:p>
        </p:txBody>
      </p:sp>
      <p:sp>
        <p:nvSpPr>
          <p:cNvPr id="4" name="Date Placeholder 3">
            <a:extLst>
              <a:ext uri="{FF2B5EF4-FFF2-40B4-BE49-F238E27FC236}">
                <a16:creationId xmlns:a16="http://schemas.microsoft.com/office/drawing/2014/main" id="{38B14F90-6A57-7CAA-735E-C43D390B89A1}"/>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877CDAB7-1F25-88A0-E9B0-0805E7374FFF}"/>
              </a:ext>
            </a:extLst>
          </p:cNvPr>
          <p:cNvSpPr>
            <a:spLocks noGrp="1"/>
          </p:cNvSpPr>
          <p:nvPr>
            <p:ph type="sldNum" sz="quarter" idx="12"/>
          </p:nvPr>
        </p:nvSpPr>
        <p:spPr/>
        <p:txBody>
          <a:bodyPr/>
          <a:lstStyle/>
          <a:p>
            <a:fld id="{C7E409F4-482D-A04E-A5BA-ED3B51010CEA}" type="slidenum">
              <a:rPr lang="en-GB" altLang="en-US" smtClean="0"/>
              <a:pPr/>
              <a:t>9</a:t>
            </a:fld>
            <a:endParaRPr lang="en-GB" altLang="en-US"/>
          </a:p>
        </p:txBody>
      </p:sp>
      <p:pic>
        <p:nvPicPr>
          <p:cNvPr id="1026" name="Picture 2" descr="Person Thinking Icon Images – Browse ...">
            <a:extLst>
              <a:ext uri="{FF2B5EF4-FFF2-40B4-BE49-F238E27FC236}">
                <a16:creationId xmlns:a16="http://schemas.microsoft.com/office/drawing/2014/main" id="{9AFB2144-3E96-E70D-F9CE-4904BA3995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3563205"/>
            <a:ext cx="1874788" cy="18334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ritical Thinking | Macat International ...">
            <a:extLst>
              <a:ext uri="{FF2B5EF4-FFF2-40B4-BE49-F238E27FC236}">
                <a16:creationId xmlns:a16="http://schemas.microsoft.com/office/drawing/2014/main" id="{F4DC926B-73DA-11E4-C73A-35CA436E8E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88640"/>
            <a:ext cx="1267595" cy="129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559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2CCAFC-A197-B808-8E0F-588582A386E2}"/>
              </a:ext>
            </a:extLst>
          </p:cNvPr>
          <p:cNvSpPr>
            <a:spLocks noGrp="1"/>
          </p:cNvSpPr>
          <p:nvPr>
            <p:ph idx="1"/>
          </p:nvPr>
        </p:nvSpPr>
        <p:spPr>
          <a:xfrm>
            <a:off x="457200" y="260648"/>
            <a:ext cx="8229600" cy="3917032"/>
          </a:xfrm>
        </p:spPr>
        <p:txBody>
          <a:bodyPr/>
          <a:lstStyle/>
          <a:p>
            <a:pPr marL="0" indent="0" algn="just">
              <a:buNone/>
            </a:pPr>
            <a:r>
              <a:rPr lang="en-GB" sz="2400" b="1" dirty="0"/>
              <a:t>Traditionally, the older workers were the bosses, and the younger workers did what they were told, paid their dues and waited their turn to be promoted into leadership positions, which usually happened after the older workers retired. There was a well-respected order to the workplace. </a:t>
            </a:r>
          </a:p>
          <a:p>
            <a:pPr marL="0" indent="0" algn="just">
              <a:buNone/>
            </a:pPr>
            <a:r>
              <a:rPr lang="en-GB" sz="2400" b="1" dirty="0"/>
              <a:t>Today, there is a growing trend of younger generations managing older generations. This can create conflict and friction if not appropriately managed. The older workers may be thinking: why am I being bossed around by someone who doesn’t have nearly as much experience as I do? On the other hand, maybe the younger person feels insecure, intimidated, and inadequate in supervising the older workers. </a:t>
            </a:r>
          </a:p>
          <a:p>
            <a:endParaRPr lang="en-GB" sz="2400" dirty="0"/>
          </a:p>
          <a:p>
            <a:endParaRPr lang="en-GB" dirty="0"/>
          </a:p>
        </p:txBody>
      </p:sp>
      <p:sp>
        <p:nvSpPr>
          <p:cNvPr id="4" name="Date Placeholder 3">
            <a:extLst>
              <a:ext uri="{FF2B5EF4-FFF2-40B4-BE49-F238E27FC236}">
                <a16:creationId xmlns:a16="http://schemas.microsoft.com/office/drawing/2014/main" id="{41B8AD56-0FB2-4C64-B93E-C57EBFD78AFE}"/>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748F0F86-0083-3EC0-F8BC-331235B75816}"/>
              </a:ext>
            </a:extLst>
          </p:cNvPr>
          <p:cNvSpPr>
            <a:spLocks noGrp="1"/>
          </p:cNvSpPr>
          <p:nvPr>
            <p:ph type="sldNum" sz="quarter" idx="12"/>
          </p:nvPr>
        </p:nvSpPr>
        <p:spPr/>
        <p:txBody>
          <a:bodyPr/>
          <a:lstStyle/>
          <a:p>
            <a:fld id="{C7E409F4-482D-A04E-A5BA-ED3B51010CEA}" type="slidenum">
              <a:rPr lang="en-GB" altLang="en-US" smtClean="0"/>
              <a:pPr/>
              <a:t>10</a:t>
            </a:fld>
            <a:endParaRPr lang="en-GB" altLang="en-US"/>
          </a:p>
        </p:txBody>
      </p:sp>
    </p:spTree>
    <p:extLst>
      <p:ext uri="{BB962C8B-B14F-4D97-AF65-F5344CB8AC3E}">
        <p14:creationId xmlns:p14="http://schemas.microsoft.com/office/powerpoint/2010/main" val="4217561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10DEE-997E-7F4A-6C34-4FBF6AFAFAFA}"/>
              </a:ext>
            </a:extLst>
          </p:cNvPr>
          <p:cNvSpPr>
            <a:spLocks noGrp="1"/>
          </p:cNvSpPr>
          <p:nvPr>
            <p:ph type="title"/>
          </p:nvPr>
        </p:nvSpPr>
        <p:spPr/>
        <p:txBody>
          <a:bodyPr/>
          <a:lstStyle/>
          <a:p>
            <a:r>
              <a:rPr lang="en-GB" sz="3600" b="1" dirty="0"/>
              <a:t>Communication style</a:t>
            </a:r>
          </a:p>
        </p:txBody>
      </p:sp>
      <p:sp>
        <p:nvSpPr>
          <p:cNvPr id="3" name="Content Placeholder 2">
            <a:extLst>
              <a:ext uri="{FF2B5EF4-FFF2-40B4-BE49-F238E27FC236}">
                <a16:creationId xmlns:a16="http://schemas.microsoft.com/office/drawing/2014/main" id="{804DF020-C415-0FC2-57C6-BBE45938DD3D}"/>
              </a:ext>
            </a:extLst>
          </p:cNvPr>
          <p:cNvSpPr>
            <a:spLocks noGrp="1"/>
          </p:cNvSpPr>
          <p:nvPr>
            <p:ph idx="1"/>
          </p:nvPr>
        </p:nvSpPr>
        <p:spPr/>
        <p:txBody>
          <a:bodyPr/>
          <a:lstStyle/>
          <a:p>
            <a:r>
              <a:rPr lang="en-GB" sz="2400" dirty="0">
                <a:effectLst/>
              </a:rPr>
              <a:t>Life would be much simpler if we all communicated in the same way. Unfortunately, we don’t. </a:t>
            </a:r>
          </a:p>
          <a:p>
            <a:r>
              <a:rPr lang="en-GB" sz="2400" dirty="0">
                <a:effectLst/>
              </a:rPr>
              <a:t>Research indicates that people communicate based on their generational backgrounds (Goudreau, 2013). </a:t>
            </a:r>
          </a:p>
          <a:p>
            <a:r>
              <a:rPr lang="en-GB" sz="2400" dirty="0">
                <a:effectLst/>
              </a:rPr>
              <a:t>When Traditionalists and Baby Boomers joined the workforce, communication was very formal. </a:t>
            </a:r>
          </a:p>
          <a:p>
            <a:r>
              <a:rPr lang="en-GB" sz="2400" dirty="0">
                <a:effectLst/>
              </a:rPr>
              <a:t>Today communication is casual and colloquial. This can cause culture clashes. The older generations generally refer to people in authority as Mr. or Mrs., while the younger generation refers to them by their first name. </a:t>
            </a:r>
            <a:endParaRPr lang="en-GB" sz="4000" dirty="0"/>
          </a:p>
        </p:txBody>
      </p:sp>
      <p:sp>
        <p:nvSpPr>
          <p:cNvPr id="4" name="Date Placeholder 3">
            <a:extLst>
              <a:ext uri="{FF2B5EF4-FFF2-40B4-BE49-F238E27FC236}">
                <a16:creationId xmlns:a16="http://schemas.microsoft.com/office/drawing/2014/main" id="{D246F123-75A6-4AAA-8DF7-C1A91B89B2E4}"/>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3D3E7B85-A0DD-9816-5656-88C0FC7D3386}"/>
              </a:ext>
            </a:extLst>
          </p:cNvPr>
          <p:cNvSpPr>
            <a:spLocks noGrp="1"/>
          </p:cNvSpPr>
          <p:nvPr>
            <p:ph type="sldNum" sz="quarter" idx="12"/>
          </p:nvPr>
        </p:nvSpPr>
        <p:spPr/>
        <p:txBody>
          <a:bodyPr/>
          <a:lstStyle/>
          <a:p>
            <a:fld id="{C7E409F4-482D-A04E-A5BA-ED3B51010CEA}" type="slidenum">
              <a:rPr lang="en-GB" altLang="en-US" smtClean="0"/>
              <a:pPr/>
              <a:t>11</a:t>
            </a:fld>
            <a:endParaRPr lang="en-GB" altLang="en-US"/>
          </a:p>
        </p:txBody>
      </p:sp>
    </p:spTree>
    <p:extLst>
      <p:ext uri="{BB962C8B-B14F-4D97-AF65-F5344CB8AC3E}">
        <p14:creationId xmlns:p14="http://schemas.microsoft.com/office/powerpoint/2010/main" val="1464486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1E51-B1AE-FE7D-FB07-13E1FC8A9713}"/>
              </a:ext>
            </a:extLst>
          </p:cNvPr>
          <p:cNvSpPr>
            <a:spLocks noGrp="1"/>
          </p:cNvSpPr>
          <p:nvPr>
            <p:ph type="title"/>
          </p:nvPr>
        </p:nvSpPr>
        <p:spPr/>
        <p:txBody>
          <a:bodyPr/>
          <a:lstStyle/>
          <a:p>
            <a:r>
              <a:rPr lang="en-GB" sz="3600" b="1" dirty="0">
                <a:effectLst/>
              </a:rPr>
              <a:t>Generational Blanket Stereotypes </a:t>
            </a:r>
            <a:endParaRPr lang="en-GB" sz="3600" dirty="0"/>
          </a:p>
        </p:txBody>
      </p:sp>
      <p:sp>
        <p:nvSpPr>
          <p:cNvPr id="3" name="Content Placeholder 2">
            <a:extLst>
              <a:ext uri="{FF2B5EF4-FFF2-40B4-BE49-F238E27FC236}">
                <a16:creationId xmlns:a16="http://schemas.microsoft.com/office/drawing/2014/main" id="{DC078313-045C-893E-816B-C37B9126AB39}"/>
              </a:ext>
            </a:extLst>
          </p:cNvPr>
          <p:cNvSpPr>
            <a:spLocks noGrp="1"/>
          </p:cNvSpPr>
          <p:nvPr>
            <p:ph idx="1"/>
          </p:nvPr>
        </p:nvSpPr>
        <p:spPr>
          <a:xfrm>
            <a:off x="457200" y="1484784"/>
            <a:ext cx="8229600" cy="3917032"/>
          </a:xfrm>
        </p:spPr>
        <p:txBody>
          <a:bodyPr/>
          <a:lstStyle/>
          <a:p>
            <a:r>
              <a:rPr lang="en-GB" sz="2400" dirty="0">
                <a:effectLst/>
              </a:rPr>
              <a:t>Traditionalists are seen as old-fashioned, behind the times, rigid, autocratic, and averse to change but won’t ever retire. </a:t>
            </a:r>
          </a:p>
          <a:p>
            <a:r>
              <a:rPr lang="en-GB" sz="2400" dirty="0">
                <a:effectLst/>
              </a:rPr>
              <a:t>Baby Boomers are believed to be </a:t>
            </a:r>
            <a:r>
              <a:rPr lang="en-GB" sz="2400" dirty="0" err="1">
                <a:effectLst/>
              </a:rPr>
              <a:t>self-centered</a:t>
            </a:r>
            <a:r>
              <a:rPr lang="en-GB" sz="2400" dirty="0">
                <a:effectLst/>
              </a:rPr>
              <a:t>, unrealistic, political, power-driven, workaholics, out of touch, disinterested in learning new things</a:t>
            </a:r>
            <a:r>
              <a:rPr lang="en-GB" sz="2400" dirty="0"/>
              <a:t>.</a:t>
            </a:r>
            <a:endParaRPr lang="en-GB" sz="2400" dirty="0">
              <a:effectLst/>
            </a:endParaRPr>
          </a:p>
          <a:p>
            <a:r>
              <a:rPr lang="en-GB" sz="2400" dirty="0">
                <a:effectLst/>
              </a:rPr>
              <a:t>Generation Xers are seen as slackers, cynical, selfish, impatient, and poor team members. And, Generation Y are seen as spoiled, short attention span, entitled and lazy, technology dependent, and likely to show up at the office in flip flops and shorts </a:t>
            </a:r>
            <a:r>
              <a:rPr lang="en-GB" sz="2000" dirty="0">
                <a:effectLst/>
              </a:rPr>
              <a:t>(Knight, 2014; Chamberlin, 2009). </a:t>
            </a:r>
            <a:endParaRPr lang="en-GB" sz="2400" dirty="0"/>
          </a:p>
          <a:p>
            <a:endParaRPr lang="en-GB" dirty="0"/>
          </a:p>
        </p:txBody>
      </p:sp>
      <p:sp>
        <p:nvSpPr>
          <p:cNvPr id="4" name="Date Placeholder 3">
            <a:extLst>
              <a:ext uri="{FF2B5EF4-FFF2-40B4-BE49-F238E27FC236}">
                <a16:creationId xmlns:a16="http://schemas.microsoft.com/office/drawing/2014/main" id="{ABF6A523-9220-A4B8-9354-D7E7613CCC95}"/>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17779867-2B9A-A72A-FF71-7FC60F93168C}"/>
              </a:ext>
            </a:extLst>
          </p:cNvPr>
          <p:cNvSpPr>
            <a:spLocks noGrp="1"/>
          </p:cNvSpPr>
          <p:nvPr>
            <p:ph type="sldNum" sz="quarter" idx="12"/>
          </p:nvPr>
        </p:nvSpPr>
        <p:spPr/>
        <p:txBody>
          <a:bodyPr/>
          <a:lstStyle/>
          <a:p>
            <a:fld id="{C7E409F4-482D-A04E-A5BA-ED3B51010CEA}" type="slidenum">
              <a:rPr lang="en-GB" altLang="en-US" smtClean="0"/>
              <a:pPr/>
              <a:t>12</a:t>
            </a:fld>
            <a:endParaRPr lang="en-GB" altLang="en-US"/>
          </a:p>
        </p:txBody>
      </p:sp>
    </p:spTree>
    <p:extLst>
      <p:ext uri="{BB962C8B-B14F-4D97-AF65-F5344CB8AC3E}">
        <p14:creationId xmlns:p14="http://schemas.microsoft.com/office/powerpoint/2010/main" val="2940893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E7A6-9DA2-937F-8010-3A215BDA1E7E}"/>
              </a:ext>
            </a:extLst>
          </p:cNvPr>
          <p:cNvSpPr>
            <a:spLocks noGrp="1"/>
          </p:cNvSpPr>
          <p:nvPr>
            <p:ph type="title"/>
          </p:nvPr>
        </p:nvSpPr>
        <p:spPr/>
        <p:txBody>
          <a:bodyPr/>
          <a:lstStyle/>
          <a:p>
            <a:r>
              <a:rPr lang="en-GB" sz="3600" b="1" dirty="0"/>
              <a:t>Strategic Leadership for the Cross-Generational Workplace </a:t>
            </a:r>
          </a:p>
        </p:txBody>
      </p:sp>
      <p:sp>
        <p:nvSpPr>
          <p:cNvPr id="3" name="Content Placeholder 2">
            <a:extLst>
              <a:ext uri="{FF2B5EF4-FFF2-40B4-BE49-F238E27FC236}">
                <a16:creationId xmlns:a16="http://schemas.microsoft.com/office/drawing/2014/main" id="{2C130871-FB0E-FC26-C20C-FDD844CAA1D2}"/>
              </a:ext>
            </a:extLst>
          </p:cNvPr>
          <p:cNvSpPr>
            <a:spLocks noGrp="1"/>
          </p:cNvSpPr>
          <p:nvPr>
            <p:ph idx="1"/>
          </p:nvPr>
        </p:nvSpPr>
        <p:spPr/>
        <p:txBody>
          <a:bodyPr/>
          <a:lstStyle/>
          <a:p>
            <a:r>
              <a:rPr lang="en-GB" sz="2400" dirty="0">
                <a:effectLst/>
              </a:rPr>
              <a:t>Regardless of which generation you belong to, we are all motivated by basically the same things. We are inspired by working conditions that give our lives meaning and purpose and we want to work for someone who is ethical and honest. </a:t>
            </a:r>
          </a:p>
          <a:p>
            <a:r>
              <a:rPr lang="en-GB" sz="2400" dirty="0">
                <a:effectLst/>
              </a:rPr>
              <a:t>Just being a manager doesn’t necessarily mean people will follow you. Anyone can take on a leadership role, but that doesn’t mean you automatically earn the trust, respect and confidence of your employees.</a:t>
            </a:r>
          </a:p>
        </p:txBody>
      </p:sp>
      <p:sp>
        <p:nvSpPr>
          <p:cNvPr id="4" name="Date Placeholder 3">
            <a:extLst>
              <a:ext uri="{FF2B5EF4-FFF2-40B4-BE49-F238E27FC236}">
                <a16:creationId xmlns:a16="http://schemas.microsoft.com/office/drawing/2014/main" id="{4FE04A98-D0A7-C25E-AE62-8CBF25099F71}"/>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7A7D8FC4-F9A5-72A0-14F1-A09E6D0B96A8}"/>
              </a:ext>
            </a:extLst>
          </p:cNvPr>
          <p:cNvSpPr>
            <a:spLocks noGrp="1"/>
          </p:cNvSpPr>
          <p:nvPr>
            <p:ph type="sldNum" sz="quarter" idx="12"/>
          </p:nvPr>
        </p:nvSpPr>
        <p:spPr/>
        <p:txBody>
          <a:bodyPr/>
          <a:lstStyle/>
          <a:p>
            <a:fld id="{C7E409F4-482D-A04E-A5BA-ED3B51010CEA}" type="slidenum">
              <a:rPr lang="en-GB" altLang="en-US" smtClean="0"/>
              <a:pPr/>
              <a:t>13</a:t>
            </a:fld>
            <a:endParaRPr lang="en-GB" altLang="en-US"/>
          </a:p>
        </p:txBody>
      </p:sp>
    </p:spTree>
    <p:extLst>
      <p:ext uri="{BB962C8B-B14F-4D97-AF65-F5344CB8AC3E}">
        <p14:creationId xmlns:p14="http://schemas.microsoft.com/office/powerpoint/2010/main" val="1687517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78D32-3EA5-37E9-A18C-C4767D9B2078}"/>
              </a:ext>
            </a:extLst>
          </p:cNvPr>
          <p:cNvSpPr>
            <a:spLocks noGrp="1"/>
          </p:cNvSpPr>
          <p:nvPr>
            <p:ph type="title"/>
          </p:nvPr>
        </p:nvSpPr>
        <p:spPr/>
        <p:txBody>
          <a:bodyPr/>
          <a:lstStyle/>
          <a:p>
            <a:r>
              <a:rPr lang="en-GB" sz="3600" b="1" dirty="0">
                <a:effectLst/>
              </a:rPr>
              <a:t>Teamwork </a:t>
            </a:r>
            <a:endParaRPr lang="en-GB" sz="3600" dirty="0"/>
          </a:p>
        </p:txBody>
      </p:sp>
      <p:sp>
        <p:nvSpPr>
          <p:cNvPr id="3" name="Content Placeholder 2">
            <a:extLst>
              <a:ext uri="{FF2B5EF4-FFF2-40B4-BE49-F238E27FC236}">
                <a16:creationId xmlns:a16="http://schemas.microsoft.com/office/drawing/2014/main" id="{66B32F81-B942-88AD-FDC8-6EFBB0375646}"/>
              </a:ext>
            </a:extLst>
          </p:cNvPr>
          <p:cNvSpPr>
            <a:spLocks noGrp="1"/>
          </p:cNvSpPr>
          <p:nvPr>
            <p:ph idx="1"/>
          </p:nvPr>
        </p:nvSpPr>
        <p:spPr/>
        <p:txBody>
          <a:bodyPr/>
          <a:lstStyle/>
          <a:p>
            <a:r>
              <a:rPr lang="en-GB" sz="2400" dirty="0">
                <a:effectLst/>
              </a:rPr>
              <a:t>Most everyone in the workplace today operates on the basis of teamwork. However, each generation has a different viewpoint of what “teamwork” means. </a:t>
            </a:r>
          </a:p>
          <a:p>
            <a:r>
              <a:rPr lang="en-GB" sz="2400" dirty="0">
                <a:effectLst/>
              </a:rPr>
              <a:t>The two older generations tend to believe that everyone on the team needs to work and be available until the project is completed. Younger generations want each person to have an individual task so they can go off on their own and complete their part then come back together when they are finished (Weston, 2009). </a:t>
            </a:r>
            <a:endParaRPr lang="en-GB" sz="2400" dirty="0"/>
          </a:p>
          <a:p>
            <a:endParaRPr lang="en-GB" dirty="0"/>
          </a:p>
        </p:txBody>
      </p:sp>
      <p:sp>
        <p:nvSpPr>
          <p:cNvPr id="4" name="Date Placeholder 3">
            <a:extLst>
              <a:ext uri="{FF2B5EF4-FFF2-40B4-BE49-F238E27FC236}">
                <a16:creationId xmlns:a16="http://schemas.microsoft.com/office/drawing/2014/main" id="{B77DF7CE-02C2-5AC6-11BD-F00D52B6DD0C}"/>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48CE16B7-C768-A9E6-FFEE-C24218EE47EC}"/>
              </a:ext>
            </a:extLst>
          </p:cNvPr>
          <p:cNvSpPr>
            <a:spLocks noGrp="1"/>
          </p:cNvSpPr>
          <p:nvPr>
            <p:ph type="sldNum" sz="quarter" idx="12"/>
          </p:nvPr>
        </p:nvSpPr>
        <p:spPr/>
        <p:txBody>
          <a:bodyPr/>
          <a:lstStyle/>
          <a:p>
            <a:fld id="{C7E409F4-482D-A04E-A5BA-ED3B51010CEA}" type="slidenum">
              <a:rPr lang="en-GB" altLang="en-US" smtClean="0"/>
              <a:pPr/>
              <a:t>14</a:t>
            </a:fld>
            <a:endParaRPr lang="en-GB" altLang="en-US"/>
          </a:p>
        </p:txBody>
      </p:sp>
    </p:spTree>
    <p:extLst>
      <p:ext uri="{BB962C8B-B14F-4D97-AF65-F5344CB8AC3E}">
        <p14:creationId xmlns:p14="http://schemas.microsoft.com/office/powerpoint/2010/main" val="2492422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BFD9-D901-859F-8588-78D51AF34267}"/>
              </a:ext>
            </a:extLst>
          </p:cNvPr>
          <p:cNvSpPr>
            <a:spLocks noGrp="1"/>
          </p:cNvSpPr>
          <p:nvPr>
            <p:ph type="title"/>
          </p:nvPr>
        </p:nvSpPr>
        <p:spPr/>
        <p:txBody>
          <a:bodyPr/>
          <a:lstStyle/>
          <a:p>
            <a:r>
              <a:rPr lang="en-GB" sz="3600" b="1" dirty="0">
                <a:effectLst/>
                <a:latin typeface="+mn-lt"/>
              </a:rPr>
              <a:t>Cross-Generational Mentoring </a:t>
            </a:r>
            <a:endParaRPr lang="en-GB" sz="3600" dirty="0">
              <a:latin typeface="+mn-lt"/>
            </a:endParaRPr>
          </a:p>
        </p:txBody>
      </p:sp>
      <p:sp>
        <p:nvSpPr>
          <p:cNvPr id="3" name="Content Placeholder 2">
            <a:extLst>
              <a:ext uri="{FF2B5EF4-FFF2-40B4-BE49-F238E27FC236}">
                <a16:creationId xmlns:a16="http://schemas.microsoft.com/office/drawing/2014/main" id="{56A0427E-0203-F06C-6773-6D250E8E71DF}"/>
              </a:ext>
            </a:extLst>
          </p:cNvPr>
          <p:cNvSpPr>
            <a:spLocks noGrp="1"/>
          </p:cNvSpPr>
          <p:nvPr>
            <p:ph idx="1"/>
          </p:nvPr>
        </p:nvSpPr>
        <p:spPr/>
        <p:txBody>
          <a:bodyPr/>
          <a:lstStyle/>
          <a:p>
            <a:r>
              <a:rPr lang="en-GB" sz="2400" dirty="0">
                <a:effectLst/>
              </a:rPr>
              <a:t>Reciprocal mentoring programs where younger workers are paired with experienced executives to work on specific projects, usually involving technology, are common and successful in many offices. </a:t>
            </a:r>
          </a:p>
          <a:p>
            <a:r>
              <a:rPr lang="en-GB" sz="2400" dirty="0">
                <a:effectLst/>
              </a:rPr>
              <a:t>The older generation has much experience to share with the younger employees and the younger generations, who grew up with technology, can teach the older generations how social media can be used to improve business results (Knight, 2014). </a:t>
            </a:r>
            <a:endParaRPr lang="en-GB" sz="2400" dirty="0"/>
          </a:p>
        </p:txBody>
      </p:sp>
      <p:sp>
        <p:nvSpPr>
          <p:cNvPr id="4" name="Date Placeholder 3">
            <a:extLst>
              <a:ext uri="{FF2B5EF4-FFF2-40B4-BE49-F238E27FC236}">
                <a16:creationId xmlns:a16="http://schemas.microsoft.com/office/drawing/2014/main" id="{3D8631C4-C731-7A0B-F4AC-93C9C2B74475}"/>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062F1FE0-2D6F-7C4D-19D7-DDF8043690C9}"/>
              </a:ext>
            </a:extLst>
          </p:cNvPr>
          <p:cNvSpPr>
            <a:spLocks noGrp="1"/>
          </p:cNvSpPr>
          <p:nvPr>
            <p:ph type="sldNum" sz="quarter" idx="12"/>
          </p:nvPr>
        </p:nvSpPr>
        <p:spPr/>
        <p:txBody>
          <a:bodyPr/>
          <a:lstStyle/>
          <a:p>
            <a:fld id="{C7E409F4-482D-A04E-A5BA-ED3B51010CEA}" type="slidenum">
              <a:rPr lang="en-GB" altLang="en-US" smtClean="0"/>
              <a:pPr/>
              <a:t>15</a:t>
            </a:fld>
            <a:endParaRPr lang="en-GB" altLang="en-US"/>
          </a:p>
        </p:txBody>
      </p:sp>
    </p:spTree>
    <p:extLst>
      <p:ext uri="{BB962C8B-B14F-4D97-AF65-F5344CB8AC3E}">
        <p14:creationId xmlns:p14="http://schemas.microsoft.com/office/powerpoint/2010/main" val="4288966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49E1-725A-91BB-A0F2-AAA7D4FD521D}"/>
              </a:ext>
            </a:extLst>
          </p:cNvPr>
          <p:cNvSpPr>
            <a:spLocks noGrp="1"/>
          </p:cNvSpPr>
          <p:nvPr>
            <p:ph type="title"/>
          </p:nvPr>
        </p:nvSpPr>
        <p:spPr>
          <a:xfrm>
            <a:off x="457200" y="274638"/>
            <a:ext cx="8229600" cy="1143000"/>
          </a:xfrm>
        </p:spPr>
        <p:txBody>
          <a:bodyPr wrap="square" anchor="ctr">
            <a:normAutofit/>
          </a:bodyPr>
          <a:lstStyle/>
          <a:p>
            <a:r>
              <a:rPr lang="en-GB" sz="3600" b="1" dirty="0"/>
              <a:t>Activity</a:t>
            </a:r>
          </a:p>
        </p:txBody>
      </p:sp>
      <p:pic>
        <p:nvPicPr>
          <p:cNvPr id="7" name="Content Placeholder 6" descr="A person in a blue shirt&#10;&#10;Description automatically generated">
            <a:extLst>
              <a:ext uri="{FF2B5EF4-FFF2-40B4-BE49-F238E27FC236}">
                <a16:creationId xmlns:a16="http://schemas.microsoft.com/office/drawing/2014/main" id="{333E77B1-E829-081F-C2E8-DF49C6B348E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79" r="1" b="1"/>
          <a:stretch/>
        </p:blipFill>
        <p:spPr bwMode="auto">
          <a:xfrm>
            <a:off x="457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8B3541B-BE4A-8A74-75E3-27DE2C3AF97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0A6DD78-5A89-C948-AA92-7A4904793E62}"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1314011F-BC8F-A538-3CAF-B650595453E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C7E409F4-482D-A04E-A5BA-ED3B51010CEA}" type="slidenum">
              <a:rPr lang="en-GB" altLang="en-US" smtClean="0"/>
              <a:pPr>
                <a:spcAft>
                  <a:spcPts val="600"/>
                </a:spcAft>
              </a:pPr>
              <a:t>16</a:t>
            </a:fld>
            <a:endParaRPr lang="en-GB" altLang="en-US"/>
          </a:p>
        </p:txBody>
      </p:sp>
    </p:spTree>
    <p:extLst>
      <p:ext uri="{BB962C8B-B14F-4D97-AF65-F5344CB8AC3E}">
        <p14:creationId xmlns:p14="http://schemas.microsoft.com/office/powerpoint/2010/main" val="3957425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FBA94-998F-5556-E721-3F58DB9B8D76}"/>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7254924-11A1-77B9-78BA-7ECA182186F3}"/>
              </a:ext>
            </a:extLst>
          </p:cNvPr>
          <p:cNvSpPr>
            <a:spLocks noGrp="1"/>
          </p:cNvSpPr>
          <p:nvPr>
            <p:ph idx="1"/>
          </p:nvPr>
        </p:nvSpPr>
        <p:spPr/>
        <p:txBody>
          <a:bodyPr/>
          <a:lstStyle/>
          <a:p>
            <a:r>
              <a:rPr lang="en-GB" sz="2000" dirty="0"/>
              <a:t>Five generations and only one workforce : how successful businesses are managing a multigenerational workforce (2020). Hershey, Pennsylvania: IGI Global. Available at: https://</a:t>
            </a:r>
            <a:r>
              <a:rPr lang="en-GB" sz="2000" dirty="0" err="1"/>
              <a:t>doi.org</a:t>
            </a:r>
            <a:r>
              <a:rPr lang="en-GB" sz="2000" dirty="0"/>
              <a:t>/10.4018/978-1-7998-0437-6.</a:t>
            </a:r>
          </a:p>
        </p:txBody>
      </p:sp>
      <p:sp>
        <p:nvSpPr>
          <p:cNvPr id="4" name="Date Placeholder 3">
            <a:extLst>
              <a:ext uri="{FF2B5EF4-FFF2-40B4-BE49-F238E27FC236}">
                <a16:creationId xmlns:a16="http://schemas.microsoft.com/office/drawing/2014/main" id="{2EB5C818-EA83-6D66-E23C-72CC4720D382}"/>
              </a:ext>
            </a:extLst>
          </p:cNvPr>
          <p:cNvSpPr>
            <a:spLocks noGrp="1"/>
          </p:cNvSpPr>
          <p:nvPr>
            <p:ph type="dt" sz="half" idx="10"/>
          </p:nvPr>
        </p:nvSpPr>
        <p:spPr/>
        <p:txBody>
          <a:bodyPr/>
          <a:lstStyle/>
          <a:p>
            <a:pPr>
              <a:defRPr/>
            </a:pPr>
            <a:fld id="{F0A6DD78-5A89-C948-AA92-7A4904793E62}"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DFEFD20E-DCFA-F50D-77C4-2B75E51035AC}"/>
              </a:ext>
            </a:extLst>
          </p:cNvPr>
          <p:cNvSpPr>
            <a:spLocks noGrp="1"/>
          </p:cNvSpPr>
          <p:nvPr>
            <p:ph type="sldNum" sz="quarter" idx="12"/>
          </p:nvPr>
        </p:nvSpPr>
        <p:spPr/>
        <p:txBody>
          <a:bodyPr/>
          <a:lstStyle/>
          <a:p>
            <a:fld id="{C7E409F4-482D-A04E-A5BA-ED3B51010CEA}" type="slidenum">
              <a:rPr lang="en-GB" altLang="en-US" smtClean="0"/>
              <a:pPr/>
              <a:t>17</a:t>
            </a:fld>
            <a:endParaRPr lang="en-GB" altLang="en-US"/>
          </a:p>
        </p:txBody>
      </p:sp>
    </p:spTree>
    <p:extLst>
      <p:ext uri="{BB962C8B-B14F-4D97-AF65-F5344CB8AC3E}">
        <p14:creationId xmlns:p14="http://schemas.microsoft.com/office/powerpoint/2010/main" val="10430597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1159</Words>
  <Application>Microsoft Office PowerPoint</Application>
  <PresentationFormat>On-screen Show (4:3)</PresentationFormat>
  <Paragraphs>88</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Myriad Pro</vt:lpstr>
      <vt:lpstr>Arial</vt:lpstr>
      <vt:lpstr>Verdana</vt:lpstr>
      <vt:lpstr>20140311PresentationUWTSDTemplate</vt:lpstr>
      <vt:lpstr>LCBB6003 Leadership and management, theory and practice  </vt:lpstr>
      <vt:lpstr>Five Generations and only one workforce</vt:lpstr>
      <vt:lpstr>Content of the Session</vt:lpstr>
      <vt:lpstr>Generational management</vt:lpstr>
      <vt:lpstr>Generational management</vt:lpstr>
      <vt:lpstr>Generational cohort (1 of 3)</vt:lpstr>
      <vt:lpstr>Generational cohort (2 of 3)</vt:lpstr>
      <vt:lpstr>Generational cohort (3 of 3)</vt:lpstr>
      <vt:lpstr>PowerPoint Presentation</vt:lpstr>
      <vt:lpstr>PowerPoint Presentation</vt:lpstr>
      <vt:lpstr>Communication style</vt:lpstr>
      <vt:lpstr>Generational Blanket Stereotypes </vt:lpstr>
      <vt:lpstr>Strategic Leadership for the Cross-Generational Workplace </vt:lpstr>
      <vt:lpstr>Teamwork </vt:lpstr>
      <vt:lpstr>Cross-Generational Mentoring </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74</cp:revision>
  <cp:lastPrinted>1601-01-01T00:00:00Z</cp:lastPrinted>
  <dcterms:created xsi:type="dcterms:W3CDTF">2002-10-07T19:43:58Z</dcterms:created>
  <dcterms:modified xsi:type="dcterms:W3CDTF">2025-06-02T13:05:14Z</dcterms:modified>
</cp:coreProperties>
</file>