
<file path=[Content_Types].xml><?xml version="1.0" encoding="utf-8"?>
<Types xmlns="http://schemas.openxmlformats.org/package/2006/content-types">
  <Default Extension="jpeg" ContentType="image/jpeg"/>
  <Default Extension="m4a" ContentType="audio/mp4"/>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96" r:id="rId1"/>
    <p:sldMasterId id="2147483809" r:id="rId2"/>
  </p:sldMasterIdLst>
  <p:sldIdLst>
    <p:sldId id="256" r:id="rId3"/>
    <p:sldId id="257" r:id="rId4"/>
    <p:sldId id="258" r:id="rId5"/>
    <p:sldId id="259" r:id="rId6"/>
    <p:sldId id="260"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727"/>
  </p:normalViewPr>
  <p:slideViewPr>
    <p:cSldViewPr snapToGrid="0">
      <p:cViewPr>
        <p:scale>
          <a:sx n="81" d="100"/>
          <a:sy n="81" d="100"/>
        </p:scale>
        <p:origin x="1216" y="3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1.xml"/><Relationship Id="rId7" Type="http://schemas.openxmlformats.org/officeDocument/2006/relationships/slide" Target="slides/slide5.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tableStyles" Target="tableStyles.xml"/><Relationship Id="rId5" Type="http://schemas.openxmlformats.org/officeDocument/2006/relationships/slide" Target="slides/slide3.xml"/><Relationship Id="rId10"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8/12/26</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9989916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8/12/26</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61961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8/12/26</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718714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8/12/26</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0731155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8/12/26</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018264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8/12/26</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9690978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8/12/26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4166800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8/12/26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205559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8/12/26</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5764368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8/12/26</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6904550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8/12/26</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4274936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8/12/26</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462757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8/12/26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23965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8/12/26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2810520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C04E684-10F4-4CC3-A0B9-F03AA7BE37CF}" type="datetimeFigureOut">
              <a:rPr lang="en-US" smtClean="0"/>
              <a:t>8/12/26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582744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C04E684-10F4-4CC3-A0B9-F03AA7BE37CF}" type="datetimeFigureOut">
              <a:rPr lang="en-US" smtClean="0"/>
              <a:t>8/12/26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8015225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C04E684-10F4-4CC3-A0B9-F03AA7BE37CF}" type="datetimeFigureOut">
              <a:rPr lang="en-US" smtClean="0"/>
              <a:t>8/12/26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64623708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C04E684-10F4-4CC3-A0B9-F03AA7BE37CF}" type="datetimeFigureOut">
              <a:rPr lang="en-US" smtClean="0"/>
              <a:t>8/12/26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90319222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04E684-10F4-4CC3-A0B9-F03AA7BE37CF}" type="datetimeFigureOut">
              <a:rPr lang="en-US" smtClean="0"/>
              <a:t>8/12/26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916395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C04E684-10F4-4CC3-A0B9-F03AA7BE37CF}" type="datetimeFigureOut">
              <a:rPr lang="en-US" smtClean="0"/>
              <a:t>8/12/26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5618626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C04E684-10F4-4CC3-A0B9-F03AA7BE37CF}" type="datetimeFigureOut">
              <a:rPr lang="en-US" smtClean="0"/>
              <a:t>8/12/26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22860981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8/12/26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75300067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8/12/26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14325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8/12/26</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1173326052"/>
      </p:ext>
    </p:extLst>
  </p:cSld>
  <p:clrMap bg1="lt1" tx1="dk1" bg2="lt2" tx2="dk2" accent1="accent1" accent2="accent2" accent3="accent3" accent4="accent4" accent5="accent5" accent6="accent6" hlink="hlink" folHlink="folHlink"/>
  <p:sldLayoutIdLst>
    <p:sldLayoutId id="2147483792" r:id="rId1"/>
    <p:sldLayoutId id="2147483793" r:id="rId2"/>
    <p:sldLayoutId id="2147483794" r:id="rId3"/>
    <p:sldLayoutId id="2147483795" r:id="rId4"/>
    <p:sldLayoutId id="2147483784" r:id="rId5"/>
    <p:sldLayoutId id="2147483785" r:id="rId6"/>
    <p:sldLayoutId id="2147483791" r:id="rId7"/>
    <p:sldLayoutId id="2147483786" r:id="rId8"/>
    <p:sldLayoutId id="2147483787" r:id="rId9"/>
    <p:sldLayoutId id="2147483788" r:id="rId10"/>
    <p:sldLayoutId id="2147483789" r:id="rId11"/>
    <p:sldLayoutId id="2147483790" r:id="rId12"/>
  </p:sldLayoutIdLst>
  <p:txStyles>
    <p:titleStyle>
      <a:lvl1pPr algn="l" defTabSz="914400" rtl="0" eaLnBrk="1" latinLnBrk="0" hangingPunct="1">
        <a:lnSpc>
          <a:spcPct val="90000"/>
        </a:lnSpc>
        <a:spcBef>
          <a:spcPct val="0"/>
        </a:spcBef>
        <a:buNone/>
        <a:defRPr sz="4000"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C04E684-10F4-4CC3-A0B9-F03AA7BE37CF}" type="datetimeFigureOut">
              <a:rPr lang="en-US" smtClean="0"/>
              <a:t>8/12/26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272869058"/>
      </p:ext>
    </p:extLst>
  </p:cSld>
  <p:clrMap bg1="lt1" tx1="dk1" bg2="lt2" tx2="dk2" accent1="accent1" accent2="accent2" accent3="accent3" accent4="accent4" accent5="accent5" accent6="accent6" hlink="hlink" folHlink="folHlink"/>
  <p:sldLayoutIdLst>
    <p:sldLayoutId id="2147483810" r:id="rId1"/>
    <p:sldLayoutId id="2147483811" r:id="rId2"/>
    <p:sldLayoutId id="2147483812" r:id="rId3"/>
    <p:sldLayoutId id="2147483813" r:id="rId4"/>
    <p:sldLayoutId id="2147483814" r:id="rId5"/>
    <p:sldLayoutId id="2147483815" r:id="rId6"/>
    <p:sldLayoutId id="2147483816" r:id="rId7"/>
    <p:sldLayoutId id="2147483817" r:id="rId8"/>
    <p:sldLayoutId id="2147483818" r:id="rId9"/>
    <p:sldLayoutId id="2147483819" r:id="rId10"/>
    <p:sldLayoutId id="214748382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7F94237-0536-4DB1-8C95-39E355CED9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2F8963A2-E6F5-DAE1-09BE-718353E0042E}"/>
              </a:ext>
            </a:extLst>
          </p:cNvPr>
          <p:cNvPicPr>
            <a:picLocks noChangeAspect="1"/>
          </p:cNvPicPr>
          <p:nvPr/>
        </p:nvPicPr>
        <p:blipFill>
          <a:blip r:embed="rId2">
            <a:duotone>
              <a:schemeClr val="accent1">
                <a:shade val="45000"/>
                <a:satMod val="135000"/>
              </a:schemeClr>
              <a:prstClr val="white"/>
            </a:duotone>
            <a:alphaModFix amt="35000"/>
          </a:blip>
          <a:srcRect l="1035" r="9630" b="-1"/>
          <a:stretch>
            <a:fillRect/>
          </a:stretch>
        </p:blipFill>
        <p:spPr>
          <a:xfrm>
            <a:off x="20" y="10"/>
            <a:ext cx="12191981" cy="6857989"/>
          </a:xfrm>
          <a:prstGeom prst="rect">
            <a:avLst/>
          </a:prstGeom>
        </p:spPr>
      </p:pic>
      <p:sp>
        <p:nvSpPr>
          <p:cNvPr id="2" name="Title 1">
            <a:extLst>
              <a:ext uri="{FF2B5EF4-FFF2-40B4-BE49-F238E27FC236}">
                <a16:creationId xmlns:a16="http://schemas.microsoft.com/office/drawing/2014/main" id="{706CE239-A245-A6F5-E89A-BCA358AD877B}"/>
              </a:ext>
            </a:extLst>
          </p:cNvPr>
          <p:cNvSpPr>
            <a:spLocks noGrp="1"/>
          </p:cNvSpPr>
          <p:nvPr>
            <p:ph type="ctrTitle"/>
          </p:nvPr>
        </p:nvSpPr>
        <p:spPr>
          <a:xfrm>
            <a:off x="3880430" y="583345"/>
            <a:ext cx="7160357" cy="4164820"/>
          </a:xfrm>
        </p:spPr>
        <p:txBody>
          <a:bodyPr anchor="t">
            <a:normAutofit/>
          </a:bodyPr>
          <a:lstStyle/>
          <a:p>
            <a:pPr algn="r"/>
            <a:r>
              <a:rPr lang="en-GB" sz="3800" b="1" i="0" u="none" strike="noStrike">
                <a:solidFill>
                  <a:srgbClr val="FFFFFF"/>
                </a:solidFill>
                <a:effectLst/>
              </a:rPr>
              <a:t>The importance of customer service for business success</a:t>
            </a:r>
            <a:br>
              <a:rPr lang="en-GB" sz="3800" b="0" i="0" u="none" strike="noStrike">
                <a:solidFill>
                  <a:srgbClr val="FFFFFF"/>
                </a:solidFill>
                <a:effectLst/>
              </a:rPr>
            </a:br>
            <a:r>
              <a:rPr lang="en-GB" sz="3800">
                <a:solidFill>
                  <a:srgbClr val="FFFFFF"/>
                </a:solidFill>
              </a:rPr>
              <a:t>Student N</a:t>
            </a:r>
            <a:r>
              <a:rPr lang="en-GB" sz="3800" b="0" i="0" u="none" strike="noStrike">
                <a:solidFill>
                  <a:srgbClr val="FFFFFF"/>
                </a:solidFill>
                <a:effectLst/>
              </a:rPr>
              <a:t>ame: Salaman Abdisamat</a:t>
            </a:r>
            <a:br>
              <a:rPr lang="en-GB" sz="3800" b="0" i="0" u="none" strike="noStrike">
                <a:solidFill>
                  <a:srgbClr val="FFFFFF"/>
                </a:solidFill>
                <a:effectLst/>
              </a:rPr>
            </a:br>
            <a:r>
              <a:rPr lang="en-GB" sz="3800" b="0" i="0" u="none" strike="noStrike">
                <a:solidFill>
                  <a:srgbClr val="FFFFFF"/>
                </a:solidFill>
                <a:effectLst/>
              </a:rPr>
              <a:t>Student ID: 2538372</a:t>
            </a:r>
            <a:br>
              <a:rPr lang="ru-RU" sz="3800" b="0" i="0" u="none" strike="noStrike">
                <a:solidFill>
                  <a:srgbClr val="FFFFFF"/>
                </a:solidFill>
                <a:effectLst/>
              </a:rPr>
            </a:br>
            <a:r>
              <a:rPr lang="en-GB" sz="3800" b="0" i="0" u="none" strike="noStrike">
                <a:solidFill>
                  <a:srgbClr val="FFFFFF"/>
                </a:solidFill>
                <a:effectLst/>
              </a:rPr>
              <a:t>Module: Academic Skills</a:t>
            </a:r>
            <a:br>
              <a:rPr lang="en-GB" sz="3800" b="0" i="0" u="none" strike="noStrike">
                <a:solidFill>
                  <a:srgbClr val="FFFFFF"/>
                </a:solidFill>
                <a:effectLst/>
              </a:rPr>
            </a:br>
            <a:r>
              <a:rPr lang="en-GB" sz="3800" b="0" i="0" u="none" strike="noStrike">
                <a:solidFill>
                  <a:srgbClr val="FFFFFF"/>
                </a:solidFill>
                <a:effectLst/>
              </a:rPr>
              <a:t>AS3</a:t>
            </a:r>
            <a:br>
              <a:rPr lang="en-GB" sz="3800" b="0" i="0" u="none" strike="noStrike">
                <a:solidFill>
                  <a:srgbClr val="FFFFFF"/>
                </a:solidFill>
                <a:effectLst/>
              </a:rPr>
            </a:br>
            <a:endParaRPr lang="en-US" sz="3800" dirty="0">
              <a:solidFill>
                <a:srgbClr val="FFFFFF"/>
              </a:solidFill>
            </a:endParaRPr>
          </a:p>
        </p:txBody>
      </p:sp>
      <p:sp>
        <p:nvSpPr>
          <p:cNvPr id="3" name="Subtitle 2">
            <a:extLst>
              <a:ext uri="{FF2B5EF4-FFF2-40B4-BE49-F238E27FC236}">
                <a16:creationId xmlns:a16="http://schemas.microsoft.com/office/drawing/2014/main" id="{31F6B4DB-9EB5-278A-020D-1524158044B6}"/>
              </a:ext>
            </a:extLst>
          </p:cNvPr>
          <p:cNvSpPr>
            <a:spLocks noGrp="1"/>
          </p:cNvSpPr>
          <p:nvPr>
            <p:ph type="subTitle" idx="1"/>
          </p:nvPr>
        </p:nvSpPr>
        <p:spPr>
          <a:xfrm>
            <a:off x="1208228" y="5972174"/>
            <a:ext cx="8578699" cy="504825"/>
          </a:xfrm>
        </p:spPr>
        <p:txBody>
          <a:bodyPr>
            <a:normAutofit/>
          </a:bodyPr>
          <a:lstStyle/>
          <a:p>
            <a:pPr algn="l"/>
            <a:r>
              <a:rPr lang="en-US" sz="1400">
                <a:solidFill>
                  <a:srgbClr val="FFFFFF"/>
                </a:solidFill>
              </a:rPr>
              <a:t>For my AS3 project, I chose the topic of excellent customer service and how it drives business forward. This subject resonates with me, as I am constantly in the customer's shoes myself.</a:t>
            </a:r>
          </a:p>
        </p:txBody>
      </p:sp>
      <p:sp>
        <p:nvSpPr>
          <p:cNvPr id="13"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5"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7"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cxnSp>
        <p:nvCxnSpPr>
          <p:cNvPr id="19" name="Straight Connector 18">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21"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3"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5"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39778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C7FB3-D32C-F750-F537-1800AABC196A}"/>
              </a:ext>
            </a:extLst>
          </p:cNvPr>
          <p:cNvSpPr>
            <a:spLocks noGrp="1"/>
          </p:cNvSpPr>
          <p:nvPr>
            <p:ph type="title"/>
          </p:nvPr>
        </p:nvSpPr>
        <p:spPr>
          <a:xfrm>
            <a:off x="876693" y="741391"/>
            <a:ext cx="5219307" cy="1616203"/>
          </a:xfrm>
        </p:spPr>
        <p:txBody>
          <a:bodyPr anchor="b">
            <a:normAutofit/>
          </a:bodyPr>
          <a:lstStyle/>
          <a:p>
            <a:endParaRPr lang="en-US" sz="3200"/>
          </a:p>
        </p:txBody>
      </p:sp>
      <p:sp>
        <p:nvSpPr>
          <p:cNvPr id="3" name="Content Placeholder 2">
            <a:extLst>
              <a:ext uri="{FF2B5EF4-FFF2-40B4-BE49-F238E27FC236}">
                <a16:creationId xmlns:a16="http://schemas.microsoft.com/office/drawing/2014/main" id="{401665D4-1887-4C61-A492-6719F4AA2C3B}"/>
              </a:ext>
            </a:extLst>
          </p:cNvPr>
          <p:cNvSpPr>
            <a:spLocks noGrp="1"/>
          </p:cNvSpPr>
          <p:nvPr>
            <p:ph idx="1"/>
          </p:nvPr>
        </p:nvSpPr>
        <p:spPr>
          <a:xfrm>
            <a:off x="876692" y="2533476"/>
            <a:ext cx="5219307" cy="3537410"/>
          </a:xfrm>
        </p:spPr>
        <p:txBody>
          <a:bodyPr anchor="t">
            <a:normAutofit/>
          </a:bodyPr>
          <a:lstStyle/>
          <a:p>
            <a:r>
              <a:rPr lang="en-GB" sz="2000" b="1" u="none" strike="noStrike">
                <a:effectLst/>
                <a:latin typeface="Google Sans"/>
              </a:rPr>
              <a:t>Author:</a:t>
            </a:r>
            <a:r>
              <a:rPr lang="en-GB" sz="2000" b="0" u="none" strike="noStrike">
                <a:effectLst/>
                <a:latin typeface="Google Sans"/>
              </a:rPr>
              <a:t> Amos Ojo Adedeji, PhD</a:t>
            </a:r>
            <a:br>
              <a:rPr lang="ru-RU" sz="2000" b="0" u="none" strike="noStrike">
                <a:effectLst/>
                <a:latin typeface="Google Sans"/>
              </a:rPr>
            </a:br>
            <a:r>
              <a:rPr lang="en-GB" sz="2000" b="1" u="none" strike="noStrike">
                <a:effectLst/>
                <a:latin typeface="Google Sans"/>
              </a:rPr>
              <a:t>Year:</a:t>
            </a:r>
            <a:r>
              <a:rPr lang="en-GB" sz="2000" b="0" u="none" strike="noStrike">
                <a:effectLst/>
                <a:latin typeface="Google Sans"/>
              </a:rPr>
              <a:t> 2025</a:t>
            </a:r>
            <a:br>
              <a:rPr lang="ru-RU" sz="2000" b="0" u="none" strike="noStrike">
                <a:effectLst/>
                <a:latin typeface="Google Sans"/>
              </a:rPr>
            </a:br>
            <a:r>
              <a:rPr lang="en-GB" sz="2000" b="1" u="none" strike="noStrike">
                <a:effectLst/>
                <a:latin typeface="Google Sans"/>
              </a:rPr>
              <a:t>Article title:</a:t>
            </a:r>
            <a:r>
              <a:rPr lang="en-GB" sz="2000" b="0" u="none" strike="noStrike">
                <a:effectLst/>
                <a:latin typeface="Google Sans"/>
              </a:rPr>
              <a:t> Effective Customer Service as A Key Driver of Business Success in the Contemporary and Competitive Market</a:t>
            </a:r>
            <a:br>
              <a:rPr lang="ru-RU" sz="2000" b="0" u="none" strike="noStrike">
                <a:effectLst/>
                <a:latin typeface="Google Sans"/>
              </a:rPr>
            </a:br>
            <a:r>
              <a:rPr lang="en-GB" sz="2000" b="1" u="none" strike="noStrike">
                <a:effectLst/>
                <a:latin typeface="Google Sans"/>
              </a:rPr>
              <a:t>Journal:</a:t>
            </a:r>
            <a:r>
              <a:rPr lang="en-GB" sz="2000" b="0" u="none" strike="noStrike">
                <a:effectLst/>
                <a:latin typeface="Google Sans"/>
              </a:rPr>
              <a:t> International Journal of Business Dynamics and Management</a:t>
            </a:r>
            <a:br>
              <a:rPr lang="ru-RU" sz="2000" b="0" u="none" strike="noStrike">
                <a:effectLst/>
                <a:latin typeface="Google Sans"/>
              </a:rPr>
            </a:br>
            <a:r>
              <a:rPr lang="en-GB" sz="2000" b="1" u="none" strike="noStrike">
                <a:effectLst/>
                <a:latin typeface="Google Sans"/>
              </a:rPr>
              <a:t>DOI:</a:t>
            </a:r>
            <a:r>
              <a:rPr lang="en-GB" sz="2000" b="0" u="none" strike="noStrike">
                <a:effectLst/>
                <a:latin typeface="Google Sans"/>
              </a:rPr>
              <a:t> 10.5281/zenodo.18051519</a:t>
            </a:r>
            <a:br>
              <a:rPr lang="ru-RU" sz="2000" b="0" u="none" strike="noStrike">
                <a:effectLst/>
                <a:latin typeface="Google Sans"/>
              </a:rPr>
            </a:br>
            <a:r>
              <a:rPr lang="en-GB" sz="2000" b="1" u="none" strike="noStrike">
                <a:effectLst/>
                <a:latin typeface="Google Sans"/>
              </a:rPr>
              <a:t>Database:</a:t>
            </a:r>
            <a:r>
              <a:rPr lang="en-GB" sz="2000" b="0" u="none" strike="noStrike">
                <a:effectLst/>
                <a:latin typeface="Google Sans"/>
              </a:rPr>
              <a:t> Academians Publishers</a:t>
            </a:r>
            <a:endParaRPr lang="en-US" sz="2000"/>
          </a:p>
        </p:txBody>
      </p:sp>
      <p:pic>
        <p:nvPicPr>
          <p:cNvPr id="6" name="Video 5">
            <a:extLst>
              <a:ext uri="{FF2B5EF4-FFF2-40B4-BE49-F238E27FC236}">
                <a16:creationId xmlns:a16="http://schemas.microsoft.com/office/drawing/2014/main" id="{5173A049-290C-E7FD-F705-DB256CFF8DB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8875" r="14874" b="-2"/>
          <a:stretch>
            <a:fillRect/>
          </a:stretch>
        </p:blipFill>
        <p:spPr>
          <a:xfrm>
            <a:off x="7008019" y="1292266"/>
            <a:ext cx="4273463" cy="4273468"/>
          </a:xfrm>
          <a:prstGeom prst="rect">
            <a:avLst/>
          </a:prstGeom>
        </p:spPr>
      </p:pic>
      <p:grpSp>
        <p:nvGrpSpPr>
          <p:cNvPr id="15" name="Group 14">
            <a:extLst>
              <a:ext uri="{FF2B5EF4-FFF2-40B4-BE49-F238E27FC236}">
                <a16:creationId xmlns:a16="http://schemas.microsoft.com/office/drawing/2014/main" id="{C54A2A4D-19EF-3552-F383-6AD9587C8A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2" name="Rectangle 11">
              <a:extLst>
                <a:ext uri="{FF2B5EF4-FFF2-40B4-BE49-F238E27FC236}">
                  <a16:creationId xmlns:a16="http://schemas.microsoft.com/office/drawing/2014/main" id="{A9208F0F-2734-3945-8FD0-EEB19CF41A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2CFF5D9-43B9-9D58-6F3F-25041716D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866740455"/>
      </p:ext>
    </p:extLst>
  </p:cSld>
  <p:clrMapOvr>
    <a:masterClrMapping/>
  </p:clrMapOvr>
  <mc:AlternateContent xmlns:mc="http://schemas.openxmlformats.org/markup-compatibility/2006">
    <mc:Choice xmlns:p14="http://schemas.microsoft.com/office/powerpoint/2010/main" Requires="p14">
      <p:transition spd="slow" p14:dur="2000" advTm="25808"/>
    </mc:Choice>
    <mc:Fallback>
      <p:transition spd="slow" advTm="258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FABBE5-F184-2DC3-B7C6-EDCA6CDD3F74}"/>
              </a:ext>
            </a:extLst>
          </p:cNvPr>
          <p:cNvSpPr>
            <a:spLocks noGrp="1"/>
          </p:cNvSpPr>
          <p:nvPr>
            <p:ph type="title"/>
          </p:nvPr>
        </p:nvSpPr>
        <p:spPr>
          <a:xfrm>
            <a:off x="686834" y="1153572"/>
            <a:ext cx="3200400" cy="4461163"/>
          </a:xfrm>
        </p:spPr>
        <p:txBody>
          <a:bodyPr>
            <a:normAutofit/>
          </a:bodyPr>
          <a:lstStyle/>
          <a:p>
            <a:r>
              <a:rPr lang="en-GB" b="0" i="0" u="none" strike="noStrike">
                <a:solidFill>
                  <a:srgbClr val="FFFFFF"/>
                </a:solidFill>
                <a:effectLst/>
                <a:latin typeface="-webkit-standard"/>
              </a:rPr>
              <a:t>CRAAP Analysis of My Source</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733669B-91A0-2EED-2FC1-62C9ECEC458C}"/>
              </a:ext>
            </a:extLst>
          </p:cNvPr>
          <p:cNvSpPr>
            <a:spLocks noGrp="1"/>
          </p:cNvSpPr>
          <p:nvPr>
            <p:ph idx="1"/>
          </p:nvPr>
        </p:nvSpPr>
        <p:spPr>
          <a:xfrm>
            <a:off x="4447308" y="591344"/>
            <a:ext cx="6906491" cy="5585619"/>
          </a:xfrm>
        </p:spPr>
        <p:txBody>
          <a:bodyPr anchor="ctr">
            <a:normAutofit/>
          </a:bodyPr>
          <a:lstStyle/>
          <a:p>
            <a:pPr marL="0" indent="0">
              <a:buNone/>
            </a:pPr>
            <a:r>
              <a:rPr lang="en-GB" sz="2600" b="0" i="0" u="none" strike="noStrike">
                <a:effectLst/>
                <a:latin typeface="-webkit-standard"/>
              </a:rPr>
              <a:t>1. Good customer relationships can support b</a:t>
            </a:r>
            <a:r>
              <a:rPr lang="en-GB" sz="2600">
                <a:latin typeface="-webkit-standard"/>
              </a:rPr>
              <a:t>u</a:t>
            </a:r>
            <a:r>
              <a:rPr lang="en-GB" sz="2600" b="0" i="0" u="none" strike="noStrike">
                <a:effectLst/>
                <a:latin typeface="-webkit-standard"/>
              </a:rPr>
              <a:t>siness performance.</a:t>
            </a:r>
            <a:br>
              <a:rPr lang="en-GB" sz="2600" b="0" i="0" u="none" strike="noStrike">
                <a:effectLst/>
                <a:latin typeface="-webkit-standard"/>
              </a:rPr>
            </a:br>
            <a:r>
              <a:rPr lang="en-GB" sz="2600" b="0" i="0" u="none" strike="noStrike">
                <a:effectLst/>
                <a:latin typeface="-webkit-standard"/>
              </a:rPr>
              <a:t>2. Customer satisfaction can influence customer loyalty.</a:t>
            </a:r>
            <a:br>
              <a:rPr lang="en-GB" sz="2600" b="0" i="0" u="none" strike="noStrike">
                <a:effectLst/>
                <a:latin typeface="-webkit-standard"/>
              </a:rPr>
            </a:br>
            <a:r>
              <a:rPr lang="en-GB" sz="2600" b="0" i="0" u="none" strike="noStrike">
                <a:effectLst/>
                <a:latin typeface="-webkit-standard"/>
              </a:rPr>
              <a:t>3. Customer service affects customer satisfaction.</a:t>
            </a:r>
            <a:br>
              <a:rPr lang="en-GB" sz="2600" b="0" i="0" u="none" strike="noStrike">
                <a:effectLst/>
                <a:latin typeface="-webkit-standard"/>
              </a:rPr>
            </a:br>
            <a:br>
              <a:rPr lang="en-GB" sz="2600" b="0" i="0" u="none" strike="noStrike">
                <a:effectLst/>
                <a:latin typeface="-webkit-standard"/>
              </a:rPr>
            </a:br>
            <a:r>
              <a:rPr lang="en-GB" sz="2600" b="0" i="0" u="none" strike="noStrike">
                <a:effectLst/>
                <a:latin typeface="-webkit-standard"/>
              </a:rPr>
              <a:t>The article from December 2025 is an excellent resource for professional use, as it offers a fresh and clear explanation of the link between quality service and business success. It is a trustworthy source: the author is </a:t>
            </a:r>
            <a:r>
              <a:rPr lang="en-GB" sz="2600" b="0" i="0" u="none" strike="noStrike" err="1">
                <a:effectLst/>
                <a:latin typeface="-webkit-standard"/>
              </a:rPr>
              <a:t>Dr.</a:t>
            </a:r>
            <a:r>
              <a:rPr lang="en-GB" sz="2600" b="0" i="0" u="none" strike="noStrike">
                <a:effectLst/>
                <a:latin typeface="-webkit-standard"/>
              </a:rPr>
              <a:t> Amos Ojo Adedeji, and the findings are grounded in rigorous academic literature and expert opinion, free from any promotional content.</a:t>
            </a:r>
            <a:endParaRPr lang="en-US" sz="2600"/>
          </a:p>
        </p:txBody>
      </p:sp>
    </p:spTree>
    <p:extLst>
      <p:ext uri="{BB962C8B-B14F-4D97-AF65-F5344CB8AC3E}">
        <p14:creationId xmlns:p14="http://schemas.microsoft.com/office/powerpoint/2010/main" val="17519809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Arc 1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 name="Content Placeholder 5">
            <a:extLst>
              <a:ext uri="{FF2B5EF4-FFF2-40B4-BE49-F238E27FC236}">
                <a16:creationId xmlns:a16="http://schemas.microsoft.com/office/drawing/2014/main" id="{32AD4957-6FC6-1550-A578-A9BAB20764C7}"/>
              </a:ext>
            </a:extLst>
          </p:cNvPr>
          <p:cNvSpPr>
            <a:spLocks noGrp="1"/>
          </p:cNvSpPr>
          <p:nvPr>
            <p:ph idx="1"/>
          </p:nvPr>
        </p:nvSpPr>
        <p:spPr>
          <a:xfrm>
            <a:off x="838200" y="1825625"/>
            <a:ext cx="10515600" cy="4351338"/>
          </a:xfrm>
        </p:spPr>
        <p:txBody>
          <a:bodyPr>
            <a:normAutofit/>
          </a:bodyPr>
          <a:lstStyle/>
          <a:p>
            <a:r>
              <a:rPr lang="en-GB" sz="2000" b="1" i="0" u="none" strike="noStrike">
                <a:effectLst/>
                <a:latin typeface="Google Sans"/>
              </a:rPr>
              <a:t>CRAAP Evaluation</a:t>
            </a:r>
            <a:endParaRPr lang="en-GB" sz="2000" b="0" i="0" u="none" strike="noStrike">
              <a:effectLst/>
              <a:latin typeface="Google Sans"/>
            </a:endParaRPr>
          </a:p>
          <a:p>
            <a:pPr>
              <a:buFont typeface="Arial" panose="020B0604020202020204" pitchFamily="34" charset="0"/>
              <a:buChar char="•"/>
            </a:pPr>
            <a:r>
              <a:rPr lang="en-GB" sz="2000" b="1" i="0" u="none" strike="noStrike">
                <a:effectLst/>
                <a:latin typeface="Google Sans"/>
              </a:rPr>
              <a:t>Currency:</a:t>
            </a:r>
            <a:r>
              <a:rPr lang="en-GB" sz="2000" b="0" i="0" u="none" strike="noStrike">
                <a:effectLst/>
                <a:latin typeface="Google Sans"/>
              </a:rPr>
              <a:t> Published in December 2025, the article provides the most up-to-date data.</a:t>
            </a:r>
          </a:p>
          <a:p>
            <a:pPr>
              <a:buFont typeface="Arial" panose="020B0604020202020204" pitchFamily="34" charset="0"/>
              <a:buChar char="•"/>
            </a:pPr>
            <a:r>
              <a:rPr lang="en-GB" sz="2000" b="1" i="0" u="none" strike="noStrike">
                <a:effectLst/>
                <a:latin typeface="Google Sans"/>
              </a:rPr>
              <a:t>Relevance:</a:t>
            </a:r>
            <a:r>
              <a:rPr lang="en-GB" sz="2000" b="0" i="0" u="none" strike="noStrike">
                <a:effectLst/>
                <a:latin typeface="Google Sans"/>
              </a:rPr>
              <a:t> This source directly aligns with my assignment goals, as it specifically investigates the critical link between high-quality customer service and overall business success.</a:t>
            </a:r>
          </a:p>
          <a:p>
            <a:pPr>
              <a:buFont typeface="Arial" panose="020B0604020202020204" pitchFamily="34" charset="0"/>
              <a:buChar char="•"/>
            </a:pPr>
            <a:r>
              <a:rPr lang="en-GB" sz="2000" b="1" i="0" u="none" strike="noStrike">
                <a:effectLst/>
                <a:latin typeface="Google Sans"/>
              </a:rPr>
              <a:t>Authority:</a:t>
            </a:r>
            <a:r>
              <a:rPr lang="en-GB" sz="2000" b="0" i="0" u="none" strike="noStrike">
                <a:effectLst/>
                <a:latin typeface="Google Sans"/>
              </a:rPr>
              <a:t> The author, </a:t>
            </a:r>
            <a:r>
              <a:rPr lang="en-GB" sz="2000" b="0" i="0" u="none" strike="noStrike" err="1">
                <a:effectLst/>
                <a:latin typeface="Google Sans"/>
              </a:rPr>
              <a:t>Dr.</a:t>
            </a:r>
            <a:r>
              <a:rPr lang="en-GB" sz="2000" b="0" i="0" u="none" strike="noStrike">
                <a:effectLst/>
                <a:latin typeface="Google Sans"/>
              </a:rPr>
              <a:t> Amos Ojo Adedeji (PhD), is a highly qualified scholar from the Centre for Peace and Strategic Studies, and the paper is published in a reputable peer-reviewed international scientific journal.</a:t>
            </a:r>
          </a:p>
          <a:p>
            <a:pPr>
              <a:buFont typeface="Arial" panose="020B0604020202020204" pitchFamily="34" charset="0"/>
              <a:buChar char="•"/>
            </a:pPr>
            <a:r>
              <a:rPr lang="en-GB" sz="2000" b="1" i="0" u="none" strike="noStrike">
                <a:effectLst/>
                <a:latin typeface="Google Sans"/>
              </a:rPr>
              <a:t>Accuracy:</a:t>
            </a:r>
            <a:r>
              <a:rPr lang="en-GB" sz="2000" b="0" i="0" u="none" strike="noStrike">
                <a:effectLst/>
                <a:latin typeface="Google Sans"/>
              </a:rPr>
              <a:t> The findings are highly reliable and accurate, as the author backs every claim with a comprehensive analysis of academic books, marketing journals, and trusted industry experts.</a:t>
            </a:r>
          </a:p>
          <a:p>
            <a:pPr>
              <a:buFont typeface="Arial" panose="020B0604020202020204" pitchFamily="34" charset="0"/>
              <a:buChar char="•"/>
            </a:pPr>
            <a:r>
              <a:rPr lang="en-GB" sz="2000" b="1" i="0" u="none" strike="noStrike">
                <a:effectLst/>
                <a:latin typeface="Google Sans"/>
              </a:rPr>
              <a:t>Purpose:</a:t>
            </a:r>
            <a:r>
              <a:rPr lang="en-GB" sz="2000" b="0" i="0" u="none" strike="noStrike">
                <a:effectLst/>
                <a:latin typeface="Google Sans"/>
              </a:rPr>
              <a:t> The article is written for purely academic and educational purposes. It offers an objective, balanced review of both the pros and cons of customer service, completely free of any commercial advertising or bias.</a:t>
            </a:r>
          </a:p>
          <a:p>
            <a:endParaRPr lang="en-US" sz="2000"/>
          </a:p>
        </p:txBody>
      </p:sp>
    </p:spTree>
    <p:extLst>
      <p:ext uri="{BB962C8B-B14F-4D97-AF65-F5344CB8AC3E}">
        <p14:creationId xmlns:p14="http://schemas.microsoft.com/office/powerpoint/2010/main" val="8484780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9EA5E0-4EDA-E167-C1F5-3F1B120C5389}"/>
              </a:ext>
            </a:extLst>
          </p:cNvPr>
          <p:cNvSpPr>
            <a:spLocks noGrp="1"/>
          </p:cNvSpPr>
          <p:nvPr>
            <p:ph type="title"/>
          </p:nvPr>
        </p:nvSpPr>
        <p:spPr>
          <a:xfrm>
            <a:off x="1285240" y="1050595"/>
            <a:ext cx="8074815" cy="1618489"/>
          </a:xfrm>
        </p:spPr>
        <p:txBody>
          <a:bodyPr anchor="ctr">
            <a:normAutofit/>
          </a:bodyPr>
          <a:lstStyle/>
          <a:p>
            <a:r>
              <a:rPr lang="en-US" sz="7200"/>
              <a:t>Conclusion</a:t>
            </a:r>
          </a:p>
        </p:txBody>
      </p:sp>
      <p:sp>
        <p:nvSpPr>
          <p:cNvPr id="3" name="Content Placeholder 2">
            <a:extLst>
              <a:ext uri="{FF2B5EF4-FFF2-40B4-BE49-F238E27FC236}">
                <a16:creationId xmlns:a16="http://schemas.microsoft.com/office/drawing/2014/main" id="{235F41C2-CE7D-D667-DD2D-1FAD70EE63DB}"/>
              </a:ext>
            </a:extLst>
          </p:cNvPr>
          <p:cNvSpPr>
            <a:spLocks noGrp="1"/>
          </p:cNvSpPr>
          <p:nvPr>
            <p:ph idx="1"/>
          </p:nvPr>
        </p:nvSpPr>
        <p:spPr>
          <a:xfrm>
            <a:off x="1285240" y="2969469"/>
            <a:ext cx="8074815" cy="2800395"/>
          </a:xfrm>
        </p:spPr>
        <p:txBody>
          <a:bodyPr anchor="t">
            <a:normAutofit/>
          </a:bodyPr>
          <a:lstStyle/>
          <a:p>
            <a:r>
              <a:rPr lang="en-US" sz="2400" dirty="0"/>
              <a:t>Now I realized that I can not trust any articles I read on the internet. Now I know that I need to know who produced the information, when he produced it, and of course the main reason why he produced it. At the same time the most important thing in this topic is to have evidence of information that they produce. </a:t>
            </a:r>
          </a:p>
        </p:txBody>
      </p:sp>
      <p:pic>
        <p:nvPicPr>
          <p:cNvPr id="6" name="Video 5">
            <a:extLst>
              <a:ext uri="{FF2B5EF4-FFF2-40B4-BE49-F238E27FC236}">
                <a16:creationId xmlns:a16="http://schemas.microsoft.com/office/drawing/2014/main" id="{2E79A530-35AE-4FC5-3978-0F7A8D0122C8}"/>
              </a:ext>
            </a:extLst>
          </p:cNvPr>
          <p:cNvPicPr>
            <a:extLst>
              <a:ext uri="{51228E76-BA90-4043-B771-695A4F85340A}">
                <alf:liveFeedProps xmlns:alf="http://schemas.microsoft.com/office/drawing/2021/livefeed"/>
              </a:ext>
            </a:extLst>
          </p:cNvPicPr>
          <p:nvPr/>
        </p:nvPicPr>
        <p:blipFill>
          <a:blip r:embed="rId4">
            <a:extLst>
              <a:ext uri="{96DAC541-7B7A-43D3-8B79-37D633B846F1}">
                <asvg:svgBlip xmlns:asvg="http://schemas.microsoft.com/office/drawing/2016/SVG/main" r:embed="rId5"/>
              </a:ext>
            </a:extLst>
          </a:blip>
          <a:srcRect l="21875" r="21875"/>
          <a:stretch>
            <a:fillRect/>
          </a:stretch>
        </p:blipFill>
        <p:spPr>
          <a:xfrm>
            <a:off x="10052304" y="4718304"/>
            <a:ext cx="2057400" cy="2057400"/>
          </a:xfrm>
          <a:prstGeom prst="ellipse">
            <a:avLst/>
          </a:prstGeom>
        </p:spPr>
      </p:pic>
      <p:pic>
        <p:nvPicPr>
          <p:cNvPr id="9" name="Audio 8">
            <a:extLst>
              <a:ext uri="{FF2B5EF4-FFF2-40B4-BE49-F238E27FC236}">
                <a16:creationId xmlns:a16="http://schemas.microsoft.com/office/drawing/2014/main" id="{9E2FA51D-1D9E-5EFC-9525-11E44444EEE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001680450"/>
      </p:ext>
    </p:extLst>
  </p:cSld>
  <p:clrMapOvr>
    <a:masterClrMapping/>
  </p:clrMapOvr>
  <mc:AlternateContent xmlns:mc="http://schemas.openxmlformats.org/markup-compatibility/2006">
    <mc:Choice xmlns:p14="http://schemas.microsoft.com/office/powerpoint/2010/main" Requires="p14">
      <p:transition spd="slow" p14:dur="2000" advTm="19583"/>
    </mc:Choice>
    <mc:Fallback>
      <p:transition spd="slow" advTm="195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theme/theme1.xml><?xml version="1.0" encoding="utf-8"?>
<a:theme xmlns:a="http://schemas.openxmlformats.org/drawingml/2006/main" name="BrushVTI">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2013 - 2022 Theme</Template>
  <TotalTime>609</TotalTime>
  <Words>440</Words>
  <Application>Microsoft Macintosh PowerPoint</Application>
  <PresentationFormat>Widescreen</PresentationFormat>
  <Paragraphs>13</Paragraphs>
  <Slides>5</Slides>
  <Notes>0</Notes>
  <HiddenSlides>0</HiddenSlides>
  <MMClips>2</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5</vt:i4>
      </vt:variant>
    </vt:vector>
  </HeadingPairs>
  <TitlesOfParts>
    <vt:vector size="14" baseType="lpstr">
      <vt:lpstr>-webkit-standard</vt:lpstr>
      <vt:lpstr>Aptos</vt:lpstr>
      <vt:lpstr>Aptos Display</vt:lpstr>
      <vt:lpstr>Arial</vt:lpstr>
      <vt:lpstr>Calibri</vt:lpstr>
      <vt:lpstr>Century Gothic</vt:lpstr>
      <vt:lpstr>Google Sans</vt:lpstr>
      <vt:lpstr>BrushVTI</vt:lpstr>
      <vt:lpstr>Office Theme</vt:lpstr>
      <vt:lpstr>The importance of customer service for business success Student Name: Salaman Abdisamat Student ID: 2538372 Module: Academic Skills AS3 </vt:lpstr>
      <vt:lpstr>PowerPoint Presentation</vt:lpstr>
      <vt:lpstr>CRAAP Analysis of My Source</vt:lpstr>
      <vt:lpstr>PowerPoint Presentation</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Salaman Abdisamat Uulu (2538372)</dc:creator>
  <cp:lastModifiedBy>Salaman Abdisamat Uulu (2538372)</cp:lastModifiedBy>
  <cp:revision>1</cp:revision>
  <dcterms:created xsi:type="dcterms:W3CDTF">2026-08-12T05:11:00Z</dcterms:created>
  <dcterms:modified xsi:type="dcterms:W3CDTF">2026-08-12T15:20:30Z</dcterms:modified>
</cp:coreProperties>
</file>