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9" r:id="rId3"/>
    <p:sldId id="258" r:id="rId4"/>
    <p:sldId id="260" r:id="rId5"/>
    <p:sldId id="265" r:id="rId6"/>
    <p:sldId id="261" r:id="rId7"/>
    <p:sldId id="262" r:id="rId8"/>
    <p:sldId id="263" r:id="rId9"/>
    <p:sldId id="264" r:id="rId10"/>
    <p:sldId id="257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9/19/2016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9/19/2016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9/19/2016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9/19/2016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9/19/2016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9/19/2016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Transactional </a:t>
            </a:r>
            <a:r>
              <a:rPr lang="en-GB" b="1" dirty="0" smtClean="0"/>
              <a:t>Analysis</a:t>
            </a:r>
            <a:br>
              <a:rPr lang="en-GB" b="1" dirty="0" smtClean="0"/>
            </a:br>
            <a:r>
              <a:rPr lang="en-GB" b="1" dirty="0" smtClean="0"/>
              <a:t> </a:t>
            </a:r>
            <a:br>
              <a:rPr lang="en-GB" b="1" dirty="0" smtClean="0"/>
            </a:br>
            <a:r>
              <a:rPr lang="en-GB" sz="4400" b="1" dirty="0" smtClean="0"/>
              <a:t>Life positions/OK </a:t>
            </a:r>
            <a:r>
              <a:rPr lang="en-GB" sz="4400" b="1" dirty="0"/>
              <a:t>Modes Model</a:t>
            </a:r>
            <a:endParaRPr lang="en-GB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91423" y="5640861"/>
            <a:ext cx="4270091" cy="768178"/>
          </a:xfrm>
        </p:spPr>
        <p:txBody>
          <a:bodyPr/>
          <a:lstStyle/>
          <a:p>
            <a:r>
              <a:rPr lang="en-GB" dirty="0" smtClean="0"/>
              <a:t>Eric Berne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6627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247" y="5292810"/>
            <a:ext cx="10364451" cy="1206844"/>
          </a:xfrm>
        </p:spPr>
        <p:txBody>
          <a:bodyPr>
            <a:normAutofit/>
          </a:bodyPr>
          <a:lstStyle/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8626" y="804331"/>
            <a:ext cx="7189974" cy="5398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845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0240" y="238897"/>
            <a:ext cx="10364451" cy="2965621"/>
          </a:xfrm>
        </p:spPr>
        <p:txBody>
          <a:bodyPr>
            <a:normAutofit/>
          </a:bodyPr>
          <a:lstStyle/>
          <a:p>
            <a:r>
              <a:rPr lang="en-GB" sz="5400" dirty="0" smtClean="0">
                <a:latin typeface="Arial" panose="020B0604020202020204" pitchFamily="34" charset="0"/>
                <a:cs typeface="Arial" panose="020B0604020202020204" pitchFamily="34" charset="0"/>
              </a:rPr>
              <a:t>Life Positions</a:t>
            </a:r>
            <a:r>
              <a:rPr lang="en-GB" sz="4400" dirty="0" smtClean="0"/>
              <a:t/>
            </a:r>
            <a:br>
              <a:rPr lang="en-GB" sz="4400" dirty="0" smtClean="0"/>
            </a:br>
            <a:endParaRPr lang="en-GB" sz="440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3"/>
          </p:nvPr>
        </p:nvSpPr>
        <p:spPr>
          <a:xfrm>
            <a:off x="798445" y="2317588"/>
            <a:ext cx="10363826" cy="3424107"/>
          </a:xfrm>
        </p:spPr>
        <p:txBody>
          <a:bodyPr>
            <a:normAutofit fontScale="85000" lnSpcReduction="10000"/>
          </a:bodyPr>
          <a:lstStyle/>
          <a:p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Originally described by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eric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Berne in his article ‘</a:t>
            </a:r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Classification of positons’ (1962)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and are described in terms of ‘ok’ ness’.</a:t>
            </a:r>
          </a:p>
          <a:p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Life positions are basic beliefs about self and others, which are used to justify decisions and behaviours.</a:t>
            </a:r>
          </a:p>
          <a:p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2795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9276" y="73233"/>
            <a:ext cx="10364451" cy="1596177"/>
          </a:xfrm>
        </p:spPr>
        <p:txBody>
          <a:bodyPr/>
          <a:lstStyle/>
          <a:p>
            <a:r>
              <a:rPr lang="en-GB" dirty="0" smtClean="0"/>
              <a:t>Four life positions</a:t>
            </a:r>
            <a:endParaRPr lang="en-GB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3535062"/>
              </p:ext>
            </p:extLst>
          </p:nvPr>
        </p:nvGraphicFramePr>
        <p:xfrm>
          <a:off x="1569673" y="1669410"/>
          <a:ext cx="9042400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55626"/>
                <a:gridCol w="4286774"/>
              </a:tblGrid>
              <a:tr h="61073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I’m ok, you’re ok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(I+U+)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Good Life position</a:t>
                      </a:r>
                    </a:p>
                    <a:p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2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I’m not ok, you’re ok </a:t>
                      </a:r>
                    </a:p>
                    <a:p>
                      <a:pPr algn="ctr"/>
                      <a:r>
                        <a:rPr lang="en-GB" sz="2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(I-U+)</a:t>
                      </a:r>
                    </a:p>
                    <a:p>
                      <a:pPr algn="ctr"/>
                      <a:r>
                        <a:rPr lang="en-GB" sz="2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Depressive</a:t>
                      </a:r>
                      <a:r>
                        <a:rPr lang="en-GB" sz="2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position</a:t>
                      </a:r>
                      <a:endParaRPr lang="en-GB" sz="28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 sz="28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2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I’m ok, you’re not ok </a:t>
                      </a:r>
                    </a:p>
                    <a:p>
                      <a:pPr algn="ctr"/>
                      <a:r>
                        <a:rPr lang="en-GB" sz="2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(I+U-)</a:t>
                      </a:r>
                    </a:p>
                    <a:p>
                      <a:pPr algn="ctr"/>
                      <a:r>
                        <a:rPr lang="en-GB" sz="2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Paranoid</a:t>
                      </a:r>
                      <a:r>
                        <a:rPr lang="en-GB" sz="2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position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2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I’m not ok, you’re</a:t>
                      </a:r>
                      <a:r>
                        <a:rPr lang="en-GB" sz="2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not ok (I-U-)</a:t>
                      </a:r>
                    </a:p>
                    <a:p>
                      <a:pPr algn="ctr"/>
                      <a:r>
                        <a:rPr lang="en-GB" sz="2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Futile position</a:t>
                      </a:r>
                    </a:p>
                    <a:p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02765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7915" y="256052"/>
            <a:ext cx="10364451" cy="1596177"/>
          </a:xfrm>
        </p:spPr>
        <p:txBody>
          <a:bodyPr/>
          <a:lstStyle/>
          <a:p>
            <a:r>
              <a:rPr lang="en-GB" dirty="0" smtClean="0"/>
              <a:t>I’m OK, you’re ok (I+U+)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326292" y="2125362"/>
            <a:ext cx="884743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 smtClean="0"/>
              <a:t>In this position </a:t>
            </a:r>
            <a:r>
              <a:rPr lang="en-GB" sz="3600" b="1" dirty="0" smtClean="0"/>
              <a:t>I</a:t>
            </a:r>
            <a:r>
              <a:rPr lang="en-GB" sz="3600" dirty="0" smtClean="0"/>
              <a:t> am an acceptable human being with the right to live and to have </a:t>
            </a:r>
            <a:r>
              <a:rPr lang="en-GB" sz="3600" b="1" dirty="0" smtClean="0"/>
              <a:t>my</a:t>
            </a:r>
            <a:r>
              <a:rPr lang="en-GB" sz="3600" dirty="0" smtClean="0"/>
              <a:t> needs met, </a:t>
            </a:r>
            <a:r>
              <a:rPr lang="en-GB" sz="3600" b="1" i="1" dirty="0" smtClean="0"/>
              <a:t>and</a:t>
            </a:r>
            <a:r>
              <a:rPr lang="en-GB" sz="3600" dirty="0" smtClean="0"/>
              <a:t> </a:t>
            </a:r>
            <a:r>
              <a:rPr lang="en-GB" sz="3600" b="1" dirty="0" smtClean="0"/>
              <a:t>you</a:t>
            </a:r>
            <a:r>
              <a:rPr lang="en-GB" sz="3600" dirty="0" smtClean="0"/>
              <a:t> are an acceptable human being with the right to live and get </a:t>
            </a:r>
            <a:r>
              <a:rPr lang="en-GB" sz="3600" b="1" dirty="0" smtClean="0"/>
              <a:t>your</a:t>
            </a:r>
            <a:r>
              <a:rPr lang="en-GB" sz="3600" dirty="0" smtClean="0"/>
              <a:t> needs met.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7188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I’m ok, you’re not ok (I+U-)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913775" y="2746979"/>
            <a:ext cx="1061096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/>
              <a:t>A position of persons who feel victimised or persecuted, so have a tendency to victimise or persecute others.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/>
              <a:t>Tend to blame others for their difficult feelings and situations.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/>
              <a:t>Abusive or aggressive behaviour against others can come from this positon.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096539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I’m not ok, you’re ok (I-U+)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3775" y="2638940"/>
            <a:ext cx="10363826" cy="3424107"/>
          </a:xfrm>
        </p:spPr>
        <p:txBody>
          <a:bodyPr>
            <a:normAutofit/>
          </a:bodyPr>
          <a:lstStyle/>
          <a:p>
            <a:r>
              <a:rPr lang="en-GB" sz="2800" dirty="0" smtClean="0"/>
              <a:t>A common position of persons who feel powerless when they compare themselves to others.</a:t>
            </a:r>
          </a:p>
          <a:p>
            <a:r>
              <a:rPr lang="en-GB" sz="2800" dirty="0" smtClean="0"/>
              <a:t>Can lead to person to withdraw, to experience depression and in sever cases, to become suicidal.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475210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396" y="198387"/>
            <a:ext cx="10364451" cy="1045527"/>
          </a:xfrm>
        </p:spPr>
        <p:txBody>
          <a:bodyPr/>
          <a:lstStyle/>
          <a:p>
            <a:r>
              <a:rPr lang="en-GB" dirty="0" smtClean="0"/>
              <a:t>I’m not ok, you’re not ok (I-U-)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757881" y="1309817"/>
            <a:ext cx="1079156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/>
              <a:t>The position of those who lose interest in living, who exhibit ‘schizoid’ behaviour and who in extreme cases may become suicidal or homicidal.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/>
              <a:t> </a:t>
            </a:r>
            <a:r>
              <a:rPr lang="en-GB" sz="3200" dirty="0"/>
              <a:t>In </a:t>
            </a:r>
            <a:r>
              <a:rPr lang="en-GB" sz="3200" i="1" dirty="0"/>
              <a:t>Principles of Group </a:t>
            </a:r>
            <a:r>
              <a:rPr lang="en-GB" sz="3200" i="1" dirty="0" smtClean="0"/>
              <a:t>Treatment,</a:t>
            </a:r>
            <a:r>
              <a:rPr lang="en-GB" sz="3200" dirty="0" smtClean="0"/>
              <a:t> </a:t>
            </a:r>
            <a:r>
              <a:rPr lang="en-GB" sz="3200" dirty="0"/>
              <a:t>Eric Berne (1966) used the term “schizoid” to describe </a:t>
            </a:r>
            <a:r>
              <a:rPr lang="en-GB" sz="3200" dirty="0" smtClean="0"/>
              <a:t>this life position, </a:t>
            </a:r>
            <a:r>
              <a:rPr lang="en-GB" sz="3200" dirty="0"/>
              <a:t>which he called a “futile and schizoid” position (p. 270).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/>
              <a:t>The DSM-IV describes ‘</a:t>
            </a:r>
            <a:r>
              <a:rPr lang="en-GB" sz="3200" dirty="0"/>
              <a:t>schizoid personality </a:t>
            </a:r>
            <a:r>
              <a:rPr lang="en-GB" sz="3200" dirty="0" smtClean="0"/>
              <a:t>disorder’ as “</a:t>
            </a:r>
            <a:r>
              <a:rPr lang="en-GB" sz="3200" dirty="0"/>
              <a:t>A pervasive pattern of detachment from social relationships and a restricted range of expression of emotions in interpersonal </a:t>
            </a:r>
            <a:r>
              <a:rPr lang="en-GB" sz="3200" dirty="0" smtClean="0"/>
              <a:t>settings”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415200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346669"/>
            <a:ext cx="10364451" cy="1276185"/>
          </a:xfrm>
        </p:spPr>
        <p:txBody>
          <a:bodyPr/>
          <a:lstStyle/>
          <a:p>
            <a:r>
              <a:rPr lang="en-GB" dirty="0" smtClean="0"/>
              <a:t>‘OK Mix’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360415" y="1864547"/>
            <a:ext cx="947117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Although we may all have a basic life position, our behaviours and positions are complex and can be different depending on circumstances, sometimes changing from one moment </a:t>
            </a:r>
            <a:r>
              <a:rPr lang="en-GB" sz="2800" smtClean="0"/>
              <a:t>to the next.</a:t>
            </a:r>
            <a:endParaRPr lang="en-GB" sz="28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Anita Mountain (2009) refers to the ‘ok mix’ which is “the dynamic interplay between any group of people moment to moment”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“all our transactions can be seen as invitations to other people to join us in our current (behavioural or existential) position” (Mountain, 2009)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267398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6315" y="609600"/>
            <a:ext cx="6618638" cy="5568779"/>
          </a:xfrm>
        </p:spPr>
      </p:pic>
      <p:sp>
        <p:nvSpPr>
          <p:cNvPr id="5" name="TextBox 4"/>
          <p:cNvSpPr txBox="1"/>
          <p:nvPr/>
        </p:nvSpPr>
        <p:spPr>
          <a:xfrm>
            <a:off x="568410" y="1804085"/>
            <a:ext cx="4547287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Author of ‘I’m Ok, You’re Ok’,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Thomas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Harris</a:t>
            </a:r>
            <a:r>
              <a:rPr lang="en-GB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(1969), suggests that most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of us live out the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 Not OK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feelings of a child, dependent upon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 OK Others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(parents). This leads us to the position of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‘I’m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Not OK – You’re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OK’</a:t>
            </a:r>
          </a:p>
          <a:p>
            <a:pPr algn="ctr"/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But …..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118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132</TotalTime>
  <Words>496</Words>
  <Application>Microsoft Office PowerPoint</Application>
  <PresentationFormat>Widescreen</PresentationFormat>
  <Paragraphs>43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Tw Cen MT</vt:lpstr>
      <vt:lpstr>Droplet</vt:lpstr>
      <vt:lpstr>Transactional Analysis   Life positions/OK Modes Model</vt:lpstr>
      <vt:lpstr>PowerPoint Presentation</vt:lpstr>
      <vt:lpstr>Life Positions </vt:lpstr>
      <vt:lpstr>Four life positions</vt:lpstr>
      <vt:lpstr>I’m OK, you’re ok (I+U+)</vt:lpstr>
      <vt:lpstr>I’m ok, you’re not ok (I+U-)</vt:lpstr>
      <vt:lpstr>I’m not ok, you’re ok (I-U+)</vt:lpstr>
      <vt:lpstr>I’m not ok, you’re not ok (I-U-)</vt:lpstr>
      <vt:lpstr>‘OK Mix’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Transactional Analysis OK Modes Model</dc:title>
  <dc:creator>Catherine Hancox</dc:creator>
  <cp:lastModifiedBy>Catherine Hancox</cp:lastModifiedBy>
  <cp:revision>19</cp:revision>
  <dcterms:created xsi:type="dcterms:W3CDTF">2016-09-19T12:54:16Z</dcterms:created>
  <dcterms:modified xsi:type="dcterms:W3CDTF">2016-09-19T15:07:08Z</dcterms:modified>
</cp:coreProperties>
</file>