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1" r:id="rId2"/>
  </p:sldMasterIdLst>
  <p:notesMasterIdLst>
    <p:notesMasterId r:id="rId36"/>
  </p:notesMasterIdLst>
  <p:sldIdLst>
    <p:sldId id="256" r:id="rId3"/>
    <p:sldId id="65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319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4" r:id="rId32"/>
    <p:sldId id="285" r:id="rId33"/>
    <p:sldId id="286" r:id="rId34"/>
    <p:sldId id="287" r:id="rId3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96" d="100"/>
          <a:sy n="96" d="100"/>
        </p:scale>
        <p:origin x="36" y="-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9106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34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633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12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80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93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653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311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064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098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516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564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9746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14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791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defTabSz="3429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3429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buFont typeface="Arial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ct val="200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ct val="20000"/>
        </a:spcBef>
        <a:buFont typeface="Arial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ct val="20000"/>
        </a:spcBef>
        <a:buFont typeface="Arial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4B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3474720"/>
            <a:ext cx="9144000" cy="166878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548640"/>
            <a:ext cx="804672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Quality in Qualitative Research</a:t>
            </a:r>
            <a:endParaRPr lang="en-US" sz="4200" dirty="0"/>
          </a:p>
        </p:txBody>
      </p:sp>
      <p:sp>
        <p:nvSpPr>
          <p:cNvPr id="4" name="Text 2"/>
          <p:cNvSpPr/>
          <p:nvPr/>
        </p:nvSpPr>
        <p:spPr>
          <a:xfrm>
            <a:off x="548640" y="2468880"/>
            <a:ext cx="8046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Trustworthiness, Bias and the Pursuit of Rigour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548640" y="3520440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LCDB7010 </a:t>
            </a:r>
            <a:r>
              <a:rPr lang="en-US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Converting </a:t>
            </a:r>
            <a:r>
              <a:rPr lang="en-US" sz="18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into Practice|  Dr Caroline Jawad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48640" y="4069080"/>
            <a:ext cx="8046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70" y="178905"/>
            <a:ext cx="8263890" cy="1075811"/>
          </a:xfrm>
        </p:spPr>
        <p:txBody>
          <a:bodyPr anchor="b">
            <a:normAutofit/>
          </a:bodyPr>
          <a:lstStyle/>
          <a:p>
            <a:r>
              <a:rPr lang="en-GB" sz="4100"/>
              <a:t>Please note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sX0" fmla="*/ 0 w 8229600"/>
              <a:gd name="csY0" fmla="*/ 0 h 13716"/>
              <a:gd name="csX1" fmla="*/ 521208 w 8229600"/>
              <a:gd name="csY1" fmla="*/ 0 h 13716"/>
              <a:gd name="csX2" fmla="*/ 1371600 w 8229600"/>
              <a:gd name="csY2" fmla="*/ 0 h 13716"/>
              <a:gd name="csX3" fmla="*/ 2221992 w 8229600"/>
              <a:gd name="csY3" fmla="*/ 0 h 13716"/>
              <a:gd name="csX4" fmla="*/ 3072384 w 8229600"/>
              <a:gd name="csY4" fmla="*/ 0 h 13716"/>
              <a:gd name="csX5" fmla="*/ 3511296 w 8229600"/>
              <a:gd name="csY5" fmla="*/ 0 h 13716"/>
              <a:gd name="csX6" fmla="*/ 4114800 w 8229600"/>
              <a:gd name="csY6" fmla="*/ 0 h 13716"/>
              <a:gd name="csX7" fmla="*/ 4553712 w 8229600"/>
              <a:gd name="csY7" fmla="*/ 0 h 13716"/>
              <a:gd name="csX8" fmla="*/ 5239512 w 8229600"/>
              <a:gd name="csY8" fmla="*/ 0 h 13716"/>
              <a:gd name="csX9" fmla="*/ 5843016 w 8229600"/>
              <a:gd name="csY9" fmla="*/ 0 h 13716"/>
              <a:gd name="csX10" fmla="*/ 6611112 w 8229600"/>
              <a:gd name="csY10" fmla="*/ 0 h 13716"/>
              <a:gd name="csX11" fmla="*/ 7461504 w 8229600"/>
              <a:gd name="csY11" fmla="*/ 0 h 13716"/>
              <a:gd name="csX12" fmla="*/ 8229600 w 8229600"/>
              <a:gd name="csY12" fmla="*/ 0 h 13716"/>
              <a:gd name="csX13" fmla="*/ 8229600 w 8229600"/>
              <a:gd name="csY13" fmla="*/ 13716 h 13716"/>
              <a:gd name="csX14" fmla="*/ 7461504 w 8229600"/>
              <a:gd name="csY14" fmla="*/ 13716 h 13716"/>
              <a:gd name="csX15" fmla="*/ 6940296 w 8229600"/>
              <a:gd name="csY15" fmla="*/ 13716 h 13716"/>
              <a:gd name="csX16" fmla="*/ 6419088 w 8229600"/>
              <a:gd name="csY16" fmla="*/ 13716 h 13716"/>
              <a:gd name="csX17" fmla="*/ 5650992 w 8229600"/>
              <a:gd name="csY17" fmla="*/ 13716 h 13716"/>
              <a:gd name="csX18" fmla="*/ 5129784 w 8229600"/>
              <a:gd name="csY18" fmla="*/ 13716 h 13716"/>
              <a:gd name="csX19" fmla="*/ 4690872 w 8229600"/>
              <a:gd name="csY19" fmla="*/ 13716 h 13716"/>
              <a:gd name="csX20" fmla="*/ 4087368 w 8229600"/>
              <a:gd name="csY20" fmla="*/ 13716 h 13716"/>
              <a:gd name="csX21" fmla="*/ 3401568 w 8229600"/>
              <a:gd name="csY21" fmla="*/ 13716 h 13716"/>
              <a:gd name="csX22" fmla="*/ 2798064 w 8229600"/>
              <a:gd name="csY22" fmla="*/ 13716 h 13716"/>
              <a:gd name="csX23" fmla="*/ 2276856 w 8229600"/>
              <a:gd name="csY23" fmla="*/ 13716 h 13716"/>
              <a:gd name="csX24" fmla="*/ 1426464 w 8229600"/>
              <a:gd name="csY24" fmla="*/ 13716 h 13716"/>
              <a:gd name="csX25" fmla="*/ 740664 w 8229600"/>
              <a:gd name="csY25" fmla="*/ 13716 h 13716"/>
              <a:gd name="csX26" fmla="*/ 0 w 8229600"/>
              <a:gd name="csY26" fmla="*/ 13716 h 13716"/>
              <a:gd name="csX27" fmla="*/ 0 w 8229600"/>
              <a:gd name="csY27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70" y="1553487"/>
            <a:ext cx="5035164" cy="308937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This presentation  will introduce you to some aspects of research methods – but it is NOT intended to replace key reading, such as Bryman, Denscombe, Creswell, Maxwell, Guba and Lincoln and Cohen </a:t>
            </a:r>
            <a:r>
              <a:rPr lang="en-GB" sz="1700" b="1"/>
              <a:t>etc.  </a:t>
            </a:r>
          </a:p>
          <a:p>
            <a:pPr>
              <a:lnSpc>
                <a:spcPct val="90000"/>
              </a:lnSpc>
            </a:pPr>
            <a:r>
              <a:rPr lang="en-GB" sz="17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7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688" r="24703"/>
          <a:stretch>
            <a:fillRect/>
          </a:stretch>
        </p:blipFill>
        <p:spPr>
          <a:xfrm>
            <a:off x="5756744" y="1570482"/>
            <a:ext cx="2955798" cy="307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60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658368"/>
            <a:ext cx="64008" cy="411480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Session Overview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841248"/>
            <a:ext cx="8229600" cy="59436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914400"/>
            <a:ext cx="7955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does quality matter? Qual vs quant. Common criticisms of qualitative research.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548640" y="1536192"/>
            <a:ext cx="822960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85800" y="1609344"/>
            <a:ext cx="7955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Lincoln and Guba's trustworthiness framework: credibility, transferability, dependability, confirmability.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548640" y="2231136"/>
            <a:ext cx="8229600" cy="59436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85800" y="2304288"/>
            <a:ext cx="7955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Techniques in practice: triangulation, member checking, audit trails, reflexivity, bracketing.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548640" y="2926080"/>
            <a:ext cx="822960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5800" y="2999232"/>
            <a:ext cx="7955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Researcher bias: four phases of impact. Patton's three-dimensional credibility.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548640" y="3621024"/>
            <a:ext cx="8229600" cy="59436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85800" y="3694176"/>
            <a:ext cx="7955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from pilot study to completed thesis: the standard does not change.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548640" y="4315968"/>
            <a:ext cx="822960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85800" y="4389120"/>
            <a:ext cx="79552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 err="1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Enworo</a:t>
            </a: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(2023) applied example. Whittemore et al. criteria. Synthesis activity.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4B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480560"/>
            <a:ext cx="9144000" cy="66294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3017520"/>
            <a:ext cx="8046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does quality matter in qualitative research?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457200" y="45262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LCDB7010 | Dr Caroline Jawad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4B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" y="1097280"/>
            <a:ext cx="7315200" cy="2926080"/>
          </a:xfrm>
          <a:prstGeom prst="rect">
            <a:avLst/>
          </a:prstGeom>
          <a:solidFill>
            <a:srgbClr val="003840"/>
          </a:solidFill>
          <a:ln w="254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88720" y="1280160"/>
            <a:ext cx="676656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i="1" dirty="0">
                <a:solidFill>
                  <a:srgbClr val="C9A8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“To be persuasive we must be believable;</a:t>
            </a:r>
            <a:endParaRPr lang="en-US" sz="2200" dirty="0"/>
          </a:p>
          <a:p>
            <a:pPr marL="0" indent="0" algn="ctr">
              <a:buNone/>
            </a:pPr>
            <a:r>
              <a:rPr lang="en-US" sz="2200" i="1" dirty="0">
                <a:solidFill>
                  <a:srgbClr val="C9A8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 be believable we must be credible;</a:t>
            </a:r>
            <a:endParaRPr lang="en-US" sz="2200" dirty="0"/>
          </a:p>
          <a:p>
            <a:pPr marL="0" indent="0" algn="ctr">
              <a:buNone/>
            </a:pPr>
            <a:r>
              <a:rPr lang="en-US" sz="2200" i="1" dirty="0">
                <a:solidFill>
                  <a:srgbClr val="C9A8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 be credible we must be truthful.”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188720" y="3657600"/>
            <a:ext cx="6766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C0C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Edward R. Murrow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548640" y="443484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session asks: how do we establish that our qualitative research is believable and truthful?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Qualitative vs Quantitative: A Different Kind of Knowledge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1148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Quantitative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1148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Numerical data, statistical analysis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Objective, detached researcher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Reliability and validity as core criteria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Standardised procedures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Controls variables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Seeks statistical significance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480060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Qualitative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93776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Words, people, interpretation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Engaged, reflexive researcher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Trustworthiness as the equivalent framework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Transparency of process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Embraces complexity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Seeks rich, thick description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932688"/>
            <a:ext cx="64008" cy="4050792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321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Qualitative Research Faces Scrutiny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978408"/>
            <a:ext cx="8229600" cy="3959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Lacks scientific rigour – no systematic, replicable procedure visible to the reader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justification of methods – why interviews? Why this sample? Why this analysis approach?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transparency – readers cannot follow how conclusions were reached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as personal opinion – without clear grounding in data, results appear subjective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Researcher bias – values, assumptions and positioning shape what is seen and how it is interpreted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548640" y="480060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0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adapted from your module reading – Bryman, Denscombe, Lincoln &amp; Guba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8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D4820A"/>
          </a:solidFill>
          <a:ln w="12700">
            <a:solidFill>
              <a:srgbClr val="D482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DOCTORAL ACTIVITY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6B3F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1 – First Encounter with Quality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57200" y="1417320"/>
            <a:ext cx="82296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your own: write down THREE qualities you would want any piece of research to have before you trusted its findings.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with the person next to you. Where do you agree? Where do you differ?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a group: map your qualities onto two columns – do they belong to a 'quantitative' or 'qualitative' world?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 back: what does 'quality' mean when the data are people's words rather than numbers?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57200" y="466344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D482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⏱  15 minutes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4B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480560"/>
            <a:ext cx="9144000" cy="66294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3017520"/>
            <a:ext cx="8046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Lincoln and Guba's Trustworthiness Framework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457200" y="45262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LCDB7010 | Dr Caroline Jawad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932688"/>
            <a:ext cx="64008" cy="4050792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321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Trustworthiness?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978408"/>
            <a:ext cx="8229600" cy="3959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Lincoln and Guba (1985) proposed trustworthiness as the qualitative equivalent of rigour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parallel criteria replace the positivist concepts of reliability and validity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criterion asks a fundamental question the researcher must be able to answer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Trustworthiness is demonstrated through explicit strategies – not assumed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Enworo (2023) confirms these criteria remain viable across diverse qualitative contexts, including indigenous and non-Western research settings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86C5B4-C996-06F5-0834-D97E2960A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3"/>
            <a:ext cx="7886700" cy="994173"/>
          </a:xfrm>
        </p:spPr>
        <p:txBody>
          <a:bodyPr>
            <a:normAutofit/>
          </a:bodyPr>
          <a:lstStyle/>
          <a:p>
            <a:r>
              <a:rPr lang="en-GB" sz="4100"/>
              <a:t>What is </a:t>
            </a:r>
            <a:r>
              <a:rPr lang="en-US" sz="4100" b="1">
                <a:latin typeface="Cambria" pitchFamily="34" charset="0"/>
                <a:ea typeface="Cambria" pitchFamily="34" charset="-122"/>
                <a:cs typeface="Cambria" pitchFamily="34" charset="-120"/>
              </a:rPr>
              <a:t>≈</a:t>
            </a:r>
            <a:endParaRPr lang="en-GB" sz="41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258029"/>
            <a:ext cx="8140446" cy="13716"/>
          </a:xfrm>
          <a:custGeom>
            <a:avLst/>
            <a:gdLst>
              <a:gd name="csX0" fmla="*/ 0 w 8140446"/>
              <a:gd name="csY0" fmla="*/ 0 h 13716"/>
              <a:gd name="csX1" fmla="*/ 434157 w 8140446"/>
              <a:gd name="csY1" fmla="*/ 0 h 13716"/>
              <a:gd name="csX2" fmla="*/ 1193932 w 8140446"/>
              <a:gd name="csY2" fmla="*/ 0 h 13716"/>
              <a:gd name="csX3" fmla="*/ 1628089 w 8140446"/>
              <a:gd name="csY3" fmla="*/ 0 h 13716"/>
              <a:gd name="csX4" fmla="*/ 2225055 w 8140446"/>
              <a:gd name="csY4" fmla="*/ 0 h 13716"/>
              <a:gd name="csX5" fmla="*/ 3066235 w 8140446"/>
              <a:gd name="csY5" fmla="*/ 0 h 13716"/>
              <a:gd name="csX6" fmla="*/ 3744605 w 8140446"/>
              <a:gd name="csY6" fmla="*/ 0 h 13716"/>
              <a:gd name="csX7" fmla="*/ 4504380 w 8140446"/>
              <a:gd name="csY7" fmla="*/ 0 h 13716"/>
              <a:gd name="csX8" fmla="*/ 5101346 w 8140446"/>
              <a:gd name="csY8" fmla="*/ 0 h 13716"/>
              <a:gd name="csX9" fmla="*/ 5779717 w 8140446"/>
              <a:gd name="csY9" fmla="*/ 0 h 13716"/>
              <a:gd name="csX10" fmla="*/ 6620896 w 8140446"/>
              <a:gd name="csY10" fmla="*/ 0 h 13716"/>
              <a:gd name="csX11" fmla="*/ 7136458 w 8140446"/>
              <a:gd name="csY11" fmla="*/ 0 h 13716"/>
              <a:gd name="csX12" fmla="*/ 8140446 w 8140446"/>
              <a:gd name="csY12" fmla="*/ 0 h 13716"/>
              <a:gd name="csX13" fmla="*/ 8140446 w 8140446"/>
              <a:gd name="csY13" fmla="*/ 13716 h 13716"/>
              <a:gd name="csX14" fmla="*/ 7543480 w 8140446"/>
              <a:gd name="csY14" fmla="*/ 13716 h 13716"/>
              <a:gd name="csX15" fmla="*/ 7109323 w 8140446"/>
              <a:gd name="csY15" fmla="*/ 13716 h 13716"/>
              <a:gd name="csX16" fmla="*/ 6430952 w 8140446"/>
              <a:gd name="csY16" fmla="*/ 13716 h 13716"/>
              <a:gd name="csX17" fmla="*/ 5915391 w 8140446"/>
              <a:gd name="csY17" fmla="*/ 13716 h 13716"/>
              <a:gd name="csX18" fmla="*/ 5237020 w 8140446"/>
              <a:gd name="csY18" fmla="*/ 13716 h 13716"/>
              <a:gd name="csX19" fmla="*/ 4558650 w 8140446"/>
              <a:gd name="csY19" fmla="*/ 13716 h 13716"/>
              <a:gd name="csX20" fmla="*/ 3880279 w 8140446"/>
              <a:gd name="csY20" fmla="*/ 13716 h 13716"/>
              <a:gd name="csX21" fmla="*/ 3201909 w 8140446"/>
              <a:gd name="csY21" fmla="*/ 13716 h 13716"/>
              <a:gd name="csX22" fmla="*/ 2604943 w 8140446"/>
              <a:gd name="csY22" fmla="*/ 13716 h 13716"/>
              <a:gd name="csX23" fmla="*/ 1845168 w 8140446"/>
              <a:gd name="csY23" fmla="*/ 13716 h 13716"/>
              <a:gd name="csX24" fmla="*/ 1166797 w 8140446"/>
              <a:gd name="csY24" fmla="*/ 13716 h 13716"/>
              <a:gd name="csX25" fmla="*/ 0 w 8140446"/>
              <a:gd name="csY25" fmla="*/ 13716 h 13716"/>
              <a:gd name="csX26" fmla="*/ 0 w 8140446"/>
              <a:gd name="csY2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3716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543" y="2784"/>
                  <a:pt x="8140462" y="9558"/>
                  <a:pt x="8140446" y="13716"/>
                </a:cubicBezTo>
                <a:cubicBezTo>
                  <a:pt x="7906329" y="-7615"/>
                  <a:pt x="7681180" y="22893"/>
                  <a:pt x="7543480" y="13716"/>
                </a:cubicBezTo>
                <a:cubicBezTo>
                  <a:pt x="7405780" y="4539"/>
                  <a:pt x="7216607" y="-912"/>
                  <a:pt x="7109323" y="13716"/>
                </a:cubicBezTo>
                <a:cubicBezTo>
                  <a:pt x="7002039" y="28344"/>
                  <a:pt x="6576231" y="38120"/>
                  <a:pt x="6430952" y="13716"/>
                </a:cubicBezTo>
                <a:cubicBezTo>
                  <a:pt x="6285673" y="-10688"/>
                  <a:pt x="6138840" y="29949"/>
                  <a:pt x="5915391" y="13716"/>
                </a:cubicBezTo>
                <a:cubicBezTo>
                  <a:pt x="5691942" y="-2517"/>
                  <a:pt x="5459460" y="47094"/>
                  <a:pt x="5237020" y="13716"/>
                </a:cubicBezTo>
                <a:cubicBezTo>
                  <a:pt x="5014580" y="-19662"/>
                  <a:pt x="4747677" y="35877"/>
                  <a:pt x="4558650" y="13716"/>
                </a:cubicBezTo>
                <a:cubicBezTo>
                  <a:pt x="4369623" y="-8445"/>
                  <a:pt x="4146061" y="7996"/>
                  <a:pt x="3880279" y="13716"/>
                </a:cubicBezTo>
                <a:cubicBezTo>
                  <a:pt x="3614497" y="19436"/>
                  <a:pt x="3473808" y="-17480"/>
                  <a:pt x="3201909" y="13716"/>
                </a:cubicBezTo>
                <a:cubicBezTo>
                  <a:pt x="2930010" y="44912"/>
                  <a:pt x="2728175" y="-8002"/>
                  <a:pt x="2604943" y="13716"/>
                </a:cubicBezTo>
                <a:cubicBezTo>
                  <a:pt x="2481711" y="35434"/>
                  <a:pt x="2004334" y="22380"/>
                  <a:pt x="1845168" y="13716"/>
                </a:cubicBezTo>
                <a:cubicBezTo>
                  <a:pt x="1686003" y="5052"/>
                  <a:pt x="1375070" y="33008"/>
                  <a:pt x="1166797" y="13716"/>
                </a:cubicBezTo>
                <a:cubicBezTo>
                  <a:pt x="958524" y="-5576"/>
                  <a:pt x="342846" y="4308"/>
                  <a:pt x="0" y="13716"/>
                </a:cubicBezTo>
                <a:cubicBezTo>
                  <a:pt x="-100" y="9589"/>
                  <a:pt x="468" y="2983"/>
                  <a:pt x="0" y="0"/>
                </a:cubicBezTo>
                <a:close/>
              </a:path>
              <a:path w="8140446" h="13716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39772" y="5682"/>
                  <a:pt x="8139843" y="9439"/>
                  <a:pt x="8140446" y="13716"/>
                </a:cubicBezTo>
                <a:cubicBezTo>
                  <a:pt x="7959314" y="-1227"/>
                  <a:pt x="7870113" y="5865"/>
                  <a:pt x="7706289" y="13716"/>
                </a:cubicBezTo>
                <a:cubicBezTo>
                  <a:pt x="7542465" y="21567"/>
                  <a:pt x="7157940" y="12910"/>
                  <a:pt x="6865109" y="13716"/>
                </a:cubicBezTo>
                <a:cubicBezTo>
                  <a:pt x="6572278" y="14522"/>
                  <a:pt x="6524256" y="33479"/>
                  <a:pt x="6349548" y="13716"/>
                </a:cubicBezTo>
                <a:cubicBezTo>
                  <a:pt x="6174840" y="-6047"/>
                  <a:pt x="5951624" y="-4398"/>
                  <a:pt x="5671177" y="13716"/>
                </a:cubicBezTo>
                <a:cubicBezTo>
                  <a:pt x="5390730" y="31830"/>
                  <a:pt x="5222992" y="55486"/>
                  <a:pt x="4829998" y="13716"/>
                </a:cubicBezTo>
                <a:cubicBezTo>
                  <a:pt x="4437004" y="-28054"/>
                  <a:pt x="4344181" y="34515"/>
                  <a:pt x="4151627" y="13716"/>
                </a:cubicBezTo>
                <a:cubicBezTo>
                  <a:pt x="3959073" y="-7083"/>
                  <a:pt x="3886970" y="28303"/>
                  <a:pt x="3717470" y="13716"/>
                </a:cubicBezTo>
                <a:cubicBezTo>
                  <a:pt x="3547970" y="-871"/>
                  <a:pt x="3451521" y="27300"/>
                  <a:pt x="3201909" y="13716"/>
                </a:cubicBezTo>
                <a:cubicBezTo>
                  <a:pt x="2952297" y="132"/>
                  <a:pt x="2543413" y="1457"/>
                  <a:pt x="2360729" y="13716"/>
                </a:cubicBezTo>
                <a:cubicBezTo>
                  <a:pt x="2178045" y="25975"/>
                  <a:pt x="1906056" y="21275"/>
                  <a:pt x="1682359" y="13716"/>
                </a:cubicBezTo>
                <a:cubicBezTo>
                  <a:pt x="1458662" y="6158"/>
                  <a:pt x="1330405" y="3474"/>
                  <a:pt x="1166797" y="13716"/>
                </a:cubicBezTo>
                <a:cubicBezTo>
                  <a:pt x="1003189" y="23958"/>
                  <a:pt x="278098" y="14961"/>
                  <a:pt x="0" y="13716"/>
                </a:cubicBezTo>
                <a:cubicBezTo>
                  <a:pt x="303" y="7982"/>
                  <a:pt x="182" y="520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D84C9-F2D6-8557-DB07-20F975227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47038"/>
            <a:ext cx="7886700" cy="3188970"/>
          </a:xfrm>
        </p:spPr>
        <p:txBody>
          <a:bodyPr>
            <a:normAutofit/>
          </a:bodyPr>
          <a:lstStyle/>
          <a:p>
            <a:pPr>
              <a:defRPr sz="2000" b="1">
                <a:solidFill>
                  <a:srgbClr val="006699"/>
                </a:solidFill>
              </a:defRPr>
            </a:pPr>
            <a:r>
              <a:rPr lang="en-GB" sz="1700" dirty="0"/>
              <a:t>Core Premise</a:t>
            </a:r>
          </a:p>
          <a:p>
            <a:pPr fontAlgn="t"/>
            <a:r>
              <a:rPr lang="en-GB" sz="1700" dirty="0"/>
              <a:t>Values that are close but not exactly equal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8455549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4B55"/>
          </a:solidFill>
          <a:ln w="12700">
            <a:solidFill>
              <a:srgbClr val="004B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Lincoln and Guba's Four Criteria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28600" y="77724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007C8A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28600" y="777240"/>
            <a:ext cx="182880" cy="173736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84632" y="86868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 Credibility  (≈ internal validity)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484632" y="12527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 the findings a true reflection of participants' realities? Confidence in the 'truth value' of the research.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4754880" y="77724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B8860B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54880" y="777240"/>
            <a:ext cx="182880" cy="1737360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10912" y="86868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2. Transferability  (≈ external validity)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5010912" y="12527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the findings inform understanding in other contexts? Achieved through thick description, not statistical generalisation.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228600" y="278892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005F5F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28600" y="2788920"/>
            <a:ext cx="182880" cy="1737360"/>
          </a:xfrm>
          <a:prstGeom prst="rect">
            <a:avLst/>
          </a:prstGeom>
          <a:solidFill>
            <a:srgbClr val="005F5F"/>
          </a:solidFill>
          <a:ln w="12700">
            <a:solidFill>
              <a:srgbClr val="005F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4632" y="28803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05F5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 Dependability  (≈ reliability)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84632" y="326440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Would the inquiry, if replicated with similar participants, yield consistent insights? Requires transparent audit trails.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4754880" y="278892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7B3F00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54880" y="2788920"/>
            <a:ext cx="182880" cy="1737360"/>
          </a:xfrm>
          <a:prstGeom prst="rect">
            <a:avLst/>
          </a:prstGeom>
          <a:solidFill>
            <a:srgbClr val="7B3F00"/>
          </a:solidFill>
          <a:ln w="12700">
            <a:solidFill>
              <a:srgbClr val="7B3F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010912" y="28803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B3F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4. Confirmability  (≈ objectivity)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5010912" y="326440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 findings shaped by participants' experiences rather than researcher bias? Addressed through reflexivity and transparency.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932688"/>
            <a:ext cx="64008" cy="4050792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321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Credibility – Key Techniques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978408"/>
            <a:ext cx="8229600" cy="3959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Prolonged engagement: sufficient time in the field to build trust and grasp the full picture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Persistent observation: focus on the most relevant elements in depth, not everything equally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Triangulation: multiple data sources, methods, analysts or theories pointing to the same conclusion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 debriefing: a critical colleague challenges your interpretations and blind spots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 case analysis: actively seek out evidence that does not fit the emerging pattern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checking: take findings back to participants – do they recognise their experience in your account?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Referential adequacy: reserve a portion of data to test conclusions from the main corpus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Transferability – What It Means and What It Does Not Mean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8595360" cy="1097280"/>
          </a:xfrm>
          <a:prstGeom prst="rect">
            <a:avLst/>
          </a:prstGeom>
          <a:solidFill>
            <a:srgbClr val="FFF3CD"/>
          </a:solidFill>
          <a:ln w="25400">
            <a:solidFill>
              <a:srgbClr val="D482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68680"/>
            <a:ext cx="81381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6B3F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do not have to achieve transferability. You have to be aware of it and explain the conditions under which your findings might or might not apply elsewhere.</a:t>
            </a:r>
            <a:endParaRPr lang="en-US" sz="1900" dirty="0"/>
          </a:p>
        </p:txBody>
      </p:sp>
      <p:sp>
        <p:nvSpPr>
          <p:cNvPr id="6" name="Shape 4"/>
          <p:cNvSpPr/>
          <p:nvPr/>
        </p:nvSpPr>
        <p:spPr>
          <a:xfrm>
            <a:off x="274320" y="2011680"/>
            <a:ext cx="3200400" cy="56692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0040" y="2075688"/>
            <a:ext cx="3108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Thick description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3520440" y="2011680"/>
            <a:ext cx="534924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611880" y="2084832"/>
            <a:ext cx="5212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Detailed account of context, setting, participants, and process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274320" y="2670048"/>
            <a:ext cx="3200400" cy="56692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0040" y="2734056"/>
            <a:ext cx="3108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 sampling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3520440" y="2670048"/>
            <a:ext cx="534924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11880" y="2743200"/>
            <a:ext cx="5212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Selecting information-rich cases aligned to research questions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274320" y="3328416"/>
            <a:ext cx="3200400" cy="56692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20040" y="3392424"/>
            <a:ext cx="3108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Contextual documentation</a:t>
            </a:r>
            <a:endParaRPr lang="en-US" sz="1800" dirty="0"/>
          </a:p>
        </p:txBody>
      </p:sp>
      <p:sp>
        <p:nvSpPr>
          <p:cNvPr id="16" name="Shape 14"/>
          <p:cNvSpPr/>
          <p:nvPr/>
        </p:nvSpPr>
        <p:spPr>
          <a:xfrm>
            <a:off x="3520440" y="3328416"/>
            <a:ext cx="534924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611880" y="3401568"/>
            <a:ext cx="5212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Providing enough background for readers to make their own judgement</a:t>
            </a:r>
            <a:endParaRPr lang="en-US" sz="1700" dirty="0"/>
          </a:p>
        </p:txBody>
      </p:sp>
      <p:sp>
        <p:nvSpPr>
          <p:cNvPr id="18" name="Shape 16"/>
          <p:cNvSpPr/>
          <p:nvPr/>
        </p:nvSpPr>
        <p:spPr>
          <a:xfrm>
            <a:off x="274320" y="3986784"/>
            <a:ext cx="3200400" cy="56692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20040" y="4050792"/>
            <a:ext cx="3108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diversity</a:t>
            </a:r>
            <a:endParaRPr lang="en-US" sz="1800" dirty="0"/>
          </a:p>
        </p:txBody>
      </p:sp>
      <p:sp>
        <p:nvSpPr>
          <p:cNvPr id="20" name="Shape 18"/>
          <p:cNvSpPr/>
          <p:nvPr/>
        </p:nvSpPr>
        <p:spPr>
          <a:xfrm>
            <a:off x="3520440" y="3986784"/>
            <a:ext cx="534924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611880" y="4059936"/>
            <a:ext cx="5212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Maximising variety within your paradigm to enrich the picture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0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Dependability and Confirmability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1148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Dependability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1148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Maintain a full audit trail of all methodological decisions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changes to the research design as they occur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stepwise replication if team-based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Code-recode strategy: revisit coding after a gap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Goal: another researcher could follow your steps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480060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Confirmability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93776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Reflexivity: ongoing self-examination of values, assumptions and positioning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Positionality statement in your methodology chapter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Triangulation to reduce investigator bias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confirmability audit where possible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Goal: findings emerge from data, not from the researcher's preconceptions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004B55"/>
          </a:solidFill>
          <a:ln w="12700">
            <a:solidFill>
              <a:srgbClr val="004B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Enworo (2023) – Applying the Framework in Context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914400"/>
            <a:ext cx="8595360" cy="530352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950976"/>
            <a:ext cx="83210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60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Enworo, O.C. (2023). Qualitative Research Journal, 23(4), 372–384. Ethnographic study of indigenous social protection systems in Nigeria.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320040" y="1572768"/>
            <a:ext cx="64008" cy="324612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600200"/>
            <a:ext cx="82296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8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Drew on ethnographic fieldwork on indigenous social protection systems in Nigeria</a:t>
            </a:r>
            <a:endParaRPr lang="en-US" sz="18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8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Demonstrated Guba and Lincoln's framework applies beyond Western research contexts</a:t>
            </a:r>
            <a:endParaRPr lang="en-US" sz="18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8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Credibility: prolonged fieldwork engagement and multiple data sources</a:t>
            </a:r>
            <a:endParaRPr lang="en-US" sz="18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8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Transferability: thick description of the Nigerian context for reader judgement</a:t>
            </a:r>
            <a:endParaRPr lang="en-US" sz="18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8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Dependability: transparent documentation of the full analytical process</a:t>
            </a:r>
            <a:endParaRPr lang="en-US" sz="18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8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Confirmability: reflective engagement with researcher positionality throughout</a:t>
            </a:r>
            <a:endParaRPr lang="en-US" sz="18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8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implication: these criteria can complement quantitative social protection research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4B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480560"/>
            <a:ext cx="9144000" cy="66294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3017520"/>
            <a:ext cx="8046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Techniques in Practice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457200" y="45262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LCDB7010 | Dr Caroline Jawad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4B55"/>
          </a:solidFill>
          <a:ln w="12700">
            <a:solidFill>
              <a:srgbClr val="004B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Triangulation – Patton's Four Types (1999)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28600" y="77724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007C8A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28600" y="777240"/>
            <a:ext cx="182880" cy="173736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84632" y="86868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Methods triangulation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484632" y="12527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findings from different data collection methods – e.g. interviews and documents.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4754880" y="77724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B8860B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54880" y="777240"/>
            <a:ext cx="182880" cy="1737360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10912" y="86868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Source triangulation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5010912" y="12527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Cross-check consistency across different participants or data sources within the same method.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228600" y="278892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005F5F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28600" y="2788920"/>
            <a:ext cx="182880" cy="1737360"/>
          </a:xfrm>
          <a:prstGeom prst="rect">
            <a:avLst/>
          </a:prstGeom>
          <a:solidFill>
            <a:srgbClr val="005F5F"/>
          </a:solidFill>
          <a:ln w="12700">
            <a:solidFill>
              <a:srgbClr val="005F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4632" y="28803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05F5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Analyst triangulation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84632" y="326440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or more researchers independently analyse the same data, then compare interpretations.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4754880" y="278892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7B3F00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54880" y="2788920"/>
            <a:ext cx="182880" cy="1737360"/>
          </a:xfrm>
          <a:prstGeom prst="rect">
            <a:avLst/>
          </a:prstGeom>
          <a:solidFill>
            <a:srgbClr val="7B3F00"/>
          </a:solidFill>
          <a:ln w="12700">
            <a:solidFill>
              <a:srgbClr val="7B3F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010912" y="28803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B3F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Theory triangulation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5010912" y="326440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data through multiple theoretical lenses – sociological, psychological, managerial.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0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Reflexivity and Bracketing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1148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Reflexivity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1148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 critical self-examination of how your background shapes the research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Keeps a reflexive journal throughout fieldwork and analysis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Addresses positionality explicitly in your methodology chapter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Examines power dynamics between researcher and participants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Essential for confirmability – not optional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480060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Bracketing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93776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and temporarily set aside preconceptions before entering the field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existing knowledge and assumptions before data collection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Revisit these notes during analysis to check for interpretive drift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Particularly important in phenomenological approaches (IPA, hermeneutic)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Creates the conditions for genuine openness to participants' meanings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0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Audit Trails and Member Checking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1148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Audit Trails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1148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record of all methodological and analytical decisions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Documents evolution of coding schemes with examples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why particular theoretical frameworks were chosen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Preserves all versions of analyses as they develop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Makes your reasoning process transparent to examiners and supervisors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4800600" y="777240"/>
            <a:ext cx="4069080" cy="4160520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  <a:effectLst>
            <a:outerShdw blurRad="76200" dist="381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8686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Member Checking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937760" y="1389888"/>
            <a:ext cx="379476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Take preliminary themes or findings back to participants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Ask: does this accurately represent your experience?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Gives voice to participants in the interpretive process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opportunity for correction, elaboration, or challenge</a:t>
            </a:r>
            <a:endParaRPr lang="en-US" sz="17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Shifts some interpretive authority back where it belongs</a:t>
            </a:r>
            <a:endParaRPr lang="en-US" sz="17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8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D4820A"/>
          </a:solidFill>
          <a:ln w="12700">
            <a:solidFill>
              <a:srgbClr val="D482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DOCTORAL ACTIVITY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6B3F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2 – Technique Matching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57200" y="1417320"/>
            <a:ext cx="82296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are given a qualitative study scenario (distributed on a handout).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pairs: identify THREE specific trustworthiness concerns with the study as described.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each concern, identify the Lincoln and Guba criterion it relates to and propose one concrete technique the researcher could have used.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your choices with another pair. Where do you differ, and why?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 discussion: is every technique equally feasible in a pilot study?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57200" y="466344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D482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⏱  20 minutes</a:t>
            </a:r>
            <a:endParaRPr lang="en-US" sz="17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4B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480560"/>
            <a:ext cx="9144000" cy="66294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3017520"/>
            <a:ext cx="8046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Researcher Bias – Four Phases of Impact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457200" y="45262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LCDB7010 | Dr Caroline Jawad</a:t>
            </a:r>
            <a:endParaRPr lang="en-US" sz="1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932688"/>
            <a:ext cx="64008" cy="4050792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321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Understanding Researcher Bias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978408"/>
            <a:ext cx="8229600" cy="3959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exists in ALL research – it cannot be eliminated, only managed and declared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can enter the research process at every stage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directly threatens validity, reliability and trustworthiness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Patton (1999): researchers must account for personal biases rather than pretend they do not exist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goal is not a bias-free researcher – the goal is a transparent, reflexive one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548640" y="480060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0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Patton, M.Q. (1999). Enhancing the quality and credibility of qualitative analysis.</a:t>
            </a:r>
            <a:endParaRPr lang="en-US" sz="14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4B55"/>
          </a:solidFill>
          <a:ln w="12700">
            <a:solidFill>
              <a:srgbClr val="004B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Patton (1999) – Four Phases Where Bias Enters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28600" y="77724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007C8A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28600" y="777240"/>
            <a:ext cx="182880" cy="173736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84632" y="86868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 Design Phase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484632" y="12527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Topic selection, framing of research questions, choice of methods, sampling decisions – all can confirm rather than test assumptions.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4754880" y="77724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B8860B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54880" y="777240"/>
            <a:ext cx="182880" cy="1737360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10912" y="86868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2. Data Collection Phase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5010912" y="12527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Reactivity, question-wording bias, selective attention to data that confirms expectations, researcher effects on participants.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228600" y="278892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005F5F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28600" y="2788920"/>
            <a:ext cx="182880" cy="1737360"/>
          </a:xfrm>
          <a:prstGeom prst="rect">
            <a:avLst/>
          </a:prstGeom>
          <a:solidFill>
            <a:srgbClr val="005F5F"/>
          </a:solidFill>
          <a:ln w="12700">
            <a:solidFill>
              <a:srgbClr val="005F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4632" y="28803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05F5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 Analysis Phase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84632" y="326440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Selective perception, confirmation bias, over-emphasis on confirming data, failure to pursue rival explanations.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4754880" y="2788920"/>
            <a:ext cx="4160520" cy="1737360"/>
          </a:xfrm>
          <a:prstGeom prst="rect">
            <a:avLst/>
          </a:prstGeom>
          <a:solidFill>
            <a:srgbClr val="FFFFFF"/>
          </a:solidFill>
          <a:ln w="25400">
            <a:solidFill>
              <a:srgbClr val="7B3F00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54880" y="2788920"/>
            <a:ext cx="182880" cy="1737360"/>
          </a:xfrm>
          <a:prstGeom prst="rect">
            <a:avLst/>
          </a:prstGeom>
          <a:solidFill>
            <a:srgbClr val="7B3F00"/>
          </a:solidFill>
          <a:ln w="12700">
            <a:solidFill>
              <a:srgbClr val="7B3F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010912" y="28803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7B3F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4. Reporting Phase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5010912" y="326440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Selective reporting, under-reporting contradictory findings, presenting interpretations as more definitive than warranted.</a:t>
            </a:r>
            <a:endParaRPr lang="en-US" sz="15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0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004B55"/>
          </a:solidFill>
          <a:ln w="12700">
            <a:solidFill>
              <a:srgbClr val="004B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Patton's Three-Dimensional Credibility Framework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04672"/>
            <a:ext cx="1005840" cy="11887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274320" y="1124712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3200" dirty="0"/>
          </a:p>
        </p:txBody>
      </p:sp>
      <p:sp>
        <p:nvSpPr>
          <p:cNvPr id="6" name="Shape 4"/>
          <p:cNvSpPr/>
          <p:nvPr/>
        </p:nvSpPr>
        <p:spPr>
          <a:xfrm>
            <a:off x="1371600" y="804672"/>
            <a:ext cx="7498080" cy="118872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508760" y="896112"/>
            <a:ext cx="722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Rigorous Methods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1508760" y="1280160"/>
            <a:ext cx="72237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High-quality data gathered and carefully analysed. Attention to validity, reliability and triangulation. The quality of the methods themselves.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274320" y="2194560"/>
            <a:ext cx="1005840" cy="11887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2514600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3200" dirty="0"/>
          </a:p>
        </p:txBody>
      </p:sp>
      <p:sp>
        <p:nvSpPr>
          <p:cNvPr id="11" name="Shape 9"/>
          <p:cNvSpPr/>
          <p:nvPr/>
        </p:nvSpPr>
        <p:spPr>
          <a:xfrm>
            <a:off x="1371600" y="2194560"/>
            <a:ext cx="7498080" cy="118872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508760" y="2286000"/>
            <a:ext cx="722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Researcher Credibility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508760" y="2670048"/>
            <a:ext cx="72237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Dependent on training, experience, track record, status and honest presentation of self. Who the researcher is matters.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274320" y="3584448"/>
            <a:ext cx="1005840" cy="118872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74320" y="3904488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3200" dirty="0"/>
          </a:p>
        </p:txBody>
      </p:sp>
      <p:sp>
        <p:nvSpPr>
          <p:cNvPr id="16" name="Shape 14"/>
          <p:cNvSpPr/>
          <p:nvPr/>
        </p:nvSpPr>
        <p:spPr>
          <a:xfrm>
            <a:off x="1371600" y="3584448"/>
            <a:ext cx="7498080" cy="118872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508760" y="3675888"/>
            <a:ext cx="7223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Philosophical Belief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508760" y="4059936"/>
            <a:ext cx="72237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Belief in the value of qualitative inquiry: naturalistic inquiry, inductive analysis, purposeful sampling and holistic thinking.</a:t>
            </a:r>
            <a:endParaRPr lang="en-US" sz="17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004B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480560"/>
            <a:ext cx="9144000" cy="662940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3017520"/>
            <a:ext cx="8046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Pilot Study to Completed Thesis:</a:t>
            </a:r>
            <a:endParaRPr lang="en-US" sz="2200" dirty="0"/>
          </a:p>
          <a:p>
            <a:pPr marL="0" indent="0">
              <a:buNone/>
            </a:pPr>
            <a:r>
              <a:rPr lang="en-US" sz="2200" dirty="0">
                <a:solidFill>
                  <a:srgbClr val="EAF2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Standard Does Not Change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457200" y="45262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LCDB7010 | Dr Caroline Jawad</a:t>
            </a:r>
            <a:endParaRPr lang="en-US" sz="16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658368"/>
            <a:ext cx="64008" cy="402336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Quality Expectations: Pilot Study and Thesis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777240"/>
            <a:ext cx="8046720" cy="868680"/>
          </a:xfrm>
          <a:prstGeom prst="rect">
            <a:avLst/>
          </a:prstGeom>
          <a:solidFill>
            <a:srgbClr val="FEE2E2"/>
          </a:solidFill>
          <a:ln w="25400">
            <a:solidFill>
              <a:srgbClr val="B91C1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822960"/>
            <a:ext cx="7680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B91C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pilot study is not a rehearsal for quality. It is quality in miniature.</a:t>
            </a:r>
            <a:endParaRPr lang="en-US" sz="2200" dirty="0"/>
          </a:p>
        </p:txBody>
      </p:sp>
      <p:sp>
        <p:nvSpPr>
          <p:cNvPr id="6" name="Shape 4"/>
          <p:cNvSpPr/>
          <p:nvPr/>
        </p:nvSpPr>
        <p:spPr>
          <a:xfrm>
            <a:off x="274320" y="1783080"/>
            <a:ext cx="2103120" cy="54864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423160" y="1783080"/>
            <a:ext cx="3017520" cy="54864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486400" y="1783080"/>
            <a:ext cx="3383280" cy="54864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47472" y="1874520"/>
            <a:ext cx="19568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Criterion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2496312" y="1874520"/>
            <a:ext cx="28712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Study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5559552" y="1874520"/>
            <a:ext cx="323697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Thesis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274320" y="2368296"/>
            <a:ext cx="210312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423160" y="2368296"/>
            <a:ext cx="301752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486400" y="2368296"/>
            <a:ext cx="338328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47472" y="2459736"/>
            <a:ext cx="19568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Credibility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2496312" y="2459736"/>
            <a:ext cx="28712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checking; peer debrief on early analysis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5559552" y="2459736"/>
            <a:ext cx="323697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triangulation, prolonged engagement, member checking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274320" y="2953512"/>
            <a:ext cx="2103120" cy="54864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2423160" y="2953512"/>
            <a:ext cx="3017520" cy="54864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486400" y="2953512"/>
            <a:ext cx="3383280" cy="54864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47472" y="3044952"/>
            <a:ext cx="19568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Transferability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2496312" y="3044952"/>
            <a:ext cx="28712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Thick description of context; state what cannot be transferred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5559552" y="3044952"/>
            <a:ext cx="323697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Detailed contextual documentation; purposive sampling rationale</a:t>
            </a:r>
            <a:endParaRPr lang="en-US" sz="1500" dirty="0"/>
          </a:p>
        </p:txBody>
      </p:sp>
      <p:sp>
        <p:nvSpPr>
          <p:cNvPr id="24" name="Shape 22"/>
          <p:cNvSpPr/>
          <p:nvPr/>
        </p:nvSpPr>
        <p:spPr>
          <a:xfrm>
            <a:off x="274320" y="3538728"/>
            <a:ext cx="210312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2423160" y="3538728"/>
            <a:ext cx="301752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5486400" y="3538728"/>
            <a:ext cx="3383280" cy="5486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47472" y="3630168"/>
            <a:ext cx="19568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Dependability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2496312" y="3630168"/>
            <a:ext cx="28712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every decision in your process, however small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5559552" y="3630168"/>
            <a:ext cx="323697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audit trail; documented protocol changes</a:t>
            </a:r>
            <a:endParaRPr lang="en-US" sz="1500" dirty="0"/>
          </a:p>
        </p:txBody>
      </p:sp>
      <p:sp>
        <p:nvSpPr>
          <p:cNvPr id="30" name="Shape 28"/>
          <p:cNvSpPr/>
          <p:nvPr/>
        </p:nvSpPr>
        <p:spPr>
          <a:xfrm>
            <a:off x="274320" y="4123944"/>
            <a:ext cx="2103120" cy="54864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2423160" y="4123944"/>
            <a:ext cx="3017520" cy="54864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5486400" y="4123944"/>
            <a:ext cx="3383280" cy="548640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347472" y="4215384"/>
            <a:ext cx="19568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Confirmability</a:t>
            </a:r>
            <a:endParaRPr lang="en-US" sz="1500" dirty="0"/>
          </a:p>
        </p:txBody>
      </p:sp>
      <p:sp>
        <p:nvSpPr>
          <p:cNvPr id="34" name="Text 32"/>
          <p:cNvSpPr/>
          <p:nvPr/>
        </p:nvSpPr>
        <p:spPr>
          <a:xfrm>
            <a:off x="2496312" y="4215384"/>
            <a:ext cx="287121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Positionality statement; reflexive memo even at pilot stage</a:t>
            </a:r>
            <a:endParaRPr lang="en-US" sz="1500" dirty="0"/>
          </a:p>
        </p:txBody>
      </p:sp>
      <p:sp>
        <p:nvSpPr>
          <p:cNvPr id="35" name="Text 33"/>
          <p:cNvSpPr/>
          <p:nvPr/>
        </p:nvSpPr>
        <p:spPr>
          <a:xfrm>
            <a:off x="5559552" y="4215384"/>
            <a:ext cx="323697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Reflexive journal; full positionality; confirmability audit</a:t>
            </a:r>
            <a:endParaRPr lang="en-US" sz="15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932688"/>
            <a:ext cx="64008" cy="4050792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321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Doctoral Examiners Look For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978408"/>
            <a:ext cx="8229600" cy="3959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that you understand WHY these criteria matter – not just that you can list them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positionality statement that is substantive, not formulaic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audit trail that is genuinely traceable, not retrospectively written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Reflexive memos that show real engagement with your assumptions – not a single paragraph of disclaimers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Strategies that are proportionate – not every technique suits every study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study quality as a predictor of thesis quality: if the pilot lacks rigour, the thesis is unlikely to compensate</a:t>
            </a:r>
            <a:endParaRPr lang="en-US" sz="20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FFF8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D4820A"/>
          </a:solidFill>
          <a:ln w="12700">
            <a:solidFill>
              <a:srgbClr val="D482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DOCTORAL ACTIVITY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6B3F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3 – Critiquing a Pilot Study Proposal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57200" y="1417320"/>
            <a:ext cx="82296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 the short pilot study extract provided (1 page).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Guba and Lincoln's four criteria as an audit: award a RED / AMBER / GREEN rating to each criterion with a one-sentence justification.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the single most important improvement the researcher must make before progressing to the full thesis.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your overall judgement in one paragraph: would this pilot study withstand doctoral scrutiny?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Pairs compare: where do you agree? Where do you disagree? What does that disagreement tell you about subjectivity in quality assessment?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57200" y="466344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D482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⏱  25 minutes</a:t>
            </a:r>
            <a:endParaRPr lang="en-US" sz="17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658368"/>
            <a:ext cx="64008" cy="402336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Whittemore, Chase and Mandle (2001) – Primary and Secondary Criteria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274320" y="804672"/>
            <a:ext cx="41148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7C8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Criteria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274320" y="1234440"/>
            <a:ext cx="1508760" cy="74980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01752" y="1399032"/>
            <a:ext cx="145389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Credibility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1828800" y="1234440"/>
            <a:ext cx="2423160" cy="749808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901952" y="1316736"/>
            <a:ext cx="23042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 findings a true and accurate reflection of what participants actually meant?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274320" y="2121408"/>
            <a:ext cx="1508760" cy="74980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01752" y="2286000"/>
            <a:ext cx="145389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Authenticity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1828800" y="2121408"/>
            <a:ext cx="2423160" cy="749808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901952" y="2203704"/>
            <a:ext cx="23042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 different perspectives and voices fairly represented?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274320" y="3008376"/>
            <a:ext cx="1508760" cy="74980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01752" y="3172968"/>
            <a:ext cx="145389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Criticality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1828800" y="3008376"/>
            <a:ext cx="2423160" cy="749808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901952" y="3090672"/>
            <a:ext cx="23042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 the research process been carefully and critically examined?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274320" y="3895344"/>
            <a:ext cx="1508760" cy="749808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01752" y="4059936"/>
            <a:ext cx="145389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Integrity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1828800" y="3895344"/>
            <a:ext cx="2423160" cy="749808"/>
          </a:xfrm>
          <a:prstGeom prst="rect">
            <a:avLst/>
          </a:prstGeom>
          <a:solidFill>
            <a:srgbClr val="F0F4F4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901952" y="3977640"/>
            <a:ext cx="23042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Have the researchers been honest and self-reflective about biases and limitations?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4434840" y="804672"/>
            <a:ext cx="43891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886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Secondary Criteria</a:t>
            </a:r>
            <a:endParaRPr lang="en-US" sz="1800" dirty="0"/>
          </a:p>
        </p:txBody>
      </p:sp>
      <p:sp>
        <p:nvSpPr>
          <p:cNvPr id="22" name="Shape 20"/>
          <p:cNvSpPr/>
          <p:nvPr/>
        </p:nvSpPr>
        <p:spPr>
          <a:xfrm>
            <a:off x="4434840" y="1234440"/>
            <a:ext cx="1417320" cy="5303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462272" y="1344168"/>
            <a:ext cx="136245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Explicitness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5897880" y="1234440"/>
            <a:ext cx="29718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961888" y="1325880"/>
            <a:ext cx="28529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process and decisions are clearly explained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4434840" y="1856232"/>
            <a:ext cx="1417320" cy="5303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462272" y="1965960"/>
            <a:ext cx="136245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Vividness</a:t>
            </a:r>
            <a:endParaRPr lang="en-US" sz="1300" dirty="0"/>
          </a:p>
        </p:txBody>
      </p:sp>
      <p:sp>
        <p:nvSpPr>
          <p:cNvPr id="28" name="Shape 26"/>
          <p:cNvSpPr/>
          <p:nvPr/>
        </p:nvSpPr>
        <p:spPr>
          <a:xfrm>
            <a:off x="5897880" y="1856232"/>
            <a:ext cx="29718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5961888" y="1947672"/>
            <a:ext cx="28529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are rich, clear and engaging to the reader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4434840" y="2478024"/>
            <a:ext cx="1417320" cy="5303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462272" y="2587752"/>
            <a:ext cx="136245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Creativity</a:t>
            </a:r>
            <a:endParaRPr lang="en-US" sz="1300" dirty="0"/>
          </a:p>
        </p:txBody>
      </p:sp>
      <p:sp>
        <p:nvSpPr>
          <p:cNvPr id="32" name="Shape 30"/>
          <p:cNvSpPr/>
          <p:nvPr/>
        </p:nvSpPr>
        <p:spPr>
          <a:xfrm>
            <a:off x="5897880" y="2478024"/>
            <a:ext cx="29718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961888" y="2569464"/>
            <a:ext cx="28529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Innovative methods enhance understanding</a:t>
            </a:r>
            <a:endParaRPr lang="en-US" sz="1300" dirty="0"/>
          </a:p>
        </p:txBody>
      </p:sp>
      <p:sp>
        <p:nvSpPr>
          <p:cNvPr id="34" name="Shape 32"/>
          <p:cNvSpPr/>
          <p:nvPr/>
        </p:nvSpPr>
        <p:spPr>
          <a:xfrm>
            <a:off x="4434840" y="3099816"/>
            <a:ext cx="1417320" cy="5303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462272" y="3209544"/>
            <a:ext cx="136245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Thoroughness</a:t>
            </a:r>
            <a:endParaRPr lang="en-US" sz="1300" dirty="0"/>
          </a:p>
        </p:txBody>
      </p:sp>
      <p:sp>
        <p:nvSpPr>
          <p:cNvPr id="36" name="Shape 34"/>
          <p:cNvSpPr/>
          <p:nvPr/>
        </p:nvSpPr>
        <p:spPr>
          <a:xfrm>
            <a:off x="5897880" y="3099816"/>
            <a:ext cx="29718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5961888" y="3191256"/>
            <a:ext cx="28529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is detailed and comprehensive throughout</a:t>
            </a:r>
            <a:endParaRPr lang="en-US" sz="1300" dirty="0"/>
          </a:p>
        </p:txBody>
      </p:sp>
      <p:sp>
        <p:nvSpPr>
          <p:cNvPr id="38" name="Shape 36"/>
          <p:cNvSpPr/>
          <p:nvPr/>
        </p:nvSpPr>
        <p:spPr>
          <a:xfrm>
            <a:off x="4434840" y="3721608"/>
            <a:ext cx="1417320" cy="5303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4462272" y="3831336"/>
            <a:ext cx="136245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Congruence</a:t>
            </a:r>
            <a:endParaRPr lang="en-US" sz="1300" dirty="0"/>
          </a:p>
        </p:txBody>
      </p:sp>
      <p:sp>
        <p:nvSpPr>
          <p:cNvPr id="40" name="Shape 38"/>
          <p:cNvSpPr/>
          <p:nvPr/>
        </p:nvSpPr>
        <p:spPr>
          <a:xfrm>
            <a:off x="5897880" y="3721608"/>
            <a:ext cx="29718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5961888" y="3813048"/>
            <a:ext cx="28529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 and findings align with the research aim</a:t>
            </a:r>
            <a:endParaRPr lang="en-US" sz="1300" dirty="0"/>
          </a:p>
        </p:txBody>
      </p:sp>
      <p:sp>
        <p:nvSpPr>
          <p:cNvPr id="42" name="Shape 40"/>
          <p:cNvSpPr/>
          <p:nvPr/>
        </p:nvSpPr>
        <p:spPr>
          <a:xfrm>
            <a:off x="4434840" y="4343400"/>
            <a:ext cx="1417320" cy="530352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4462272" y="4453128"/>
            <a:ext cx="136245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Sensitivity</a:t>
            </a:r>
            <a:endParaRPr lang="en-US" sz="1300" dirty="0"/>
          </a:p>
        </p:txBody>
      </p:sp>
      <p:sp>
        <p:nvSpPr>
          <p:cNvPr id="44" name="Shape 42"/>
          <p:cNvSpPr/>
          <p:nvPr/>
        </p:nvSpPr>
        <p:spPr>
          <a:xfrm>
            <a:off x="5897880" y="4343400"/>
            <a:ext cx="29718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5961888" y="4434840"/>
            <a:ext cx="28529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Respectful and considerate towards participants and context</a:t>
            </a:r>
            <a:endParaRPr lang="en-US" sz="13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solidFill>
          <a:srgbClr val="FFF8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D4820A"/>
          </a:solidFill>
          <a:ln w="12700">
            <a:solidFill>
              <a:srgbClr val="D482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412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DOCTORAL ACTIVITY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6B3F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4 – Applying Quality Criteria to Your Own Research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57200" y="1417320"/>
            <a:ext cx="82296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individually: write a 200-word reflective memo on how you will demonstrate trustworthiness in your own pilot study.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 at least TWO of Lincoln and Guba's four criteria specifically.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your most significant positionality concern and state how you will address it.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Swap memos with a peer. Provide written feedback using the Whittemore et al. criteria: rate their memo on credibility, criticality and integrity.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Font typeface="+mj-lt"/>
              <a:buAutoNum type="arabicPeriod"/>
            </a:pPr>
            <a:r>
              <a:rPr lang="en-US" sz="2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Revise your memo in light of feedback. Keep this as the first draft of your methodology chapter's quality section.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457200" y="466344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D482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⏱  30 minutes</a:t>
            </a:r>
            <a:endParaRPr lang="en-US" sz="17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868680"/>
            <a:ext cx="64008" cy="402336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3210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Session Summary – Key Messages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914400"/>
            <a:ext cx="822960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in qualitative research is not absent – it is different. Trustworthiness is the language of that difference.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Lincoln and Guba's four criteria (credibility, transferability, dependability, confirmability) are the doctoral standard.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is not shameful – it is human. The researcher's task is to name it, manage it and account for it.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technique from member checking to audit trails must be deployed purposefully, not decoratively.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Enworo (2023) confirms these criteria travel across contexts, including non-Western and ethnographic studies.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standard does not lower for a pilot study. Habits of quality are formed here.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Examiners are looking for thinking, not ticking. Show you understand why these criteria exist</a:t>
            </a:r>
            <a:r>
              <a:rPr lang="en-US" sz="1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9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bg>
      <p:bgPr>
        <a:solidFill>
          <a:srgbClr val="F0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20040" y="658368"/>
            <a:ext cx="64008" cy="4114800"/>
          </a:xfrm>
          <a:prstGeom prst="rect">
            <a:avLst/>
          </a:prstGeom>
          <a:solidFill>
            <a:srgbClr val="007C8A"/>
          </a:solidFill>
          <a:ln w="12700">
            <a:solidFill>
              <a:srgbClr val="007C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91440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References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804672"/>
            <a:ext cx="8229600" cy="4114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Enworo, O.C. (2023). Application of Guba and Lincoln's parallel criteria to assess trustworthiness of qualitative research on indigenous social protection systems. Qualitative Research Journal, 23(4), 372–384.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Lincoln, Y.S. and Guba, E.G. (1985). Naturalistic Inquiry. Beverly Hills, CA: Sage.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Patton, M.Q. (1999). Enhancing the quality and credibility of qualitative analysis. Health Services Research, 34(5 Pt 2), 1189–1208.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Whittemore, R., Chase, S.K. and Mandle, C.L. (2001). Validity in qualitative research. Qualitative Health Research, 11(4), 522–537.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Bryman, A. (2008). Social Research Methods (3rd ed.). Oxford University Press.</a:t>
            </a:r>
            <a:endParaRPr lang="en-US" sz="17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7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Leung, L. (2015). Validity, reliability, and generalisability in qualitative research. Journal of Family Medicine and Primary Care, 4(3), 324–327.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Custom 5">
      <a:dk1>
        <a:sysClr val="windowText" lastClr="000000"/>
      </a:dk1>
      <a:lt1>
        <a:sysClr val="window" lastClr="FFFFFF"/>
      </a:lt1>
      <a:dk2>
        <a:srgbClr val="F5E4A9"/>
      </a:dk2>
      <a:lt2>
        <a:srgbClr val="7C9263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F0D67E"/>
      </a:accent5>
      <a:accent6>
        <a:srgbClr val="7C9263"/>
      </a:accent6>
      <a:hlink>
        <a:srgbClr val="536142"/>
      </a:hlink>
      <a:folHlink>
        <a:srgbClr val="B79214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2625</Words>
  <Application>Microsoft Office PowerPoint</Application>
  <PresentationFormat>On-screen Show (16:9)</PresentationFormat>
  <Paragraphs>298</Paragraphs>
  <Slides>33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Cambria</vt:lpstr>
      <vt:lpstr>Office Theme</vt:lpstr>
      <vt:lpstr>1_Office Theme</vt:lpstr>
      <vt:lpstr>PowerPoint Presentation</vt:lpstr>
      <vt:lpstr>Please note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Quality in Qualitative Research</dc:title>
  <dc:subject>PptxGenJS Presentation</dc:subject>
  <dc:creator>PptxGenJS</dc:creator>
  <cp:lastModifiedBy>Caroline Jawad</cp:lastModifiedBy>
  <cp:revision>3</cp:revision>
  <dcterms:created xsi:type="dcterms:W3CDTF">2026-03-18T16:05:54Z</dcterms:created>
  <dcterms:modified xsi:type="dcterms:W3CDTF">2026-03-20T14:04:06Z</dcterms:modified>
</cp:coreProperties>
</file>