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notesMasterIdLst>
    <p:notesMasterId r:id="rId29"/>
  </p:notesMasterIdLst>
  <p:sldIdLst>
    <p:sldId id="409" r:id="rId5"/>
    <p:sldId id="470" r:id="rId6"/>
    <p:sldId id="460" r:id="rId7"/>
    <p:sldId id="471" r:id="rId8"/>
    <p:sldId id="475" r:id="rId9"/>
    <p:sldId id="477" r:id="rId10"/>
    <p:sldId id="472" r:id="rId11"/>
    <p:sldId id="473" r:id="rId12"/>
    <p:sldId id="476" r:id="rId13"/>
    <p:sldId id="474" r:id="rId14"/>
    <p:sldId id="478" r:id="rId15"/>
    <p:sldId id="466" r:id="rId16"/>
    <p:sldId id="467" r:id="rId17"/>
    <p:sldId id="479" r:id="rId18"/>
    <p:sldId id="480" r:id="rId19"/>
    <p:sldId id="481" r:id="rId20"/>
    <p:sldId id="482" r:id="rId21"/>
    <p:sldId id="483" r:id="rId22"/>
    <p:sldId id="484" r:id="rId23"/>
    <p:sldId id="485" r:id="rId24"/>
    <p:sldId id="486" r:id="rId25"/>
    <p:sldId id="487" r:id="rId26"/>
    <p:sldId id="488" r:id="rId27"/>
    <p:sldId id="404" r:id="rId2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A695D7-2AD2-4443-9B41-4F345A94D44A}" v="3" dt="2025-11-02T14:50:29.2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8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8" d="100"/>
          <a:sy n="78" d="100"/>
        </p:scale>
        <p:origin x="2376" y="5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E2D72F-3E32-482C-A1D2-1F8B3711A31F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559652-8C12-4FE2-AB1D-324B33413F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8682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559652-8C12-4FE2-AB1D-324B33413F2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8411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559652-8C12-4FE2-AB1D-324B33413F2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977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559652-8C12-4FE2-AB1D-324B33413F2C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0749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559652-8C12-4FE2-AB1D-324B33413F2C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61907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1209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2257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17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9176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825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7622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716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1743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02/11/2025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46472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746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84941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5494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509410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6977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0717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65873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6BC5B4-7257-4A10-944F-CE34FB77A51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1686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sqe.sra.org.uk/exam-arrangements/assessment-information/sqe2-assessment-specification-2025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srT2xItYdB0?si=40_0sv6enxV65OEA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rT2xItYdB0?feature=oembed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CWpy0Q4PIxE?feature=oembed" TargetMode="External"/><Relationship Id="rId6" Type="http://schemas.openxmlformats.org/officeDocument/2006/relationships/hyperlink" Target="https://www.youtube.com/watch?v=CWpy0Q4PIxE" TargetMode="Externa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6B6738-851F-9A06-9597-49C4306491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A4C8F-3C7D-F19A-B501-4F63EB7BCF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0360" y="546613"/>
            <a:ext cx="9437601" cy="1646302"/>
          </a:xfrm>
        </p:spPr>
        <p:txBody>
          <a:bodyPr/>
          <a:lstStyle/>
          <a:p>
            <a:pPr algn="ctr"/>
            <a:r>
              <a:rPr lang="en-GB" b="1" dirty="0"/>
              <a:t>Principles of Professional Legal Practice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163C75-5056-19C5-6E72-8E57FF17AB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07174" y="2786980"/>
            <a:ext cx="9139724" cy="2871948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>
                <a:solidFill>
                  <a:schemeClr val="tx1"/>
                </a:solidFill>
              </a:rPr>
              <a:t>Week 8 Advocacy (Part 2)</a:t>
            </a:r>
          </a:p>
        </p:txBody>
      </p:sp>
    </p:spTree>
    <p:extLst>
      <p:ext uri="{BB962C8B-B14F-4D97-AF65-F5344CB8AC3E}">
        <p14:creationId xmlns:p14="http://schemas.microsoft.com/office/powerpoint/2010/main" val="24242684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44EB57-104C-0F9A-73ED-2A135AA52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825" y="316302"/>
            <a:ext cx="2048613" cy="868392"/>
          </a:xfrm>
        </p:spPr>
        <p:txBody>
          <a:bodyPr>
            <a:normAutofit/>
          </a:bodyPr>
          <a:lstStyle/>
          <a:p>
            <a:r>
              <a:rPr lang="en-GB" sz="4400" b="1" dirty="0"/>
              <a:t>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D05A50-84A2-6458-07B3-B69E463B88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3743"/>
            <a:ext cx="9283300" cy="4557619"/>
          </a:xfrm>
        </p:spPr>
        <p:txBody>
          <a:bodyPr>
            <a:normAutofit/>
          </a:bodyPr>
          <a:lstStyle/>
          <a:p>
            <a:r>
              <a:rPr lang="en-GB" sz="3200" dirty="0"/>
              <a:t>To put into practice what we learnt last week</a:t>
            </a:r>
          </a:p>
          <a:p>
            <a:r>
              <a:rPr lang="en-GB" sz="3200" dirty="0"/>
              <a:t>Learn how to plan for an advocacy exercise</a:t>
            </a:r>
          </a:p>
          <a:p>
            <a:r>
              <a:rPr lang="en-GB" sz="3200" dirty="0"/>
              <a:t>Revisit/review the relevant area of law</a:t>
            </a:r>
          </a:p>
          <a:p>
            <a:r>
              <a:rPr lang="en-GB" sz="3200" dirty="0"/>
              <a:t>Watch a pre-prepared presentation</a:t>
            </a:r>
          </a:p>
          <a:p>
            <a:r>
              <a:rPr lang="en-GB" sz="3200" dirty="0"/>
              <a:t>Mark, reflect and discuss that presentation</a:t>
            </a:r>
          </a:p>
          <a:p>
            <a:r>
              <a:rPr lang="en-GB" sz="3200" dirty="0"/>
              <a:t>Make sure that all students know how to record and upload their video to Moodle.</a:t>
            </a:r>
          </a:p>
        </p:txBody>
      </p:sp>
    </p:spTree>
    <p:extLst>
      <p:ext uri="{BB962C8B-B14F-4D97-AF65-F5344CB8AC3E}">
        <p14:creationId xmlns:p14="http://schemas.microsoft.com/office/powerpoint/2010/main" val="2213839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044806-BF39-4810-929C-D4DE4009B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666" y="290902"/>
            <a:ext cx="7168341" cy="1641415"/>
          </a:xfrm>
        </p:spPr>
        <p:txBody>
          <a:bodyPr anchor="ctr">
            <a:normAutofit/>
          </a:bodyPr>
          <a:lstStyle/>
          <a:p>
            <a:r>
              <a:rPr lang="en-GB" sz="4400" b="1" dirty="0"/>
              <a:t>Remember Advocacy is: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1B6BE2-8D02-4F28-8A42-A32E96D829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9290" y="1676880"/>
            <a:ext cx="7621631" cy="4699000"/>
          </a:xfrm>
        </p:spPr>
        <p:txBody>
          <a:bodyPr anchor="ctr">
            <a:normAutofit/>
          </a:bodyPr>
          <a:lstStyle/>
          <a:p>
            <a:r>
              <a:rPr lang="en-GB" sz="3600" dirty="0"/>
              <a:t>The skill of influencing outcomes</a:t>
            </a:r>
          </a:p>
          <a:p>
            <a:r>
              <a:rPr lang="en-GB" sz="3600" dirty="0"/>
              <a:t>Convincing others</a:t>
            </a:r>
          </a:p>
          <a:p>
            <a:r>
              <a:rPr lang="en-GB" sz="3600" dirty="0"/>
              <a:t>The art of persuasion</a:t>
            </a:r>
          </a:p>
          <a:p>
            <a:r>
              <a:rPr lang="en-GB" sz="3600" dirty="0"/>
              <a:t>In law it is the art of conducting cases in court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8986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A785AC-F209-06DA-D3A4-32E2B90F6D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922" y="238206"/>
            <a:ext cx="8596668" cy="860611"/>
          </a:xfrm>
        </p:spPr>
        <p:txBody>
          <a:bodyPr/>
          <a:lstStyle/>
          <a:p>
            <a:r>
              <a:rPr lang="en-GB" dirty="0"/>
              <a:t>Planning for an advocacy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C00768-32C2-6BDD-01CF-0403F9368D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077" y="1042940"/>
            <a:ext cx="8596668" cy="1392610"/>
          </a:xfrm>
        </p:spPr>
        <p:txBody>
          <a:bodyPr>
            <a:normAutofit/>
          </a:bodyPr>
          <a:lstStyle/>
          <a:p>
            <a:r>
              <a:rPr lang="en-GB" sz="2400" dirty="0"/>
              <a:t>You will need to know what the key marking criteria are;</a:t>
            </a:r>
          </a:p>
          <a:p>
            <a:pPr marL="457200" lvl="1" indent="0">
              <a:buNone/>
            </a:pPr>
            <a:r>
              <a:rPr lang="en-GB" sz="2400" dirty="0">
                <a:hlinkClick r:id="rId2"/>
              </a:rPr>
              <a:t>SQE2 assessment specification 2025 | SQE | Solicitors Regulation Authority</a:t>
            </a:r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C81A0B4-65FF-157D-2FF8-7D7D48B9B5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02944" y="2197634"/>
            <a:ext cx="6924109" cy="4422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90420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7BB83-17A5-2B90-66EC-1B596A8FD3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296" y="227162"/>
            <a:ext cx="8596668" cy="865734"/>
          </a:xfrm>
        </p:spPr>
        <p:txBody>
          <a:bodyPr/>
          <a:lstStyle/>
          <a:p>
            <a:r>
              <a:rPr lang="en-GB" dirty="0"/>
              <a:t>Marking Criteria/Performance Indicators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889E32-1DBA-483B-A9B9-30D3FD13D9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199" y="921701"/>
            <a:ext cx="10111292" cy="5381333"/>
          </a:xfrm>
        </p:spPr>
        <p:txBody>
          <a:bodyPr>
            <a:noAutofit/>
          </a:bodyPr>
          <a:lstStyle/>
          <a:p>
            <a:r>
              <a:rPr lang="en-GB" sz="2400" b="1" dirty="0"/>
              <a:t>Skills</a:t>
            </a:r>
          </a:p>
          <a:p>
            <a:pPr lvl="1"/>
            <a:r>
              <a:rPr lang="en-GB" sz="2400" dirty="0"/>
              <a:t>Use appropriate language and behaviour</a:t>
            </a:r>
          </a:p>
          <a:p>
            <a:pPr lvl="1"/>
            <a:r>
              <a:rPr lang="en-GB" sz="2400" dirty="0"/>
              <a:t>Adopt a clear and logical structure</a:t>
            </a:r>
          </a:p>
          <a:p>
            <a:pPr lvl="1"/>
            <a:r>
              <a:rPr lang="en-GB" sz="2400" dirty="0"/>
              <a:t>Present a persuasive argument</a:t>
            </a:r>
          </a:p>
          <a:p>
            <a:pPr lvl="1"/>
            <a:r>
              <a:rPr lang="en-GB" sz="2400" dirty="0"/>
              <a:t>Interacts with/engages the court appropriately</a:t>
            </a:r>
          </a:p>
          <a:p>
            <a:pPr lvl="1"/>
            <a:r>
              <a:rPr lang="en-GB" sz="2400" dirty="0"/>
              <a:t>Include all key relevant facts</a:t>
            </a:r>
          </a:p>
          <a:p>
            <a:r>
              <a:rPr lang="en-GB" sz="2400" b="1" dirty="0"/>
              <a:t>Law</a:t>
            </a:r>
          </a:p>
          <a:p>
            <a:pPr lvl="1"/>
            <a:r>
              <a:rPr lang="en-GB" sz="2400" dirty="0"/>
              <a:t>Apply the law correctly to the client’s situation</a:t>
            </a:r>
          </a:p>
          <a:p>
            <a:pPr lvl="1"/>
            <a:r>
              <a:rPr lang="en-GB" sz="2400" dirty="0"/>
              <a:t>Apply the law comprehensively to the client’s situation, identifying any ethical and professional conduct issues and exercising judgment to resolve them honestly and with integrity</a:t>
            </a:r>
          </a:p>
        </p:txBody>
      </p:sp>
    </p:spTree>
    <p:extLst>
      <p:ext uri="{BB962C8B-B14F-4D97-AF65-F5344CB8AC3E}">
        <p14:creationId xmlns:p14="http://schemas.microsoft.com/office/powerpoint/2010/main" val="31442701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29AC7-9A0E-4475-D39C-AB5A8F7160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445" y="220608"/>
            <a:ext cx="9857476" cy="1320800"/>
          </a:xfrm>
        </p:spPr>
        <p:txBody>
          <a:bodyPr>
            <a:normAutofit/>
          </a:bodyPr>
          <a:lstStyle/>
          <a:p>
            <a:r>
              <a:rPr lang="en-GB" dirty="0"/>
              <a:t>Assessment Criteria and Grading: for each criteria grading will work as follows: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FF6A855-2249-F769-6B3E-8E86413DA0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9678" y="1848770"/>
            <a:ext cx="9681882" cy="45006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1911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403F9B-1042-A9A5-9F12-B525FB670E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2FDCA-9C21-0574-0D21-72C36F86A9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/>
              <a:t>Revisit ‘Bail’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16FD9A-1EA7-0B4E-CF2E-D0C4070856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561" y="2138469"/>
            <a:ext cx="8596668" cy="3880773"/>
          </a:xfrm>
        </p:spPr>
        <p:txBody>
          <a:bodyPr>
            <a:normAutofit/>
          </a:bodyPr>
          <a:lstStyle/>
          <a:p>
            <a:r>
              <a:rPr lang="en-GB" sz="3600" dirty="0"/>
              <a:t>You will need to revisit the law on Bail from Criminal Litigation for this year’s advocacy assessment</a:t>
            </a:r>
          </a:p>
        </p:txBody>
      </p:sp>
    </p:spTree>
    <p:extLst>
      <p:ext uri="{BB962C8B-B14F-4D97-AF65-F5344CB8AC3E}">
        <p14:creationId xmlns:p14="http://schemas.microsoft.com/office/powerpoint/2010/main" val="1993161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35F7D5-C641-8329-5AA0-CB6AD04D30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A62F1-722E-43EB-493F-4EA3941F91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Pre-prepared advocacy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296006-3F9C-A1F9-471A-0FCA1C2663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073" y="1488613"/>
            <a:ext cx="8972749" cy="3880773"/>
          </a:xfrm>
        </p:spPr>
        <p:txBody>
          <a:bodyPr>
            <a:noAutofit/>
          </a:bodyPr>
          <a:lstStyle/>
          <a:p>
            <a:r>
              <a:rPr lang="en-GB" sz="2800" dirty="0"/>
              <a:t>Take a moment to ensure you have your marking criteria to hand and that you are familiar with those criteria</a:t>
            </a:r>
          </a:p>
          <a:p>
            <a:r>
              <a:rPr lang="en-GB" sz="2800" dirty="0"/>
              <a:t>Make sure you are noting down as you observe the exercise your observations in line with that marking criteria  ( we will not have time to revisit the video again in the lesson)</a:t>
            </a:r>
          </a:p>
          <a:p>
            <a:r>
              <a:rPr lang="en-GB" sz="2800" dirty="0"/>
              <a:t>Watch the presentation closely:</a:t>
            </a:r>
          </a:p>
          <a:p>
            <a:r>
              <a:rPr lang="en-GB" sz="2800" dirty="0">
                <a:hlinkClick r:id="rId2"/>
              </a:rPr>
              <a:t>https://youtu.be/srT2xItYdB0?si=40_0sv6enxV65OEA</a:t>
            </a:r>
            <a:r>
              <a:rPr lang="en-GB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6680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4815A7B4-532E-48C9-AC24-D78ACF333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D40109F4-CE5C-45F4-856E-F3F69C9FD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3CBAA4DE-3D7B-460B-AE98-D9F9990C0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7BF1ED3E-4F80-4AF6-A41B-44F53DDE61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C0B2D747-3E31-45C5-9A98-A9710A585F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A15FD4BA-3020-462D-8BE8-B3A65B8E49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A304284A-7318-4DD5-898C-2F6B23C778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9DF48E66-B635-4509-B115-E0987C014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E3B96D94-5F5A-4F4C-810C-917BF4D26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7F3782D6-BFF8-4389-9D39-A023ADAA92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ECE162D4-FCAE-441B-B5E9-C91DE62124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D59AB33-E8E2-B4A6-AB6E-23CC4C251C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199" y="4571999"/>
            <a:ext cx="7673801" cy="108765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Practice example</a:t>
            </a:r>
          </a:p>
        </p:txBody>
      </p:sp>
      <p:pic>
        <p:nvPicPr>
          <p:cNvPr id="4" name="Online Media 3" title="Civil Litigation: Application to set aside Default Judgement">
            <a:hlinkClick r:id="" action="ppaction://media"/>
            <a:extLst>
              <a:ext uri="{FF2B5EF4-FFF2-40B4-BE49-F238E27FC236}">
                <a16:creationId xmlns:a16="http://schemas.microsoft.com/office/drawing/2014/main" id="{A7042428-3A39-5E2C-D0F8-7F8FAA20973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600201" y="609600"/>
            <a:ext cx="6446649" cy="3642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1482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97048F-B85F-0168-F2C4-4D08D125B0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B1CA1-7CDD-C316-86F2-E6B1C4941C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/>
              <a:t>Mark, reflect and discuss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AFC1AA-7DBA-8A02-0863-18A551022F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79744"/>
            <a:ext cx="8596668" cy="3880773"/>
          </a:xfrm>
        </p:spPr>
        <p:txBody>
          <a:bodyPr>
            <a:noAutofit/>
          </a:bodyPr>
          <a:lstStyle/>
          <a:p>
            <a:r>
              <a:rPr lang="en-GB" sz="2800" dirty="0"/>
              <a:t>On your own, revisit your notes and the marking criteria</a:t>
            </a:r>
          </a:p>
          <a:p>
            <a:r>
              <a:rPr lang="en-GB" sz="2800" dirty="0"/>
              <a:t>Decide on how you would mark this exercise</a:t>
            </a:r>
          </a:p>
          <a:p>
            <a:r>
              <a:rPr lang="en-GB" sz="2800" dirty="0"/>
              <a:t>Then discuss within your group how you marked and why.  There may be some difference and therefore some debate.</a:t>
            </a:r>
          </a:p>
          <a:p>
            <a:r>
              <a:rPr lang="en-GB" sz="2800" dirty="0"/>
              <a:t>Did the submission follow the 7 (or 6) stage structure? </a:t>
            </a:r>
          </a:p>
        </p:txBody>
      </p:sp>
    </p:spTree>
    <p:extLst>
      <p:ext uri="{BB962C8B-B14F-4D97-AF65-F5344CB8AC3E}">
        <p14:creationId xmlns:p14="http://schemas.microsoft.com/office/powerpoint/2010/main" val="42923641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A6E91-0A54-6EC5-E5C9-8FF3C35848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Criminal Litigation sample performance</a:t>
            </a:r>
          </a:p>
        </p:txBody>
      </p:sp>
      <p:pic>
        <p:nvPicPr>
          <p:cNvPr id="5" name="Online Media 4" title="SQE2 Criminal Litigation Oral Advocacy: Sample Candidate Performance">
            <a:hlinkClick r:id="" action="ppaction://media"/>
            <a:extLst>
              <a:ext uri="{FF2B5EF4-FFF2-40B4-BE49-F238E27FC236}">
                <a16:creationId xmlns:a16="http://schemas.microsoft.com/office/drawing/2014/main" id="{123142BF-17B5-338F-FAAB-5C8A3FB8BAF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94133" y="1544250"/>
            <a:ext cx="7441500" cy="420444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37AC50C-95B4-B792-A8B2-6C7572BA73E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6712" y="2460445"/>
            <a:ext cx="3629532" cy="102884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7C5B2CA-8AEA-61DB-2C73-4F4D1CF5D20B}"/>
              </a:ext>
            </a:extLst>
          </p:cNvPr>
          <p:cNvSpPr txBox="1"/>
          <p:nvPr/>
        </p:nvSpPr>
        <p:spPr>
          <a:xfrm>
            <a:off x="677334" y="6037016"/>
            <a:ext cx="609728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6"/>
              </a:rPr>
              <a:t>SQE2 Criminal Litigation Oral Advocacy: Sample Candidate Performance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9655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2A5304-12E4-4496-AAFF-948AE9BF46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/>
              <a:t>Handling paperwork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788292-6AF7-4D35-BC7C-E1D944629E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1070" y="1671759"/>
            <a:ext cx="8596668" cy="4711788"/>
          </a:xfrm>
        </p:spPr>
        <p:txBody>
          <a:bodyPr>
            <a:noAutofit/>
          </a:bodyPr>
          <a:lstStyle/>
          <a:p>
            <a:r>
              <a:rPr lang="en-GB" sz="3600" dirty="0"/>
              <a:t>Ensure there is a system in place</a:t>
            </a:r>
          </a:p>
          <a:p>
            <a:r>
              <a:rPr lang="en-GB" sz="3600" dirty="0"/>
              <a:t>Trial bundles</a:t>
            </a:r>
          </a:p>
          <a:p>
            <a:r>
              <a:rPr lang="en-GB" sz="3600" dirty="0"/>
              <a:t>Know the contents of every document</a:t>
            </a:r>
          </a:p>
          <a:p>
            <a:r>
              <a:rPr lang="en-GB" sz="3600" dirty="0"/>
              <a:t>Planning</a:t>
            </a:r>
          </a:p>
          <a:p>
            <a:r>
              <a:rPr lang="en-GB" sz="3600" dirty="0"/>
              <a:t>Preparation</a:t>
            </a:r>
          </a:p>
          <a:p>
            <a:r>
              <a:rPr lang="en-GB" sz="3600" dirty="0"/>
              <a:t>Chronology of events</a:t>
            </a:r>
          </a:p>
        </p:txBody>
      </p:sp>
    </p:spTree>
    <p:extLst>
      <p:ext uri="{BB962C8B-B14F-4D97-AF65-F5344CB8AC3E}">
        <p14:creationId xmlns:p14="http://schemas.microsoft.com/office/powerpoint/2010/main" val="3644686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B6E950-D675-43C9-8474-2AB29C9BA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39638"/>
          </a:xfrm>
        </p:spPr>
        <p:txBody>
          <a:bodyPr/>
          <a:lstStyle/>
          <a:p>
            <a:r>
              <a:rPr lang="en-GB" b="1" dirty="0"/>
              <a:t>Oral presentation – general 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027430-C555-4316-91D6-AF991D1870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33736"/>
            <a:ext cx="8596668" cy="4855562"/>
          </a:xfrm>
        </p:spPr>
        <p:txBody>
          <a:bodyPr>
            <a:noAutofit/>
          </a:bodyPr>
          <a:lstStyle/>
          <a:p>
            <a:r>
              <a:rPr lang="en-GB" sz="2400" dirty="0"/>
              <a:t>Eye contact</a:t>
            </a:r>
          </a:p>
          <a:p>
            <a:r>
              <a:rPr lang="en-GB" sz="2400" dirty="0"/>
              <a:t>Stand still</a:t>
            </a:r>
          </a:p>
          <a:p>
            <a:r>
              <a:rPr lang="en-GB" sz="2400" dirty="0"/>
              <a:t>Don’t read from a prepared text</a:t>
            </a:r>
          </a:p>
          <a:p>
            <a:r>
              <a:rPr lang="en-GB" sz="2400" dirty="0"/>
              <a:t>Stand up straight</a:t>
            </a:r>
          </a:p>
          <a:p>
            <a:r>
              <a:rPr lang="en-GB" sz="2400" dirty="0"/>
              <a:t>Keep emotions under control</a:t>
            </a:r>
          </a:p>
          <a:p>
            <a:r>
              <a:rPr lang="en-GB" sz="2400" dirty="0"/>
              <a:t>Speak slowly and clearly</a:t>
            </a:r>
          </a:p>
          <a:p>
            <a:r>
              <a:rPr lang="en-GB" sz="2400" dirty="0"/>
              <a:t>Pause when necessary</a:t>
            </a:r>
          </a:p>
          <a:p>
            <a:r>
              <a:rPr lang="en-GB" sz="2400" dirty="0"/>
              <a:t>Be honest and courteous</a:t>
            </a:r>
          </a:p>
          <a:p>
            <a:r>
              <a:rPr lang="en-GB" sz="2400" dirty="0"/>
              <a:t>Dress appropriately </a:t>
            </a:r>
          </a:p>
        </p:txBody>
      </p:sp>
    </p:spTree>
    <p:extLst>
      <p:ext uri="{BB962C8B-B14F-4D97-AF65-F5344CB8AC3E}">
        <p14:creationId xmlns:p14="http://schemas.microsoft.com/office/powerpoint/2010/main" val="1889007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7D59E-3210-C2BA-CCC1-F59114C9A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395" y="294555"/>
            <a:ext cx="10549039" cy="834998"/>
          </a:xfrm>
        </p:spPr>
        <p:txBody>
          <a:bodyPr>
            <a:normAutofit fontScale="90000"/>
          </a:bodyPr>
          <a:lstStyle/>
          <a:p>
            <a:r>
              <a:rPr lang="en-GB" dirty="0"/>
              <a:t>Recording your Advocacy assessment </a:t>
            </a:r>
            <a:br>
              <a:rPr lang="en-GB" dirty="0"/>
            </a:br>
            <a:r>
              <a:rPr lang="en-GB" dirty="0"/>
              <a:t>( via Teams)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707FF-F989-6FDA-76E8-4F0B6BC890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2395" y="1438290"/>
            <a:ext cx="3287629" cy="1364739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Go to Teams</a:t>
            </a:r>
          </a:p>
          <a:p>
            <a:r>
              <a:rPr lang="en-GB" dirty="0"/>
              <a:t>Go to create new meeting or new event</a:t>
            </a:r>
          </a:p>
          <a:p>
            <a:r>
              <a:rPr lang="en-GB" dirty="0"/>
              <a:t>Find yourself on this screen: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241F719-D562-AE73-81E4-6B88437426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0616" y="1185049"/>
            <a:ext cx="7850695" cy="5231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80848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51D0B31-7E4F-EBCE-28C9-567312B7D0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237" y="331152"/>
            <a:ext cx="9758723" cy="6195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23562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037E0-FD7F-8BB5-B686-F6DD8546D8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527" y="155276"/>
            <a:ext cx="8596668" cy="862641"/>
          </a:xfrm>
        </p:spPr>
        <p:txBody>
          <a:bodyPr/>
          <a:lstStyle/>
          <a:p>
            <a:r>
              <a:rPr lang="en-GB" dirty="0"/>
              <a:t>To set to record automatically…..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31AAB77-1F42-14EC-EB85-87ED69844D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7973" y="1022834"/>
            <a:ext cx="8479836" cy="5679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68127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A1658-6F97-A092-5534-25E55D060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024" y="186978"/>
            <a:ext cx="8596668" cy="750474"/>
          </a:xfrm>
        </p:spPr>
        <p:txBody>
          <a:bodyPr/>
          <a:lstStyle/>
          <a:p>
            <a:r>
              <a:rPr lang="en-GB" dirty="0"/>
              <a:t>To not record automatically…..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1CE1697-CE12-B4D4-A7FC-DEB760241B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044" y="1037344"/>
            <a:ext cx="3219610" cy="247414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23A56CA-65D4-2BDD-7630-83662D59DB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2016" y="1335348"/>
            <a:ext cx="7888940" cy="4352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52229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5445B2C-D448-18B0-27DB-D73AE7CF16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605" y="770557"/>
            <a:ext cx="9374585" cy="5580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13295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AADC9-0F4D-486F-4091-82F498EB00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975" y="279186"/>
            <a:ext cx="10034209" cy="1320800"/>
          </a:xfrm>
        </p:spPr>
        <p:txBody>
          <a:bodyPr>
            <a:normAutofit fontScale="90000"/>
          </a:bodyPr>
          <a:lstStyle/>
          <a:p>
            <a:r>
              <a:rPr lang="en-GB" dirty="0"/>
              <a:t>Once you are finished you can end meeting.</a:t>
            </a:r>
            <a:br>
              <a:rPr lang="en-GB" dirty="0"/>
            </a:br>
            <a:r>
              <a:rPr lang="en-GB" dirty="0"/>
              <a:t>The Teams meeting will then automatically be stored in  your one drive.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935F34-D748-999C-67B8-787714CFC8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1974" y="1930400"/>
            <a:ext cx="8493804" cy="4716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98161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3E0C1FA-C30A-106C-C7DE-E482725834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8241" y="1104883"/>
            <a:ext cx="9315518" cy="4648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036841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532E63F-552A-C2C8-08DE-CFE83CF1D5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2514" y="329595"/>
            <a:ext cx="6956045" cy="5813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65910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89D2C-9311-2BAC-016C-00C411C7B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6184" y="148558"/>
            <a:ext cx="9657691" cy="1320800"/>
          </a:xfrm>
        </p:spPr>
        <p:txBody>
          <a:bodyPr/>
          <a:lstStyle/>
          <a:p>
            <a:r>
              <a:rPr lang="en-GB" dirty="0"/>
              <a:t>Share it with me… cerys.davies@uwtsd.ac.uk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0D3902-A933-E70B-8529-1C59031180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5872" y="1165732"/>
            <a:ext cx="8752267" cy="563848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67CA30A-15C7-4E9B-1773-40E8DF840AFD}"/>
              </a:ext>
            </a:extLst>
          </p:cNvPr>
          <p:cNvSpPr txBox="1"/>
          <p:nvPr/>
        </p:nvSpPr>
        <p:spPr>
          <a:xfrm flipH="1">
            <a:off x="3859584" y="702357"/>
            <a:ext cx="1874106" cy="46166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Share icon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7C678FB7-52A2-31B9-5B1A-3F0763E42AF8}"/>
              </a:ext>
            </a:extLst>
          </p:cNvPr>
          <p:cNvCxnSpPr/>
          <p:nvPr/>
        </p:nvCxnSpPr>
        <p:spPr>
          <a:xfrm flipH="1">
            <a:off x="3117011" y="1092679"/>
            <a:ext cx="787880" cy="195532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45093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92103-F1DA-179B-493E-DD7970B4A8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040" y="212785"/>
            <a:ext cx="8596668" cy="839638"/>
          </a:xfrm>
        </p:spPr>
        <p:txBody>
          <a:bodyPr>
            <a:normAutofit/>
          </a:bodyPr>
          <a:lstStyle/>
          <a:p>
            <a:r>
              <a:rPr lang="en-GB" sz="4400" b="1" dirty="0"/>
              <a:t>To upload to Moodle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5E04D3A-AB08-F720-538B-F80F36B48E40}"/>
              </a:ext>
            </a:extLst>
          </p:cNvPr>
          <p:cNvSpPr txBox="1"/>
          <p:nvPr/>
        </p:nvSpPr>
        <p:spPr>
          <a:xfrm>
            <a:off x="598098" y="1443487"/>
            <a:ext cx="8596668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Locate your file ( look in Videos, or Downloads or Teams folders</a:t>
            </a:r>
            <a:br>
              <a:rPr lang="en-GB" sz="3200" dirty="0"/>
            </a:br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Upload your file to your Assessment point ( it won’t be Turnitin) – by dragging and dropping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329467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496EC-E2C3-1CDC-5C2B-8F4AE9DA70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questions?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858E674-C393-D367-6148-2199F9F2A5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215680" y="2192476"/>
            <a:ext cx="6052264" cy="3540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8985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Facet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C5C159DBBD3BC47AF00505115A55CEB" ma:contentTypeVersion="12" ma:contentTypeDescription="Create a new document." ma:contentTypeScope="" ma:versionID="78c594e00067f950d8c8f6070082fffa">
  <xsd:schema xmlns:xsd="http://www.w3.org/2001/XMLSchema" xmlns:xs="http://www.w3.org/2001/XMLSchema" xmlns:p="http://schemas.microsoft.com/office/2006/metadata/properties" xmlns:ns3="041b216b-d67c-40f0-8fda-c03876662904" xmlns:ns4="aa0a0978-40ed-489e-9e56-6db48364def5" targetNamespace="http://schemas.microsoft.com/office/2006/metadata/properties" ma:root="true" ma:fieldsID="f7941d52e2699457c7a3072e45b81a80" ns3:_="" ns4:_="">
    <xsd:import namespace="041b216b-d67c-40f0-8fda-c03876662904"/>
    <xsd:import namespace="aa0a0978-40ed-489e-9e56-6db48364def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1b216b-d67c-40f0-8fda-c0387666290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a0a0978-40ed-489e-9e56-6db48364def5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41b216b-d67c-40f0-8fda-c03876662904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8B414BA-0A2C-4EE9-A1B8-D5F3F3FAC9F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1b216b-d67c-40f0-8fda-c03876662904"/>
    <ds:schemaRef ds:uri="aa0a0978-40ed-489e-9e56-6db48364def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3F0701E-60EF-4B4C-8D12-DB743092C380}">
  <ds:schemaRefs>
    <ds:schemaRef ds:uri="http://schemas.microsoft.com/office/2006/metadata/properties"/>
    <ds:schemaRef ds:uri="http://schemas.microsoft.com/office/2006/documentManagement/types"/>
    <ds:schemaRef ds:uri="http://purl.org/dc/terms/"/>
    <ds:schemaRef ds:uri="aa0a0978-40ed-489e-9e56-6db48364def5"/>
    <ds:schemaRef ds:uri="http://schemas.microsoft.com/office/infopath/2007/PartnerControls"/>
    <ds:schemaRef ds:uri="http://purl.org/dc/dcmitype/"/>
    <ds:schemaRef ds:uri="http://www.w3.org/XML/1998/namespace"/>
    <ds:schemaRef ds:uri="041b216b-d67c-40f0-8fda-c03876662904"/>
    <ds:schemaRef ds:uri="http://purl.org/dc/elements/1.1/"/>
    <ds:schemaRef ds:uri="http://schemas.openxmlformats.org/package/2006/metadata/core-properties"/>
  </ds:schemaRefs>
</ds:datastoreItem>
</file>

<file path=customXml/itemProps3.xml><?xml version="1.0" encoding="utf-8"?>
<ds:datastoreItem xmlns:ds="http://schemas.openxmlformats.org/officeDocument/2006/customXml" ds:itemID="{ADFE4F4B-FD93-48A4-86D4-810FF4F0BD9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1209</TotalTime>
  <Words>543</Words>
  <Application>Microsoft Office PowerPoint</Application>
  <PresentationFormat>Widescreen</PresentationFormat>
  <Paragraphs>77</Paragraphs>
  <Slides>24</Slides>
  <Notes>4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Aptos</vt:lpstr>
      <vt:lpstr>Arial</vt:lpstr>
      <vt:lpstr>Trebuchet MS</vt:lpstr>
      <vt:lpstr>Wingdings 3</vt:lpstr>
      <vt:lpstr>Facet</vt:lpstr>
      <vt:lpstr>Principles of Professional Legal Practice </vt:lpstr>
      <vt:lpstr>Aims</vt:lpstr>
      <vt:lpstr>Remember Advocacy is:</vt:lpstr>
      <vt:lpstr>Planning for an advocacy exercise</vt:lpstr>
      <vt:lpstr>Marking Criteria/Performance Indicators</vt:lpstr>
      <vt:lpstr>Assessment Criteria and Grading: for each criteria grading will work as follows: </vt:lpstr>
      <vt:lpstr>Revisit ‘Bail’</vt:lpstr>
      <vt:lpstr>Pre-prepared advocacy presentation</vt:lpstr>
      <vt:lpstr>Practice example</vt:lpstr>
      <vt:lpstr>Mark, reflect and discuss</vt:lpstr>
      <vt:lpstr>Criminal Litigation sample performance</vt:lpstr>
      <vt:lpstr>Handling paperwork</vt:lpstr>
      <vt:lpstr>Oral presentation – general points</vt:lpstr>
      <vt:lpstr>Recording your Advocacy assessment  ( via Teams)</vt:lpstr>
      <vt:lpstr>PowerPoint Presentation</vt:lpstr>
      <vt:lpstr>To set to record automatically…..</vt:lpstr>
      <vt:lpstr>To not record automatically…..</vt:lpstr>
      <vt:lpstr>PowerPoint Presentation</vt:lpstr>
      <vt:lpstr>Once you are finished you can end meeting. The Teams meeting will then automatically be stored in  your one drive.</vt:lpstr>
      <vt:lpstr>PowerPoint Presentation</vt:lpstr>
      <vt:lpstr>PowerPoint Presentation</vt:lpstr>
      <vt:lpstr>Share it with me… cerys.davies@uwtsd.ac.uk</vt:lpstr>
      <vt:lpstr>To upload to Moodle</vt:lpstr>
      <vt:lpstr>Any questions?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Property and Private Client</dc:title>
  <dc:creator>Cerys Davies</dc:creator>
  <cp:lastModifiedBy>Cerys Davies</cp:lastModifiedBy>
  <cp:revision>14</cp:revision>
  <dcterms:created xsi:type="dcterms:W3CDTF">2024-02-03T18:13:02Z</dcterms:created>
  <dcterms:modified xsi:type="dcterms:W3CDTF">2025-11-02T15:01:01Z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0x0101008C5C159DBBD3BC47AF00505115A55CEB</vt:lpwstr>
  </property>
</Properties>
</file>