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2"/>
  </p:notesMasterIdLst>
  <p:sldIdLst>
    <p:sldId id="256" r:id="rId2"/>
    <p:sldId id="265" r:id="rId3"/>
    <p:sldId id="259" r:id="rId4"/>
    <p:sldId id="260" r:id="rId5"/>
    <p:sldId id="257" r:id="rId6"/>
    <p:sldId id="266" r:id="rId7"/>
    <p:sldId id="261" r:id="rId8"/>
    <p:sldId id="263" r:id="rId9"/>
    <p:sldId id="262" r:id="rId10"/>
    <p:sldId id="264" r:id="rId11"/>
  </p:sldIdLst>
  <p:sldSz cx="12192000" cy="6858000"/>
  <p:notesSz cx="6858000" cy="9810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88C76A-4504-C859-6DA1-12B76A640A0E}" v="71" dt="2020-01-21T14:35:23.502"/>
    <p1510:client id="{5609C3FD-5967-B54F-FC96-A90B256629ED}" v="2170" dt="2020-01-20T15:01:21.756"/>
    <p1510:client id="{6AB281E1-9D9B-60F9-D4F7-4F055EEA795A}" v="187" dt="2020-01-22T18:45:28.639"/>
    <p1510:client id="{9EAD0878-9423-93DC-33DD-2F7826ABCDAD}" v="4" dt="2020-01-24T11:54:42.332"/>
    <p1510:client id="{BEEEC0F7-0721-2F71-AEE3-1FF564A0CD92}" v="20" dt="2020-01-24T11:28:24.637"/>
    <p1510:client id="{C4253E61-695F-023D-C892-05E913CDAC97}" v="50" dt="2020-01-21T14:27:21.374"/>
    <p1510:client id="{F6014063-8566-297A-0D29-A73B9A0A56D9}" v="3254" dt="2020-01-22T18:41:46.7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D73630-BD62-4CF5-9B3A-FF85AE553473}" type="datetimeFigureOut">
              <a:rPr lang="en-GB"/>
              <a:t>24/01/2020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D6C23-B8DC-4DDD-BAB5-267A4895AB76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092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20000"/>
              </a:spcBef>
              <a:spcAft>
                <a:spcPts val="600"/>
              </a:spcAft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D6C23-B8DC-4DDD-BAB5-267A4895AB76}" type="slidenum">
              <a:rPr lang="en-GB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055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cap="all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D6C23-B8DC-4DDD-BAB5-267A4895AB76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46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1/24/2020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377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1/24/2020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582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1/24/2020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46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26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785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88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669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1/24/2020</a:t>
            </a:fld>
            <a:endParaRPr lang="en-US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082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734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983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1/24/2020</a:t>
            </a:fld>
            <a:endParaRPr lang="en-US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168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08437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84" r:id="rId5"/>
    <p:sldLayoutId id="2147483678" r:id="rId6"/>
    <p:sldLayoutId id="2147483679" r:id="rId7"/>
    <p:sldLayoutId id="2147483680" r:id="rId8"/>
    <p:sldLayoutId id="2147483683" r:id="rId9"/>
    <p:sldLayoutId id="2147483681" r:id="rId10"/>
    <p:sldLayoutId id="2147483682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7140C5F6-42D5-4D5D-9636-0329EEFBA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5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E7B43885-DCF4-4331-A313-57FC2889DB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134" r="524" b="19588"/>
          <a:stretch/>
        </p:blipFill>
        <p:spPr>
          <a:xfrm>
            <a:off x="-3514" y="901132"/>
            <a:ext cx="4503176" cy="2693765"/>
          </a:xfrm>
          <a:prstGeom prst="rect">
            <a:avLst/>
          </a:prstGeom>
        </p:spPr>
      </p:pic>
      <p:pic>
        <p:nvPicPr>
          <p:cNvPr id="5" name="Picture 5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B8B30C4A-8FC7-4710-856F-83CA2A933B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63" r="7848"/>
          <a:stretch/>
        </p:blipFill>
        <p:spPr>
          <a:xfrm>
            <a:off x="6809335" y="598712"/>
            <a:ext cx="2932096" cy="3298605"/>
          </a:xfrm>
          <a:prstGeom prst="rect">
            <a:avLst/>
          </a:prstGeom>
        </p:spPr>
      </p:pic>
      <p:pic>
        <p:nvPicPr>
          <p:cNvPr id="6" name="Picture 6" descr="A close up of a light&#10;&#10;Description generated with high confidence">
            <a:extLst>
              <a:ext uri="{FF2B5EF4-FFF2-40B4-BE49-F238E27FC236}">
                <a16:creationId xmlns:a16="http://schemas.microsoft.com/office/drawing/2014/main" id="{2D1ECB0F-8821-48BB-8251-1A6DA7AFD0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49" y="4266688"/>
            <a:ext cx="4642819" cy="2593906"/>
          </a:xfrm>
          <a:prstGeom prst="rect">
            <a:avLst/>
          </a:pr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457E30F7-3253-4621-AB18-6A383D3A3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498" y="4267831"/>
            <a:ext cx="7552502" cy="2590169"/>
          </a:xfrm>
          <a:prstGeom prst="rect">
            <a:avLst/>
          </a:prstGeom>
          <a:solidFill>
            <a:srgbClr val="465359"/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9842" y="4571122"/>
            <a:ext cx="6591957" cy="103790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300">
                <a:solidFill>
                  <a:srgbClr val="FFFFFF"/>
                </a:solidFill>
              </a:rPr>
              <a:t> </a:t>
            </a:r>
            <a:br>
              <a:rPr lang="en-GB" sz="3300">
                <a:solidFill>
                  <a:srgbClr val="FFFFFF"/>
                </a:solidFill>
              </a:rPr>
            </a:br>
            <a:endParaRPr lang="en-GB" sz="33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9842" y="4818440"/>
            <a:ext cx="6591957" cy="131126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00000"/>
              </a:lnSpc>
            </a:pPr>
            <a:r>
              <a:rPr lang="en-GB" sz="9600" b="1" dirty="0">
                <a:solidFill>
                  <a:srgbClr val="FFFFFF"/>
                </a:solidFill>
              </a:rPr>
              <a:t>The relationship between body mass index and hand grip strength in collegiate rugby players.</a:t>
            </a: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36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80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  <a:p>
            <a:pPr>
              <a:lnSpc>
                <a:spcPct val="100000"/>
              </a:lnSpc>
            </a:pPr>
            <a:r>
              <a:rPr lang="en-GB" sz="400" dirty="0">
                <a:solidFill>
                  <a:srgbClr val="FFFFFF"/>
                </a:solidFill>
              </a:rPr>
              <a:t>Taliesin </a:t>
            </a:r>
            <a:r>
              <a:rPr lang="en-GB" sz="400" err="1">
                <a:solidFill>
                  <a:srgbClr val="FFFFFF"/>
                </a:solidFill>
              </a:rPr>
              <a:t>Fargeot</a:t>
            </a:r>
            <a:r>
              <a:rPr lang="en-GB" sz="400" dirty="0">
                <a:solidFill>
                  <a:srgbClr val="FFFFFF"/>
                </a:solidFill>
              </a:rPr>
              <a:t> 1701295</a:t>
            </a:r>
          </a:p>
          <a:p>
            <a:pPr>
              <a:lnSpc>
                <a:spcPct val="100000"/>
              </a:lnSpc>
            </a:pPr>
            <a:endParaRPr lang="en-GB" sz="400">
              <a:solidFill>
                <a:srgbClr val="FFFFFF">
                  <a:alpha val="75000"/>
                </a:srgbClr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B305829B-9491-4F93-8853-9BCABA78F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20158"/>
            <a:ext cx="12188952" cy="9144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51F966F2-031A-4EA8-B214-62BED34F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1359" y="-460"/>
            <a:ext cx="91440" cy="685800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41D456B-D410-4B9A-B4A8-32858C525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BD24F9-D52D-49D7-BAD9-065201E81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009398"/>
            <a:ext cx="6400798" cy="458618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>
                <a:solidFill>
                  <a:srgbClr val="FFFFFF"/>
                </a:solidFill>
              </a:rPr>
              <a:t>What does recent literature say?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41967BFE-D591-4422-9648-EC369FB5D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1190" y="457201"/>
            <a:ext cx="6400800" cy="9499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7582E51-231C-453B-87BB-1DBCED8CF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6" y="0"/>
            <a:ext cx="4657344" cy="685800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6F700B-68A4-40BC-B2C6-BD6385C5E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88808" y="455422"/>
            <a:ext cx="3749040" cy="9499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861566-1282-4756-A1AB-5732BF71E78E}"/>
              </a:ext>
            </a:extLst>
          </p:cNvPr>
          <p:cNvSpPr txBox="1"/>
          <p:nvPr/>
        </p:nvSpPr>
        <p:spPr>
          <a:xfrm>
            <a:off x="5117586" y="1124998"/>
            <a:ext cx="6493222" cy="460800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</a:pP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7CADF5-5540-4756-851A-ED9A52138331}"/>
              </a:ext>
            </a:extLst>
          </p:cNvPr>
          <p:cNvSpPr txBox="1"/>
          <p:nvPr/>
        </p:nvSpPr>
        <p:spPr>
          <a:xfrm>
            <a:off x="7858665" y="785005"/>
            <a:ext cx="3203274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/>
              <a:t>WHAT WE ALREADY </a:t>
            </a:r>
            <a:r>
              <a:rPr lang="en-GB" sz="2800" b="1"/>
              <a:t>KNOW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E4BBD87-F0BB-4018-AAD7-A92207A259DA}"/>
              </a:ext>
            </a:extLst>
          </p:cNvPr>
          <p:cNvSpPr txBox="1"/>
          <p:nvPr/>
        </p:nvSpPr>
        <p:spPr>
          <a:xfrm>
            <a:off x="7843388" y="2566898"/>
            <a:ext cx="2743200" cy="130805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/>
              <a:t>WHAT WE NEED TO FIND OUT</a:t>
            </a:r>
          </a:p>
          <a:p>
            <a:pPr>
              <a:spcAft>
                <a:spcPts val="600"/>
              </a:spcAft>
            </a:pP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E74F34-E912-4E59-A819-B06EFFCD4930}"/>
              </a:ext>
            </a:extLst>
          </p:cNvPr>
          <p:cNvSpPr txBox="1"/>
          <p:nvPr/>
        </p:nvSpPr>
        <p:spPr>
          <a:xfrm>
            <a:off x="7784981" y="4751358"/>
            <a:ext cx="3447690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/>
              <a:t>WHAT ARE THE STRENGTHS AND </a:t>
            </a:r>
            <a:r>
              <a:rPr lang="en-GB" sz="2800" b="1"/>
              <a:t>WEAKNESSES</a:t>
            </a:r>
          </a:p>
        </p:txBody>
      </p:sp>
    </p:spTree>
    <p:extLst>
      <p:ext uri="{BB962C8B-B14F-4D97-AF65-F5344CB8AC3E}">
        <p14:creationId xmlns:p14="http://schemas.microsoft.com/office/powerpoint/2010/main" val="26925623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6B47BF-F3D0-4678-9B20-DA45E1BCA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EC0B1E-F13C-45AF-A367-A1E39BED5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136" y="549905"/>
            <a:ext cx="4076149" cy="4608003"/>
          </a:xfrm>
        </p:spPr>
        <p:txBody>
          <a:bodyPr anchor="ctr">
            <a:normAutofit fontScale="90000"/>
          </a:bodyPr>
          <a:lstStyle/>
          <a:p>
            <a:br>
              <a:rPr lang="en-US" sz="4000" dirty="0"/>
            </a:br>
            <a:r>
              <a:rPr lang="en-GB" sz="3600" u="sng" dirty="0">
                <a:solidFill>
                  <a:schemeClr val="accent1"/>
                </a:solidFill>
              </a:rPr>
              <a:t>Hypothosis:</a:t>
            </a:r>
            <a:r>
              <a:rPr lang="en-GB" sz="3600" dirty="0">
                <a:solidFill>
                  <a:schemeClr val="accent1"/>
                </a:solidFill>
              </a:rPr>
              <a:t>  </a:t>
            </a:r>
            <a:br>
              <a:rPr lang="en-GB" sz="3600" dirty="0">
                <a:solidFill>
                  <a:schemeClr val="accent1"/>
                </a:solidFill>
              </a:rPr>
            </a:br>
            <a:br>
              <a:rPr lang="en-GB" sz="3600" dirty="0"/>
            </a:br>
            <a:r>
              <a:rPr lang="en-GB" sz="3600">
                <a:solidFill>
                  <a:schemeClr val="accent1"/>
                </a:solidFill>
              </a:rPr>
              <a:t>A SIGNIFICANT RELASTIONSHIP </a:t>
            </a:r>
            <a:r>
              <a:rPr lang="en-GB" sz="3600" dirty="0">
                <a:solidFill>
                  <a:schemeClr val="accent1"/>
                </a:solidFill>
              </a:rPr>
              <a:t>BETWEEN BMI SCORE AND HAND GRIP STRENGTH</a:t>
            </a:r>
            <a:br>
              <a:rPr lang="en-GB" sz="3600" dirty="0">
                <a:solidFill>
                  <a:schemeClr val="accent1"/>
                </a:solidFill>
              </a:rPr>
            </a:b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334917-3673-4EF2-BA7C-CC83AEEEA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673" y="457200"/>
            <a:ext cx="420624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589AE1-C0FC-4B66-9C0D-9EB92F40F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7585" y="457200"/>
            <a:ext cx="658368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52B19-1F2A-4271-8DA2-4433F8616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8567" y="-1189757"/>
            <a:ext cx="6493222" cy="46080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dirty="0">
                <a:solidFill>
                  <a:schemeClr val="tx1"/>
                </a:solidFill>
              </a:rPr>
              <a:t> </a:t>
            </a:r>
            <a:r>
              <a:rPr lang="en-GB" sz="4800" b="1" u="sng">
                <a:solidFill>
                  <a:schemeClr val="tx1"/>
                </a:solidFill>
              </a:rPr>
              <a:t>HYPOTHOSIS</a:t>
            </a:r>
            <a:endParaRPr lang="en-US" sz="4400" u="sng">
              <a:solidFill>
                <a:schemeClr val="tx1"/>
              </a:solidFill>
            </a:endParaRPr>
          </a:p>
          <a:p>
            <a:pPr marL="305435" indent="-305435"/>
            <a:endParaRPr lang="en-GB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547B6C-6217-489B-8FA8-0E62AE200582}"/>
              </a:ext>
            </a:extLst>
          </p:cNvPr>
          <p:cNvSpPr txBox="1"/>
          <p:nvPr/>
        </p:nvSpPr>
        <p:spPr>
          <a:xfrm>
            <a:off x="7959305" y="1115683"/>
            <a:ext cx="3749615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u="sng">
                <a:solidFill>
                  <a:schemeClr val="accent1"/>
                </a:solidFill>
              </a:rPr>
              <a:t>NULL HYPOTHOSIS:</a:t>
            </a:r>
            <a:endParaRPr lang="en-US" sz="3200" b="1" u="sng">
              <a:solidFill>
                <a:schemeClr val="accent1"/>
              </a:solidFill>
            </a:endParaRPr>
          </a:p>
          <a:p>
            <a:endParaRPr lang="en-GB" sz="3200" b="1" u="sng" dirty="0">
              <a:solidFill>
                <a:schemeClr val="accent1"/>
              </a:solidFill>
            </a:endParaRPr>
          </a:p>
          <a:p>
            <a:r>
              <a:rPr lang="en-GB" sz="3200" b="1" dirty="0">
                <a:solidFill>
                  <a:schemeClr val="accent1"/>
                </a:solidFill>
              </a:rPr>
              <a:t>NON-SIGNIFICANT </a:t>
            </a:r>
            <a:r>
              <a:rPr lang="en-GB" sz="3200" b="1">
                <a:solidFill>
                  <a:schemeClr val="accent1"/>
                </a:solidFill>
              </a:rPr>
              <a:t>RELASTIONSHIP BETWEEN BMI AND GRIP STRENGTH</a:t>
            </a:r>
          </a:p>
          <a:p>
            <a:endParaRPr lang="en-GB" sz="3200" b="1" dirty="0">
              <a:solidFill>
                <a:schemeClr val="accent1"/>
              </a:solidFill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FF6885B-7A2F-40B0-B8E5-A40FA551CA1C}"/>
              </a:ext>
            </a:extLst>
          </p:cNvPr>
          <p:cNvCxnSpPr/>
          <p:nvPr/>
        </p:nvCxnSpPr>
        <p:spPr>
          <a:xfrm>
            <a:off x="5695411" y="1662562"/>
            <a:ext cx="14377" cy="4802036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4444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E9751CB9-7B25-4EB8-9A6F-82F822549F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1317383-CF3B-4B02-9512-BECBEF6362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1D4C7A0-6DF2-4F2D-A45D-F111582974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BF3943D-BCB6-4B31-809D-A005686483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9373A6F-2E1F-4613-8E1D-D68057D29F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01200"/>
            <a:ext cx="3707477" cy="562497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51C11C-7DF2-4805-8E9B-D83AAE62F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104" y="213325"/>
            <a:ext cx="3409783" cy="130036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u="sng">
                <a:solidFill>
                  <a:srgbClr val="FFFFFF"/>
                </a:solidFill>
              </a:rPr>
              <a:t>METHOD</a:t>
            </a:r>
            <a:br>
              <a:rPr lang="en-US" u="sng">
                <a:solidFill>
                  <a:srgbClr val="FFFFFF"/>
                </a:solidFill>
              </a:rPr>
            </a:br>
            <a:endParaRPr lang="en-US" u="sng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0EA193-AC37-4B44-816B-5A9BDDB644B3}"/>
              </a:ext>
            </a:extLst>
          </p:cNvPr>
          <p:cNvSpPr txBox="1"/>
          <p:nvPr/>
        </p:nvSpPr>
        <p:spPr>
          <a:xfrm>
            <a:off x="385594" y="2809745"/>
            <a:ext cx="3409782" cy="123568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</a:pPr>
            <a:r>
              <a:rPr lang="en-US" b="1" u="sng">
                <a:solidFill>
                  <a:srgbClr val="FFFFFF"/>
                </a:solidFill>
              </a:rPr>
              <a:t>CONVENT SAMPLE:</a:t>
            </a:r>
            <a:r>
              <a:rPr lang="en-US">
                <a:solidFill>
                  <a:srgbClr val="FFFFFF"/>
                </a:solidFill>
              </a:rPr>
              <a:t> TO FIND A GROUP OF PARTICIPANT WHO WILL BE AVAILABLE FOR TESTING </a:t>
            </a:r>
            <a:endParaRPr lang="en-US"/>
          </a:p>
        </p:txBody>
      </p:sp>
      <p:pic>
        <p:nvPicPr>
          <p:cNvPr id="12" name="Graphic 11" descr="Rugby">
            <a:extLst>
              <a:ext uri="{FF2B5EF4-FFF2-40B4-BE49-F238E27FC236}">
                <a16:creationId xmlns:a16="http://schemas.microsoft.com/office/drawing/2014/main" id="{4543C318-852A-4000-831B-013E1FC60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3830" y="936141"/>
            <a:ext cx="4968305" cy="496830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206ECE-0D2A-4548-8FA5-56C2237D0685}"/>
              </a:ext>
            </a:extLst>
          </p:cNvPr>
          <p:cNvSpPr txBox="1"/>
          <p:nvPr/>
        </p:nvSpPr>
        <p:spPr>
          <a:xfrm>
            <a:off x="454325" y="1072551"/>
            <a:ext cx="364897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b="1" u="sng" dirty="0"/>
              <a:t>WHO:</a:t>
            </a:r>
            <a:r>
              <a:rPr lang="en-GB" dirty="0"/>
              <a:t> UNIVERSITY OF WALES TRINITY ST DAVID MALE RUGBY </a:t>
            </a:r>
            <a:r>
              <a:rPr lang="en-GB"/>
              <a:t>UNION TEAM.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057C48-F005-4511-A002-AF7C1227D331}"/>
              </a:ext>
            </a:extLst>
          </p:cNvPr>
          <p:cNvSpPr txBox="1"/>
          <p:nvPr/>
        </p:nvSpPr>
        <p:spPr>
          <a:xfrm>
            <a:off x="439049" y="1991803"/>
            <a:ext cx="2743200" cy="7232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b="1" u="sng"/>
              <a:t>AGE RANGE: </a:t>
            </a:r>
            <a:r>
              <a:rPr lang="en-GB"/>
              <a:t>18  - 25</a:t>
            </a:r>
          </a:p>
          <a:p>
            <a:pPr>
              <a:spcAft>
                <a:spcPts val="600"/>
              </a:spcAft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43F12D-2670-45C4-91EF-F7D9F299427F}"/>
              </a:ext>
            </a:extLst>
          </p:cNvPr>
          <p:cNvSpPr txBox="1"/>
          <p:nvPr/>
        </p:nvSpPr>
        <p:spPr>
          <a:xfrm>
            <a:off x="395017" y="2407848"/>
            <a:ext cx="351957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b="1" u="sng"/>
              <a:t>HOW MANY PARTICIPANTS:</a:t>
            </a:r>
            <a:r>
              <a:rPr lang="en-GB"/>
              <a:t> 15+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5762D6-3D04-4B89-A91A-EBFAD7AD5637}"/>
              </a:ext>
            </a:extLst>
          </p:cNvPr>
          <p:cNvSpPr txBox="1"/>
          <p:nvPr/>
        </p:nvSpPr>
        <p:spPr>
          <a:xfrm>
            <a:off x="364466" y="4045071"/>
            <a:ext cx="356270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b="1" u="sng"/>
              <a:t>INCLUSION:</a:t>
            </a:r>
            <a:r>
              <a:rPr lang="en-GB"/>
              <a:t> UNIVERSITY OF WALES  TRINITY ST DAVID MALE RUGBY PLAYER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46DDCA-DE21-4E4F-B7A9-6E6ED90ED09A}"/>
              </a:ext>
            </a:extLst>
          </p:cNvPr>
          <p:cNvSpPr txBox="1"/>
          <p:nvPr/>
        </p:nvSpPr>
        <p:spPr>
          <a:xfrm>
            <a:off x="392322" y="4978700"/>
            <a:ext cx="5172973" cy="12772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b="1" u="sng" dirty="0"/>
              <a:t>EXCLUSION:</a:t>
            </a:r>
            <a:r>
              <a:rPr lang="en-GB" dirty="0"/>
              <a:t> NONE RUGBY UNION PLAYERS. UPPER LIMB INJURED PLAYERS OR IN REHABILITION PHASE ON RETURN TO </a:t>
            </a:r>
            <a:r>
              <a:rPr lang="en-GB"/>
              <a:t>PLAY</a:t>
            </a:r>
          </a:p>
          <a:p>
            <a:pPr>
              <a:spcAft>
                <a:spcPts val="600"/>
              </a:spcAft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1199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CF4EB5C-ED25-4675-8255-2F5B12CFF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14EC6E-A557-42A2-BCDC-3ABFFC5E5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5482C9-EB42-4BFE-95BF-7FD661F07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39E646-A625-4A26-86ED-BD90EDD32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019540-1104-4B12-9F83-45F586741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580CFD6-E44A-486A-9E73-D8D948F78A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171433" y="3383280"/>
            <a:ext cx="3703320" cy="91440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" name="Picture 2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C0D1703F-47C0-404D-B087-BB64C0122A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8" t="10118" r="266" b="5822"/>
          <a:stretch/>
        </p:blipFill>
        <p:spPr>
          <a:xfrm>
            <a:off x="8170871" y="5750"/>
            <a:ext cx="4016109" cy="54838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6E98F5-0695-41F4-A158-3927DAFCBCDC}"/>
              </a:ext>
            </a:extLst>
          </p:cNvPr>
          <p:cNvSpPr txBox="1"/>
          <p:nvPr/>
        </p:nvSpPr>
        <p:spPr>
          <a:xfrm>
            <a:off x="8936966" y="5529531"/>
            <a:ext cx="2743200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/>
              <a:t>BMI chart, 2018</a:t>
            </a:r>
            <a:endParaRPr lang="en-US" sz="1600"/>
          </a:p>
          <a:p>
            <a:r>
              <a:rPr lang="en-GB"/>
              <a:t>(</a:t>
            </a:r>
            <a:r>
              <a:rPr lang="en-GB" sz="1600"/>
              <a:t>National health </a:t>
            </a:r>
            <a:r>
              <a:rPr lang="en-GB" sz="1600" dirty="0"/>
              <a:t>service, 2018)</a:t>
            </a:r>
            <a:endParaRPr lang="en-GB"/>
          </a:p>
        </p:txBody>
      </p:sp>
      <p:pic>
        <p:nvPicPr>
          <p:cNvPr id="5" name="Picture 5" descr="A close up of a device&#10;&#10;Description generated with high confidence">
            <a:extLst>
              <a:ext uri="{FF2B5EF4-FFF2-40B4-BE49-F238E27FC236}">
                <a16:creationId xmlns:a16="http://schemas.microsoft.com/office/drawing/2014/main" id="{E35A3CDF-7214-4383-B4A5-CA2E843D82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1118" y="-447"/>
            <a:ext cx="4385991" cy="54930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74F3D56-D066-4AAF-B2FF-3C1778ADD652}"/>
              </a:ext>
            </a:extLst>
          </p:cNvPr>
          <p:cNvSpPr txBox="1"/>
          <p:nvPr/>
        </p:nvSpPr>
        <p:spPr>
          <a:xfrm>
            <a:off x="4090897" y="5499879"/>
            <a:ext cx="423844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600" dirty="0">
              <a:ea typeface="+mn-lt"/>
              <a:cs typeface="+mn-lt"/>
            </a:endParaRPr>
          </a:p>
          <a:p>
            <a:r>
              <a:rPr lang="en" sz="1600">
                <a:ea typeface="+mn-lt"/>
                <a:cs typeface="+mn-lt"/>
              </a:rPr>
              <a:t>T.K.K. 5001 GRIP-A</a:t>
            </a:r>
            <a:r>
              <a:rPr lang="en-GB" sz="1600" dirty="0"/>
              <a:t>  hand </a:t>
            </a:r>
            <a:r>
              <a:rPr lang="en-GB" sz="1600"/>
              <a:t>grip dyanometer as used in testing.</a:t>
            </a:r>
            <a:endParaRPr lang="en-GB" sz="1600" dirty="0"/>
          </a:p>
          <a:p>
            <a:endParaRPr lang="en-GB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F64FC5-14CC-4AF5-88C8-742499B7BE73}"/>
              </a:ext>
            </a:extLst>
          </p:cNvPr>
          <p:cNvSpPr txBox="1"/>
          <p:nvPr/>
        </p:nvSpPr>
        <p:spPr>
          <a:xfrm>
            <a:off x="64339" y="1444566"/>
            <a:ext cx="4180935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endParaRPr lang="en-GB" dirty="0"/>
          </a:p>
          <a:p>
            <a:pPr marL="285750" indent="-285750">
              <a:buFont typeface="Arial,Sans-Serif"/>
              <a:buChar char="•"/>
            </a:pPr>
            <a:endParaRPr lang="en-GB" dirty="0"/>
          </a:p>
          <a:p>
            <a:pPr marL="285750" indent="-285750">
              <a:buFont typeface="Arial,Sans-Serif"/>
              <a:buChar char="•"/>
            </a:pPr>
            <a:endParaRPr lang="en-GB" dirty="0"/>
          </a:p>
          <a:p>
            <a:r>
              <a:rPr lang="en-GB" sz="5400" b="1" u="sng"/>
              <a:t>PROTOCOL</a:t>
            </a:r>
            <a:endParaRPr lang="en-GB" sz="5400" u="sng" dirty="0"/>
          </a:p>
          <a:p>
            <a:pPr marL="285750" indent="-285750">
              <a:buFont typeface="Arial"/>
              <a:buChar char="•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7664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6847DD-0A6F-4FC7-93EB-219F7C252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620" y="863695"/>
            <a:ext cx="3511233" cy="37799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>
                <a:solidFill>
                  <a:schemeClr val="tx1"/>
                </a:solidFill>
              </a:rPr>
              <a:t>DATA ANALYSIS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155798-8700-4386-B3F9-EF8DC3FB6E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41" r="11401" b="-3"/>
          <a:stretch/>
        </p:blipFill>
        <p:spPr>
          <a:xfrm>
            <a:off x="4654295" y="10"/>
            <a:ext cx="753770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10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52FF1B8-145F-47AA-9F6F-7DA3201AA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DFE8A8C-8C1F-40A1-8A45-9D05B0DD8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E1EF8C3-8F8A-447D-A5FF-C12426825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B511BAF-6DC3-420A-8603-96945C66A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2" name="Graphic 11" descr="Warning">
            <a:extLst>
              <a:ext uri="{FF2B5EF4-FFF2-40B4-BE49-F238E27FC236}">
                <a16:creationId xmlns:a16="http://schemas.microsoft.com/office/drawing/2014/main" id="{A384D89E-3E2B-4A2A-9ECB-5E36D3603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700" y="2049354"/>
            <a:ext cx="3053422" cy="3053422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6C60306D-4E52-44F2-9372-D634B17B8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1" y="601200"/>
            <a:ext cx="7498616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9CDD5E-5126-4BEC-BA25-AC5331C95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4828" y="-306058"/>
            <a:ext cx="6798608" cy="208586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u="sng">
                <a:solidFill>
                  <a:srgbClr val="FFFFFF"/>
                </a:solidFill>
              </a:rPr>
              <a:t>ethical considerations</a:t>
            </a:r>
            <a:br>
              <a:rPr lang="en-US" sz="3600" u="sng">
                <a:solidFill>
                  <a:srgbClr val="FFFFFF"/>
                </a:solidFill>
              </a:rPr>
            </a:br>
            <a:endParaRPr lang="en-US" sz="3600">
              <a:solidFill>
                <a:srgbClr val="FFFFFF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8CE3CB-2AF8-4B04-BC8A-54B64825A697}"/>
              </a:ext>
            </a:extLst>
          </p:cNvPr>
          <p:cNvSpPr txBox="1"/>
          <p:nvPr/>
        </p:nvSpPr>
        <p:spPr>
          <a:xfrm>
            <a:off x="4336211" y="2050211"/>
            <a:ext cx="389338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spcAft>
                <a:spcPts val="600"/>
              </a:spcAft>
              <a:buFont typeface="Arial"/>
              <a:buChar char="•"/>
            </a:pPr>
            <a:r>
              <a:rPr lang="en-GB" sz="2400">
                <a:solidFill>
                  <a:schemeClr val="bg1"/>
                </a:solidFill>
              </a:rPr>
              <a:t>RISK ASSESMENTS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EF1C06-2529-4108-A336-3949999E1687}"/>
              </a:ext>
            </a:extLst>
          </p:cNvPr>
          <p:cNvSpPr txBox="1"/>
          <p:nvPr/>
        </p:nvSpPr>
        <p:spPr>
          <a:xfrm>
            <a:off x="4349690" y="3343275"/>
            <a:ext cx="2743200" cy="8156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bg1"/>
                </a:solidFill>
              </a:rPr>
              <a:t>FIRST AID</a:t>
            </a:r>
            <a:endParaRPr lang="en-US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148F3A-A5AA-4253-AF7F-D5985C72E68A}"/>
              </a:ext>
            </a:extLst>
          </p:cNvPr>
          <p:cNvSpPr txBox="1"/>
          <p:nvPr/>
        </p:nvSpPr>
        <p:spPr>
          <a:xfrm>
            <a:off x="4334414" y="1228906"/>
            <a:ext cx="7243313" cy="12772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spcAft>
                <a:spcPts val="600"/>
              </a:spcAft>
              <a:buFont typeface="Arial"/>
              <a:buChar char="•"/>
            </a:pPr>
            <a:r>
              <a:rPr lang="en-GB" sz="2400">
                <a:solidFill>
                  <a:schemeClr val="bg1"/>
                </a:solidFill>
              </a:rPr>
              <a:t>INFORMED CONSENT – PARTICIPANT INFORMATION SHEET</a:t>
            </a:r>
            <a:endParaRPr lang="en-US"/>
          </a:p>
          <a:p>
            <a:pPr marL="342900" indent="-342900">
              <a:spcAft>
                <a:spcPts val="600"/>
              </a:spcAft>
              <a:buFont typeface="Arial"/>
              <a:buChar char="•"/>
            </a:pPr>
            <a:endParaRPr lang="en-GB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D0D8E1-0C84-40CD-9CBE-0EA8D90045BC}"/>
              </a:ext>
            </a:extLst>
          </p:cNvPr>
          <p:cNvSpPr txBox="1"/>
          <p:nvPr/>
        </p:nvSpPr>
        <p:spPr>
          <a:xfrm>
            <a:off x="4346994" y="2736732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spcAft>
                <a:spcPts val="600"/>
              </a:spcAft>
              <a:buFont typeface="Arial"/>
              <a:buChar char="•"/>
            </a:pPr>
            <a:r>
              <a:rPr lang="en-GB" sz="2400">
                <a:solidFill>
                  <a:schemeClr val="bg1"/>
                </a:solidFill>
              </a:rPr>
              <a:t>RISKS OF INJURY</a:t>
            </a:r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3DB659-11A0-45B6-AD94-AD79E44A6C9F}"/>
              </a:ext>
            </a:extLst>
          </p:cNvPr>
          <p:cNvSpPr txBox="1"/>
          <p:nvPr/>
        </p:nvSpPr>
        <p:spPr>
          <a:xfrm>
            <a:off x="4331719" y="3986662"/>
            <a:ext cx="382150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spcAft>
                <a:spcPts val="600"/>
              </a:spcAft>
              <a:buFont typeface="Arial"/>
              <a:buChar char="•"/>
            </a:pPr>
            <a:r>
              <a:rPr lang="en-GB" sz="2400">
                <a:solidFill>
                  <a:schemeClr val="bg1"/>
                </a:solidFill>
              </a:rPr>
              <a:t>SHARING RESULTS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551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373F125-DEF3-41D6-9918-AB21A2ACC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1E9F226-EB6E-48C9-ADDA-636DE4BF4E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581" y="485678"/>
            <a:ext cx="4174743" cy="5888772"/>
          </a:xfrm>
          <a:prstGeom prst="rect">
            <a:avLst/>
          </a:prstGeom>
          <a:solidFill>
            <a:srgbClr val="4653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674AB7-3F42-491F-A85D-B05649096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9157" y="1113764"/>
            <a:ext cx="3269749" cy="46243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>
                <a:solidFill>
                  <a:srgbClr val="FFFFFF"/>
                </a:solidFill>
              </a:rPr>
              <a:t>Proposed timeline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ED0181-4C15-4D7B-BD18-11A142CD235A}"/>
              </a:ext>
            </a:extLst>
          </p:cNvPr>
          <p:cNvSpPr txBox="1"/>
          <p:nvPr/>
        </p:nvSpPr>
        <p:spPr>
          <a:xfrm>
            <a:off x="5155905" y="1113764"/>
            <a:ext cx="6108179" cy="462432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LITERATURE REVIEW: &gt; 50 DAYS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METHOD: &gt; 30 DAYS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RESEARCH PROPOSAL: &gt; 30 DAYS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ETHICAL APPROVAL: &gt; 21 DAYS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DATA COLECTION: &gt; 14 DAYS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DATA ANALYSIS: &gt; 14 DAYS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REPORT: &gt; 21 DAYS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FINAL SUBMISSION : 8TH MAY.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33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52FF1B8-145F-47AA-9F6F-7DA3201AA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DFE8A8C-8C1F-40A1-8A45-9D05B0DD8E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E1EF8C3-8F8A-447D-A5FF-C12426825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B511BAF-6DC3-420A-8603-96945C66A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" name="Graphic 7" descr="Design">
            <a:extLst>
              <a:ext uri="{FF2B5EF4-FFF2-40B4-BE49-F238E27FC236}">
                <a16:creationId xmlns:a16="http://schemas.microsoft.com/office/drawing/2014/main" id="{2FBD021C-EA83-4E08-AB4A-F799D932C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4700" y="2049354"/>
            <a:ext cx="3053422" cy="3053422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6C60306D-4E52-44F2-9372-D634B17B8A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6851" y="601200"/>
            <a:ext cx="7498616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29904-DD0D-40DB-8D3F-E8CF2B997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4866" y="-751756"/>
            <a:ext cx="6798608" cy="208586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u="sng">
                <a:solidFill>
                  <a:srgbClr val="FFFFFF"/>
                </a:solidFill>
              </a:rPr>
              <a:t>Research limitations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3A124E-70BF-4885-A8C9-4A7459947962}"/>
              </a:ext>
            </a:extLst>
          </p:cNvPr>
          <p:cNvSpPr txBox="1"/>
          <p:nvPr/>
        </p:nvSpPr>
        <p:spPr>
          <a:xfrm>
            <a:off x="4379343" y="1834551"/>
            <a:ext cx="669697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LACK OF PARTICIPANTS READILY FIT AT TIME OF TESTING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F6CB52-7203-4F5B-ADE3-8D8A728CEAE3}"/>
              </a:ext>
            </a:extLst>
          </p:cNvPr>
          <p:cNvSpPr txBox="1"/>
          <p:nvPr/>
        </p:nvSpPr>
        <p:spPr>
          <a:xfrm>
            <a:off x="4378444" y="2983841"/>
            <a:ext cx="6941388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AVAILABILITY OF EQUIPMENT DURING PROPOSED TESTING TIMESCALE</a:t>
            </a:r>
            <a:r>
              <a:rPr lang="en-GB" sz="2800" dirty="0">
                <a:solidFill>
                  <a:schemeClr val="bg1"/>
                </a:solidFill>
              </a:rPr>
              <a:t> </a:t>
            </a:r>
            <a:endParaRPr lang="en-GB" sz="240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CFF08A-986B-4056-826F-63B22A548BB7}"/>
              </a:ext>
            </a:extLst>
          </p:cNvPr>
          <p:cNvSpPr txBox="1"/>
          <p:nvPr/>
        </p:nvSpPr>
        <p:spPr>
          <a:xfrm>
            <a:off x="4379343" y="4063041"/>
            <a:ext cx="720018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AVAILABILITY OF STUDENT RUGBY PLAYERS AROUND THEIR UNIVERSITY TIMETABLE</a:t>
            </a:r>
            <a:endParaRPr 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450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8BCC9-256D-4466-A46F-3A1EF5A03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6211" y="-146109"/>
            <a:ext cx="2805767" cy="1188720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D6E5AD-529E-4950-8738-35BDB0FCDBC8}"/>
              </a:ext>
            </a:extLst>
          </p:cNvPr>
          <p:cNvSpPr txBox="1"/>
          <p:nvPr/>
        </p:nvSpPr>
        <p:spPr>
          <a:xfrm>
            <a:off x="152401" y="856891"/>
            <a:ext cx="11887199" cy="54476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 err="1"/>
              <a:t>Baechle</a:t>
            </a:r>
            <a:r>
              <a:rPr lang="en-US" sz="1200" dirty="0"/>
              <a:t>, T. (2008). </a:t>
            </a:r>
            <a:r>
              <a:rPr lang="en-US" sz="1200" i="1" dirty="0"/>
              <a:t>Essentials of strength training and conditioning</a:t>
            </a:r>
            <a:r>
              <a:rPr lang="en-US" sz="1200" dirty="0"/>
              <a:t>. Champaign, Ill: Human Kinetics.       </a:t>
            </a:r>
          </a:p>
          <a:p>
            <a:endParaRPr lang="en-US" sz="1200" dirty="0"/>
          </a:p>
          <a:p>
            <a:r>
              <a:rPr lang="en-US" sz="1200" dirty="0" err="1"/>
              <a:t>Binns</a:t>
            </a:r>
            <a:r>
              <a:rPr lang="en-US" sz="1200" dirty="0"/>
              <a:t>, A., Gray, M. and Glenn, J. (2016). Hand-grip Strength Relates to Total-Body Muscle Strength Among Older Adults. </a:t>
            </a:r>
            <a:r>
              <a:rPr lang="en-US" sz="1200" i="1" dirty="0"/>
              <a:t>Medicine &amp; Science in Sports &amp; Exercise</a:t>
            </a:r>
            <a:r>
              <a:rPr lang="en-US" sz="1200" dirty="0"/>
              <a:t>, 48, p.687.  </a:t>
            </a:r>
          </a:p>
          <a:p>
            <a:endParaRPr lang="en-US" sz="1200" dirty="0"/>
          </a:p>
          <a:p>
            <a:r>
              <a:rPr lang="en-US" sz="1200" dirty="0"/>
              <a:t>Blomkvist, A., Andersen, S., de Bruin, E. and Jorgensen, M. (2016). Isometric hand grip strength measured by the Nintendo Wii Balance Board – a reliable new method. </a:t>
            </a:r>
            <a:r>
              <a:rPr lang="en-US" sz="1200" i="1" dirty="0"/>
              <a:t>BMC Musculoskeletal Disorders</a:t>
            </a:r>
            <a:r>
              <a:rPr lang="en-US" sz="1200" dirty="0"/>
              <a:t>, 17(1).       </a:t>
            </a:r>
          </a:p>
          <a:p>
            <a:endParaRPr lang="en-US" sz="1200" dirty="0"/>
          </a:p>
          <a:p>
            <a:r>
              <a:rPr lang="en-US" sz="1200" dirty="0" err="1"/>
              <a:t>Harbo</a:t>
            </a:r>
            <a:r>
              <a:rPr lang="en-US" sz="1200" dirty="0"/>
              <a:t>, T., Brincks, J. and Andersen, H. (2011). Maximal isokinetic and isometric muscle strength of major muscle groups related to age, body mass, height, and sex in 178 healthy subjects. </a:t>
            </a:r>
            <a:r>
              <a:rPr lang="en-US" sz="1200" i="1" dirty="0"/>
              <a:t>European Journal of Applied Physiology</a:t>
            </a:r>
            <a:r>
              <a:rPr lang="en-US" sz="1200" dirty="0"/>
              <a:t>, 112(1), pp.267-275.   </a:t>
            </a:r>
          </a:p>
          <a:p>
            <a:endParaRPr lang="en-US" sz="1200" dirty="0"/>
          </a:p>
          <a:p>
            <a:r>
              <a:rPr lang="en-US" sz="1200" dirty="0"/>
              <a:t>nhs.uk. (2018). </a:t>
            </a:r>
            <a:r>
              <a:rPr lang="en-US" sz="1200" i="1" dirty="0"/>
              <a:t>Healthy weight</a:t>
            </a:r>
            <a:r>
              <a:rPr lang="en-US" sz="1200" dirty="0"/>
              <a:t>. [online] Available at: https://www.nhs.uk/live-well/healthy-weight/ [Accessed 14 Dec. 2018].  </a:t>
            </a:r>
          </a:p>
          <a:p>
            <a:endParaRPr lang="en-US" sz="1200" dirty="0"/>
          </a:p>
          <a:p>
            <a:r>
              <a:rPr lang="en-US" sz="1200" dirty="0"/>
              <a:t>Hornsby, W., Gentles, J., MacDonald, C., Mizuguchi, S., Ramsey, M. and Stone, M. (2017). Maximum Strength, Rate of Force Development, Jump Height, and Peak Power Alterations in Weightlifters across Five Months of Training. </a:t>
            </a:r>
            <a:r>
              <a:rPr lang="en-US" sz="1200" i="1" dirty="0"/>
              <a:t>Sports</a:t>
            </a:r>
            <a:r>
              <a:rPr lang="en-US" sz="1200" dirty="0"/>
              <a:t>, 5(4), p.78.   </a:t>
            </a:r>
          </a:p>
          <a:p>
            <a:endParaRPr lang="en-US" sz="1200" dirty="0"/>
          </a:p>
          <a:p>
            <a:r>
              <a:rPr lang="en-US" sz="1200" dirty="0"/>
              <a:t>Hébert, L., Maltais, D., Lepage, C., Saulnier, J., </a:t>
            </a:r>
            <a:r>
              <a:rPr lang="en-US" sz="1200" dirty="0" err="1"/>
              <a:t>Crête</a:t>
            </a:r>
            <a:r>
              <a:rPr lang="en-US" sz="1200" dirty="0"/>
              <a:t>, M. and </a:t>
            </a:r>
            <a:r>
              <a:rPr lang="en-US" sz="1200" dirty="0" err="1"/>
              <a:t>Perron</a:t>
            </a:r>
            <a:r>
              <a:rPr lang="en-US" sz="1200" dirty="0"/>
              <a:t>, M. (2011). Isometric Muscle Strength in Youth Assessed by Hand-held Dynamometry. </a:t>
            </a:r>
            <a:r>
              <a:rPr lang="en-US" sz="1200" i="1" dirty="0" err="1"/>
              <a:t>Paediatric</a:t>
            </a:r>
            <a:r>
              <a:rPr lang="en-US" sz="1200" i="1" dirty="0"/>
              <a:t> Physical Therapy</a:t>
            </a:r>
            <a:r>
              <a:rPr lang="en-US" sz="1200" dirty="0"/>
              <a:t>, 23(3), pp.289-299.    </a:t>
            </a:r>
          </a:p>
          <a:p>
            <a:endParaRPr lang="en-US" sz="1200" dirty="0"/>
          </a:p>
          <a:p>
            <a:r>
              <a:rPr lang="en-US" sz="1200" dirty="0"/>
              <a:t>Massy-Westropp, N., Gill, T., Taylor, A., Bohannon, R. and Hill, C. (2011). Hand Grip Strength: age and gender stratified normative data in a population-based study. </a:t>
            </a:r>
            <a:r>
              <a:rPr lang="en-US" sz="1200" i="1" dirty="0"/>
              <a:t>BMC Research Notes</a:t>
            </a:r>
            <a:r>
              <a:rPr lang="en-US" sz="1200" dirty="0"/>
              <a:t>, 4(1), p.127</a:t>
            </a:r>
          </a:p>
          <a:p>
            <a:endParaRPr lang="en-US" sz="1200" dirty="0"/>
          </a:p>
          <a:p>
            <a:r>
              <a:rPr lang="en-US" sz="1200" dirty="0"/>
              <a:t>Otto, W., Coburn, J., Brown, L. and Spiering, B. (2012). Effects of Weightlifting vs. Kettlebell Training on Vertical Jump, Strength, and Body Composition. </a:t>
            </a:r>
            <a:r>
              <a:rPr lang="en-US" sz="1200" i="1" dirty="0"/>
              <a:t>Journal of Strength and Conditioning Research</a:t>
            </a:r>
            <a:r>
              <a:rPr lang="en-US" sz="1200" dirty="0"/>
              <a:t>, 26(5), pp.1199-1202.    </a:t>
            </a:r>
          </a:p>
          <a:p>
            <a:endParaRPr lang="en-US" sz="1200" dirty="0"/>
          </a:p>
          <a:p>
            <a:r>
              <a:rPr lang="en-US" sz="1200" dirty="0" err="1"/>
              <a:t>Whiteley</a:t>
            </a:r>
            <a:r>
              <a:rPr lang="en-US" sz="1200" dirty="0"/>
              <a:t>, R., Jacobsen, P., Prior, S., </a:t>
            </a:r>
            <a:r>
              <a:rPr lang="en-US" sz="1200" dirty="0" err="1"/>
              <a:t>Skazalski</a:t>
            </a:r>
            <a:r>
              <a:rPr lang="en-US" sz="1200" dirty="0"/>
              <a:t>, C., Otten, R. and Johnson, A. (2012). Correlation of isokinetic and novel hand-held dynamometry measures of knee flexion and extension strength testing. </a:t>
            </a:r>
            <a:r>
              <a:rPr lang="en-US" sz="1200" i="1" dirty="0"/>
              <a:t>Journal of Science and Medicine in Sport</a:t>
            </a:r>
            <a:r>
              <a:rPr lang="en-US" sz="1200" dirty="0"/>
              <a:t>, 15(5), pp.444-450.</a:t>
            </a:r>
          </a:p>
          <a:p>
            <a:endParaRPr lang="en-US" sz="1200" dirty="0"/>
          </a:p>
          <a:p>
            <a:r>
              <a:rPr lang="en-US" sz="1200" dirty="0"/>
              <a:t>Wind, A., </a:t>
            </a:r>
            <a:r>
              <a:rPr lang="en-US" sz="1200" dirty="0" err="1"/>
              <a:t>Takken</a:t>
            </a:r>
            <a:r>
              <a:rPr lang="en-US" sz="1200" dirty="0"/>
              <a:t>, T., </a:t>
            </a:r>
            <a:r>
              <a:rPr lang="en-US" sz="1200" dirty="0" err="1"/>
              <a:t>Helders</a:t>
            </a:r>
            <a:r>
              <a:rPr lang="en-US" sz="1200" dirty="0"/>
              <a:t>, P. and </a:t>
            </a:r>
            <a:r>
              <a:rPr lang="en-US" sz="1200" dirty="0" err="1"/>
              <a:t>Engelbert</a:t>
            </a:r>
            <a:r>
              <a:rPr lang="en-US" sz="1200" dirty="0"/>
              <a:t>, R. (2009). Is grip strength a predictor for total muscle strength in healthy children, adolescents, and young adults? </a:t>
            </a:r>
            <a:r>
              <a:rPr lang="en-US" sz="1200" i="1" dirty="0"/>
              <a:t>European Journal of Pediatrics</a:t>
            </a:r>
            <a:r>
              <a:rPr lang="en-US" sz="1200" dirty="0"/>
              <a:t>, 169(3), pp.281-287.    </a:t>
            </a:r>
          </a:p>
        </p:txBody>
      </p:sp>
    </p:spTree>
    <p:extLst>
      <p:ext uri="{BB962C8B-B14F-4D97-AF65-F5344CB8AC3E}">
        <p14:creationId xmlns:p14="http://schemas.microsoft.com/office/powerpoint/2010/main" val="4066643328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nalogousFromLightSeedRightStep">
      <a:dk1>
        <a:srgbClr val="000000"/>
      </a:dk1>
      <a:lt1>
        <a:srgbClr val="FFFFFF"/>
      </a:lt1>
      <a:dk2>
        <a:srgbClr val="243C41"/>
      </a:dk2>
      <a:lt2>
        <a:srgbClr val="E4E5EA"/>
      </a:lt2>
      <a:accent1>
        <a:srgbClr val="A8A27C"/>
      </a:accent1>
      <a:accent2>
        <a:srgbClr val="98A86E"/>
      </a:accent2>
      <a:accent3>
        <a:srgbClr val="8BAA7D"/>
      </a:accent3>
      <a:accent4>
        <a:srgbClr val="73AE7A"/>
      </a:accent4>
      <a:accent5>
        <a:srgbClr val="7CA994"/>
      </a:accent5>
      <a:accent6>
        <a:srgbClr val="70AAA7"/>
      </a:accent6>
      <a:hlink>
        <a:srgbClr val="777FB6"/>
      </a:hlink>
      <a:folHlink>
        <a:srgbClr val="82828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776</Words>
  <Application>Microsoft Office PowerPoint</Application>
  <PresentationFormat>Widescreen</PresentationFormat>
  <Paragraphs>94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Arial,Sans-Serif</vt:lpstr>
      <vt:lpstr>Calibri</vt:lpstr>
      <vt:lpstr>Franklin Gothic Book</vt:lpstr>
      <vt:lpstr>Franklin Gothic Demi</vt:lpstr>
      <vt:lpstr>Gill Sans MT</vt:lpstr>
      <vt:lpstr>Wingdings 2</vt:lpstr>
      <vt:lpstr>DividendVTI</vt:lpstr>
      <vt:lpstr>  </vt:lpstr>
      <vt:lpstr>What does recent literature say?</vt:lpstr>
      <vt:lpstr> Hypothosis:    A SIGNIFICANT RELASTIONSHIP BETWEEN BMI SCORE AND HAND GRIP STRENGTH </vt:lpstr>
      <vt:lpstr>METHOD </vt:lpstr>
      <vt:lpstr>PowerPoint Presentation</vt:lpstr>
      <vt:lpstr>DATA ANALYSIS</vt:lpstr>
      <vt:lpstr>ethical considerations </vt:lpstr>
      <vt:lpstr>Proposed timeline</vt:lpstr>
      <vt:lpstr>Research limitations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Taliesin fargeot</dc:creator>
  <cp:lastModifiedBy>Taliesin fargeot</cp:lastModifiedBy>
  <cp:revision>781</cp:revision>
  <dcterms:created xsi:type="dcterms:W3CDTF">2020-01-20T14:03:36Z</dcterms:created>
  <dcterms:modified xsi:type="dcterms:W3CDTF">2020-01-24T11:56:26Z</dcterms:modified>
</cp:coreProperties>
</file>