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970" autoAdjust="0"/>
  </p:normalViewPr>
  <p:slideViewPr>
    <p:cSldViewPr>
      <p:cViewPr varScale="1">
        <p:scale>
          <a:sx n="95" d="100"/>
          <a:sy n="95" d="100"/>
        </p:scale>
        <p:origin x="-145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AAD05E-5D53-493C-85A7-B698B9440AD3}" type="doc">
      <dgm:prSet loTypeId="urn:microsoft.com/office/officeart/2005/8/layout/radial3" loCatId="cycle" qsTypeId="urn:microsoft.com/office/officeart/2005/8/quickstyle/simple1" qsCatId="simple" csTypeId="urn:microsoft.com/office/officeart/2005/8/colors/colorful2" csCatId="colorful" phldr="1"/>
      <dgm:spPr/>
      <dgm:t>
        <a:bodyPr/>
        <a:lstStyle/>
        <a:p>
          <a:endParaRPr lang="en-GB"/>
        </a:p>
      </dgm:t>
    </dgm:pt>
    <dgm:pt modelId="{A512E76D-1B8C-4CE0-8793-F7253C47818F}">
      <dgm:prSet phldrT="[Text]"/>
      <dgm:spPr/>
      <dgm:t>
        <a:bodyPr/>
        <a:lstStyle/>
        <a:p>
          <a:r>
            <a:rPr lang="en-GB" dirty="0" smtClean="0"/>
            <a:t>Religion</a:t>
          </a:r>
          <a:endParaRPr lang="en-GB" dirty="0"/>
        </a:p>
      </dgm:t>
    </dgm:pt>
    <dgm:pt modelId="{78778030-984F-4AFE-8FFC-FE656B99EBA6}" type="parTrans" cxnId="{D33D06A5-338A-459D-A66E-55138A9BAFF6}">
      <dgm:prSet/>
      <dgm:spPr/>
      <dgm:t>
        <a:bodyPr/>
        <a:lstStyle/>
        <a:p>
          <a:endParaRPr lang="en-GB"/>
        </a:p>
      </dgm:t>
    </dgm:pt>
    <dgm:pt modelId="{1826C822-5DAA-460F-ABF4-E0309C14BCCB}" type="sibTrans" cxnId="{D33D06A5-338A-459D-A66E-55138A9BAFF6}">
      <dgm:prSet/>
      <dgm:spPr/>
      <dgm:t>
        <a:bodyPr/>
        <a:lstStyle/>
        <a:p>
          <a:endParaRPr lang="en-GB"/>
        </a:p>
      </dgm:t>
    </dgm:pt>
    <dgm:pt modelId="{361A9CD4-0B0E-4A75-AFC4-3429A1759796}">
      <dgm:prSet phldrT="[Text]"/>
      <dgm:spPr/>
      <dgm:t>
        <a:bodyPr/>
        <a:lstStyle/>
        <a:p>
          <a:r>
            <a:rPr lang="en-GB" dirty="0" smtClean="0"/>
            <a:t>Rituals</a:t>
          </a:r>
          <a:endParaRPr lang="en-GB" dirty="0"/>
        </a:p>
      </dgm:t>
    </dgm:pt>
    <dgm:pt modelId="{2DECA136-59BA-4CE7-91C2-3BB8D29CE8AF}" type="parTrans" cxnId="{E8798648-C9BA-4833-97F3-AB3F3006BD73}">
      <dgm:prSet/>
      <dgm:spPr/>
      <dgm:t>
        <a:bodyPr/>
        <a:lstStyle/>
        <a:p>
          <a:endParaRPr lang="en-GB"/>
        </a:p>
      </dgm:t>
    </dgm:pt>
    <dgm:pt modelId="{AAEAD76E-2CB7-4C8E-BA4B-91BD065B6B55}" type="sibTrans" cxnId="{E8798648-C9BA-4833-97F3-AB3F3006BD73}">
      <dgm:prSet/>
      <dgm:spPr/>
      <dgm:t>
        <a:bodyPr/>
        <a:lstStyle/>
        <a:p>
          <a:endParaRPr lang="en-GB"/>
        </a:p>
      </dgm:t>
    </dgm:pt>
    <dgm:pt modelId="{706FC05A-1418-4855-A428-79773923D6D1}">
      <dgm:prSet phldrT="[Text]"/>
      <dgm:spPr/>
      <dgm:t>
        <a:bodyPr/>
        <a:lstStyle/>
        <a:p>
          <a:r>
            <a:rPr lang="en-GB" dirty="0" smtClean="0"/>
            <a:t>Myths</a:t>
          </a:r>
          <a:endParaRPr lang="en-GB" dirty="0"/>
        </a:p>
      </dgm:t>
    </dgm:pt>
    <dgm:pt modelId="{77B51768-72C5-47ED-932F-77E4DE38258D}" type="parTrans" cxnId="{E4AD6097-D7D2-4277-B81E-A4C024A4DC12}">
      <dgm:prSet/>
      <dgm:spPr/>
      <dgm:t>
        <a:bodyPr/>
        <a:lstStyle/>
        <a:p>
          <a:endParaRPr lang="en-GB"/>
        </a:p>
      </dgm:t>
    </dgm:pt>
    <dgm:pt modelId="{43A87460-4C70-4F03-9F26-FC8543C5E37E}" type="sibTrans" cxnId="{E4AD6097-D7D2-4277-B81E-A4C024A4DC12}">
      <dgm:prSet/>
      <dgm:spPr/>
      <dgm:t>
        <a:bodyPr/>
        <a:lstStyle/>
        <a:p>
          <a:endParaRPr lang="en-GB"/>
        </a:p>
      </dgm:t>
    </dgm:pt>
    <dgm:pt modelId="{C350AB3B-6FBD-4E08-ADCF-7B020F6BCA37}">
      <dgm:prSet phldrT="[Text]"/>
      <dgm:spPr/>
      <dgm:t>
        <a:bodyPr/>
        <a:lstStyle/>
        <a:p>
          <a:r>
            <a:rPr lang="en-GB" dirty="0" smtClean="0"/>
            <a:t>Ethics</a:t>
          </a:r>
        </a:p>
      </dgm:t>
    </dgm:pt>
    <dgm:pt modelId="{CA6F8BE3-B169-4953-9004-4023F0367D85}" type="parTrans" cxnId="{A7CFBF64-19EF-472C-BDDF-B11B6C017785}">
      <dgm:prSet/>
      <dgm:spPr/>
      <dgm:t>
        <a:bodyPr/>
        <a:lstStyle/>
        <a:p>
          <a:endParaRPr lang="en-GB"/>
        </a:p>
      </dgm:t>
    </dgm:pt>
    <dgm:pt modelId="{225DBE2F-715D-4BB0-BCC2-9C55CB310E76}" type="sibTrans" cxnId="{A7CFBF64-19EF-472C-BDDF-B11B6C017785}">
      <dgm:prSet/>
      <dgm:spPr/>
      <dgm:t>
        <a:bodyPr/>
        <a:lstStyle/>
        <a:p>
          <a:endParaRPr lang="en-GB"/>
        </a:p>
      </dgm:t>
    </dgm:pt>
    <dgm:pt modelId="{431484C4-EC49-45AA-AEFF-A25088A5171A}">
      <dgm:prSet phldrT="[Text]"/>
      <dgm:spPr/>
      <dgm:t>
        <a:bodyPr/>
        <a:lstStyle/>
        <a:p>
          <a:r>
            <a:rPr lang="en-GB" dirty="0" smtClean="0"/>
            <a:t>Doctrines</a:t>
          </a:r>
        </a:p>
      </dgm:t>
    </dgm:pt>
    <dgm:pt modelId="{151A4AF7-8FE1-42B3-86EC-3467DDE23F73}" type="parTrans" cxnId="{20E8AE71-88EF-48F0-A398-B04C5354203B}">
      <dgm:prSet/>
      <dgm:spPr/>
      <dgm:t>
        <a:bodyPr/>
        <a:lstStyle/>
        <a:p>
          <a:endParaRPr lang="en-GB"/>
        </a:p>
      </dgm:t>
    </dgm:pt>
    <dgm:pt modelId="{4328C3CE-FA81-4C1E-987D-26A2C7A2DCE0}" type="sibTrans" cxnId="{20E8AE71-88EF-48F0-A398-B04C5354203B}">
      <dgm:prSet/>
      <dgm:spPr/>
      <dgm:t>
        <a:bodyPr/>
        <a:lstStyle/>
        <a:p>
          <a:endParaRPr lang="en-GB"/>
        </a:p>
      </dgm:t>
    </dgm:pt>
    <dgm:pt modelId="{FFD49384-57C0-4776-950C-C03175912A06}">
      <dgm:prSet phldrT="[Text]"/>
      <dgm:spPr/>
      <dgm:t>
        <a:bodyPr/>
        <a:lstStyle/>
        <a:p>
          <a:r>
            <a:rPr lang="en-GB" dirty="0" smtClean="0"/>
            <a:t>Experience</a:t>
          </a:r>
          <a:endParaRPr lang="en-GB" dirty="0"/>
        </a:p>
      </dgm:t>
    </dgm:pt>
    <dgm:pt modelId="{0DA9792D-ADFA-409E-BAA5-8ECE1DE96593}" type="parTrans" cxnId="{97A221D6-163B-4CAB-B2C9-55D61C6A8B98}">
      <dgm:prSet/>
      <dgm:spPr/>
      <dgm:t>
        <a:bodyPr/>
        <a:lstStyle/>
        <a:p>
          <a:endParaRPr lang="en-GB"/>
        </a:p>
      </dgm:t>
    </dgm:pt>
    <dgm:pt modelId="{DA006017-BB7D-4E49-B162-31E2F7FC0C3C}" type="sibTrans" cxnId="{97A221D6-163B-4CAB-B2C9-55D61C6A8B98}">
      <dgm:prSet/>
      <dgm:spPr/>
      <dgm:t>
        <a:bodyPr/>
        <a:lstStyle/>
        <a:p>
          <a:endParaRPr lang="en-GB"/>
        </a:p>
      </dgm:t>
    </dgm:pt>
    <dgm:pt modelId="{93FC795E-CD2B-4E3A-A57D-5258EBA2B994}">
      <dgm:prSet phldrT="[Text]"/>
      <dgm:spPr/>
      <dgm:t>
        <a:bodyPr/>
        <a:lstStyle/>
        <a:p>
          <a:r>
            <a:rPr lang="en-GB" dirty="0" smtClean="0"/>
            <a:t>Relations</a:t>
          </a:r>
        </a:p>
      </dgm:t>
    </dgm:pt>
    <dgm:pt modelId="{E7CD1682-3880-4F7A-B479-7336FBFEF5F6}" type="parTrans" cxnId="{E60F7161-8270-4AE3-9875-BEA16A9A2C83}">
      <dgm:prSet/>
      <dgm:spPr/>
      <dgm:t>
        <a:bodyPr/>
        <a:lstStyle/>
        <a:p>
          <a:endParaRPr lang="en-GB"/>
        </a:p>
      </dgm:t>
    </dgm:pt>
    <dgm:pt modelId="{7D6AFDC2-B507-459F-A15C-0990F4108BD8}" type="sibTrans" cxnId="{E60F7161-8270-4AE3-9875-BEA16A9A2C83}">
      <dgm:prSet/>
      <dgm:spPr/>
      <dgm:t>
        <a:bodyPr/>
        <a:lstStyle/>
        <a:p>
          <a:endParaRPr lang="en-GB"/>
        </a:p>
      </dgm:t>
    </dgm:pt>
    <dgm:pt modelId="{47D0701E-F636-41CB-BC77-CB2DD0766955}">
      <dgm:prSet phldrT="[Text]"/>
      <dgm:spPr/>
      <dgm:t>
        <a:bodyPr/>
        <a:lstStyle/>
        <a:p>
          <a:r>
            <a:rPr lang="en-GB" dirty="0" smtClean="0"/>
            <a:t>Material</a:t>
          </a:r>
        </a:p>
      </dgm:t>
    </dgm:pt>
    <dgm:pt modelId="{49084DA2-BBBF-4780-994C-CF7E6D763427}" type="parTrans" cxnId="{9DE5BDC2-5F63-4A3D-981D-712C42234EDC}">
      <dgm:prSet/>
      <dgm:spPr/>
      <dgm:t>
        <a:bodyPr/>
        <a:lstStyle/>
        <a:p>
          <a:endParaRPr lang="en-GB"/>
        </a:p>
      </dgm:t>
    </dgm:pt>
    <dgm:pt modelId="{21F49C79-79D7-4ED8-A9F5-0AEFA25DA4CB}" type="sibTrans" cxnId="{9DE5BDC2-5F63-4A3D-981D-712C42234EDC}">
      <dgm:prSet/>
      <dgm:spPr/>
      <dgm:t>
        <a:bodyPr/>
        <a:lstStyle/>
        <a:p>
          <a:endParaRPr lang="en-GB"/>
        </a:p>
      </dgm:t>
    </dgm:pt>
    <dgm:pt modelId="{DA4F4258-5AD2-45A6-8608-6E5A9BDF6469}" type="pres">
      <dgm:prSet presAssocID="{38AAD05E-5D53-493C-85A7-B698B9440AD3}" presName="composite" presStyleCnt="0">
        <dgm:presLayoutVars>
          <dgm:chMax val="1"/>
          <dgm:dir/>
          <dgm:resizeHandles val="exact"/>
        </dgm:presLayoutVars>
      </dgm:prSet>
      <dgm:spPr/>
      <dgm:t>
        <a:bodyPr/>
        <a:lstStyle/>
        <a:p>
          <a:endParaRPr lang="en-GB"/>
        </a:p>
      </dgm:t>
    </dgm:pt>
    <dgm:pt modelId="{26671194-1B08-4046-9DC8-8B44F6A85EEF}" type="pres">
      <dgm:prSet presAssocID="{38AAD05E-5D53-493C-85A7-B698B9440AD3}" presName="radial" presStyleCnt="0">
        <dgm:presLayoutVars>
          <dgm:animLvl val="ctr"/>
        </dgm:presLayoutVars>
      </dgm:prSet>
      <dgm:spPr/>
    </dgm:pt>
    <dgm:pt modelId="{80678AAB-DAF3-40E9-BF31-8643DF75187B}" type="pres">
      <dgm:prSet presAssocID="{A512E76D-1B8C-4CE0-8793-F7253C47818F}" presName="centerShape" presStyleLbl="vennNode1" presStyleIdx="0" presStyleCnt="8" custLinFactNeighborX="409" custLinFactNeighborY="-302"/>
      <dgm:spPr/>
      <dgm:t>
        <a:bodyPr/>
        <a:lstStyle/>
        <a:p>
          <a:endParaRPr lang="en-GB"/>
        </a:p>
      </dgm:t>
    </dgm:pt>
    <dgm:pt modelId="{7B3A0028-29A8-461C-AD0F-2BD46A68DE08}" type="pres">
      <dgm:prSet presAssocID="{361A9CD4-0B0E-4A75-AFC4-3429A1759796}" presName="node" presStyleLbl="vennNode1" presStyleIdx="1" presStyleCnt="8">
        <dgm:presLayoutVars>
          <dgm:bulletEnabled val="1"/>
        </dgm:presLayoutVars>
      </dgm:prSet>
      <dgm:spPr/>
      <dgm:t>
        <a:bodyPr/>
        <a:lstStyle/>
        <a:p>
          <a:endParaRPr lang="en-GB"/>
        </a:p>
      </dgm:t>
    </dgm:pt>
    <dgm:pt modelId="{75F22CD0-ECA8-43F8-A411-3532C1156EF0}" type="pres">
      <dgm:prSet presAssocID="{FFD49384-57C0-4776-950C-C03175912A06}" presName="node" presStyleLbl="vennNode1" presStyleIdx="2" presStyleCnt="8">
        <dgm:presLayoutVars>
          <dgm:bulletEnabled val="1"/>
        </dgm:presLayoutVars>
      </dgm:prSet>
      <dgm:spPr/>
      <dgm:t>
        <a:bodyPr/>
        <a:lstStyle/>
        <a:p>
          <a:endParaRPr lang="en-GB"/>
        </a:p>
      </dgm:t>
    </dgm:pt>
    <dgm:pt modelId="{CF66D790-B955-42E2-A5CB-7CC3ACA1819D}" type="pres">
      <dgm:prSet presAssocID="{431484C4-EC49-45AA-AEFF-A25088A5171A}" presName="node" presStyleLbl="vennNode1" presStyleIdx="3" presStyleCnt="8">
        <dgm:presLayoutVars>
          <dgm:bulletEnabled val="1"/>
        </dgm:presLayoutVars>
      </dgm:prSet>
      <dgm:spPr/>
      <dgm:t>
        <a:bodyPr/>
        <a:lstStyle/>
        <a:p>
          <a:endParaRPr lang="en-GB"/>
        </a:p>
      </dgm:t>
    </dgm:pt>
    <dgm:pt modelId="{251AB07F-0E97-4E2F-9B31-EF545B170307}" type="pres">
      <dgm:prSet presAssocID="{93FC795E-CD2B-4E3A-A57D-5258EBA2B994}" presName="node" presStyleLbl="vennNode1" presStyleIdx="4" presStyleCnt="8">
        <dgm:presLayoutVars>
          <dgm:bulletEnabled val="1"/>
        </dgm:presLayoutVars>
      </dgm:prSet>
      <dgm:spPr/>
      <dgm:t>
        <a:bodyPr/>
        <a:lstStyle/>
        <a:p>
          <a:endParaRPr lang="en-GB"/>
        </a:p>
      </dgm:t>
    </dgm:pt>
    <dgm:pt modelId="{17DBD056-ECA9-41E2-AB4A-85F5AE057725}" type="pres">
      <dgm:prSet presAssocID="{706FC05A-1418-4855-A428-79773923D6D1}" presName="node" presStyleLbl="vennNode1" presStyleIdx="5" presStyleCnt="8">
        <dgm:presLayoutVars>
          <dgm:bulletEnabled val="1"/>
        </dgm:presLayoutVars>
      </dgm:prSet>
      <dgm:spPr/>
      <dgm:t>
        <a:bodyPr/>
        <a:lstStyle/>
        <a:p>
          <a:endParaRPr lang="en-GB"/>
        </a:p>
      </dgm:t>
    </dgm:pt>
    <dgm:pt modelId="{D5A88B0E-100F-4696-BCF9-6AF8904AF49E}" type="pres">
      <dgm:prSet presAssocID="{C350AB3B-6FBD-4E08-ADCF-7B020F6BCA37}" presName="node" presStyleLbl="vennNode1" presStyleIdx="6" presStyleCnt="8">
        <dgm:presLayoutVars>
          <dgm:bulletEnabled val="1"/>
        </dgm:presLayoutVars>
      </dgm:prSet>
      <dgm:spPr/>
      <dgm:t>
        <a:bodyPr/>
        <a:lstStyle/>
        <a:p>
          <a:endParaRPr lang="en-GB"/>
        </a:p>
      </dgm:t>
    </dgm:pt>
    <dgm:pt modelId="{21B69757-8F80-4319-845C-1577E71A3048}" type="pres">
      <dgm:prSet presAssocID="{47D0701E-F636-41CB-BC77-CB2DD0766955}" presName="node" presStyleLbl="vennNode1" presStyleIdx="7" presStyleCnt="8">
        <dgm:presLayoutVars>
          <dgm:bulletEnabled val="1"/>
        </dgm:presLayoutVars>
      </dgm:prSet>
      <dgm:spPr/>
      <dgm:t>
        <a:bodyPr/>
        <a:lstStyle/>
        <a:p>
          <a:endParaRPr lang="en-GB"/>
        </a:p>
      </dgm:t>
    </dgm:pt>
  </dgm:ptLst>
  <dgm:cxnLst>
    <dgm:cxn modelId="{415C640D-2490-4A6F-9868-E8E91ED45FFB}" type="presOf" srcId="{361A9CD4-0B0E-4A75-AFC4-3429A1759796}" destId="{7B3A0028-29A8-461C-AD0F-2BD46A68DE08}" srcOrd="0" destOrd="0" presId="urn:microsoft.com/office/officeart/2005/8/layout/radial3"/>
    <dgm:cxn modelId="{20E8AE71-88EF-48F0-A398-B04C5354203B}" srcId="{A512E76D-1B8C-4CE0-8793-F7253C47818F}" destId="{431484C4-EC49-45AA-AEFF-A25088A5171A}" srcOrd="2" destOrd="0" parTransId="{151A4AF7-8FE1-42B3-86EC-3467DDE23F73}" sibTransId="{4328C3CE-FA81-4C1E-987D-26A2C7A2DCE0}"/>
    <dgm:cxn modelId="{26081642-9365-4560-B1FF-8A00C8FB2D96}" type="presOf" srcId="{431484C4-EC49-45AA-AEFF-A25088A5171A}" destId="{CF66D790-B955-42E2-A5CB-7CC3ACA1819D}" srcOrd="0" destOrd="0" presId="urn:microsoft.com/office/officeart/2005/8/layout/radial3"/>
    <dgm:cxn modelId="{3C81DC72-A258-4C42-B8C4-E79869358E45}" type="presOf" srcId="{93FC795E-CD2B-4E3A-A57D-5258EBA2B994}" destId="{251AB07F-0E97-4E2F-9B31-EF545B170307}" srcOrd="0" destOrd="0" presId="urn:microsoft.com/office/officeart/2005/8/layout/radial3"/>
    <dgm:cxn modelId="{80D5ECB7-60A5-4403-BF0B-B5D2075BA4FA}" type="presOf" srcId="{706FC05A-1418-4855-A428-79773923D6D1}" destId="{17DBD056-ECA9-41E2-AB4A-85F5AE057725}" srcOrd="0" destOrd="0" presId="urn:microsoft.com/office/officeart/2005/8/layout/radial3"/>
    <dgm:cxn modelId="{52885CB5-18D6-48A4-A073-B26420F04276}" type="presOf" srcId="{38AAD05E-5D53-493C-85A7-B698B9440AD3}" destId="{DA4F4258-5AD2-45A6-8608-6E5A9BDF6469}" srcOrd="0" destOrd="0" presId="urn:microsoft.com/office/officeart/2005/8/layout/radial3"/>
    <dgm:cxn modelId="{A38202F6-521D-440B-9CCD-EB4DD392F044}" type="presOf" srcId="{A512E76D-1B8C-4CE0-8793-F7253C47818F}" destId="{80678AAB-DAF3-40E9-BF31-8643DF75187B}" srcOrd="0" destOrd="0" presId="urn:microsoft.com/office/officeart/2005/8/layout/radial3"/>
    <dgm:cxn modelId="{ABA38AC1-5FA4-4C33-A0E8-12C111D8A4E2}" type="presOf" srcId="{47D0701E-F636-41CB-BC77-CB2DD0766955}" destId="{21B69757-8F80-4319-845C-1577E71A3048}" srcOrd="0" destOrd="0" presId="urn:microsoft.com/office/officeart/2005/8/layout/radial3"/>
    <dgm:cxn modelId="{97A221D6-163B-4CAB-B2C9-55D61C6A8B98}" srcId="{A512E76D-1B8C-4CE0-8793-F7253C47818F}" destId="{FFD49384-57C0-4776-950C-C03175912A06}" srcOrd="1" destOrd="0" parTransId="{0DA9792D-ADFA-409E-BAA5-8ECE1DE96593}" sibTransId="{DA006017-BB7D-4E49-B162-31E2F7FC0C3C}"/>
    <dgm:cxn modelId="{E8798648-C9BA-4833-97F3-AB3F3006BD73}" srcId="{A512E76D-1B8C-4CE0-8793-F7253C47818F}" destId="{361A9CD4-0B0E-4A75-AFC4-3429A1759796}" srcOrd="0" destOrd="0" parTransId="{2DECA136-59BA-4CE7-91C2-3BB8D29CE8AF}" sibTransId="{AAEAD76E-2CB7-4C8E-BA4B-91BD065B6B55}"/>
    <dgm:cxn modelId="{F3808456-0C47-4A42-AB95-F4466326EBFB}" type="presOf" srcId="{C350AB3B-6FBD-4E08-ADCF-7B020F6BCA37}" destId="{D5A88B0E-100F-4696-BCF9-6AF8904AF49E}" srcOrd="0" destOrd="0" presId="urn:microsoft.com/office/officeart/2005/8/layout/radial3"/>
    <dgm:cxn modelId="{E60F7161-8270-4AE3-9875-BEA16A9A2C83}" srcId="{A512E76D-1B8C-4CE0-8793-F7253C47818F}" destId="{93FC795E-CD2B-4E3A-A57D-5258EBA2B994}" srcOrd="3" destOrd="0" parTransId="{E7CD1682-3880-4F7A-B479-7336FBFEF5F6}" sibTransId="{7D6AFDC2-B507-459F-A15C-0990F4108BD8}"/>
    <dgm:cxn modelId="{A7CFBF64-19EF-472C-BDDF-B11B6C017785}" srcId="{A512E76D-1B8C-4CE0-8793-F7253C47818F}" destId="{C350AB3B-6FBD-4E08-ADCF-7B020F6BCA37}" srcOrd="5" destOrd="0" parTransId="{CA6F8BE3-B169-4953-9004-4023F0367D85}" sibTransId="{225DBE2F-715D-4BB0-BCC2-9C55CB310E76}"/>
    <dgm:cxn modelId="{E4AD6097-D7D2-4277-B81E-A4C024A4DC12}" srcId="{A512E76D-1B8C-4CE0-8793-F7253C47818F}" destId="{706FC05A-1418-4855-A428-79773923D6D1}" srcOrd="4" destOrd="0" parTransId="{77B51768-72C5-47ED-932F-77E4DE38258D}" sibTransId="{43A87460-4C70-4F03-9F26-FC8543C5E37E}"/>
    <dgm:cxn modelId="{EE689F4A-6F36-40DC-BC98-CA0FC3F74D29}" type="presOf" srcId="{FFD49384-57C0-4776-950C-C03175912A06}" destId="{75F22CD0-ECA8-43F8-A411-3532C1156EF0}" srcOrd="0" destOrd="0" presId="urn:microsoft.com/office/officeart/2005/8/layout/radial3"/>
    <dgm:cxn modelId="{9DE5BDC2-5F63-4A3D-981D-712C42234EDC}" srcId="{A512E76D-1B8C-4CE0-8793-F7253C47818F}" destId="{47D0701E-F636-41CB-BC77-CB2DD0766955}" srcOrd="6" destOrd="0" parTransId="{49084DA2-BBBF-4780-994C-CF7E6D763427}" sibTransId="{21F49C79-79D7-4ED8-A9F5-0AEFA25DA4CB}"/>
    <dgm:cxn modelId="{D33D06A5-338A-459D-A66E-55138A9BAFF6}" srcId="{38AAD05E-5D53-493C-85A7-B698B9440AD3}" destId="{A512E76D-1B8C-4CE0-8793-F7253C47818F}" srcOrd="0" destOrd="0" parTransId="{78778030-984F-4AFE-8FFC-FE656B99EBA6}" sibTransId="{1826C822-5DAA-460F-ABF4-E0309C14BCCB}"/>
    <dgm:cxn modelId="{2EEA942E-5DD0-4CB9-8B4A-3CD51690BC5B}" type="presParOf" srcId="{DA4F4258-5AD2-45A6-8608-6E5A9BDF6469}" destId="{26671194-1B08-4046-9DC8-8B44F6A85EEF}" srcOrd="0" destOrd="0" presId="urn:microsoft.com/office/officeart/2005/8/layout/radial3"/>
    <dgm:cxn modelId="{9862A74C-1BD5-43E0-87C3-19ED2FADF0ED}" type="presParOf" srcId="{26671194-1B08-4046-9DC8-8B44F6A85EEF}" destId="{80678AAB-DAF3-40E9-BF31-8643DF75187B}" srcOrd="0" destOrd="0" presId="urn:microsoft.com/office/officeart/2005/8/layout/radial3"/>
    <dgm:cxn modelId="{6FD89BE2-8A76-4D7D-8852-53EA1CA3924E}" type="presParOf" srcId="{26671194-1B08-4046-9DC8-8B44F6A85EEF}" destId="{7B3A0028-29A8-461C-AD0F-2BD46A68DE08}" srcOrd="1" destOrd="0" presId="urn:microsoft.com/office/officeart/2005/8/layout/radial3"/>
    <dgm:cxn modelId="{07DA56F8-4F72-498B-A4A0-3124A68F3E29}" type="presParOf" srcId="{26671194-1B08-4046-9DC8-8B44F6A85EEF}" destId="{75F22CD0-ECA8-43F8-A411-3532C1156EF0}" srcOrd="2" destOrd="0" presId="urn:microsoft.com/office/officeart/2005/8/layout/radial3"/>
    <dgm:cxn modelId="{3AC72DCE-B6A3-441F-8DAC-CAA2B6B5AC01}" type="presParOf" srcId="{26671194-1B08-4046-9DC8-8B44F6A85EEF}" destId="{CF66D790-B955-42E2-A5CB-7CC3ACA1819D}" srcOrd="3" destOrd="0" presId="urn:microsoft.com/office/officeart/2005/8/layout/radial3"/>
    <dgm:cxn modelId="{64B9A557-B233-418C-8078-C3C2E0B3DF03}" type="presParOf" srcId="{26671194-1B08-4046-9DC8-8B44F6A85EEF}" destId="{251AB07F-0E97-4E2F-9B31-EF545B170307}" srcOrd="4" destOrd="0" presId="urn:microsoft.com/office/officeart/2005/8/layout/radial3"/>
    <dgm:cxn modelId="{1C06BCED-742E-4384-B8DE-9EDF8627267E}" type="presParOf" srcId="{26671194-1B08-4046-9DC8-8B44F6A85EEF}" destId="{17DBD056-ECA9-41E2-AB4A-85F5AE057725}" srcOrd="5" destOrd="0" presId="urn:microsoft.com/office/officeart/2005/8/layout/radial3"/>
    <dgm:cxn modelId="{6050E6D6-2971-49D1-9EA8-54D656ED5881}" type="presParOf" srcId="{26671194-1B08-4046-9DC8-8B44F6A85EEF}" destId="{D5A88B0E-100F-4696-BCF9-6AF8904AF49E}" srcOrd="6" destOrd="0" presId="urn:microsoft.com/office/officeart/2005/8/layout/radial3"/>
    <dgm:cxn modelId="{32F1A16F-B2D4-4B16-9923-D7DBA3F4EAE5}" type="presParOf" srcId="{26671194-1B08-4046-9DC8-8B44F6A85EEF}" destId="{21B69757-8F80-4319-845C-1577E71A3048}" srcOrd="7"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78AAB-DAF3-40E9-BF31-8643DF75187B}">
      <dsp:nvSpPr>
        <dsp:cNvPr id="0" name=""/>
        <dsp:cNvSpPr/>
      </dsp:nvSpPr>
      <dsp:spPr>
        <a:xfrm>
          <a:off x="2714805" y="892140"/>
          <a:ext cx="2154192" cy="215419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1910" tIns="41910" rIns="41910" bIns="41910" numCol="1" spcCol="1270" anchor="ctr" anchorCtr="0">
          <a:noAutofit/>
        </a:bodyPr>
        <a:lstStyle/>
        <a:p>
          <a:pPr lvl="0" algn="ctr" defTabSz="1466850">
            <a:lnSpc>
              <a:spcPct val="90000"/>
            </a:lnSpc>
            <a:spcBef>
              <a:spcPct val="0"/>
            </a:spcBef>
            <a:spcAft>
              <a:spcPct val="35000"/>
            </a:spcAft>
          </a:pPr>
          <a:r>
            <a:rPr lang="en-GB" sz="3300" kern="1200" dirty="0" smtClean="0"/>
            <a:t>Religion</a:t>
          </a:r>
          <a:endParaRPr lang="en-GB" sz="3300" kern="1200" dirty="0"/>
        </a:p>
      </dsp:txBody>
      <dsp:txXfrm>
        <a:off x="3030279" y="1207614"/>
        <a:ext cx="1523244" cy="1523244"/>
      </dsp:txXfrm>
    </dsp:sp>
    <dsp:sp modelId="{7B3A0028-29A8-461C-AD0F-2BD46A68DE08}">
      <dsp:nvSpPr>
        <dsp:cNvPr id="0" name=""/>
        <dsp:cNvSpPr/>
      </dsp:nvSpPr>
      <dsp:spPr>
        <a:xfrm>
          <a:off x="3241871" y="35500"/>
          <a:ext cx="1077096" cy="1077096"/>
        </a:xfrm>
        <a:prstGeom prst="ellipse">
          <a:avLst/>
        </a:prstGeom>
        <a:solidFill>
          <a:schemeClr val="accent2">
            <a:alpha val="50000"/>
            <a:hueOff val="1497647"/>
            <a:satOff val="-284"/>
            <a:lumOff val="-14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Rituals</a:t>
          </a:r>
          <a:endParaRPr lang="en-GB" sz="1200" kern="1200" dirty="0"/>
        </a:p>
      </dsp:txBody>
      <dsp:txXfrm>
        <a:off x="3399608" y="193237"/>
        <a:ext cx="761622" cy="761622"/>
      </dsp:txXfrm>
    </dsp:sp>
    <dsp:sp modelId="{75F22CD0-ECA8-43F8-A411-3532C1156EF0}">
      <dsp:nvSpPr>
        <dsp:cNvPr id="0" name=""/>
        <dsp:cNvSpPr/>
      </dsp:nvSpPr>
      <dsp:spPr>
        <a:xfrm>
          <a:off x="4339302" y="563995"/>
          <a:ext cx="1077096" cy="1077096"/>
        </a:xfrm>
        <a:prstGeom prst="ellipse">
          <a:avLst/>
        </a:prstGeom>
        <a:solidFill>
          <a:schemeClr val="accent2">
            <a:alpha val="50000"/>
            <a:hueOff val="2995294"/>
            <a:satOff val="-568"/>
            <a:lumOff val="-28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Experience</a:t>
          </a:r>
          <a:endParaRPr lang="en-GB" sz="1200" kern="1200" dirty="0"/>
        </a:p>
      </dsp:txBody>
      <dsp:txXfrm>
        <a:off x="4497039" y="721732"/>
        <a:ext cx="761622" cy="761622"/>
      </dsp:txXfrm>
    </dsp:sp>
    <dsp:sp modelId="{CF66D790-B955-42E2-A5CB-7CC3ACA1819D}">
      <dsp:nvSpPr>
        <dsp:cNvPr id="0" name=""/>
        <dsp:cNvSpPr/>
      </dsp:nvSpPr>
      <dsp:spPr>
        <a:xfrm>
          <a:off x="4610345" y="1751512"/>
          <a:ext cx="1077096" cy="1077096"/>
        </a:xfrm>
        <a:prstGeom prst="ellipse">
          <a:avLst/>
        </a:prstGeom>
        <a:solidFill>
          <a:schemeClr val="accent2">
            <a:alpha val="50000"/>
            <a:hueOff val="4492941"/>
            <a:satOff val="-852"/>
            <a:lumOff val="-42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Doctrines</a:t>
          </a:r>
        </a:p>
      </dsp:txBody>
      <dsp:txXfrm>
        <a:off x="4768082" y="1909249"/>
        <a:ext cx="761622" cy="761622"/>
      </dsp:txXfrm>
    </dsp:sp>
    <dsp:sp modelId="{251AB07F-0E97-4E2F-9B31-EF545B170307}">
      <dsp:nvSpPr>
        <dsp:cNvPr id="0" name=""/>
        <dsp:cNvSpPr/>
      </dsp:nvSpPr>
      <dsp:spPr>
        <a:xfrm>
          <a:off x="3850899" y="2703826"/>
          <a:ext cx="1077096" cy="1077096"/>
        </a:xfrm>
        <a:prstGeom prst="ellipse">
          <a:avLst/>
        </a:prstGeom>
        <a:solidFill>
          <a:schemeClr val="accent2">
            <a:alpha val="50000"/>
            <a:hueOff val="5990588"/>
            <a:satOff val="-1136"/>
            <a:lumOff val="-57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Relations</a:t>
          </a:r>
        </a:p>
      </dsp:txBody>
      <dsp:txXfrm>
        <a:off x="4008636" y="2861563"/>
        <a:ext cx="761622" cy="761622"/>
      </dsp:txXfrm>
    </dsp:sp>
    <dsp:sp modelId="{17DBD056-ECA9-41E2-AB4A-85F5AE057725}">
      <dsp:nvSpPr>
        <dsp:cNvPr id="0" name=""/>
        <dsp:cNvSpPr/>
      </dsp:nvSpPr>
      <dsp:spPr>
        <a:xfrm>
          <a:off x="2632843" y="2703826"/>
          <a:ext cx="1077096" cy="1077096"/>
        </a:xfrm>
        <a:prstGeom prst="ellipse">
          <a:avLst/>
        </a:prstGeom>
        <a:solidFill>
          <a:schemeClr val="accent2">
            <a:alpha val="50000"/>
            <a:hueOff val="7488235"/>
            <a:satOff val="-1420"/>
            <a:lumOff val="-71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Myths</a:t>
          </a:r>
          <a:endParaRPr lang="en-GB" sz="1200" kern="1200" dirty="0"/>
        </a:p>
      </dsp:txBody>
      <dsp:txXfrm>
        <a:off x="2790580" y="2861563"/>
        <a:ext cx="761622" cy="761622"/>
      </dsp:txXfrm>
    </dsp:sp>
    <dsp:sp modelId="{D5A88B0E-100F-4696-BCF9-6AF8904AF49E}">
      <dsp:nvSpPr>
        <dsp:cNvPr id="0" name=""/>
        <dsp:cNvSpPr/>
      </dsp:nvSpPr>
      <dsp:spPr>
        <a:xfrm>
          <a:off x="1873398" y="1751512"/>
          <a:ext cx="1077096" cy="1077096"/>
        </a:xfrm>
        <a:prstGeom prst="ellipse">
          <a:avLst/>
        </a:prstGeom>
        <a:solidFill>
          <a:schemeClr val="accent2">
            <a:alpha val="50000"/>
            <a:hueOff val="8985882"/>
            <a:satOff val="-1704"/>
            <a:lumOff val="-85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Ethics</a:t>
          </a:r>
        </a:p>
      </dsp:txBody>
      <dsp:txXfrm>
        <a:off x="2031135" y="1909249"/>
        <a:ext cx="761622" cy="761622"/>
      </dsp:txXfrm>
    </dsp:sp>
    <dsp:sp modelId="{21B69757-8F80-4319-845C-1577E71A3048}">
      <dsp:nvSpPr>
        <dsp:cNvPr id="0" name=""/>
        <dsp:cNvSpPr/>
      </dsp:nvSpPr>
      <dsp:spPr>
        <a:xfrm>
          <a:off x="2144441" y="563995"/>
          <a:ext cx="1077096" cy="1077096"/>
        </a:xfrm>
        <a:prstGeom prst="ellipse">
          <a:avLst/>
        </a:prstGeom>
        <a:solidFill>
          <a:schemeClr val="accent2">
            <a:alpha val="50000"/>
            <a:hueOff val="10483529"/>
            <a:satOff val="-1988"/>
            <a:lumOff val="-99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Material</a:t>
          </a:r>
        </a:p>
      </dsp:txBody>
      <dsp:txXfrm>
        <a:off x="2302178" y="721732"/>
        <a:ext cx="761622" cy="761622"/>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07/11/2017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07/11/2017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E9A39BC-17ED-43AE-94BC-9B2CBDFA5598}" type="datetimeFigureOut">
              <a:rPr lang="en-GB" smtClean="0"/>
              <a:t>07/11/2017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07/11/2017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07/11/2017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BB37FF94-E34B-4DAA-B80E-9C3C1B6ABB8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9A39BC-17ED-43AE-94BC-9B2CBDFA5598}"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9A39BC-17ED-43AE-94BC-9B2CBDFA5598}"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4E9A39BC-17ED-43AE-94BC-9B2CBDFA5598}" type="datetimeFigureOut">
              <a:rPr lang="en-GB" smtClean="0"/>
              <a:t>07/11/2017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BB37FF94-E34B-4DAA-B80E-9C3C1B6ABB8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Methods </a:t>
            </a:r>
            <a:r>
              <a:rPr lang="en-GB" b="1" dirty="0"/>
              <a:t>and Approaches in Interfaith Studies</a:t>
            </a:r>
            <a:endParaRPr lang="en-GB"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2000" b="0" dirty="0" smtClean="0"/>
              <a:t>The readings covered the topic of where dialogue sits within the framework of the study of religion and the general study of society in the University.</a:t>
            </a:r>
            <a:endParaRPr lang="en-GB" sz="2000" b="0" dirty="0"/>
          </a:p>
        </p:txBody>
      </p:sp>
      <p:sp>
        <p:nvSpPr>
          <p:cNvPr id="3" name="Content Placeholder 2"/>
          <p:cNvSpPr>
            <a:spLocks noGrp="1"/>
          </p:cNvSpPr>
          <p:nvPr>
            <p:ph sz="half" idx="2"/>
          </p:nvPr>
        </p:nvSpPr>
        <p:spPr/>
        <p:txBody>
          <a:bodyPr>
            <a:noAutofit/>
          </a:bodyPr>
          <a:lstStyle/>
          <a:p>
            <a:pPr marL="0" indent="0"/>
            <a:r>
              <a:rPr lang="en-GB" sz="2000" b="0" dirty="0" smtClean="0"/>
              <a:t>As has hopefully become apparent, what we are aiming to do in this course is a complicated, messy, business that resists direct definition and categorisation.</a:t>
            </a:r>
          </a:p>
          <a:p>
            <a:pPr marL="0" indent="0"/>
            <a:endParaRPr lang="en-GB" sz="2000" b="0" dirty="0"/>
          </a:p>
          <a:p>
            <a:pPr marL="0" indent="0"/>
            <a:endParaRPr lang="en-GB" sz="2000" b="0" dirty="0"/>
          </a:p>
        </p:txBody>
      </p:sp>
      <p:sp>
        <p:nvSpPr>
          <p:cNvPr id="4" name="Title 3"/>
          <p:cNvSpPr>
            <a:spLocks noGrp="1"/>
          </p:cNvSpPr>
          <p:nvPr>
            <p:ph type="title"/>
          </p:nvPr>
        </p:nvSpPr>
        <p:spPr/>
        <p:txBody>
          <a:bodyPr/>
          <a:lstStyle/>
          <a:p>
            <a:r>
              <a:rPr lang="en-GB" dirty="0"/>
              <a:t>Dialogue in the University</a:t>
            </a:r>
          </a:p>
        </p:txBody>
      </p:sp>
    </p:spTree>
    <p:extLst>
      <p:ext uri="{BB962C8B-B14F-4D97-AF65-F5344CB8AC3E}">
        <p14:creationId xmlns:p14="http://schemas.microsoft.com/office/powerpoint/2010/main" val="157288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Cantwell Smith W “The Christian in a Religiously Plural World” in Hick J &amp; </a:t>
            </a:r>
            <a:r>
              <a:rPr lang="en-GB" b="0" dirty="0" err="1"/>
              <a:t>Hebblethwaite</a:t>
            </a:r>
            <a:r>
              <a:rPr lang="en-GB" b="0" dirty="0"/>
              <a:t> B (</a:t>
            </a:r>
            <a:r>
              <a:rPr lang="en-GB" b="0" dirty="0" err="1"/>
              <a:t>eds</a:t>
            </a:r>
            <a:r>
              <a:rPr lang="en-GB" b="0" dirty="0"/>
              <a:t>) </a:t>
            </a:r>
            <a:r>
              <a:rPr lang="en-GB" b="0" i="1" dirty="0"/>
              <a:t>Christianity and Other Religions</a:t>
            </a:r>
            <a:r>
              <a:rPr lang="en-GB" b="0" dirty="0"/>
              <a:t>, (London: </a:t>
            </a:r>
            <a:r>
              <a:rPr lang="en-GB" b="0" dirty="0" err="1"/>
              <a:t>Oneworld</a:t>
            </a:r>
            <a:r>
              <a:rPr lang="en-GB" b="0" dirty="0"/>
              <a:t>, 2001)</a:t>
            </a:r>
          </a:p>
          <a:p>
            <a:pPr marL="0" indent="0"/>
            <a:r>
              <a:rPr lang="en-GB" b="0" dirty="0"/>
              <a:t> </a:t>
            </a:r>
          </a:p>
          <a:p>
            <a:pPr marL="0" indent="0"/>
            <a:r>
              <a:rPr lang="en-GB" b="0" dirty="0"/>
              <a:t>Hyman G “The Study of Religion and the Return of Theology”, </a:t>
            </a:r>
            <a:r>
              <a:rPr lang="en-GB" b="0" i="1" dirty="0"/>
              <a:t>Journal of the American Academy of Religion</a:t>
            </a:r>
            <a:r>
              <a:rPr lang="en-GB" b="0" dirty="0"/>
              <a:t>, 72(1), 195-219</a:t>
            </a:r>
          </a:p>
          <a:p>
            <a:pPr marL="0" indent="0"/>
            <a:r>
              <a:rPr lang="en-GB" b="0" dirty="0"/>
              <a:t> </a:t>
            </a:r>
          </a:p>
          <a:p>
            <a:pPr marL="0" indent="0"/>
            <a:r>
              <a:rPr lang="en-GB" b="0" dirty="0" err="1"/>
              <a:t>Cracknell</a:t>
            </a:r>
            <a:r>
              <a:rPr lang="en-GB" b="0" dirty="0"/>
              <a:t> K “The New Relationship: The Way We Behave in Inter-Religious Dialogue” in </a:t>
            </a:r>
            <a:r>
              <a:rPr lang="en-GB" b="0" dirty="0" err="1"/>
              <a:t>Cracknell</a:t>
            </a:r>
            <a:r>
              <a:rPr lang="en-GB" b="0" dirty="0"/>
              <a:t> K </a:t>
            </a:r>
            <a:r>
              <a:rPr lang="en-GB" b="0" i="1" dirty="0"/>
              <a:t>Towards a New Relations</a:t>
            </a:r>
            <a:r>
              <a:rPr lang="en-GB" b="0" dirty="0"/>
              <a:t> (London: Epworth Press, 1986)</a:t>
            </a:r>
          </a:p>
          <a:p>
            <a:pPr marL="0" indent="0"/>
            <a:r>
              <a:rPr lang="en-GB" b="0" dirty="0"/>
              <a:t> </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b="0" dirty="0"/>
              <a:t>Dunbar SD “The Place of Interreligious Dialogue in the Academic Study of Religion”, </a:t>
            </a:r>
            <a:r>
              <a:rPr lang="en-GB" b="0" i="1" dirty="0"/>
              <a:t>Journal of Ecumenical Studies</a:t>
            </a:r>
            <a:r>
              <a:rPr lang="en-GB" b="0" dirty="0"/>
              <a:t>, 35(3-4)</a:t>
            </a:r>
          </a:p>
          <a:p>
            <a:pPr marL="0" indent="0"/>
            <a:r>
              <a:rPr lang="en-GB" b="0" dirty="0"/>
              <a:t> </a:t>
            </a:r>
          </a:p>
          <a:p>
            <a:pPr marL="0" indent="0"/>
            <a:r>
              <a:rPr lang="en-GB" b="0" dirty="0" err="1"/>
              <a:t>Cheetham</a:t>
            </a:r>
            <a:r>
              <a:rPr lang="en-GB" b="0" dirty="0"/>
              <a:t> D “The University and Interfaith Education”, </a:t>
            </a:r>
            <a:r>
              <a:rPr lang="en-GB" b="0" i="1" dirty="0"/>
              <a:t>Studies in Interreligious Dialogue</a:t>
            </a:r>
            <a:r>
              <a:rPr lang="en-GB" b="0" dirty="0"/>
              <a:t>, 15(1), 16-35</a:t>
            </a:r>
          </a:p>
          <a:p>
            <a:endParaRPr lang="en-GB" dirty="0"/>
          </a:p>
        </p:txBody>
      </p:sp>
      <p:sp>
        <p:nvSpPr>
          <p:cNvPr id="4" name="Title 3"/>
          <p:cNvSpPr>
            <a:spLocks noGrp="1"/>
          </p:cNvSpPr>
          <p:nvPr>
            <p:ph type="title"/>
          </p:nvPr>
        </p:nvSpPr>
        <p:spPr/>
        <p:txBody>
          <a:bodyPr/>
          <a:lstStyle/>
          <a:p>
            <a:r>
              <a:rPr lang="en-GB" dirty="0" smtClean="0"/>
              <a:t>Readings</a:t>
            </a:r>
            <a:endParaRPr lang="en-GB" dirty="0"/>
          </a:p>
        </p:txBody>
      </p:sp>
    </p:spTree>
    <p:extLst>
      <p:ext uri="{BB962C8B-B14F-4D97-AF65-F5344CB8AC3E}">
        <p14:creationId xmlns:p14="http://schemas.microsoft.com/office/powerpoint/2010/main" val="447117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Why does dialogue pose complications for the way that the University generally studies religion?</a:t>
            </a:r>
          </a:p>
          <a:p>
            <a:pPr marL="0" indent="0"/>
            <a:endParaRPr lang="en-GB" b="0" dirty="0"/>
          </a:p>
          <a:p>
            <a:pPr marL="0" indent="0"/>
            <a:r>
              <a:rPr lang="en-GB" b="0" dirty="0" smtClean="0"/>
              <a:t>Are we studying dialogue or doing dialogue? How can we approach each of these?</a:t>
            </a:r>
          </a:p>
          <a:p>
            <a:pPr marL="0" indent="0"/>
            <a:endParaRPr lang="en-GB" b="0" dirty="0"/>
          </a:p>
          <a:p>
            <a:pPr marL="0" indent="0"/>
            <a:r>
              <a:rPr lang="en-GB" b="0" dirty="0" smtClean="0"/>
              <a:t>How has the onset of post-modernity had an impact on the way that religion is dealt with by the University? How does this relate to dialogue?</a:t>
            </a:r>
            <a:endParaRPr lang="en-GB" b="0" dirty="0"/>
          </a:p>
        </p:txBody>
      </p:sp>
      <p:sp>
        <p:nvSpPr>
          <p:cNvPr id="3" name="Content Placeholder 2"/>
          <p:cNvSpPr>
            <a:spLocks noGrp="1"/>
          </p:cNvSpPr>
          <p:nvPr>
            <p:ph sz="half" idx="2"/>
          </p:nvPr>
        </p:nvSpPr>
        <p:spPr/>
        <p:txBody>
          <a:bodyPr>
            <a:normAutofit fontScale="55000" lnSpcReduction="20000"/>
          </a:bodyPr>
          <a:lstStyle/>
          <a:p>
            <a:pPr marL="0" indent="0"/>
            <a:r>
              <a:rPr lang="en-GB" b="0" dirty="0" smtClean="0"/>
              <a:t>How is interfaith education different from studying lots of religions?</a:t>
            </a:r>
          </a:p>
          <a:p>
            <a:pPr marL="0" indent="0"/>
            <a:endParaRPr lang="en-GB" b="0" dirty="0"/>
          </a:p>
          <a:p>
            <a:pPr marL="0" indent="0"/>
            <a:r>
              <a:rPr lang="en-GB" b="0" dirty="0" smtClean="0"/>
              <a:t>Is all religious education in some sense interfaith?</a:t>
            </a:r>
          </a:p>
          <a:p>
            <a:pPr marL="0" indent="0"/>
            <a:endParaRPr lang="en-GB" b="0" dirty="0"/>
          </a:p>
          <a:p>
            <a:pPr marL="0" indent="0"/>
            <a:r>
              <a:rPr lang="en-GB" b="0" dirty="0" smtClean="0"/>
              <a:t>What are we doing when we study our own faiths in communities that share different beliefs?</a:t>
            </a:r>
          </a:p>
          <a:p>
            <a:pPr marL="0" indent="0"/>
            <a:endParaRPr lang="en-GB" b="0" dirty="0"/>
          </a:p>
          <a:p>
            <a:pPr marL="0" indent="0"/>
            <a:r>
              <a:rPr lang="en-GB" b="0" dirty="0" smtClean="0"/>
              <a:t>Is there any way in which we can describe our own faith or the faiths of others without placing them into conversation?</a:t>
            </a:r>
            <a:endParaRPr lang="en-GB" b="0" dirty="0"/>
          </a:p>
        </p:txBody>
      </p:sp>
      <p:sp>
        <p:nvSpPr>
          <p:cNvPr id="4" name="Title 3"/>
          <p:cNvSpPr>
            <a:spLocks noGrp="1"/>
          </p:cNvSpPr>
          <p:nvPr>
            <p:ph type="title"/>
          </p:nvPr>
        </p:nvSpPr>
        <p:spPr/>
        <p:txBody>
          <a:bodyPr/>
          <a:lstStyle/>
          <a:p>
            <a:r>
              <a:rPr lang="en-GB" dirty="0" smtClean="0"/>
              <a:t>Questions	</a:t>
            </a:r>
            <a:endParaRPr lang="en-GB" dirty="0"/>
          </a:p>
        </p:txBody>
      </p:sp>
    </p:spTree>
    <p:extLst>
      <p:ext uri="{BB962C8B-B14F-4D97-AF65-F5344CB8AC3E}">
        <p14:creationId xmlns:p14="http://schemas.microsoft.com/office/powerpoint/2010/main" val="828009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(inter-religious) dialogue?</a:t>
            </a:r>
          </a:p>
        </p:txBody>
      </p:sp>
      <p:sp>
        <p:nvSpPr>
          <p:cNvPr id="3" name="Text Placeholder 2"/>
          <p:cNvSpPr>
            <a:spLocks noGrp="1"/>
          </p:cNvSpPr>
          <p:nvPr>
            <p:ph type="body" idx="1"/>
          </p:nvPr>
        </p:nvSpPr>
        <p:spPr/>
        <p:txBody>
          <a:bodyPr/>
          <a:lstStyle/>
          <a:p>
            <a:r>
              <a:rPr lang="en-GB" dirty="0" smtClean="0"/>
              <a:t>Minimal forms</a:t>
            </a:r>
            <a:endParaRPr lang="en-GB" dirty="0"/>
          </a:p>
        </p:txBody>
      </p:sp>
    </p:spTree>
    <p:extLst>
      <p:ext uri="{BB962C8B-B14F-4D97-AF65-F5344CB8AC3E}">
        <p14:creationId xmlns:p14="http://schemas.microsoft.com/office/powerpoint/2010/main" val="2887058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studies &amp; Theology </a:t>
            </a:r>
            <a:endParaRPr lang="en-GB" dirty="0"/>
          </a:p>
        </p:txBody>
      </p:sp>
      <p:sp>
        <p:nvSpPr>
          <p:cNvPr id="3" name="Text Placeholder 2"/>
          <p:cNvSpPr>
            <a:spLocks noGrp="1"/>
          </p:cNvSpPr>
          <p:nvPr>
            <p:ph type="body" idx="1"/>
          </p:nvPr>
        </p:nvSpPr>
        <p:spPr/>
        <p:txBody>
          <a:bodyPr/>
          <a:lstStyle/>
          <a:p>
            <a:r>
              <a:rPr lang="en-GB" dirty="0" smtClean="0"/>
              <a:t>What is Religious Studies?	</a:t>
            </a:r>
            <a:endParaRPr lang="en-GB" dirty="0"/>
          </a:p>
        </p:txBody>
      </p:sp>
      <p:sp>
        <p:nvSpPr>
          <p:cNvPr id="4" name="Content Placeholder 3"/>
          <p:cNvSpPr>
            <a:spLocks noGrp="1"/>
          </p:cNvSpPr>
          <p:nvPr>
            <p:ph sz="half" idx="2"/>
          </p:nvPr>
        </p:nvSpPr>
        <p:spPr/>
        <p:txBody>
          <a:bodyPr>
            <a:normAutofit fontScale="70000" lnSpcReduction="20000"/>
          </a:bodyPr>
          <a:lstStyle/>
          <a:p>
            <a:pPr marL="0" indent="0"/>
            <a:r>
              <a:rPr lang="en-GB" b="0" dirty="0" smtClean="0"/>
              <a:t>Religious studies is generally the study of religion as a phenomenon (phenomenological).</a:t>
            </a:r>
          </a:p>
          <a:p>
            <a:pPr marL="0" indent="0"/>
            <a:r>
              <a:rPr lang="en-GB" b="0" dirty="0" smtClean="0"/>
              <a:t>It attempts to understand the broad social trends and features of that thing called “religion” through the use of social scientific methods</a:t>
            </a:r>
          </a:p>
          <a:p>
            <a:pPr marL="0" indent="0"/>
            <a:r>
              <a:rPr lang="en-GB" b="0" dirty="0" smtClean="0"/>
              <a:t>It adopts a position of objectivity regarding the truth claims and practices of religious faiths.</a:t>
            </a:r>
            <a:endParaRPr lang="en-GB" b="0" dirty="0"/>
          </a:p>
        </p:txBody>
      </p:sp>
      <p:sp>
        <p:nvSpPr>
          <p:cNvPr id="5" name="Text Placeholder 4"/>
          <p:cNvSpPr>
            <a:spLocks noGrp="1"/>
          </p:cNvSpPr>
          <p:nvPr>
            <p:ph type="body" sz="quarter" idx="3"/>
          </p:nvPr>
        </p:nvSpPr>
        <p:spPr/>
        <p:txBody>
          <a:bodyPr/>
          <a:lstStyle/>
          <a:p>
            <a:r>
              <a:rPr lang="en-GB" dirty="0" smtClean="0"/>
              <a:t>What is Theology?</a:t>
            </a:r>
            <a:endParaRPr lang="en-GB" dirty="0"/>
          </a:p>
        </p:txBody>
      </p:sp>
      <p:sp>
        <p:nvSpPr>
          <p:cNvPr id="6" name="Content Placeholder 5"/>
          <p:cNvSpPr>
            <a:spLocks noGrp="1"/>
          </p:cNvSpPr>
          <p:nvPr>
            <p:ph sz="quarter" idx="4"/>
          </p:nvPr>
        </p:nvSpPr>
        <p:spPr/>
        <p:txBody>
          <a:bodyPr>
            <a:normAutofit fontScale="70000" lnSpcReduction="20000"/>
          </a:bodyPr>
          <a:lstStyle/>
          <a:p>
            <a:pPr marL="0" indent="0"/>
            <a:r>
              <a:rPr lang="en-GB" b="0" dirty="0" smtClean="0"/>
              <a:t>Theology is the study of the internal logic of a religious faith and its interaction with the outside world. </a:t>
            </a:r>
          </a:p>
          <a:p>
            <a:pPr marL="0" indent="0"/>
            <a:r>
              <a:rPr lang="en-GB" b="0" dirty="0" smtClean="0"/>
              <a:t>It generally assumes that the practitioner is a member of the faith being studied</a:t>
            </a:r>
          </a:p>
          <a:p>
            <a:pPr marL="0" indent="0"/>
            <a:r>
              <a:rPr lang="en-GB" b="0" dirty="0" smtClean="0"/>
              <a:t>It produces arguments based on history / faith / reason that attempt to persuade members of that faith</a:t>
            </a:r>
          </a:p>
          <a:p>
            <a:pPr marL="0" indent="0"/>
            <a:r>
              <a:rPr lang="en-GB" b="0" dirty="0" smtClean="0"/>
              <a:t>It is subjective in form, being related to personal reflection</a:t>
            </a:r>
            <a:endParaRPr lang="en-GB" b="0" dirty="0"/>
          </a:p>
        </p:txBody>
      </p:sp>
    </p:spTree>
    <p:extLst>
      <p:ext uri="{BB962C8B-B14F-4D97-AF65-F5344CB8AC3E}">
        <p14:creationId xmlns:p14="http://schemas.microsoft.com/office/powerpoint/2010/main" val="3984804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400" b="0" dirty="0"/>
              <a:t>Religious </a:t>
            </a:r>
            <a:r>
              <a:rPr lang="en-GB" sz="1400" b="0" dirty="0" smtClean="0"/>
              <a:t>studies attempts to adopt </a:t>
            </a:r>
            <a:r>
              <a:rPr lang="en-GB" sz="1400" b="0" dirty="0"/>
              <a:t>something akin to a scientific ideal, aspiring to academic objectivity, adopting broadly modernistic presumptions bequeathed to us by the enlightenment (such as that one cannot rationally argue about faith, or offer compelling arguments where faith is involved). </a:t>
            </a:r>
            <a:endParaRPr lang="en-GB" sz="1400" b="0" dirty="0" smtClean="0"/>
          </a:p>
          <a:p>
            <a:pPr marL="0" indent="0"/>
            <a:endParaRPr lang="en-GB" sz="1400" b="0" dirty="0"/>
          </a:p>
          <a:p>
            <a:pPr marL="0" indent="0"/>
            <a:r>
              <a:rPr lang="en-GB" sz="1400" b="0" dirty="0" smtClean="0"/>
              <a:t>Theological </a:t>
            </a:r>
            <a:r>
              <a:rPr lang="en-GB" sz="1400" b="0" dirty="0"/>
              <a:t>studies often assumes that this project is misconceived (that Theology/Religion is just not as </a:t>
            </a:r>
            <a:r>
              <a:rPr lang="en-GB" sz="1400" b="0" i="1" dirty="0"/>
              <a:t>simple</a:t>
            </a:r>
            <a:r>
              <a:rPr lang="en-GB" sz="1400" b="0" dirty="0"/>
              <a:t> a discipline as the natural sciences are), not to mention naïve.</a:t>
            </a:r>
            <a:endParaRPr lang="en-GB" sz="1400" dirty="0"/>
          </a:p>
        </p:txBody>
      </p:sp>
      <p:sp>
        <p:nvSpPr>
          <p:cNvPr id="3" name="Content Placeholder 2"/>
          <p:cNvSpPr>
            <a:spLocks noGrp="1"/>
          </p:cNvSpPr>
          <p:nvPr>
            <p:ph sz="half" idx="2"/>
          </p:nvPr>
        </p:nvSpPr>
        <p:spPr/>
        <p:txBody>
          <a:bodyPr>
            <a:noAutofit/>
          </a:bodyPr>
          <a:lstStyle/>
          <a:p>
            <a:pPr marL="0" indent="0"/>
            <a:r>
              <a:rPr lang="en-GB" sz="2400" b="0" dirty="0"/>
              <a:t>Religious studies accuses Theology of being too ‘religious’, while Theology accuses Religious studies of being too ‘modernistic’ and (therefore) ‘secular.’</a:t>
            </a:r>
          </a:p>
        </p:txBody>
      </p:sp>
      <p:sp>
        <p:nvSpPr>
          <p:cNvPr id="4" name="Title 3"/>
          <p:cNvSpPr>
            <a:spLocks noGrp="1"/>
          </p:cNvSpPr>
          <p:nvPr>
            <p:ph type="title"/>
          </p:nvPr>
        </p:nvSpPr>
        <p:spPr/>
        <p:txBody>
          <a:bodyPr/>
          <a:lstStyle/>
          <a:p>
            <a:r>
              <a:rPr lang="en-GB" dirty="0" smtClean="0"/>
              <a:t>Religious Studies and Theology</a:t>
            </a:r>
            <a:endParaRPr lang="en-GB" dirty="0"/>
          </a:p>
        </p:txBody>
      </p:sp>
    </p:spTree>
    <p:extLst>
      <p:ext uri="{BB962C8B-B14F-4D97-AF65-F5344CB8AC3E}">
        <p14:creationId xmlns:p14="http://schemas.microsoft.com/office/powerpoint/2010/main" val="4269448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822960" y="1097280"/>
            <a:ext cx="3893056" cy="3712464"/>
          </a:xfrm>
        </p:spPr>
        <p:txBody>
          <a:bodyPr>
            <a:normAutofit fontScale="70000" lnSpcReduction="20000"/>
          </a:bodyPr>
          <a:lstStyle/>
          <a:p>
            <a:pPr marL="0" indent="0"/>
            <a:r>
              <a:rPr lang="en-GB" b="0" dirty="0" err="1"/>
              <a:t>Ninian</a:t>
            </a:r>
            <a:r>
              <a:rPr lang="en-GB" b="0" dirty="0"/>
              <a:t> </a:t>
            </a:r>
            <a:r>
              <a:rPr lang="en-GB" b="0" dirty="0" smtClean="0"/>
              <a:t>Smart states that:</a:t>
            </a:r>
          </a:p>
          <a:p>
            <a:pPr marL="0" indent="0"/>
            <a:endParaRPr lang="en-GB" b="0" dirty="0" smtClean="0"/>
          </a:p>
          <a:p>
            <a:pPr marL="0" indent="0"/>
            <a:r>
              <a:rPr lang="en-GB" b="0" dirty="0" smtClean="0"/>
              <a:t>“</a:t>
            </a:r>
            <a:r>
              <a:rPr lang="en-GB" b="0" dirty="0"/>
              <a:t>historical and structural enquiries, such as sociology, </a:t>
            </a:r>
            <a:r>
              <a:rPr lang="en-GB" b="0" dirty="0" smtClean="0"/>
              <a:t>phenomenology</a:t>
            </a:r>
            <a:r>
              <a:rPr lang="en-GB" b="0" dirty="0"/>
              <a:t>, etc., […] are the proper province of [the study of] Religion, and the use of such materials for Expressive ends […is] the doing of Theology” </a:t>
            </a:r>
            <a:endParaRPr lang="en-GB" b="0" dirty="0" smtClean="0"/>
          </a:p>
          <a:p>
            <a:pPr marL="0" indent="0"/>
            <a:endParaRPr lang="en-GB" b="0" dirty="0" smtClean="0"/>
          </a:p>
          <a:p>
            <a:pPr marL="0" indent="0"/>
            <a:r>
              <a:rPr lang="en-GB" b="0" dirty="0" smtClean="0"/>
              <a:t>(</a:t>
            </a:r>
            <a:r>
              <a:rPr lang="en-GB" b="0" dirty="0"/>
              <a:t>in </a:t>
            </a:r>
            <a:r>
              <a:rPr lang="en-GB" b="0" dirty="0" err="1"/>
              <a:t>Wiebe</a:t>
            </a:r>
            <a:r>
              <a:rPr lang="en-GB" b="0" dirty="0"/>
              <a:t>, 1999:55).</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836712"/>
            <a:ext cx="3200400" cy="2400300"/>
          </a:xfrm>
        </p:spPr>
      </p:pic>
      <p:sp>
        <p:nvSpPr>
          <p:cNvPr id="4" name="Title 3"/>
          <p:cNvSpPr>
            <a:spLocks noGrp="1"/>
          </p:cNvSpPr>
          <p:nvPr>
            <p:ph type="title"/>
          </p:nvPr>
        </p:nvSpPr>
        <p:spPr/>
        <p:txBody>
          <a:bodyPr/>
          <a:lstStyle/>
          <a:p>
            <a:r>
              <a:rPr lang="en-GB" dirty="0" smtClean="0"/>
              <a:t>Religious Studies and Theology	</a:t>
            </a:r>
            <a:endParaRPr lang="en-GB" dirty="0"/>
          </a:p>
        </p:txBody>
      </p:sp>
    </p:spTree>
    <p:extLst>
      <p:ext uri="{BB962C8B-B14F-4D97-AF65-F5344CB8AC3E}">
        <p14:creationId xmlns:p14="http://schemas.microsoft.com/office/powerpoint/2010/main" val="3435244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Ninian</a:t>
            </a:r>
            <a:r>
              <a:rPr lang="en-GB" dirty="0" smtClean="0"/>
              <a:t> Smart and Religion / Religious Studies</a:t>
            </a:r>
            <a:endParaRPr lang="en-GB" dirty="0"/>
          </a:p>
        </p:txBody>
      </p:sp>
      <p:graphicFrame>
        <p:nvGraphicFramePr>
          <p:cNvPr id="5" name="Diagram 4"/>
          <p:cNvGraphicFramePr/>
          <p:nvPr>
            <p:extLst>
              <p:ext uri="{D42A27DB-BD31-4B8C-83A1-F6EECF244321}">
                <p14:modId xmlns:p14="http://schemas.microsoft.com/office/powerpoint/2010/main" val="3325041872"/>
              </p:ext>
            </p:extLst>
          </p:nvPr>
        </p:nvGraphicFramePr>
        <p:xfrm>
          <a:off x="827584" y="980728"/>
          <a:ext cx="7560840" cy="3816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0402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600" b="0" dirty="0" smtClean="0"/>
              <a:t>If Religious Studies adopts an objective view of things when studying religion, how convincing is this?</a:t>
            </a:r>
          </a:p>
          <a:p>
            <a:pPr marL="0" indent="0"/>
            <a:endParaRPr lang="en-GB" sz="1600" b="0" dirty="0"/>
          </a:p>
          <a:p>
            <a:pPr marL="0" indent="0"/>
            <a:r>
              <a:rPr lang="en-GB" sz="1600" b="0" dirty="0" smtClean="0"/>
              <a:t>Can there be an objective view of religion? How “modern” is the viewpoint of Religious Studies?</a:t>
            </a:r>
          </a:p>
          <a:p>
            <a:pPr marL="0" indent="0"/>
            <a:endParaRPr lang="en-GB" sz="1600" b="0" dirty="0"/>
          </a:p>
          <a:p>
            <a:pPr marL="0" indent="0"/>
            <a:r>
              <a:rPr lang="en-GB" sz="1600" b="0" dirty="0" smtClean="0"/>
              <a:t>Would a religious believer recognise the form of study that Religious Studies undertakes?</a:t>
            </a:r>
            <a:endParaRPr lang="en-GB" sz="1600" b="0" dirty="0"/>
          </a:p>
        </p:txBody>
      </p:sp>
      <p:sp>
        <p:nvSpPr>
          <p:cNvPr id="3" name="Content Placeholder 2"/>
          <p:cNvSpPr>
            <a:spLocks noGrp="1"/>
          </p:cNvSpPr>
          <p:nvPr>
            <p:ph sz="half" idx="2"/>
          </p:nvPr>
        </p:nvSpPr>
        <p:spPr/>
        <p:txBody>
          <a:bodyPr>
            <a:noAutofit/>
          </a:bodyPr>
          <a:lstStyle/>
          <a:p>
            <a:pPr marL="0" indent="0"/>
            <a:r>
              <a:rPr lang="en-GB" sz="1600" b="0" dirty="0" smtClean="0"/>
              <a:t>Theology consciously adopts the idea of the subjective – saying that the opinions are individual opinions internal to and about a religious faith. How post-modern is this?</a:t>
            </a:r>
          </a:p>
          <a:p>
            <a:pPr marL="0" indent="0"/>
            <a:endParaRPr lang="en-GB" sz="1600" b="0" dirty="0"/>
          </a:p>
          <a:p>
            <a:pPr marL="0" indent="0"/>
            <a:r>
              <a:rPr lang="en-GB" sz="1600" b="0" dirty="0" smtClean="0"/>
              <a:t>If theology is subjective, what is its place within the secular academy?</a:t>
            </a:r>
          </a:p>
          <a:p>
            <a:pPr marL="0" indent="0"/>
            <a:endParaRPr lang="en-GB" sz="1600" b="0" dirty="0"/>
          </a:p>
          <a:p>
            <a:pPr marL="0" indent="0"/>
            <a:r>
              <a:rPr lang="en-GB" sz="1600" b="0" dirty="0" smtClean="0"/>
              <a:t>Can theology really engage with other religions and secular disciplines? Are we just talking past each other?</a:t>
            </a:r>
            <a:endParaRPr lang="en-GB" sz="1600" b="0" dirty="0"/>
          </a:p>
        </p:txBody>
      </p:sp>
      <p:sp>
        <p:nvSpPr>
          <p:cNvPr id="4" name="Title 3"/>
          <p:cNvSpPr>
            <a:spLocks noGrp="1"/>
          </p:cNvSpPr>
          <p:nvPr>
            <p:ph type="title"/>
          </p:nvPr>
        </p:nvSpPr>
        <p:spPr/>
        <p:txBody>
          <a:bodyPr/>
          <a:lstStyle/>
          <a:p>
            <a:r>
              <a:rPr lang="en-GB" dirty="0"/>
              <a:t>Religious Studies and Theology	</a:t>
            </a:r>
          </a:p>
        </p:txBody>
      </p:sp>
    </p:spTree>
    <p:extLst>
      <p:ext uri="{BB962C8B-B14F-4D97-AF65-F5344CB8AC3E}">
        <p14:creationId xmlns:p14="http://schemas.microsoft.com/office/powerpoint/2010/main" val="1530513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difference between IRD, IFS, CR, C-M S, SR?</a:t>
            </a:r>
            <a:endParaRPr lang="en-GB" dirty="0"/>
          </a:p>
        </p:txBody>
      </p:sp>
      <p:sp>
        <p:nvSpPr>
          <p:cNvPr id="3" name="Text Placeholder 2"/>
          <p:cNvSpPr>
            <a:spLocks noGrp="1"/>
          </p:cNvSpPr>
          <p:nvPr>
            <p:ph type="body" idx="1"/>
          </p:nvPr>
        </p:nvSpPr>
        <p:spPr/>
        <p:txBody>
          <a:bodyPr/>
          <a:lstStyle/>
          <a:p>
            <a:r>
              <a:rPr lang="en-GB" dirty="0" smtClean="0"/>
              <a:t>Lots of terms, different shades of meaning</a:t>
            </a:r>
            <a:endParaRPr lang="en-GB" dirty="0"/>
          </a:p>
        </p:txBody>
      </p:sp>
    </p:spTree>
    <p:extLst>
      <p:ext uri="{BB962C8B-B14F-4D97-AF65-F5344CB8AC3E}">
        <p14:creationId xmlns:p14="http://schemas.microsoft.com/office/powerpoint/2010/main" val="720645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a:t>
            </a:r>
            <a:endParaRPr lang="en-GB" dirty="0"/>
          </a:p>
        </p:txBody>
      </p:sp>
      <p:sp>
        <p:nvSpPr>
          <p:cNvPr id="3" name="Text Placeholder 2"/>
          <p:cNvSpPr>
            <a:spLocks noGrp="1"/>
          </p:cNvSpPr>
          <p:nvPr>
            <p:ph type="body" idx="1"/>
          </p:nvPr>
        </p:nvSpPr>
        <p:spPr/>
        <p:txBody>
          <a:bodyPr/>
          <a:lstStyle/>
          <a:p>
            <a:r>
              <a:rPr lang="en-GB" dirty="0" smtClean="0"/>
              <a:t>Inter-religious Dialogue</a:t>
            </a:r>
            <a:endParaRPr lang="en-GB" dirty="0"/>
          </a:p>
        </p:txBody>
      </p:sp>
      <p:sp>
        <p:nvSpPr>
          <p:cNvPr id="4" name="Content Placeholder 3"/>
          <p:cNvSpPr>
            <a:spLocks noGrp="1"/>
          </p:cNvSpPr>
          <p:nvPr>
            <p:ph sz="half" idx="2"/>
          </p:nvPr>
        </p:nvSpPr>
        <p:spPr/>
        <p:txBody>
          <a:bodyPr>
            <a:normAutofit fontScale="92500" lnSpcReduction="10000"/>
          </a:bodyPr>
          <a:lstStyle/>
          <a:p>
            <a:pPr marL="0" indent="0"/>
            <a:r>
              <a:rPr lang="en-GB" b="0" dirty="0" smtClean="0"/>
              <a:t>Inter-religious dialogue is the practice of different religions talking to one another. </a:t>
            </a:r>
          </a:p>
          <a:p>
            <a:pPr marL="0" indent="0"/>
            <a:endParaRPr lang="en-GB" b="0" dirty="0"/>
          </a:p>
          <a:p>
            <a:pPr marL="0" indent="0"/>
            <a:r>
              <a:rPr lang="en-GB" b="0" dirty="0" smtClean="0"/>
              <a:t>This can be studied either as a detached phenomenon or as a way of achieving certain ends</a:t>
            </a:r>
            <a:endParaRPr lang="en-GB" b="0" dirty="0"/>
          </a:p>
        </p:txBody>
      </p:sp>
      <p:sp>
        <p:nvSpPr>
          <p:cNvPr id="5" name="Text Placeholder 4"/>
          <p:cNvSpPr>
            <a:spLocks noGrp="1"/>
          </p:cNvSpPr>
          <p:nvPr>
            <p:ph type="body" sz="quarter" idx="3"/>
          </p:nvPr>
        </p:nvSpPr>
        <p:spPr/>
        <p:txBody>
          <a:bodyPr/>
          <a:lstStyle/>
          <a:p>
            <a:r>
              <a:rPr lang="en-GB" dirty="0" smtClean="0"/>
              <a:t>Interfaith Studies</a:t>
            </a:r>
            <a:endParaRPr lang="en-GB" dirty="0"/>
          </a:p>
        </p:txBody>
      </p:sp>
      <p:sp>
        <p:nvSpPr>
          <p:cNvPr id="6" name="Content Placeholder 5"/>
          <p:cNvSpPr>
            <a:spLocks noGrp="1"/>
          </p:cNvSpPr>
          <p:nvPr>
            <p:ph sz="quarter" idx="4"/>
          </p:nvPr>
        </p:nvSpPr>
        <p:spPr/>
        <p:txBody>
          <a:bodyPr>
            <a:normAutofit fontScale="92500" lnSpcReduction="10000"/>
          </a:bodyPr>
          <a:lstStyle/>
          <a:p>
            <a:pPr marL="0" indent="0"/>
            <a:r>
              <a:rPr lang="en-GB" b="0" dirty="0" smtClean="0"/>
              <a:t>Interfaith studies is the practice of studying more than one faith and studying the relationship between those faiths.</a:t>
            </a:r>
          </a:p>
          <a:p>
            <a:pPr marL="0" indent="0"/>
            <a:endParaRPr lang="en-GB" b="0" dirty="0"/>
          </a:p>
          <a:p>
            <a:pPr marL="0" indent="0"/>
            <a:r>
              <a:rPr lang="en-GB" b="0" dirty="0" smtClean="0"/>
              <a:t>This can focus on a variety of different areas of contact and relation</a:t>
            </a:r>
            <a:endParaRPr lang="en-GB" b="0" dirty="0"/>
          </a:p>
        </p:txBody>
      </p:sp>
    </p:spTree>
    <p:extLst>
      <p:ext uri="{BB962C8B-B14F-4D97-AF65-F5344CB8AC3E}">
        <p14:creationId xmlns:p14="http://schemas.microsoft.com/office/powerpoint/2010/main" val="1074882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Terms</a:t>
            </a:r>
          </a:p>
        </p:txBody>
      </p:sp>
      <p:sp>
        <p:nvSpPr>
          <p:cNvPr id="3" name="Text Placeholder 2"/>
          <p:cNvSpPr>
            <a:spLocks noGrp="1"/>
          </p:cNvSpPr>
          <p:nvPr>
            <p:ph type="body" idx="1"/>
          </p:nvPr>
        </p:nvSpPr>
        <p:spPr/>
        <p:txBody>
          <a:bodyPr/>
          <a:lstStyle/>
          <a:p>
            <a:r>
              <a:rPr lang="en-GB" dirty="0" smtClean="0"/>
              <a:t>Comparative Religion</a:t>
            </a:r>
            <a:endParaRPr lang="en-GB" dirty="0"/>
          </a:p>
        </p:txBody>
      </p:sp>
      <p:sp>
        <p:nvSpPr>
          <p:cNvPr id="4" name="Content Placeholder 3"/>
          <p:cNvSpPr>
            <a:spLocks noGrp="1"/>
          </p:cNvSpPr>
          <p:nvPr>
            <p:ph sz="half" idx="2"/>
          </p:nvPr>
        </p:nvSpPr>
        <p:spPr/>
        <p:txBody>
          <a:bodyPr>
            <a:normAutofit fontScale="85000" lnSpcReduction="10000"/>
          </a:bodyPr>
          <a:lstStyle/>
          <a:p>
            <a:pPr marL="0" indent="0"/>
            <a:r>
              <a:rPr lang="en-GB" b="0" dirty="0" smtClean="0"/>
              <a:t>Comparative religion is the systematic comparison of the doctrine and practices of the worlds religions.</a:t>
            </a:r>
          </a:p>
          <a:p>
            <a:pPr marL="0" indent="0"/>
            <a:endParaRPr lang="en-GB" b="0" dirty="0"/>
          </a:p>
          <a:p>
            <a:pPr marL="0" indent="0"/>
            <a:r>
              <a:rPr lang="en-GB" b="0" dirty="0" smtClean="0"/>
              <a:t>It often involves a search for shared similarities in areas such as ethics, metaphysics, salvation, or social practice</a:t>
            </a:r>
            <a:endParaRPr lang="en-GB" b="0" dirty="0"/>
          </a:p>
        </p:txBody>
      </p:sp>
      <p:sp>
        <p:nvSpPr>
          <p:cNvPr id="5" name="Text Placeholder 4"/>
          <p:cNvSpPr>
            <a:spLocks noGrp="1"/>
          </p:cNvSpPr>
          <p:nvPr>
            <p:ph type="body" sz="quarter" idx="3"/>
          </p:nvPr>
        </p:nvSpPr>
        <p:spPr/>
        <p:txBody>
          <a:bodyPr/>
          <a:lstStyle/>
          <a:p>
            <a:r>
              <a:rPr lang="en-GB" dirty="0" smtClean="0"/>
              <a:t>Christian-Muslim Studies</a:t>
            </a:r>
            <a:endParaRPr lang="en-GB" dirty="0"/>
          </a:p>
        </p:txBody>
      </p:sp>
      <p:sp>
        <p:nvSpPr>
          <p:cNvPr id="6" name="Content Placeholder 5"/>
          <p:cNvSpPr>
            <a:spLocks noGrp="1"/>
          </p:cNvSpPr>
          <p:nvPr>
            <p:ph sz="quarter" idx="4"/>
          </p:nvPr>
        </p:nvSpPr>
        <p:spPr/>
        <p:txBody>
          <a:bodyPr>
            <a:normAutofit fontScale="85000" lnSpcReduction="20000"/>
          </a:bodyPr>
          <a:lstStyle/>
          <a:p>
            <a:pPr marL="0" indent="0"/>
            <a:r>
              <a:rPr lang="en-GB" b="0" dirty="0" smtClean="0"/>
              <a:t>Christian-Muslim studies (or any other combination) is the historical, theological, and religious study of the relation between two faiths.</a:t>
            </a:r>
          </a:p>
          <a:p>
            <a:pPr marL="0" indent="0"/>
            <a:endParaRPr lang="en-GB" b="0" dirty="0"/>
          </a:p>
          <a:p>
            <a:pPr marL="0" indent="0"/>
            <a:r>
              <a:rPr lang="en-GB" b="0" dirty="0" smtClean="0"/>
              <a:t>This can often examine the way in which two (or more) faiths have historically and contemporarily interacted with each other.</a:t>
            </a:r>
            <a:endParaRPr lang="en-GB" b="0" dirty="0"/>
          </a:p>
        </p:txBody>
      </p:sp>
    </p:spTree>
    <p:extLst>
      <p:ext uri="{BB962C8B-B14F-4D97-AF65-F5344CB8AC3E}">
        <p14:creationId xmlns:p14="http://schemas.microsoft.com/office/powerpoint/2010/main" val="1803376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Terms</a:t>
            </a:r>
          </a:p>
        </p:txBody>
      </p:sp>
      <p:sp>
        <p:nvSpPr>
          <p:cNvPr id="3" name="Text Placeholder 2"/>
          <p:cNvSpPr>
            <a:spLocks noGrp="1"/>
          </p:cNvSpPr>
          <p:nvPr>
            <p:ph type="body" idx="1"/>
          </p:nvPr>
        </p:nvSpPr>
        <p:spPr/>
        <p:txBody>
          <a:bodyPr/>
          <a:lstStyle/>
          <a:p>
            <a:r>
              <a:rPr lang="en-GB" dirty="0" smtClean="0"/>
              <a:t>Scriptural Reasoning</a:t>
            </a:r>
            <a:endParaRPr lang="en-GB" dirty="0"/>
          </a:p>
        </p:txBody>
      </p:sp>
      <p:sp>
        <p:nvSpPr>
          <p:cNvPr id="4" name="Content Placeholder 3"/>
          <p:cNvSpPr>
            <a:spLocks noGrp="1"/>
          </p:cNvSpPr>
          <p:nvPr>
            <p:ph sz="half" idx="2"/>
          </p:nvPr>
        </p:nvSpPr>
        <p:spPr/>
        <p:txBody>
          <a:bodyPr>
            <a:normAutofit fontScale="77500" lnSpcReduction="20000"/>
          </a:bodyPr>
          <a:lstStyle/>
          <a:p>
            <a:pPr marL="0" indent="0"/>
            <a:r>
              <a:rPr lang="en-GB" b="0" dirty="0" smtClean="0"/>
              <a:t>Scriptural reasoning is a popular form of interdisciplinary and interfaith shared scriptural reading.</a:t>
            </a:r>
          </a:p>
          <a:p>
            <a:pPr marL="0" indent="0"/>
            <a:endParaRPr lang="en-GB" b="0" dirty="0"/>
          </a:p>
          <a:p>
            <a:pPr marL="0" indent="0"/>
            <a:r>
              <a:rPr lang="en-GB" b="0" dirty="0" smtClean="0"/>
              <a:t>It is a style of interfaith activity, not necessarily a field of study, and involves the sharing of sacred texts among religiously plural groups.</a:t>
            </a:r>
            <a:endParaRPr lang="en-GB" b="0"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4181490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dialogue?</a:t>
            </a:r>
            <a:endParaRPr lang="en-GB" dirty="0"/>
          </a:p>
        </p:txBody>
      </p:sp>
      <p:sp>
        <p:nvSpPr>
          <p:cNvPr id="3" name="Text Placeholder 2"/>
          <p:cNvSpPr>
            <a:spLocks noGrp="1"/>
          </p:cNvSpPr>
          <p:nvPr>
            <p:ph type="body" idx="1"/>
          </p:nvPr>
        </p:nvSpPr>
        <p:spPr/>
        <p:txBody>
          <a:bodyPr/>
          <a:lstStyle/>
          <a:p>
            <a:r>
              <a:rPr lang="en-GB" dirty="0" smtClean="0"/>
              <a:t>Philosophical and Linguistic approaches</a:t>
            </a:r>
            <a:endParaRPr lang="en-GB" dirty="0"/>
          </a:p>
        </p:txBody>
      </p:sp>
    </p:spTree>
    <p:extLst>
      <p:ext uri="{BB962C8B-B14F-4D97-AF65-F5344CB8AC3E}">
        <p14:creationId xmlns:p14="http://schemas.microsoft.com/office/powerpoint/2010/main" val="2397443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10000"/>
          </a:bodyPr>
          <a:lstStyle/>
          <a:p>
            <a:pPr marL="0" indent="0"/>
            <a:r>
              <a:rPr lang="en-GB" b="0" dirty="0" smtClean="0"/>
              <a:t>This is an important question to answer if we are going to engage in the study of this thing we call dialogue.</a:t>
            </a:r>
          </a:p>
          <a:p>
            <a:pPr marL="0" indent="0"/>
            <a:endParaRPr lang="en-GB" b="0" dirty="0"/>
          </a:p>
          <a:p>
            <a:pPr marL="0" indent="0"/>
            <a:r>
              <a:rPr lang="en-GB" b="0" dirty="0" smtClean="0"/>
              <a:t>What is dialogue?</a:t>
            </a:r>
          </a:p>
          <a:p>
            <a:pPr marL="0" indent="0"/>
            <a:endParaRPr lang="en-GB" b="0" dirty="0"/>
          </a:p>
          <a:p>
            <a:pPr marL="0" indent="0"/>
            <a:r>
              <a:rPr lang="en-GB" b="0" dirty="0" smtClean="0"/>
              <a:t>15 </a:t>
            </a:r>
            <a:r>
              <a:rPr lang="en-GB" b="0" dirty="0" err="1" smtClean="0"/>
              <a:t>mins</a:t>
            </a:r>
            <a:endParaRPr lang="en-GB" b="0" dirty="0"/>
          </a:p>
        </p:txBody>
      </p:sp>
      <p:sp>
        <p:nvSpPr>
          <p:cNvPr id="3" name="Content Placeholder 2"/>
          <p:cNvSpPr>
            <a:spLocks noGrp="1"/>
          </p:cNvSpPr>
          <p:nvPr>
            <p:ph sz="half" idx="2"/>
          </p:nvPr>
        </p:nvSpPr>
        <p:spPr/>
        <p:txBody>
          <a:bodyPr>
            <a:normAutofit fontScale="85000" lnSpcReduction="10000"/>
          </a:bodyPr>
          <a:lstStyle/>
          <a:p>
            <a:pPr marL="0" indent="0"/>
            <a:r>
              <a:rPr lang="en-GB" b="0" dirty="0" smtClean="0"/>
              <a:t>One of the best ways of approaching dialogue is to think of what is the most minimal form of exchange that qualifies as dialogue to your minds.</a:t>
            </a:r>
          </a:p>
          <a:p>
            <a:pPr marL="0" indent="0"/>
            <a:endParaRPr lang="en-GB" b="0" dirty="0"/>
          </a:p>
          <a:p>
            <a:pPr marL="0" indent="0"/>
            <a:r>
              <a:rPr lang="en-GB" dirty="0" smtClean="0"/>
              <a:t>What does dialogue </a:t>
            </a:r>
            <a:r>
              <a:rPr lang="en-GB" i="1" dirty="0" smtClean="0"/>
              <a:t>require</a:t>
            </a:r>
            <a:r>
              <a:rPr lang="en-GB" dirty="0" smtClean="0"/>
              <a:t>?</a:t>
            </a:r>
          </a:p>
          <a:p>
            <a:pPr marL="0" indent="0"/>
            <a:endParaRPr lang="en-GB" dirty="0"/>
          </a:p>
        </p:txBody>
      </p:sp>
      <p:sp>
        <p:nvSpPr>
          <p:cNvPr id="4" name="Title 3"/>
          <p:cNvSpPr>
            <a:spLocks noGrp="1"/>
          </p:cNvSpPr>
          <p:nvPr>
            <p:ph type="title"/>
          </p:nvPr>
        </p:nvSpPr>
        <p:spPr/>
        <p:txBody>
          <a:bodyPr/>
          <a:lstStyle/>
          <a:p>
            <a:r>
              <a:rPr lang="en-GB" dirty="0"/>
              <a:t>So, what is dialogue?</a:t>
            </a:r>
          </a:p>
        </p:txBody>
      </p:sp>
    </p:spTree>
    <p:extLst>
      <p:ext uri="{BB962C8B-B14F-4D97-AF65-F5344CB8AC3E}">
        <p14:creationId xmlns:p14="http://schemas.microsoft.com/office/powerpoint/2010/main" val="5468630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124744"/>
            <a:ext cx="7632848" cy="4852524"/>
          </a:xfrm>
        </p:spPr>
      </p:pic>
    </p:spTree>
    <p:extLst>
      <p:ext uri="{BB962C8B-B14F-4D97-AF65-F5344CB8AC3E}">
        <p14:creationId xmlns:p14="http://schemas.microsoft.com/office/powerpoint/2010/main" val="42678218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Philosophical and Linguistic </a:t>
            </a:r>
            <a:r>
              <a:rPr lang="en-GB" dirty="0" smtClean="0"/>
              <a:t>Approaches to Dialogue</a:t>
            </a:r>
            <a:endParaRPr lang="en-GB" dirty="0"/>
          </a:p>
        </p:txBody>
      </p:sp>
      <p:sp>
        <p:nvSpPr>
          <p:cNvPr id="3" name="Text Placeholder 2"/>
          <p:cNvSpPr>
            <a:spLocks noGrp="1"/>
          </p:cNvSpPr>
          <p:nvPr>
            <p:ph type="body" idx="1"/>
          </p:nvPr>
        </p:nvSpPr>
        <p:spPr/>
        <p:txBody>
          <a:bodyPr>
            <a:normAutofit fontScale="62500" lnSpcReduction="20000"/>
          </a:bodyPr>
          <a:lstStyle/>
          <a:p>
            <a:pPr lvl="0"/>
            <a:r>
              <a:rPr lang="en-GB" dirty="0"/>
              <a:t>Wittgenstein, Buber, Rommetveit, Weigand, Bakhtin, Vygotsky</a:t>
            </a:r>
          </a:p>
          <a:p>
            <a:endParaRPr lang="en-GB" dirty="0"/>
          </a:p>
        </p:txBody>
      </p:sp>
    </p:spTree>
    <p:extLst>
      <p:ext uri="{BB962C8B-B14F-4D97-AF65-F5344CB8AC3E}">
        <p14:creationId xmlns:p14="http://schemas.microsoft.com/office/powerpoint/2010/main" val="3293233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In his work, </a:t>
            </a:r>
            <a:r>
              <a:rPr lang="en-GB" b="0" i="1" dirty="0"/>
              <a:t>Philosophical Investigations</a:t>
            </a:r>
            <a:r>
              <a:rPr lang="en-GB" b="0" dirty="0"/>
              <a:t>, Ludwig Wittgenstein regularly referred to the concept of language-games</a:t>
            </a:r>
            <a:r>
              <a:rPr lang="en-GB" b="0" dirty="0" smtClean="0"/>
              <a:t>.</a:t>
            </a:r>
            <a:r>
              <a:rPr lang="en-GB" b="0" dirty="0"/>
              <a:t> Wittgenstein rejected the idea that language is somehow separate and corresponding to reality, and he argued that concepts do not need to be clearly defined to be </a:t>
            </a:r>
            <a:r>
              <a:rPr lang="en-GB" b="0" dirty="0" smtClean="0"/>
              <a:t>meaningful</a:t>
            </a:r>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b="0" dirty="0"/>
              <a:t>The concept is based on the following analogy: The rules of language are analogous to the rules of games; thus saying something in a language is analogous to making a move in a game. The analogy between a language and a game demonstrates that words have meaning depending on the uses made of them in the various and multiform activities of human life</a:t>
            </a:r>
            <a:endParaRPr lang="en-GB" dirty="0"/>
          </a:p>
        </p:txBody>
      </p:sp>
      <p:sp>
        <p:nvSpPr>
          <p:cNvPr id="4" name="Title 3"/>
          <p:cNvSpPr>
            <a:spLocks noGrp="1"/>
          </p:cNvSpPr>
          <p:nvPr>
            <p:ph type="title"/>
          </p:nvPr>
        </p:nvSpPr>
        <p:spPr/>
        <p:txBody>
          <a:bodyPr/>
          <a:lstStyle/>
          <a:p>
            <a:r>
              <a:rPr lang="en-GB" dirty="0" smtClean="0"/>
              <a:t>Ludwig Wittgenstein</a:t>
            </a:r>
            <a:endParaRPr lang="en-GB" dirty="0"/>
          </a:p>
        </p:txBody>
      </p:sp>
    </p:spTree>
    <p:extLst>
      <p:ext uri="{BB962C8B-B14F-4D97-AF65-F5344CB8AC3E}">
        <p14:creationId xmlns:p14="http://schemas.microsoft.com/office/powerpoint/2010/main" val="1052487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What does this have to do with dialogue, specifically, inter-religious dialogue?</a:t>
            </a:r>
          </a:p>
          <a:p>
            <a:pPr marL="0" indent="0"/>
            <a:endParaRPr lang="en-GB" b="0" dirty="0" smtClean="0"/>
          </a:p>
          <a:p>
            <a:pPr marL="0" indent="0"/>
            <a:r>
              <a:rPr lang="en-GB" b="0" dirty="0" smtClean="0"/>
              <a:t>Wittgenstein argued that one form of language games were </a:t>
            </a:r>
            <a:r>
              <a:rPr lang="en-GB" b="0" dirty="0"/>
              <a:t>s</a:t>
            </a:r>
            <a:r>
              <a:rPr lang="en-GB" b="0" dirty="0" smtClean="0"/>
              <a:t>pecific </a:t>
            </a:r>
            <a:r>
              <a:rPr lang="en-GB" b="0" dirty="0"/>
              <a:t>regions of our language with their own grammars and relations to other language-games</a:t>
            </a:r>
          </a:p>
        </p:txBody>
      </p:sp>
      <p:sp>
        <p:nvSpPr>
          <p:cNvPr id="3" name="Content Placeholder 2"/>
          <p:cNvSpPr>
            <a:spLocks noGrp="1"/>
          </p:cNvSpPr>
          <p:nvPr>
            <p:ph sz="half" idx="2"/>
          </p:nvPr>
        </p:nvSpPr>
        <p:spPr/>
        <p:txBody>
          <a:bodyPr>
            <a:normAutofit fontScale="70000" lnSpcReduction="20000"/>
          </a:bodyPr>
          <a:lstStyle/>
          <a:p>
            <a:pPr marL="0" indent="0"/>
            <a:r>
              <a:rPr lang="en-GB" b="0" dirty="0" smtClean="0"/>
              <a:t>Religions, as we have seen, have narrative forms that create their own </a:t>
            </a:r>
            <a:r>
              <a:rPr lang="en-GB" b="0" dirty="0" smtClean="0"/>
              <a:t>grammar and relations</a:t>
            </a:r>
          </a:p>
          <a:p>
            <a:pPr marL="0" indent="0"/>
            <a:endParaRPr lang="en-GB" b="0" dirty="0"/>
          </a:p>
          <a:p>
            <a:pPr marL="0" indent="0"/>
            <a:r>
              <a:rPr lang="en-GB" b="0" dirty="0" smtClean="0"/>
              <a:t>Language and religion were, for Wittgenstein, similar in that they provide social meaning to things that are incomprehensible to outsiders</a:t>
            </a:r>
            <a:endParaRPr lang="en-GB" b="0" dirty="0"/>
          </a:p>
        </p:txBody>
      </p:sp>
      <p:sp>
        <p:nvSpPr>
          <p:cNvPr id="4" name="Title 3"/>
          <p:cNvSpPr>
            <a:spLocks noGrp="1"/>
          </p:cNvSpPr>
          <p:nvPr>
            <p:ph type="title"/>
          </p:nvPr>
        </p:nvSpPr>
        <p:spPr/>
        <p:txBody>
          <a:bodyPr/>
          <a:lstStyle/>
          <a:p>
            <a:r>
              <a:rPr lang="en-GB" dirty="0"/>
              <a:t>Ludwig Wittgenstein</a:t>
            </a:r>
          </a:p>
        </p:txBody>
      </p:sp>
    </p:spTree>
    <p:extLst>
      <p:ext uri="{BB962C8B-B14F-4D97-AF65-F5344CB8AC3E}">
        <p14:creationId xmlns:p14="http://schemas.microsoft.com/office/powerpoint/2010/main" val="3790230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Edda</a:t>
            </a:r>
            <a:r>
              <a:rPr lang="en-GB" dirty="0" smtClean="0"/>
              <a:t> </a:t>
            </a:r>
            <a:r>
              <a:rPr lang="en-GB" dirty="0" err="1" smtClean="0"/>
              <a:t>weigand</a:t>
            </a:r>
            <a:endParaRPr lang="en-GB" dirty="0"/>
          </a:p>
        </p:txBody>
      </p:sp>
      <p:sp>
        <p:nvSpPr>
          <p:cNvPr id="3" name="Content Placeholder 2"/>
          <p:cNvSpPr>
            <a:spLocks noGrp="1"/>
          </p:cNvSpPr>
          <p:nvPr>
            <p:ph idx="1"/>
          </p:nvPr>
        </p:nvSpPr>
        <p:spPr/>
        <p:txBody>
          <a:bodyPr/>
          <a:lstStyle/>
          <a:p>
            <a:pPr marL="0" indent="0"/>
            <a:r>
              <a:rPr lang="en-GB" b="0" dirty="0"/>
              <a:t>The dialogical process can take a variety of forms, either as a specific intentioned act or as a constant mode of social interaction, an inescapable negotiation of ourselves amongst others that requires a constant flux of identity and narration to deal with the flows of definition within our complex social relationships. This social interaction takes place not only in the way we identify ourselves as a part of social groups, but also the way in which those social groups interact with one another. 	</a:t>
            </a:r>
            <a:endParaRPr lang="en-GB" b="0" dirty="0" smtClean="0"/>
          </a:p>
          <a:p>
            <a:pPr marL="0" indent="0"/>
            <a:endParaRPr lang="en-GB" b="0" dirty="0"/>
          </a:p>
          <a:p>
            <a:pPr marL="0" indent="0"/>
            <a:r>
              <a:rPr lang="en-GB" b="0" dirty="0" smtClean="0"/>
              <a:t>See: </a:t>
            </a:r>
            <a:r>
              <a:rPr lang="en-GB" b="0" dirty="0" err="1" smtClean="0"/>
              <a:t>Weigand</a:t>
            </a:r>
            <a:r>
              <a:rPr lang="en-GB" b="0" dirty="0" smtClean="0"/>
              <a:t> </a:t>
            </a:r>
            <a:r>
              <a:rPr lang="en-GB" b="0" dirty="0"/>
              <a:t>E, </a:t>
            </a:r>
            <a:r>
              <a:rPr lang="en-GB" b="0" i="1" dirty="0"/>
              <a:t>Language as Dialogue: From Rules to Principles of Probability</a:t>
            </a:r>
            <a:r>
              <a:rPr lang="en-GB" b="0" dirty="0"/>
              <a:t>, p. 160, referencing </a:t>
            </a:r>
            <a:r>
              <a:rPr lang="en-GB" b="0" dirty="0" err="1"/>
              <a:t>Adamzik</a:t>
            </a:r>
            <a:r>
              <a:rPr lang="en-GB" b="0" dirty="0"/>
              <a:t> (1995)</a:t>
            </a:r>
          </a:p>
          <a:p>
            <a:endParaRPr lang="en-GB" dirty="0"/>
          </a:p>
        </p:txBody>
      </p:sp>
    </p:spTree>
    <p:extLst>
      <p:ext uri="{BB962C8B-B14F-4D97-AF65-F5344CB8AC3E}">
        <p14:creationId xmlns:p14="http://schemas.microsoft.com/office/powerpoint/2010/main" val="3423663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 Vygotsky</a:t>
            </a:r>
            <a:endParaRPr lang="en-GB" dirty="0"/>
          </a:p>
        </p:txBody>
      </p:sp>
      <p:sp>
        <p:nvSpPr>
          <p:cNvPr id="3" name="Content Placeholder 2"/>
          <p:cNvSpPr>
            <a:spLocks noGrp="1"/>
          </p:cNvSpPr>
          <p:nvPr>
            <p:ph idx="1"/>
          </p:nvPr>
        </p:nvSpPr>
        <p:spPr/>
        <p:txBody>
          <a:bodyPr/>
          <a:lstStyle/>
          <a:p>
            <a:pPr marL="0" indent="0"/>
            <a:r>
              <a:rPr lang="en-GB" b="0" dirty="0" smtClean="0"/>
              <a:t>The dialogical </a:t>
            </a:r>
            <a:r>
              <a:rPr lang="en-GB" b="0" dirty="0"/>
              <a:t>process therefore occurs not only in face-to-face encounters with a singular other, but is rather a continuous process brought about by the plurality of reality. Therefore, the occurrence of a dialogical incident is not to be seen only in a particular moment, but is rather a constant feature of our </a:t>
            </a:r>
            <a:r>
              <a:rPr lang="en-GB" b="0" dirty="0" smtClean="0"/>
              <a:t>lives.</a:t>
            </a:r>
          </a:p>
          <a:p>
            <a:endParaRPr lang="en-GB" dirty="0"/>
          </a:p>
          <a:p>
            <a:endParaRPr lang="en-GB" dirty="0" smtClean="0"/>
          </a:p>
          <a:p>
            <a:pPr marL="0" indent="0"/>
            <a:r>
              <a:rPr lang="en-GB" b="0" dirty="0" smtClean="0"/>
              <a:t>See: </a:t>
            </a:r>
            <a:r>
              <a:rPr lang="en-GB" b="0" dirty="0" err="1" smtClean="0"/>
              <a:t>Wertsch</a:t>
            </a:r>
            <a:r>
              <a:rPr lang="en-GB" b="0" dirty="0" smtClean="0"/>
              <a:t> </a:t>
            </a:r>
            <a:r>
              <a:rPr lang="en-GB" b="0" dirty="0"/>
              <a:t>J V &amp; Stone C A (1985) 'The concept of Internalization in Vygotsky's account of the genesis of higher mental functions' in </a:t>
            </a:r>
            <a:r>
              <a:rPr lang="en-GB" b="0" dirty="0" err="1"/>
              <a:t>Wertsch</a:t>
            </a:r>
            <a:r>
              <a:rPr lang="en-GB" b="0" dirty="0"/>
              <a:t> J V (</a:t>
            </a:r>
            <a:r>
              <a:rPr lang="en-GB" b="0" dirty="0" err="1"/>
              <a:t>ed</a:t>
            </a:r>
            <a:r>
              <a:rPr lang="en-GB" b="0" dirty="0"/>
              <a:t>) </a:t>
            </a:r>
            <a:r>
              <a:rPr lang="en-GB" b="0" i="1" dirty="0"/>
              <a:t>Culture, Communication, and Cognition: </a:t>
            </a:r>
            <a:r>
              <a:rPr lang="en-GB" b="0" i="1" dirty="0" err="1"/>
              <a:t>Vygotskian</a:t>
            </a:r>
            <a:r>
              <a:rPr lang="en-GB" b="0" i="1" dirty="0"/>
              <a:t> perspectives</a:t>
            </a:r>
            <a:r>
              <a:rPr lang="en-GB" b="0" dirty="0"/>
              <a:t>, Cambridge, Cambridge University Press, p. 162-179.</a:t>
            </a:r>
          </a:p>
          <a:p>
            <a:endParaRPr lang="en-GB" dirty="0"/>
          </a:p>
        </p:txBody>
      </p:sp>
    </p:spTree>
    <p:extLst>
      <p:ext uri="{BB962C8B-B14F-4D97-AF65-F5344CB8AC3E}">
        <p14:creationId xmlns:p14="http://schemas.microsoft.com/office/powerpoint/2010/main" val="3334580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 </a:t>
            </a:r>
            <a:r>
              <a:rPr lang="en-GB" dirty="0" err="1" smtClean="0"/>
              <a:t>Linell</a:t>
            </a:r>
            <a:r>
              <a:rPr lang="en-GB" dirty="0" smtClean="0"/>
              <a:t> &amp; Ragnar </a:t>
            </a:r>
            <a:r>
              <a:rPr lang="en-GB" dirty="0" err="1" smtClean="0"/>
              <a:t>Rommetviet</a:t>
            </a:r>
            <a:endParaRPr lang="en-GB" dirty="0"/>
          </a:p>
        </p:txBody>
      </p:sp>
      <p:sp>
        <p:nvSpPr>
          <p:cNvPr id="3" name="Content Placeholder 2"/>
          <p:cNvSpPr>
            <a:spLocks noGrp="1"/>
          </p:cNvSpPr>
          <p:nvPr>
            <p:ph idx="1"/>
          </p:nvPr>
        </p:nvSpPr>
        <p:spPr/>
        <p:txBody>
          <a:bodyPr/>
          <a:lstStyle/>
          <a:p>
            <a:pPr marL="0" indent="0"/>
            <a:r>
              <a:rPr lang="en-GB" b="0" dirty="0"/>
              <a:t>Dialogue, as opposed to a dialogically formed social interaction, requires an intentional aspect – that is awareness that the social interaction being engaged in is a deliberate attempt to exchange differing viewpoints, with the aim of adequately expressing one’s own viewpoint and understanding the viewpoint of the Other. Dialogue, therefore, requires that at least two positions are represented, whether by individuals expressing their own view points or by institutions expressing the corporate viewpoint of their members and tradition</a:t>
            </a:r>
            <a:r>
              <a:rPr lang="en-GB" b="0" dirty="0"/>
              <a:t> </a:t>
            </a:r>
            <a:r>
              <a:rPr lang="en-GB" b="0" dirty="0"/>
              <a:t>	</a:t>
            </a:r>
            <a:endParaRPr lang="en-GB" b="0" dirty="0" smtClean="0"/>
          </a:p>
          <a:p>
            <a:pPr marL="0" indent="0"/>
            <a:endParaRPr lang="en-GB" b="0" dirty="0" smtClean="0"/>
          </a:p>
          <a:p>
            <a:pPr marL="0" indent="0"/>
            <a:r>
              <a:rPr lang="en-GB" b="0" dirty="0" err="1" smtClean="0"/>
              <a:t>Linell</a:t>
            </a:r>
            <a:r>
              <a:rPr lang="en-GB" b="0" dirty="0" smtClean="0"/>
              <a:t> </a:t>
            </a:r>
            <a:r>
              <a:rPr lang="en-GB" b="0" dirty="0"/>
              <a:t>P (2001) </a:t>
            </a:r>
            <a:r>
              <a:rPr lang="en-GB" b="0" i="1" dirty="0"/>
              <a:t>Approaching Dialogue: Talk, Interaction and Contexts in Dialogical Perspectives</a:t>
            </a:r>
            <a:r>
              <a:rPr lang="en-GB" b="0" dirty="0"/>
              <a:t>, Amsterdam, John </a:t>
            </a:r>
            <a:r>
              <a:rPr lang="en-GB" b="0" dirty="0" err="1"/>
              <a:t>Benjamins</a:t>
            </a:r>
            <a:r>
              <a:rPr lang="en-GB" b="0" dirty="0"/>
              <a:t> Publishing Company, p. 10.</a:t>
            </a:r>
          </a:p>
          <a:p>
            <a:pPr marL="0" indent="0"/>
            <a:r>
              <a:rPr lang="en-GB" b="0" dirty="0" err="1" smtClean="0"/>
              <a:t>Rommetveit</a:t>
            </a:r>
            <a:r>
              <a:rPr lang="en-GB" b="0" dirty="0" smtClean="0"/>
              <a:t> </a:t>
            </a:r>
            <a:r>
              <a:rPr lang="en-GB" b="0" dirty="0"/>
              <a:t>R (1979) 'On the Architecture of </a:t>
            </a:r>
            <a:r>
              <a:rPr lang="en-GB" b="0" dirty="0" err="1"/>
              <a:t>Intersubjectivity</a:t>
            </a:r>
            <a:r>
              <a:rPr lang="en-GB" b="0" dirty="0"/>
              <a:t>' in </a:t>
            </a:r>
            <a:r>
              <a:rPr lang="en-GB" b="0" dirty="0" err="1"/>
              <a:t>Rommetveit</a:t>
            </a:r>
            <a:r>
              <a:rPr lang="en-GB" b="0" dirty="0"/>
              <a:t> R &amp; </a:t>
            </a:r>
            <a:r>
              <a:rPr lang="en-GB" b="0" dirty="0" err="1"/>
              <a:t>Blakar</a:t>
            </a:r>
            <a:r>
              <a:rPr lang="en-GB" b="0" dirty="0"/>
              <a:t> R M (</a:t>
            </a:r>
            <a:r>
              <a:rPr lang="en-GB" b="0" dirty="0" err="1"/>
              <a:t>eds</a:t>
            </a:r>
            <a:r>
              <a:rPr lang="en-GB" b="0" dirty="0"/>
              <a:t>) </a:t>
            </a:r>
            <a:r>
              <a:rPr lang="en-GB" b="0" i="1" dirty="0"/>
              <a:t>Studies of Language, Thought, and Verbal Communication</a:t>
            </a:r>
            <a:r>
              <a:rPr lang="en-GB" b="0" dirty="0"/>
              <a:t>, London, Academic Press, p. 94.</a:t>
            </a:r>
          </a:p>
          <a:p>
            <a:endParaRPr lang="en-GB" dirty="0"/>
          </a:p>
        </p:txBody>
      </p:sp>
    </p:spTree>
    <p:extLst>
      <p:ext uri="{BB962C8B-B14F-4D97-AF65-F5344CB8AC3E}">
        <p14:creationId xmlns:p14="http://schemas.microsoft.com/office/powerpoint/2010/main" val="3874647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The </a:t>
            </a:r>
            <a:r>
              <a:rPr lang="en-GB" b="0" dirty="0"/>
              <a:t>continual process of negotiation is not necessarily a process which we actively choose to engage in, but rather an inextricable matrix within which we are caught. </a:t>
            </a:r>
            <a:endParaRPr lang="en-GB" b="0" dirty="0" smtClean="0"/>
          </a:p>
          <a:p>
            <a:pPr marL="0" indent="0"/>
            <a:endParaRPr lang="en-GB" b="0" dirty="0"/>
          </a:p>
          <a:p>
            <a:pPr marL="0" indent="0"/>
            <a:r>
              <a:rPr lang="en-GB" b="0" dirty="0" smtClean="0"/>
              <a:t>Given </a:t>
            </a:r>
            <a:r>
              <a:rPr lang="en-GB" b="0" dirty="0"/>
              <a:t>that the boundaries between instances of identity negotiation we undertake in everyday life are hardly clear or easily identifiable as separate instances, the identification of a particular instance of dialogue is problematic. </a:t>
            </a:r>
            <a:endParaRPr lang="en-GB" b="0" dirty="0"/>
          </a:p>
        </p:txBody>
      </p:sp>
      <p:sp>
        <p:nvSpPr>
          <p:cNvPr id="3" name="Content Placeholder 2"/>
          <p:cNvSpPr>
            <a:spLocks noGrp="1"/>
          </p:cNvSpPr>
          <p:nvPr>
            <p:ph sz="half" idx="2"/>
          </p:nvPr>
        </p:nvSpPr>
        <p:spPr/>
        <p:txBody>
          <a:bodyPr>
            <a:normAutofit fontScale="62500" lnSpcReduction="20000"/>
          </a:bodyPr>
          <a:lstStyle/>
          <a:p>
            <a:pPr marL="0" indent="0"/>
            <a:r>
              <a:rPr lang="en-GB" b="0" dirty="0"/>
              <a:t>Rather, </a:t>
            </a:r>
            <a:r>
              <a:rPr lang="en-GB" b="0" dirty="0" smtClean="0"/>
              <a:t>the </a:t>
            </a:r>
            <a:r>
              <a:rPr lang="en-GB" b="0" dirty="0"/>
              <a:t>dialogue we undertake is a process, a continuous flow of instances that together help us form some kind of narrative continuity to our identity, within which each instance of negotiation blends into the </a:t>
            </a:r>
            <a:r>
              <a:rPr lang="en-GB" b="0" dirty="0" smtClean="0"/>
              <a:t>next.</a:t>
            </a:r>
          </a:p>
          <a:p>
            <a:pPr marL="0" indent="0"/>
            <a:endParaRPr lang="en-GB" b="0" dirty="0" smtClean="0"/>
          </a:p>
          <a:p>
            <a:pPr marL="0" indent="0"/>
            <a:endParaRPr lang="en-GB" b="0" dirty="0"/>
          </a:p>
          <a:p>
            <a:pPr marL="0" indent="0"/>
            <a:r>
              <a:rPr lang="en-GB" dirty="0" smtClean="0"/>
              <a:t>Living is dialogue</a:t>
            </a:r>
            <a:endParaRPr lang="en-GB" dirty="0"/>
          </a:p>
        </p:txBody>
      </p:sp>
      <p:sp>
        <p:nvSpPr>
          <p:cNvPr id="4" name="Title 3"/>
          <p:cNvSpPr>
            <a:spLocks noGrp="1"/>
          </p:cNvSpPr>
          <p:nvPr>
            <p:ph type="title"/>
          </p:nvPr>
        </p:nvSpPr>
        <p:spPr/>
        <p:txBody>
          <a:bodyPr/>
          <a:lstStyle/>
          <a:p>
            <a:r>
              <a:rPr lang="en-GB" dirty="0" smtClean="0"/>
              <a:t>Linguistic Philosophical Accounts</a:t>
            </a:r>
            <a:endParaRPr lang="en-GB" dirty="0"/>
          </a:p>
        </p:txBody>
      </p:sp>
    </p:spTree>
    <p:extLst>
      <p:ext uri="{BB962C8B-B14F-4D97-AF65-F5344CB8AC3E}">
        <p14:creationId xmlns:p14="http://schemas.microsoft.com/office/powerpoint/2010/main" val="2119912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So what is dialogue?</a:t>
            </a:r>
            <a:endParaRPr lang="en-GB" sz="4000" dirty="0"/>
          </a:p>
        </p:txBody>
      </p:sp>
      <p:sp>
        <p:nvSpPr>
          <p:cNvPr id="3" name="Content Placeholder 2"/>
          <p:cNvSpPr>
            <a:spLocks noGrp="1"/>
          </p:cNvSpPr>
          <p:nvPr>
            <p:ph idx="1"/>
          </p:nvPr>
        </p:nvSpPr>
        <p:spPr/>
        <p:txBody>
          <a:bodyPr>
            <a:normAutofit fontScale="62500" lnSpcReduction="20000"/>
          </a:bodyPr>
          <a:lstStyle/>
          <a:p>
            <a:pPr marL="0" indent="0"/>
            <a:r>
              <a:rPr lang="en-GB" b="0" dirty="0" smtClean="0"/>
              <a:t>Dialogue can be all sorts of things and occur at all sorts of “levels”</a:t>
            </a:r>
          </a:p>
          <a:p>
            <a:pPr marL="0" indent="0"/>
            <a:endParaRPr lang="en-GB" b="0" dirty="0"/>
          </a:p>
          <a:p>
            <a:pPr marL="0" indent="0"/>
            <a:r>
              <a:rPr lang="en-GB" b="0" dirty="0" smtClean="0"/>
              <a:t>The philosophical concept of dialogue does not always match up to the practice of dialogue</a:t>
            </a:r>
          </a:p>
          <a:p>
            <a:pPr marL="0" indent="0"/>
            <a:endParaRPr lang="en-GB" b="0" dirty="0"/>
          </a:p>
          <a:p>
            <a:pPr marL="0" indent="0"/>
            <a:r>
              <a:rPr lang="en-GB" b="0" dirty="0" smtClean="0"/>
              <a:t>Even minimal forms of exchange carry meaning with them</a:t>
            </a:r>
            <a:endParaRPr lang="en-GB" b="0" dirty="0"/>
          </a:p>
        </p:txBody>
      </p:sp>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14199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Readings</a:t>
            </a:r>
            <a:endParaRPr lang="en-GB" sz="4000" dirty="0"/>
          </a:p>
        </p:txBody>
      </p:sp>
      <p:sp>
        <p:nvSpPr>
          <p:cNvPr id="3" name="Content Placeholder 2"/>
          <p:cNvSpPr>
            <a:spLocks noGrp="1"/>
          </p:cNvSpPr>
          <p:nvPr>
            <p:ph idx="1"/>
          </p:nvPr>
        </p:nvSpPr>
        <p:spPr/>
        <p:txBody>
          <a:bodyPr>
            <a:normAutofit fontScale="47500" lnSpcReduction="20000"/>
          </a:bodyPr>
          <a:lstStyle/>
          <a:p>
            <a:pPr marL="0" indent="0"/>
            <a:r>
              <a:rPr lang="en-GB" sz="3400" b="0" dirty="0" err="1"/>
              <a:t>Ustorf</a:t>
            </a:r>
            <a:r>
              <a:rPr lang="en-GB" sz="3400" b="0" dirty="0"/>
              <a:t> W “The Cultural Origins of Intercultural Theology” </a:t>
            </a:r>
            <a:r>
              <a:rPr lang="en-GB" sz="3400" b="0" i="1" dirty="0"/>
              <a:t>Mission Studies</a:t>
            </a:r>
            <a:r>
              <a:rPr lang="en-GB" sz="3400" b="0" dirty="0"/>
              <a:t>, 25, 229-251</a:t>
            </a:r>
            <a:r>
              <a:rPr lang="en-GB" sz="3400" b="0" dirty="0" smtClean="0"/>
              <a:t>.</a:t>
            </a:r>
          </a:p>
          <a:p>
            <a:pPr marL="0" indent="0"/>
            <a:endParaRPr lang="en-GB" sz="3400" b="0" dirty="0"/>
          </a:p>
          <a:p>
            <a:pPr marL="0" indent="0"/>
            <a:r>
              <a:rPr lang="en-GB" sz="3400" b="0" dirty="0"/>
              <a:t>Berger D, “The Poorest Form of Theism: Schopenhauer, Islam, and the Perils of Comparative Hermeneutics”, </a:t>
            </a:r>
            <a:r>
              <a:rPr lang="en-GB" sz="3400" b="0" i="1" dirty="0"/>
              <a:t> Islam and Christian-Muslim Relations</a:t>
            </a:r>
            <a:r>
              <a:rPr lang="en-GB" sz="3400" b="0" dirty="0"/>
              <a:t>, 15:1, </a:t>
            </a:r>
            <a:r>
              <a:rPr lang="en-GB" sz="3400" b="0" dirty="0" smtClean="0"/>
              <a:t>135-146</a:t>
            </a:r>
          </a:p>
          <a:p>
            <a:pPr marL="0" indent="0"/>
            <a:endParaRPr lang="en-GB" sz="3400" b="0" dirty="0"/>
          </a:p>
          <a:p>
            <a:pPr marL="0" indent="0"/>
            <a:r>
              <a:rPr lang="en-GB" sz="3400" b="0" dirty="0" err="1"/>
              <a:t>Weigand</a:t>
            </a:r>
            <a:r>
              <a:rPr lang="en-GB" sz="3400" b="0" dirty="0"/>
              <a:t> E “Language as Dialogue” </a:t>
            </a:r>
            <a:r>
              <a:rPr lang="en-GB" sz="3400" b="0" i="1" dirty="0"/>
              <a:t>Intercultural Pragmatics</a:t>
            </a:r>
            <a:r>
              <a:rPr lang="en-GB" sz="3400" b="0" dirty="0"/>
              <a:t>, 7(3), 501-515</a:t>
            </a:r>
          </a:p>
          <a:p>
            <a:endParaRPr lang="en-GB"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28047430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719</TotalTime>
  <Words>1591</Words>
  <Application>Microsoft Office PowerPoint</Application>
  <PresentationFormat>On-screen Show (4:3)</PresentationFormat>
  <Paragraphs>153</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Theme1</vt:lpstr>
      <vt:lpstr>Methods and Approaches in Interfaith Studies</vt:lpstr>
      <vt:lpstr>Dialogue in the University</vt:lpstr>
      <vt:lpstr>Readings</vt:lpstr>
      <vt:lpstr>Questions </vt:lpstr>
      <vt:lpstr>What is (inter-religious) dialogue?</vt:lpstr>
      <vt:lpstr>Religious studies &amp; Theology </vt:lpstr>
      <vt:lpstr>Religious Studies and Theology</vt:lpstr>
      <vt:lpstr>Religious Studies and Theology </vt:lpstr>
      <vt:lpstr>Ninian Smart and Religion / Religious Studies</vt:lpstr>
      <vt:lpstr>Religious Studies and Theology </vt:lpstr>
      <vt:lpstr>What is the difference between IRD, IFS, CR, C-M S, SR?</vt:lpstr>
      <vt:lpstr>Terms</vt:lpstr>
      <vt:lpstr>Terms</vt:lpstr>
      <vt:lpstr>Terms</vt:lpstr>
      <vt:lpstr>So, what is dialogue?</vt:lpstr>
      <vt:lpstr>So, what is dialogue?</vt:lpstr>
      <vt:lpstr>PowerPoint Presentation</vt:lpstr>
      <vt:lpstr>Philosophical and Linguistic Approaches to Dialogue</vt:lpstr>
      <vt:lpstr>Ludwig Wittgenstein</vt:lpstr>
      <vt:lpstr>Ludwig Wittgenstein</vt:lpstr>
      <vt:lpstr>Edda weigand</vt:lpstr>
      <vt:lpstr>Lev Vygotsky</vt:lpstr>
      <vt:lpstr>Per Linell &amp; Ragnar Rommetviet</vt:lpstr>
      <vt:lpstr>Linguistic Philosophical Accounts</vt:lpstr>
      <vt:lpstr>So what is dialogue?</vt:lpstr>
      <vt:lpstr>Readings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33</cp:revision>
  <dcterms:created xsi:type="dcterms:W3CDTF">2017-11-02T11:52:55Z</dcterms:created>
  <dcterms:modified xsi:type="dcterms:W3CDTF">2017-11-07T17:35:15Z</dcterms:modified>
</cp:coreProperties>
</file>