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handoutMasterIdLst>
    <p:handoutMasterId r:id="rId25"/>
  </p:handoutMasterIdLst>
  <p:sldIdLst>
    <p:sldId id="257" r:id="rId2"/>
    <p:sldId id="258" r:id="rId3"/>
    <p:sldId id="259" r:id="rId4"/>
    <p:sldId id="260" r:id="rId5"/>
    <p:sldId id="298" r:id="rId6"/>
    <p:sldId id="276" r:id="rId7"/>
    <p:sldId id="262" r:id="rId8"/>
    <p:sldId id="294" r:id="rId9"/>
    <p:sldId id="295" r:id="rId10"/>
    <p:sldId id="264" r:id="rId11"/>
    <p:sldId id="263" r:id="rId12"/>
    <p:sldId id="266" r:id="rId13"/>
    <p:sldId id="267" r:id="rId14"/>
    <p:sldId id="296" r:id="rId15"/>
    <p:sldId id="268" r:id="rId16"/>
    <p:sldId id="269" r:id="rId17"/>
    <p:sldId id="270" r:id="rId18"/>
    <p:sldId id="271" r:id="rId19"/>
    <p:sldId id="272" r:id="rId20"/>
    <p:sldId id="290" r:id="rId21"/>
    <p:sldId id="261" r:id="rId22"/>
    <p:sldId id="291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1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167E3-6446-4655-B099-3889B7A5403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006616-65E5-4BF0-9A04-58ADBE394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4613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EE16A-C10F-45CB-BD2F-415B784F92DC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DCD2FC-E11E-4BCD-86F4-8EF48E8EDA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18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7F8402E5-E7B5-42E7-BE18-84DCF537516E}" type="slidenum">
              <a:rPr lang="en-GB" sz="1200"/>
              <a:pPr eaLnBrk="1" hangingPunct="1"/>
              <a:t>6</a:t>
            </a:fld>
            <a:endParaRPr lang="en-GB" sz="120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1E5595D7-1331-4479-84F7-F53BC3818FDB}" type="slidenum">
              <a:rPr lang="en-GB" sz="1200"/>
              <a:pPr eaLnBrk="1" hangingPunct="1"/>
              <a:t>7</a:t>
            </a:fld>
            <a:endParaRPr lang="en-GB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6EFCBCA3-1692-4C0A-A7D3-E49B12AD0AEF}" type="slidenum">
              <a:rPr lang="en-GB" sz="1200"/>
              <a:pPr eaLnBrk="1" hangingPunct="1"/>
              <a:t>10</a:t>
            </a:fld>
            <a:endParaRPr lang="en-GB" sz="12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442630E6-8FE0-453F-B004-B284E93CED2C}" type="slidenum">
              <a:rPr lang="en-GB" sz="1200"/>
              <a:pPr eaLnBrk="1" hangingPunct="1"/>
              <a:t>15</a:t>
            </a:fld>
            <a:endParaRPr lang="en-GB" sz="120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A72C69F3-595F-485D-AA54-8DE05B50768B}" type="slidenum">
              <a:rPr lang="en-GB" sz="1200"/>
              <a:pPr eaLnBrk="1" hangingPunct="1"/>
              <a:t>16</a:t>
            </a:fld>
            <a:endParaRPr lang="en-GB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EC15B9EC-C42C-4160-84E9-827B228752D1}" type="slidenum">
              <a:rPr lang="en-GB" sz="1200"/>
              <a:pPr eaLnBrk="1" hangingPunct="1"/>
              <a:t>17</a:t>
            </a:fld>
            <a:endParaRPr lang="en-GB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47BA6629-F4CB-4289-B5F5-C871901D4C5C}" type="slidenum">
              <a:rPr lang="en-GB" sz="1200"/>
              <a:pPr eaLnBrk="1" hangingPunct="1"/>
              <a:t>19</a:t>
            </a:fld>
            <a:endParaRPr lang="en-GB" sz="12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72B6C1-9A46-4D83-AB0C-03D494474523}" type="datetimeFigureOut">
              <a:rPr lang="en-US" smtClean="0"/>
              <a:t>1/28/2020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adult-lifestyle-national-survey-wales-april-2018-march-201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health.gov/paguidelines/guidelines/Chapter2.aspx" TargetMode="External"/><Relationship Id="rId2" Type="http://schemas.openxmlformats.org/officeDocument/2006/relationships/hyperlink" Target="http://www.walesonline.co.uk/news/health/quarter-deaths-wales-could-avoided-785834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?term=Stiggelbout%20M%5BAuthor%5D&amp;cauthor=true&amp;cauthor_uid=15980075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Introduction to Sport &amp; Exercise Psychology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79613" y="4005263"/>
            <a:ext cx="6553200" cy="1752600"/>
          </a:xfrm>
        </p:spPr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Alison Connaughton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SHSS4086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28/01/2020</a:t>
            </a:r>
          </a:p>
        </p:txBody>
      </p:sp>
    </p:spTree>
    <p:extLst>
      <p:ext uri="{BB962C8B-B14F-4D97-AF65-F5344CB8AC3E}">
        <p14:creationId xmlns:p14="http://schemas.microsoft.com/office/powerpoint/2010/main" val="2239501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dirty="0">
                <a:ea typeface="ＭＳ Ｐゴシック" pitchFamily="34" charset="-128"/>
              </a:rPr>
              <a:t>What is Sport &amp; Exercise Psychology?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64371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>
                <a:ea typeface="ＭＳ Ｐゴシック" pitchFamily="34" charset="-128"/>
              </a:rPr>
              <a:t>3 Disciplines: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Sport Psychology 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Skill Acquisition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Exercise Psychology (often linked with sport)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Route to become an accredited professional in either discipline = 6 to 9 years + of academic study.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In groups of 4 outline what you know about  / think the following are…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Exercise Psychology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Sport Psychology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a typeface="ＭＳ Ｐゴシック" pitchFamily="34" charset="-128"/>
              </a:rPr>
              <a:t>Skill Acquisition</a:t>
            </a:r>
          </a:p>
        </p:txBody>
      </p:sp>
    </p:spTree>
    <p:extLst>
      <p:ext uri="{BB962C8B-B14F-4D97-AF65-F5344CB8AC3E}">
        <p14:creationId xmlns:p14="http://schemas.microsoft.com/office/powerpoint/2010/main" val="2208132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7000">
                <a:ea typeface="ＭＳ Ｐゴシック" pitchFamily="34" charset="-128"/>
              </a:rPr>
              <a:t>W.I.I.F.M?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>
                <a:ea typeface="ＭＳ Ｐゴシック" pitchFamily="34" charset="-128"/>
              </a:rPr>
              <a:t>Relevance to your degree programme?</a:t>
            </a:r>
          </a:p>
          <a:p>
            <a:pPr algn="ctr" eaLnBrk="1" hangingPunct="1">
              <a:buFont typeface="Wingdings" pitchFamily="2" charset="2"/>
              <a:buNone/>
            </a:pPr>
            <a:endParaRPr lang="en-GB">
              <a:ea typeface="ＭＳ Ｐゴシック" pitchFamily="34" charset="-128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en-GB">
                <a:ea typeface="ＭＳ Ｐゴシック" pitchFamily="34" charset="-128"/>
              </a:rPr>
              <a:t>Relevance to your future careers?</a:t>
            </a:r>
          </a:p>
          <a:p>
            <a:pPr algn="ctr" eaLnBrk="1" hangingPunct="1">
              <a:buFont typeface="Wingdings" pitchFamily="2" charset="2"/>
              <a:buNone/>
            </a:pPr>
            <a:endParaRPr lang="en-GB">
              <a:ea typeface="ＭＳ Ｐゴシック" pitchFamily="34" charset="-128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en-GB">
                <a:ea typeface="ＭＳ Ｐゴシック" pitchFamily="34" charset="-128"/>
              </a:rPr>
              <a:t>Relevance to YOUR life?</a:t>
            </a:r>
          </a:p>
          <a:p>
            <a:pPr algn="ctr" eaLnBrk="1" hangingPunct="1">
              <a:buFont typeface="Wingdings" pitchFamily="2" charset="2"/>
              <a:buNone/>
            </a:pPr>
            <a:endParaRPr lang="en-GB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18023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ea typeface="ＭＳ Ｐゴシック" pitchFamily="34" charset="-128"/>
              </a:rPr>
              <a:t>Assessment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93192" lvl="1" indent="0">
              <a:buNone/>
            </a:pPr>
            <a:r>
              <a:rPr lang="en-GB" dirty="0">
                <a:ea typeface="ＭＳ Ｐゴシック" pitchFamily="34" charset="-128"/>
              </a:rPr>
              <a:t>1. Assignment (50% of the module mark):</a:t>
            </a:r>
          </a:p>
          <a:p>
            <a:pPr marL="393192" lvl="1" indent="0">
              <a:buNone/>
            </a:pPr>
            <a:r>
              <a:rPr lang="en-GB" dirty="0">
                <a:ea typeface="ＭＳ Ｐゴシック" pitchFamily="34" charset="-128"/>
              </a:rPr>
              <a:t>Psychological benefits of exercise / barriers to exercise / interventions to improve participation and adherence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GB" dirty="0">
                <a:ea typeface="ＭＳ Ｐゴシック" pitchFamily="34" charset="-128"/>
              </a:rPr>
              <a:t>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en-GB" dirty="0">
                <a:ea typeface="ＭＳ Ｐゴシック" pitchFamily="34" charset="-128"/>
              </a:rPr>
              <a:t>2. Report (50% of the module mark): </a:t>
            </a:r>
          </a:p>
          <a:p>
            <a:pPr marL="393192" lvl="1" indent="0" eaLnBrk="1" hangingPunct="1">
              <a:buNone/>
            </a:pPr>
            <a:r>
              <a:rPr lang="en-GB" dirty="0">
                <a:ea typeface="ＭＳ Ｐゴシック" pitchFamily="34" charset="-128"/>
              </a:rPr>
              <a:t>Motivation (behavioural regulation) in team and individual sports – gather data from students </a:t>
            </a:r>
          </a:p>
          <a:p>
            <a:pPr lvl="1" eaLnBrk="1" hangingPunct="1"/>
            <a:endParaRPr lang="en-GB" dirty="0">
              <a:ea typeface="ＭＳ Ｐゴシック" pitchFamily="34" charset="-128"/>
            </a:endParaRPr>
          </a:p>
          <a:p>
            <a:pPr marL="0" indent="0" eaLnBrk="1" hangingPunct="1">
              <a:buFont typeface="Wingdings" pitchFamily="2" charset="2"/>
              <a:buNone/>
            </a:pPr>
            <a:endParaRPr lang="en-GB" dirty="0">
              <a:ea typeface="ＭＳ Ｐゴシック" pitchFamily="34" charset="-128"/>
            </a:endParaRPr>
          </a:p>
          <a:p>
            <a:pPr marL="0" indent="0" eaLnBrk="1" hangingPunct="1"/>
            <a:endParaRPr lang="en-GB" dirty="0">
              <a:ea typeface="ＭＳ Ｐゴシック" pitchFamily="34" charset="-128"/>
            </a:endParaRPr>
          </a:p>
          <a:p>
            <a:pPr marL="0" indent="0" eaLnBrk="1" hangingPunct="1">
              <a:buFont typeface="Wingdings" pitchFamily="2" charset="2"/>
              <a:buNone/>
            </a:pPr>
            <a:endParaRPr lang="en-GB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05060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8229600" cy="1143000"/>
          </a:xfrm>
        </p:spPr>
        <p:txBody>
          <a:bodyPr>
            <a:noAutofit/>
          </a:bodyPr>
          <a:lstStyle/>
          <a:p>
            <a:br>
              <a:rPr lang="en-GB" sz="2000" b="1" cap="all" dirty="0"/>
            </a:br>
            <a:r>
              <a:rPr lang="en-GB" sz="3200" cap="all" dirty="0"/>
              <a:t>assessment 1 :Essay</a:t>
            </a:r>
            <a:br>
              <a:rPr lang="en-US" sz="3200" cap="all" dirty="0"/>
            </a:br>
            <a:r>
              <a:rPr lang="en-GB" sz="3200" dirty="0"/>
              <a:t>COMPONENT WEIGHTING: 50% of module</a:t>
            </a:r>
            <a:br>
              <a:rPr lang="en-US" sz="3200" dirty="0"/>
            </a:br>
            <a:r>
              <a:rPr lang="en-GB" sz="3200" dirty="0"/>
              <a:t>WORD COUNT: 1500 WORDS</a:t>
            </a:r>
            <a:r>
              <a:rPr lang="en-GB" sz="3200" u="sng" dirty="0"/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Moodle…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694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33375"/>
            <a:ext cx="8229600" cy="1143000"/>
          </a:xfrm>
        </p:spPr>
        <p:txBody>
          <a:bodyPr/>
          <a:lstStyle/>
          <a:p>
            <a:pPr eaLnBrk="1" hangingPunct="1"/>
            <a:r>
              <a:rPr lang="en-GB">
                <a:ea typeface="ＭＳ Ｐゴシック" pitchFamily="34" charset="-128"/>
              </a:rPr>
              <a:t>Group Task: 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523999"/>
            <a:ext cx="8135938" cy="41941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400" dirty="0">
                <a:ea typeface="ＭＳ Ｐゴシック" pitchFamily="34" charset="-128"/>
              </a:rPr>
              <a:t>Barriers to exercise &amp; the exercise environment….</a:t>
            </a:r>
          </a:p>
          <a:p>
            <a:pPr eaLnBrk="1" hangingPunct="1"/>
            <a:r>
              <a:rPr lang="en-GB" sz="2400" dirty="0">
                <a:ea typeface="ＭＳ Ｐゴシック" pitchFamily="34" charset="-128"/>
              </a:rPr>
              <a:t>Trinity University fitness suite &amp; other facilities (swimming pool, sports hall, studio)</a:t>
            </a:r>
          </a:p>
          <a:p>
            <a:pPr eaLnBrk="1" hangingPunct="1"/>
            <a:r>
              <a:rPr lang="en-GB" sz="2400" dirty="0">
                <a:ea typeface="ＭＳ Ｐゴシック" pitchFamily="34" charset="-128"/>
              </a:rPr>
              <a:t>Imagine you are planning to start exercising and these are your options.</a:t>
            </a:r>
          </a:p>
          <a:p>
            <a:pPr eaLnBrk="1" hangingPunct="1"/>
            <a:r>
              <a:rPr lang="en-GB" sz="2400" dirty="0">
                <a:ea typeface="ＭＳ Ｐゴシック" pitchFamily="34" charset="-128"/>
              </a:rPr>
              <a:t>Make a note of the </a:t>
            </a:r>
            <a:r>
              <a:rPr lang="en-GB" sz="2400" b="1" dirty="0">
                <a:ea typeface="ＭＳ Ｐゴシック" pitchFamily="34" charset="-128"/>
              </a:rPr>
              <a:t>positive aspects </a:t>
            </a:r>
            <a:r>
              <a:rPr lang="en-GB" sz="2400" dirty="0">
                <a:ea typeface="ＭＳ Ｐゴシック" pitchFamily="34" charset="-128"/>
              </a:rPr>
              <a:t>and </a:t>
            </a:r>
            <a:r>
              <a:rPr lang="en-GB" sz="2400" b="1" dirty="0">
                <a:ea typeface="ＭＳ Ｐゴシック" pitchFamily="34" charset="-128"/>
              </a:rPr>
              <a:t>barriers to using </a:t>
            </a:r>
            <a:r>
              <a:rPr lang="en-GB" sz="2400" dirty="0">
                <a:ea typeface="ＭＳ Ｐゴシック" pitchFamily="34" charset="-128"/>
              </a:rPr>
              <a:t>the facilities for a client group of your choice.</a:t>
            </a:r>
          </a:p>
          <a:p>
            <a:pPr eaLnBrk="1" hangingPunct="1"/>
            <a:r>
              <a:rPr lang="en-US" sz="2400" dirty="0">
                <a:ea typeface="ＭＳ Ｐゴシック" pitchFamily="34" charset="-128"/>
              </a:rPr>
              <a:t>M</a:t>
            </a:r>
            <a:r>
              <a:rPr lang="en-GB" sz="2400" dirty="0">
                <a:ea typeface="ＭＳ Ｐゴシック" pitchFamily="34" charset="-128"/>
              </a:rPr>
              <a:t>ale / female / chronic disease / obese / new to exercise</a:t>
            </a:r>
          </a:p>
          <a:p>
            <a:pPr lvl="1" eaLnBrk="1" hangingPunct="1"/>
            <a:r>
              <a:rPr lang="en-GB" sz="2000" dirty="0">
                <a:ea typeface="ＭＳ Ｐゴシック" pitchFamily="34" charset="-128"/>
              </a:rPr>
              <a:t>Don't</a:t>
            </a:r>
            <a:r>
              <a:rPr lang="en-GB" altLang="ja-JP" sz="2000" dirty="0">
                <a:ea typeface="ＭＳ Ｐゴシック" pitchFamily="34" charset="-128"/>
              </a:rPr>
              <a:t> just look at the gym itself! What else is important….</a:t>
            </a:r>
          </a:p>
          <a:p>
            <a:pPr eaLnBrk="1" hangingPunct="1"/>
            <a:endParaRPr lang="en-GB" sz="2400" dirty="0">
              <a:ea typeface="ＭＳ Ｐゴシック" pitchFamily="34" charset="-128"/>
            </a:endParaRPr>
          </a:p>
          <a:p>
            <a:pPr eaLnBrk="1" hangingPunct="1"/>
            <a:r>
              <a:rPr lang="en-GB" sz="2400" dirty="0">
                <a:ea typeface="ＭＳ Ｐゴシック" pitchFamily="34" charset="-128"/>
              </a:rPr>
              <a:t>Be prepared to report your findings back to the group…</a:t>
            </a:r>
          </a:p>
        </p:txBody>
      </p:sp>
    </p:spTree>
    <p:extLst>
      <p:ext uri="{BB962C8B-B14F-4D97-AF65-F5344CB8AC3E}">
        <p14:creationId xmlns:p14="http://schemas.microsoft.com/office/powerpoint/2010/main" val="3855967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Introduction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24000"/>
            <a:ext cx="8229600" cy="5181600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UK: stemmed from findings from ADNFS (1992) Sports Council / HEA London</a:t>
            </a:r>
          </a:p>
          <a:p>
            <a:pPr>
              <a:lnSpc>
                <a:spcPct val="80000"/>
              </a:lnSpc>
            </a:pPr>
            <a:r>
              <a:rPr lang="en-US" sz="2400" dirty="0">
                <a:ea typeface="ＭＳ Ｐゴシック" pitchFamily="34" charset="-128"/>
              </a:rPr>
              <a:t>More recent survey… June, 2019.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>
                <a:ea typeface="ＭＳ Ｐゴシック" pitchFamily="34" charset="-128"/>
              </a:rPr>
              <a:t>2017 survey – different methods…</a:t>
            </a:r>
          </a:p>
          <a:p>
            <a:pPr eaLnBrk="1" hangingPunct="1">
              <a:lnSpc>
                <a:spcPct val="80000"/>
              </a:lnSpc>
            </a:pPr>
            <a:endParaRPr lang="en-US" sz="2400" dirty="0"/>
          </a:p>
          <a:p>
            <a:pPr marL="0" indent="0">
              <a:lnSpc>
                <a:spcPct val="80000"/>
              </a:lnSpc>
              <a:buNone/>
            </a:pPr>
            <a:r>
              <a:rPr lang="en-GB" sz="2400" dirty="0">
                <a:hlinkClick r:id="rId3"/>
              </a:rPr>
              <a:t>https://gov.wales/adult-lifestyle-national-survey-wales-april-2018-march-2019</a:t>
            </a:r>
            <a:endParaRPr lang="en-GB" sz="2400" dirty="0"/>
          </a:p>
          <a:p>
            <a:pPr marL="0" indent="0">
              <a:lnSpc>
                <a:spcPct val="80000"/>
              </a:lnSpc>
              <a:buNone/>
            </a:pPr>
            <a:endParaRPr lang="en-US" sz="2400" dirty="0"/>
          </a:p>
          <a:p>
            <a:r>
              <a:rPr lang="en-US" sz="2400" dirty="0"/>
              <a:t>53% of adults reported doing at least 150 minutes of moderate PA in blocks of at least 10 minutes. </a:t>
            </a:r>
          </a:p>
          <a:p>
            <a:r>
              <a:rPr lang="en-US" sz="2400" dirty="0"/>
              <a:t>33% reported doing less that 30 minutes of moderate PA in the last week.</a:t>
            </a:r>
          </a:p>
          <a:p>
            <a:r>
              <a:rPr lang="en-US" sz="2400" dirty="0"/>
              <a:t>59% of adults were classified as overweight or obese, including 23% obese.</a:t>
            </a:r>
          </a:p>
          <a:p>
            <a:r>
              <a:rPr lang="en-US" sz="2400" dirty="0"/>
              <a:t>Men more likely to be obese</a:t>
            </a:r>
            <a:endParaRPr lang="en-US" sz="1600" dirty="0"/>
          </a:p>
          <a:p>
            <a:endParaRPr lang="en-US" sz="2400" dirty="0"/>
          </a:p>
          <a:p>
            <a:r>
              <a:rPr lang="en-US" sz="2400" dirty="0"/>
              <a:t>2015 results - 58% of adults were classified as overweight or obese, including 22% obese.</a:t>
            </a:r>
            <a:endParaRPr lang="en-GB" sz="2400" dirty="0">
              <a:ea typeface="ＭＳ Ｐゴシック" pitchFamily="34" charset="-128"/>
            </a:endParaRPr>
          </a:p>
          <a:p>
            <a:r>
              <a:rPr lang="en-US" sz="2400" dirty="0"/>
              <a:t>36% of children were reported as undertaking physical activity for at least an hour on every day of the previous week.</a:t>
            </a:r>
          </a:p>
          <a:p>
            <a:r>
              <a:rPr lang="en-US" sz="2400" dirty="0">
                <a:ea typeface="ＭＳ Ｐゴシック" pitchFamily="34" charset="-128"/>
              </a:rPr>
              <a:t>Up from 35% in 2015</a:t>
            </a:r>
          </a:p>
          <a:p>
            <a:endParaRPr lang="en-GB" sz="2400" dirty="0">
              <a:ea typeface="ＭＳ Ｐゴシック" pitchFamily="34" charset="-128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400" dirty="0">
                <a:ea typeface="ＭＳ Ｐゴシック" pitchFamily="34" charset="-128"/>
              </a:rPr>
              <a:t>Sedentary population, CHD, diabetes, obesity</a:t>
            </a:r>
          </a:p>
          <a:p>
            <a:pPr>
              <a:lnSpc>
                <a:spcPct val="80000"/>
              </a:lnSpc>
              <a:buNone/>
            </a:pPr>
            <a:r>
              <a:rPr lang="en-US" sz="1700" dirty="0"/>
              <a:t>	</a:t>
            </a:r>
            <a:endParaRPr lang="en-GB" sz="17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89869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b="1" dirty="0"/>
              <a:t>Health status, illnesses and other conditions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51% of adults reported currently being treated for an illness such as:</a:t>
            </a:r>
          </a:p>
          <a:p>
            <a:pPr lvl="1"/>
            <a:r>
              <a:rPr lang="en-GB" dirty="0"/>
              <a:t>20% of adults currently being treated for high blood pressure</a:t>
            </a:r>
          </a:p>
          <a:p>
            <a:pPr lvl="1"/>
            <a:r>
              <a:rPr lang="en-GB" dirty="0"/>
              <a:t>14% for a respiratory illness</a:t>
            </a:r>
          </a:p>
          <a:p>
            <a:pPr lvl="1"/>
            <a:r>
              <a:rPr lang="en-GB" dirty="0"/>
              <a:t>12% for arthritis</a:t>
            </a:r>
          </a:p>
          <a:p>
            <a:pPr lvl="1"/>
            <a:r>
              <a:rPr lang="en-GB" dirty="0"/>
              <a:t>13% for a mental illness</a:t>
            </a:r>
          </a:p>
          <a:p>
            <a:pPr lvl="1"/>
            <a:r>
              <a:rPr lang="en-GB" dirty="0"/>
              <a:t>8% for a heart condition </a:t>
            </a:r>
          </a:p>
          <a:p>
            <a:pPr lvl="1"/>
            <a:r>
              <a:rPr lang="en-GB" dirty="0"/>
              <a:t>7% for diabetes</a:t>
            </a:r>
          </a:p>
          <a:p>
            <a:pPr marL="393192" lvl="1" indent="0">
              <a:buNone/>
            </a:pPr>
            <a:r>
              <a:rPr lang="en-GB" dirty="0"/>
              <a:t>Linked conditions…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675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being physically active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Physical benefits?</a:t>
            </a:r>
          </a:p>
          <a:p>
            <a:endParaRPr lang="en-GB" dirty="0"/>
          </a:p>
          <a:p>
            <a:r>
              <a:rPr lang="en-GB" dirty="0"/>
              <a:t>Psychological benefits? </a:t>
            </a:r>
          </a:p>
          <a:p>
            <a:endParaRPr lang="en-GB" dirty="0"/>
          </a:p>
          <a:p>
            <a:pPr lvl="1">
              <a:lnSpc>
                <a:spcPct val="80000"/>
              </a:lnSpc>
            </a:pPr>
            <a:r>
              <a:rPr lang="en-US" dirty="0">
                <a:ea typeface="ＭＳ Ｐゴシック" pitchFamily="34" charset="-128"/>
                <a:hlinkClick r:id="rId2"/>
              </a:rPr>
              <a:t>http://www.walesonline.co.uk/news/health/quarter-deaths-wales-could-avoided-7858343</a:t>
            </a:r>
            <a:endParaRPr lang="en-US" dirty="0"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</a:pPr>
            <a:endParaRPr lang="en-GB" dirty="0"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</a:pPr>
            <a:r>
              <a:rPr lang="nl-NL" dirty="0">
                <a:ea typeface="ＭＳ Ｐゴシック" pitchFamily="34" charset="-128"/>
                <a:hlinkClick r:id="rId3"/>
              </a:rPr>
              <a:t>http://health.gov/paguidelines/guidelines/Chapter2.aspx</a:t>
            </a:r>
            <a:r>
              <a:rPr lang="nl-NL" dirty="0">
                <a:ea typeface="ＭＳ Ｐゴシック" pitchFamily="34" charset="-128"/>
              </a:rPr>
              <a:t> </a:t>
            </a:r>
          </a:p>
          <a:p>
            <a:pPr marL="393192" lvl="1" indent="0">
              <a:lnSpc>
                <a:spcPct val="80000"/>
              </a:lnSpc>
              <a:buNone/>
            </a:pPr>
            <a:r>
              <a:rPr lang="nl-NL" dirty="0">
                <a:ea typeface="ＭＳ Ｐゴシック" pitchFamily="34" charset="-128"/>
              </a:rPr>
              <a:t>American site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202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sz="3800" dirty="0">
                <a:ea typeface="ＭＳ Ｐゴシック" pitchFamily="34" charset="-128"/>
              </a:rPr>
              <a:t>Exercise adherence and determinants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24001"/>
            <a:ext cx="8229600" cy="460692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What motivates individuals to make transition from sedentary to regular exercise? Largely unknown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Early research - </a:t>
            </a:r>
            <a:r>
              <a:rPr lang="en-GB" sz="2600" dirty="0" err="1">
                <a:ea typeface="ＭＳ Ｐゴシック" pitchFamily="34" charset="-128"/>
              </a:rPr>
              <a:t>Sallis</a:t>
            </a:r>
            <a:r>
              <a:rPr lang="en-GB" sz="2600" dirty="0">
                <a:ea typeface="ＭＳ Ｐゴシック" pitchFamily="34" charset="-128"/>
              </a:rPr>
              <a:t> et al. (1986). 1400 adults with battery of determinants. Comparison made.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Characteristics: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Exercise self efficacy. Succeed at vigorous exercise programme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Knowledge of what constitutes a healthy lifestyle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Knowledge (importance &amp; value)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Perception (self control)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Attitudes (value and importance)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Initial condition</a:t>
            </a:r>
          </a:p>
          <a:p>
            <a:pPr lvl="1" eaLnBrk="1" hangingPunct="1">
              <a:lnSpc>
                <a:spcPct val="80000"/>
              </a:lnSpc>
            </a:pPr>
            <a:endParaRPr lang="en-GB" sz="24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>
                <a:ea typeface="ＭＳ Ｐゴシック" pitchFamily="34" charset="-128"/>
              </a:rPr>
              <a:t>These are still supported by more recent research today…</a:t>
            </a:r>
          </a:p>
        </p:txBody>
      </p:sp>
    </p:spTree>
    <p:extLst>
      <p:ext uri="{BB962C8B-B14F-4D97-AF65-F5344CB8AC3E}">
        <p14:creationId xmlns:p14="http://schemas.microsoft.com/office/powerpoint/2010/main" val="27903057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>
                <a:latin typeface="Arial" charset="0"/>
                <a:ea typeface="ＭＳ Ｐゴシック" pitchFamily="34" charset="-128"/>
              </a:rPr>
              <a:t>Q. What motivates individuals to:</a:t>
            </a:r>
            <a:endParaRPr lang="en-US">
              <a:ea typeface="ＭＳ Ｐゴシック" pitchFamily="34" charset="-128"/>
            </a:endParaRP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80000"/>
              </a:lnSpc>
            </a:pPr>
            <a:endParaRPr lang="en-GB" sz="24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Start exercising? </a:t>
            </a:r>
          </a:p>
          <a:p>
            <a:pPr lvl="2">
              <a:lnSpc>
                <a:spcPct val="80000"/>
              </a:lnSpc>
            </a:pPr>
            <a:r>
              <a:rPr lang="en-GB" sz="2100" dirty="0">
                <a:ea typeface="ＭＳ Ｐゴシック" pitchFamily="34" charset="-128"/>
              </a:rPr>
              <a:t>Why did you start exercisin</a:t>
            </a:r>
            <a:r>
              <a:rPr lang="en-GB" dirty="0">
                <a:ea typeface="ＭＳ Ｐゴシック" pitchFamily="34" charset="-128"/>
              </a:rPr>
              <a:t>g ?</a:t>
            </a:r>
            <a:endParaRPr lang="en-GB" sz="21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4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Adhere to exercise?</a:t>
            </a:r>
          </a:p>
          <a:p>
            <a:pPr lvl="2">
              <a:lnSpc>
                <a:spcPct val="80000"/>
              </a:lnSpc>
            </a:pPr>
            <a:r>
              <a:rPr lang="en-GB" sz="2100" dirty="0">
                <a:ea typeface="ＭＳ Ｐゴシック" pitchFamily="34" charset="-128"/>
              </a:rPr>
              <a:t>What makes you keep going back</a:t>
            </a:r>
            <a:r>
              <a:rPr lang="en-US" sz="2100" dirty="0">
                <a:ea typeface="ＭＳ Ｐゴシック" pitchFamily="34" charset="-128"/>
              </a:rPr>
              <a:t>…</a:t>
            </a:r>
            <a:endParaRPr lang="en-GB" sz="21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4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Try again after failure?</a:t>
            </a:r>
          </a:p>
          <a:p>
            <a:pPr lvl="2">
              <a:lnSpc>
                <a:spcPct val="80000"/>
              </a:lnSpc>
            </a:pPr>
            <a:endParaRPr lang="en-GB" sz="2100" dirty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400" dirty="0">
              <a:ea typeface="ＭＳ Ｐゴシック" pitchFamily="34" charset="-128"/>
            </a:endParaRPr>
          </a:p>
          <a:p>
            <a:pPr marL="393192" lvl="1" indent="0">
              <a:lnSpc>
                <a:spcPct val="80000"/>
              </a:lnSpc>
              <a:buNone/>
            </a:pPr>
            <a:endParaRPr lang="en-GB" sz="2400" dirty="0">
              <a:ea typeface="ＭＳ Ｐゴシック" pitchFamily="34" charset="-128"/>
            </a:endParaRPr>
          </a:p>
          <a:p>
            <a:endParaRPr 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31231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>
                <a:ea typeface="ＭＳ Ｐゴシック" pitchFamily="34" charset="-128"/>
              </a:rPr>
              <a:t>Predicting older adults' maintenance in exercise participation </a:t>
            </a:r>
            <a:r>
              <a:rPr lang="en-US" sz="2400" b="1">
                <a:ea typeface="ＭＳ Ｐゴシック" pitchFamily="34" charset="-128"/>
                <a:hlinkClick r:id="rId2"/>
              </a:rPr>
              <a:t>–</a:t>
            </a:r>
            <a:r>
              <a:rPr lang="en-US" sz="2400" b="1">
                <a:ea typeface="ＭＳ Ｐゴシック" pitchFamily="34" charset="-128"/>
              </a:rPr>
              <a:t> </a:t>
            </a:r>
            <a:r>
              <a:rPr lang="en-US" sz="2400">
                <a:ea typeface="ＭＳ Ｐゴシック" pitchFamily="34" charset="-128"/>
              </a:rPr>
              <a:t>Stiggelbout et al. (2006)</a:t>
            </a:r>
            <a:br>
              <a:rPr lang="en-US" sz="2400">
                <a:ea typeface="ＭＳ Ｐゴシック" pitchFamily="34" charset="-128"/>
              </a:rPr>
            </a:br>
            <a:endParaRPr lang="en-US" sz="2400">
              <a:ea typeface="ＭＳ Ｐゴシック" pitchFamily="34" charset="-128"/>
            </a:endParaRP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45050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ea typeface="ＭＳ Ｐゴシック" pitchFamily="34" charset="-128"/>
              </a:rPr>
              <a:t>Study (n = 1,725; age 50 years or older) involving 10 different types of exercise </a:t>
            </a:r>
            <a:r>
              <a:rPr lang="en-US" sz="2000" dirty="0" err="1">
                <a:ea typeface="ＭＳ Ｐゴシック" pitchFamily="34" charset="-128"/>
              </a:rPr>
              <a:t>programmes</a:t>
            </a:r>
            <a:r>
              <a:rPr lang="en-US" sz="2000" dirty="0">
                <a:ea typeface="ＭＳ Ｐゴシック" pitchFamily="34" charset="-128"/>
              </a:rPr>
              <a:t>, with measurements at baseline and after 6 months. </a:t>
            </a:r>
          </a:p>
          <a:p>
            <a:r>
              <a:rPr lang="en-US" sz="2000" dirty="0">
                <a:ea typeface="ＭＳ Ｐゴシック" pitchFamily="34" charset="-128"/>
              </a:rPr>
              <a:t>Predictors of intention to continue participating and the actual maintenance of exercise participation in the exercise </a:t>
            </a:r>
            <a:r>
              <a:rPr lang="en-US" sz="2000" dirty="0" err="1">
                <a:ea typeface="ＭＳ Ｐゴシック" pitchFamily="34" charset="-128"/>
              </a:rPr>
              <a:t>programme</a:t>
            </a:r>
            <a:r>
              <a:rPr lang="en-US" sz="2000" dirty="0">
                <a:ea typeface="ＭＳ Ｐゴシック" pitchFamily="34" charset="-128"/>
              </a:rPr>
              <a:t> were assessed . </a:t>
            </a:r>
          </a:p>
          <a:p>
            <a:r>
              <a:rPr lang="en-US" sz="2000" dirty="0">
                <a:ea typeface="ＭＳ Ｐゴシック" pitchFamily="34" charset="-128"/>
              </a:rPr>
              <a:t>Predictors of the </a:t>
            </a:r>
            <a:r>
              <a:rPr lang="en-US" sz="2000" b="1" dirty="0">
                <a:ea typeface="ＭＳ Ｐゴシック" pitchFamily="34" charset="-128"/>
              </a:rPr>
              <a:t>intention to continue </a:t>
            </a:r>
            <a:r>
              <a:rPr lang="en-US" sz="2000" dirty="0">
                <a:ea typeface="ＭＳ Ｐゴシック" pitchFamily="34" charset="-128"/>
              </a:rPr>
              <a:t>with the exercise </a:t>
            </a:r>
            <a:r>
              <a:rPr lang="en-US" sz="2000" dirty="0" err="1">
                <a:ea typeface="ＭＳ Ｐゴシック" pitchFamily="34" charset="-128"/>
              </a:rPr>
              <a:t>programme</a:t>
            </a:r>
            <a:r>
              <a:rPr lang="en-US" sz="2000" dirty="0">
                <a:ea typeface="ＭＳ Ｐゴシック" pitchFamily="34" charset="-128"/>
              </a:rPr>
              <a:t> were found for: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female sex,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younger age, 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being married, 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being a non-smoker, 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being in paid employment, 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having a positive attitude towards exercise, </a:t>
            </a:r>
          </a:p>
          <a:p>
            <a:pPr algn="ctr"/>
            <a:r>
              <a:rPr lang="en-US" sz="2000" dirty="0">
                <a:ea typeface="ＭＳ Ｐゴシック" pitchFamily="34" charset="-128"/>
              </a:rPr>
              <a:t>having a high self-efficacy at baseline.</a:t>
            </a:r>
          </a:p>
        </p:txBody>
      </p:sp>
    </p:spTree>
    <p:extLst>
      <p:ext uri="{BB962C8B-B14F-4D97-AF65-F5344CB8AC3E}">
        <p14:creationId xmlns:p14="http://schemas.microsoft.com/office/powerpoint/2010/main" val="3688798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>
                <a:ea typeface="ＭＳ Ｐゴシック" pitchFamily="34" charset="-128"/>
              </a:rPr>
              <a:t>Predictors of actual maintenance of exercise participation </a:t>
            </a:r>
            <a:endParaRPr lang="en-US">
              <a:ea typeface="ＭＳ Ｐゴシック" pitchFamily="34" charset="-128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en-US" sz="2400">
                <a:ea typeface="ＭＳ Ｐゴシック" pitchFamily="34" charset="-128"/>
              </a:rPr>
              <a:t>Short lapses, 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Absence of lapses, 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High intention at baseline, 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High perceived quality of the programme,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Positive attitude at baseline and few risk situations at baseline. </a:t>
            </a:r>
          </a:p>
          <a:p>
            <a:r>
              <a:rPr lang="en-US" sz="2400" b="1">
                <a:ea typeface="ＭＳ Ｐゴシック" pitchFamily="34" charset="-128"/>
              </a:rPr>
              <a:t>In order to promote maintenance of exercise participation for older adults</a:t>
            </a:r>
            <a:r>
              <a:rPr lang="en-US" sz="2400">
                <a:ea typeface="ＭＳ Ｐゴシック" pitchFamily="34" charset="-128"/>
              </a:rPr>
              <a:t>: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Effort should be taken to prevent lapses, 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To help people cope with risk situations for lapses, 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To improve the attitude towards exercise participation </a:t>
            </a:r>
          </a:p>
          <a:p>
            <a:pPr algn="ctr"/>
            <a:r>
              <a:rPr lang="en-US" sz="2400">
                <a:ea typeface="ＭＳ Ｐゴシック" pitchFamily="34" charset="-128"/>
              </a:rPr>
              <a:t>to improve the quality of the programme.</a:t>
            </a:r>
          </a:p>
        </p:txBody>
      </p:sp>
    </p:spTree>
    <p:extLst>
      <p:ext uri="{BB962C8B-B14F-4D97-AF65-F5344CB8AC3E}">
        <p14:creationId xmlns:p14="http://schemas.microsoft.com/office/powerpoint/2010/main" val="2300627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Which exercise / sport / PA situations are you confident 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are you comfortable in those situations?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Are there any situations where you are less confident?</a:t>
            </a:r>
          </a:p>
          <a:p>
            <a:pPr lvl="1"/>
            <a:r>
              <a:rPr lang="en-US" dirty="0"/>
              <a:t>E</a:t>
            </a:r>
            <a:r>
              <a:rPr lang="en-GB" dirty="0"/>
              <a:t>.g. Dance? Swimming? Team games? Group exercise classes?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Similarities / differences to those sitting around you?</a:t>
            </a:r>
          </a:p>
        </p:txBody>
      </p:sp>
    </p:spTree>
    <p:extLst>
      <p:ext uri="{BB962C8B-B14F-4D97-AF65-F5344CB8AC3E}">
        <p14:creationId xmlns:p14="http://schemas.microsoft.com/office/powerpoint/2010/main" val="25645467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Self efficacy </a:t>
            </a:r>
            <a:r>
              <a:rPr lang="en-GB" sz="2700" dirty="0">
                <a:ea typeface="ＭＳ Ｐゴシック" pitchFamily="34" charset="-128"/>
              </a:rPr>
              <a:t>– situation specific confidence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799"/>
            <a:ext cx="8229600" cy="43021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600" dirty="0" err="1">
                <a:ea typeface="ＭＳ Ｐゴシック" pitchFamily="34" charset="-128"/>
              </a:rPr>
              <a:t>Mc</a:t>
            </a:r>
            <a:r>
              <a:rPr lang="en-GB" sz="2600" dirty="0">
                <a:ea typeface="ＭＳ Ｐゴシック" pitchFamily="34" charset="-128"/>
              </a:rPr>
              <a:t> </a:t>
            </a:r>
            <a:r>
              <a:rPr lang="en-GB" sz="2600" dirty="0" err="1">
                <a:ea typeface="ＭＳ Ｐゴシック" pitchFamily="34" charset="-128"/>
              </a:rPr>
              <a:t>Auley</a:t>
            </a:r>
            <a:r>
              <a:rPr lang="en-GB" sz="2600" dirty="0">
                <a:ea typeface="ＭＳ Ｐゴシック" pitchFamily="34" charset="-128"/>
              </a:rPr>
              <a:t> &amp; </a:t>
            </a:r>
            <a:r>
              <a:rPr lang="en-GB" sz="2600" dirty="0" err="1">
                <a:ea typeface="ＭＳ Ｐゴシック" pitchFamily="34" charset="-128"/>
              </a:rPr>
              <a:t>Blissmer</a:t>
            </a:r>
            <a:r>
              <a:rPr lang="en-GB" sz="2600" dirty="0">
                <a:ea typeface="ＭＳ Ｐゴシック" pitchFamily="34" charset="-128"/>
              </a:rPr>
              <a:t>, (2000) – Highly efficacious individuals: lower perception of effort &amp; increased positive affect. </a:t>
            </a:r>
          </a:p>
          <a:p>
            <a:pPr eaLnBrk="1" hangingPunct="1">
              <a:lnSpc>
                <a:spcPct val="90000"/>
              </a:lnSpc>
            </a:pPr>
            <a:endParaRPr lang="en-GB" sz="26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ea typeface="ＭＳ Ｐゴシック" pitchFamily="34" charset="-128"/>
              </a:rPr>
              <a:t>Parental influence – </a:t>
            </a:r>
            <a:r>
              <a:rPr lang="en-GB" sz="2600" dirty="0" err="1">
                <a:ea typeface="ＭＳ Ｐゴシック" pitchFamily="34" charset="-128"/>
              </a:rPr>
              <a:t>Kimiecik</a:t>
            </a:r>
            <a:r>
              <a:rPr lang="en-GB" sz="2600" dirty="0">
                <a:ea typeface="ＭＳ Ｐゴシック" pitchFamily="34" charset="-128"/>
              </a:rPr>
              <a:t> &amp; Horn (1998) Parental involvement / parental beliefs.</a:t>
            </a:r>
          </a:p>
          <a:p>
            <a:pPr eaLnBrk="1" hangingPunct="1">
              <a:lnSpc>
                <a:spcPct val="90000"/>
              </a:lnSpc>
            </a:pPr>
            <a:endParaRPr lang="en-GB" sz="2600" dirty="0">
              <a:ea typeface="ＭＳ Ｐゴシック" pitchFamily="34" charset="-128"/>
            </a:endParaRPr>
          </a:p>
          <a:p>
            <a:r>
              <a:rPr lang="en-US" sz="2400" dirty="0">
                <a:ea typeface="ＭＳ Ｐゴシック" pitchFamily="34" charset="-128"/>
              </a:rPr>
              <a:t>Parents play a role in shaping children</a:t>
            </a:r>
            <a:r>
              <a:rPr lang="en-US" altLang="en-US" sz="2400" dirty="0">
                <a:ea typeface="ＭＳ Ｐゴシック" pitchFamily="34" charset="-128"/>
              </a:rPr>
              <a:t>’</a:t>
            </a:r>
            <a:r>
              <a:rPr lang="en-US" sz="2400" dirty="0">
                <a:ea typeface="ＭＳ Ｐゴシック" pitchFamily="34" charset="-128"/>
              </a:rPr>
              <a:t>s health behaviors (Davison &amp; Birch, 2001)</a:t>
            </a:r>
          </a:p>
          <a:p>
            <a:endParaRPr lang="en-US" sz="2400" dirty="0">
              <a:ea typeface="ＭＳ Ｐゴシック" pitchFamily="34" charset="-128"/>
            </a:endParaRPr>
          </a:p>
          <a:p>
            <a:r>
              <a:rPr lang="en-US" sz="2400" dirty="0">
                <a:ea typeface="ＭＳ Ｐゴシック" pitchFamily="34" charset="-128"/>
              </a:rPr>
              <a:t>Do the parents have to be active themselves? Is there more to it than this?</a:t>
            </a:r>
            <a:endParaRPr lang="en-GB" sz="24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08042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762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Summary of exercise determinants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4718050"/>
          </a:xfrm>
        </p:spPr>
        <p:txBody>
          <a:bodyPr/>
          <a:lstStyle/>
          <a:p>
            <a:pPr eaLnBrk="1" hangingPunct="1"/>
            <a:r>
              <a:rPr lang="en-GB" sz="2600" dirty="0">
                <a:ea typeface="ＭＳ Ｐゴシック" pitchFamily="34" charset="-128"/>
              </a:rPr>
              <a:t>General Determinants of Exercise Adherence</a:t>
            </a:r>
          </a:p>
          <a:p>
            <a:pPr lvl="1" eaLnBrk="1" hangingPunct="1"/>
            <a:endParaRPr lang="en-GB" sz="2200" dirty="0">
              <a:ea typeface="ＭＳ Ｐゴシック" pitchFamily="34" charset="-128"/>
            </a:endParaRP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Available time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Behavioural coping skills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Equipment and facility accessibility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Exercise self efficacy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Group cohesion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High risk of heart disease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Intrinsic motivation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Personal perception of good health</a:t>
            </a:r>
          </a:p>
          <a:p>
            <a:pPr lvl="1" eaLnBrk="1" hangingPunct="1"/>
            <a:r>
              <a:rPr lang="en-GB" sz="2200" dirty="0">
                <a:ea typeface="ＭＳ Ｐゴシック" pitchFamily="34" charset="-128"/>
              </a:rPr>
              <a:t>Social support</a:t>
            </a:r>
          </a:p>
        </p:txBody>
      </p:sp>
    </p:spTree>
    <p:extLst>
      <p:ext uri="{BB962C8B-B14F-4D97-AF65-F5344CB8AC3E}">
        <p14:creationId xmlns:p14="http://schemas.microsoft.com/office/powerpoint/2010/main" val="983392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Barriers to exercising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52600"/>
            <a:ext cx="8229600" cy="4378325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GB" b="1" dirty="0">
                <a:ea typeface="ＭＳ Ｐゴシック" pitchFamily="34" charset="-128"/>
              </a:rPr>
              <a:t>Task: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Individually, identify what (if anything) prevents you (or other people you know) from exercising on a regular basis?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There may be one…or many barriers that you can identify.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These may be real or perceived.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They may seem small / trivial…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If they prevent you from exercising they are important!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Compare your information to those sitting around you.</a:t>
            </a:r>
          </a:p>
        </p:txBody>
      </p:sp>
    </p:spTree>
    <p:extLst>
      <p:ext uri="{BB962C8B-B14F-4D97-AF65-F5344CB8AC3E}">
        <p14:creationId xmlns:p14="http://schemas.microsoft.com/office/powerpoint/2010/main" val="31452781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100" dirty="0">
                <a:ea typeface="ＭＳ Ｐゴシック" pitchFamily="34" charset="-128"/>
              </a:rPr>
              <a:t>Now look at the following populations…are there any others which may be population specific which you can add to your list!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229600" cy="39211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dirty="0">
                <a:ea typeface="ＭＳ Ｐゴシック" pitchFamily="34" charset="-128"/>
              </a:rPr>
              <a:t>Populations…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Sedentary office job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Ex athlete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Students (18+)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Elderly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Business executive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Homemaker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Teenagers (13-17years)</a:t>
            </a:r>
          </a:p>
          <a:p>
            <a:pPr lvl="1" eaLnBrk="1" hangingPunct="1"/>
            <a:r>
              <a:rPr lang="en-GB" dirty="0">
                <a:ea typeface="ＭＳ Ｐゴシック" pitchFamily="34" charset="-128"/>
              </a:rPr>
              <a:t>Those with a chronic disease (i.e. arthritis / type 2 diabetes / CHD / osteoporosis / hypertension)</a:t>
            </a:r>
          </a:p>
          <a:p>
            <a:pPr eaLnBrk="1" hangingPunct="1"/>
            <a:endParaRPr lang="en-GB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75630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800" dirty="0">
                <a:ea typeface="ＭＳ Ｐゴシック" pitchFamily="34" charset="-128"/>
              </a:rPr>
              <a:t>Determinants of Exercise Non-adherence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Working in manual occupations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Being overweight or obese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Physical discomfort during exercise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Being a smoker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>
                <a:ea typeface="ＭＳ Ｐゴシック" pitchFamily="34" charset="-128"/>
              </a:rPr>
              <a:t>Social physique anxiety</a:t>
            </a:r>
          </a:p>
          <a:p>
            <a:pPr eaLnBrk="1" hangingPunct="1">
              <a:lnSpc>
                <a:spcPct val="80000"/>
              </a:lnSpc>
            </a:pPr>
            <a:endParaRPr lang="en-GB" sz="26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600" dirty="0">
                <a:ea typeface="ＭＳ Ｐゴシック" pitchFamily="34" charset="-128"/>
              </a:rPr>
              <a:t>What are the practical implications of working with the above for a fitness instructor / exercise class leader / personal trainer?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6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600" dirty="0">
                <a:ea typeface="ＭＳ Ｐゴシック" pitchFamily="34" charset="-128"/>
              </a:rPr>
              <a:t>Interventions….Research findings…</a:t>
            </a:r>
          </a:p>
          <a:p>
            <a:pPr eaLnBrk="1" hangingPunct="1">
              <a:lnSpc>
                <a:spcPct val="80000"/>
              </a:lnSpc>
            </a:pPr>
            <a:endParaRPr lang="en-GB" sz="26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011255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39825"/>
          </a:xfrm>
        </p:spPr>
        <p:txBody>
          <a:bodyPr/>
          <a:lstStyle/>
          <a:p>
            <a:r>
              <a:rPr lang="en-US">
                <a:ea typeface="ＭＳ Ｐゴシック" pitchFamily="34" charset="-128"/>
              </a:rPr>
              <a:t>Task – for next week:</a:t>
            </a:r>
          </a:p>
        </p:txBody>
      </p:sp>
      <p:sp>
        <p:nvSpPr>
          <p:cNvPr id="67586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r>
              <a:rPr lang="en-GB" b="1" dirty="0">
                <a:ea typeface="ＭＳ Ｐゴシック" pitchFamily="34" charset="-128"/>
              </a:rPr>
              <a:t>Practical task:</a:t>
            </a:r>
          </a:p>
          <a:p>
            <a:r>
              <a:rPr lang="en-GB" dirty="0">
                <a:ea typeface="ＭＳ Ｐゴシック" pitchFamily="34" charset="-128"/>
              </a:rPr>
              <a:t>Exercise session of your choice – Qualitative in no more than 200 words - record how you feel 10 minutes before and 20 minutes afterwards. </a:t>
            </a:r>
            <a:endParaRPr lang="en-US" dirty="0">
              <a:ea typeface="ＭＳ Ｐゴシック" pitchFamily="34" charset="-128"/>
            </a:endParaRPr>
          </a:p>
          <a:p>
            <a:r>
              <a:rPr lang="en-US" b="1" dirty="0">
                <a:ea typeface="ＭＳ Ｐゴシック" pitchFamily="34" charset="-128"/>
              </a:rPr>
              <a:t>Reading:</a:t>
            </a:r>
          </a:p>
          <a:p>
            <a:r>
              <a:rPr lang="en-US" dirty="0">
                <a:ea typeface="ＭＳ Ｐゴシック" pitchFamily="34" charset="-128"/>
              </a:rPr>
              <a:t>Barriers to walking for middle aged and older adults.</a:t>
            </a:r>
          </a:p>
          <a:p>
            <a:r>
              <a:rPr lang="en-US" dirty="0">
                <a:ea typeface="ＭＳ Ｐゴシック" pitchFamily="34" charset="-128"/>
              </a:rPr>
              <a:t>Review barriers to exercise for other populations – (amongst others) young children / students / males and females.</a:t>
            </a:r>
          </a:p>
        </p:txBody>
      </p:sp>
    </p:spTree>
    <p:extLst>
      <p:ext uri="{BB962C8B-B14F-4D97-AF65-F5344CB8AC3E}">
        <p14:creationId xmlns:p14="http://schemas.microsoft.com/office/powerpoint/2010/main" val="17918965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>
            <a:noAutofit/>
          </a:bodyPr>
          <a:lstStyle/>
          <a:p>
            <a:br>
              <a:rPr lang="en-GB" sz="4000" dirty="0">
                <a:ea typeface="ＭＳ Ｐゴシック" pitchFamily="34" charset="-128"/>
              </a:rPr>
            </a:br>
            <a:br>
              <a:rPr lang="en-GB" sz="4000" dirty="0">
                <a:ea typeface="ＭＳ Ｐゴシック" pitchFamily="34" charset="-128"/>
              </a:rPr>
            </a:br>
            <a:r>
              <a:rPr lang="en-GB" sz="4000" dirty="0">
                <a:ea typeface="ＭＳ Ｐゴシック" pitchFamily="34" charset="-128"/>
              </a:rPr>
              <a:t>Exercise Psychology</a:t>
            </a:r>
            <a:endParaRPr lang="en-US" sz="4000" dirty="0">
              <a:ea typeface="ＭＳ Ｐゴシック" pitchFamily="34" charset="-128"/>
            </a:endParaRP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ea typeface="ＭＳ Ｐゴシック" pitchFamily="34" charset="-128"/>
              </a:rPr>
              <a:t>Readings:</a:t>
            </a:r>
          </a:p>
          <a:p>
            <a:r>
              <a:rPr lang="en-GB" dirty="0">
                <a:ea typeface="ＭＳ Ｐゴシック" pitchFamily="34" charset="-128"/>
              </a:rPr>
              <a:t>Textbooks – Sport and Exercise Psychology (Ex Psych section)</a:t>
            </a:r>
          </a:p>
          <a:p>
            <a:pPr eaLnBrk="1" hangingPunct="1"/>
            <a:r>
              <a:rPr lang="en-GB" dirty="0">
                <a:ea typeface="ＭＳ Ｐゴシック" pitchFamily="34" charset="-128"/>
              </a:rPr>
              <a:t>Health psychology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3200" dirty="0">
                <a:ea typeface="ＭＳ Ｐゴシック" pitchFamily="34" charset="-128"/>
              </a:rPr>
              <a:t>Databases: </a:t>
            </a:r>
            <a:r>
              <a:rPr lang="en-GB" sz="3200" dirty="0" err="1">
                <a:ea typeface="ＭＳ Ｐゴシック" pitchFamily="34" charset="-128"/>
              </a:rPr>
              <a:t>Psycharticles</a:t>
            </a:r>
            <a:r>
              <a:rPr lang="en-GB" sz="3200" dirty="0">
                <a:ea typeface="ＭＳ Ｐゴシック" pitchFamily="34" charset="-128"/>
              </a:rPr>
              <a:t> / </a:t>
            </a:r>
            <a:r>
              <a:rPr lang="en-GB" sz="3200" dirty="0" err="1">
                <a:ea typeface="ＭＳ Ｐゴシック" pitchFamily="34" charset="-128"/>
              </a:rPr>
              <a:t>Sportsdiscus</a:t>
            </a:r>
            <a:endParaRPr lang="en-GB" sz="3200" dirty="0">
              <a:ea typeface="ＭＳ Ｐゴシック" pitchFamily="34" charset="-128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3200" dirty="0">
                <a:ea typeface="ＭＳ Ｐゴシック" pitchFamily="34" charset="-128"/>
              </a:rPr>
              <a:t>	</a:t>
            </a:r>
            <a:r>
              <a:rPr lang="en-GB" sz="2400" dirty="0">
                <a:ea typeface="ＭＳ Ｐゴシック" pitchFamily="34" charset="-128"/>
              </a:rPr>
              <a:t>Several resources will also be provided via moodle / </a:t>
            </a:r>
            <a:r>
              <a:rPr lang="en-GB" sz="2400" dirty="0" err="1">
                <a:ea typeface="ＭＳ Ｐゴシック" pitchFamily="34" charset="-128"/>
              </a:rPr>
              <a:t>handouts</a:t>
            </a:r>
            <a:endParaRPr lang="en-GB" sz="39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540220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>
                <a:ea typeface="ＭＳ Ｐゴシック" pitchFamily="34" charset="-128"/>
              </a:rPr>
              <a:t>Relevant reading /Resources:</a:t>
            </a:r>
            <a:br>
              <a:rPr lang="en-GB">
                <a:ea typeface="ＭＳ Ｐゴシック" pitchFamily="34" charset="-128"/>
              </a:rPr>
            </a:br>
            <a:endParaRPr lang="en-GB">
              <a:ea typeface="ＭＳ Ｐゴシック" pitchFamily="34" charset="-128"/>
            </a:endParaRPr>
          </a:p>
        </p:txBody>
      </p:sp>
      <p:sp>
        <p:nvSpPr>
          <p:cNvPr id="6861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862512"/>
          </a:xfrm>
        </p:spPr>
        <p:txBody>
          <a:bodyPr/>
          <a:lstStyle/>
          <a:p>
            <a:pPr eaLnBrk="1" hangingPunct="1"/>
            <a:r>
              <a:rPr lang="en-GB">
                <a:ea typeface="ＭＳ Ｐゴシック" pitchFamily="34" charset="-128"/>
              </a:rPr>
              <a:t>Pubmed.gov - </a:t>
            </a:r>
            <a:r>
              <a:rPr lang="en-GB">
                <a:ea typeface="ＭＳ Ｐゴシック" pitchFamily="34" charset="-128"/>
                <a:hlinkClick r:id="rId2"/>
              </a:rPr>
              <a:t>http://www.ncbi.nlm.nih.gov/pubmed</a:t>
            </a:r>
            <a:endParaRPr lang="en-GB">
              <a:ea typeface="ＭＳ Ｐゴシック" pitchFamily="34" charset="-128"/>
            </a:endParaRPr>
          </a:p>
          <a:p>
            <a:pPr eaLnBrk="1" hangingPunct="1"/>
            <a:r>
              <a:rPr lang="en-GB">
                <a:ea typeface="ＭＳ Ｐゴシック" pitchFamily="34" charset="-128"/>
              </a:rPr>
              <a:t>Psycharticles (e-resources) LRC</a:t>
            </a:r>
          </a:p>
          <a:p>
            <a:pPr eaLnBrk="1" hangingPunct="1"/>
            <a:r>
              <a:rPr lang="en-GB" sz="2400">
                <a:ea typeface="ＭＳ Ｐゴシック" pitchFamily="34" charset="-128"/>
              </a:rPr>
              <a:t>Biddle, S.J.H. (2003) </a:t>
            </a:r>
            <a:r>
              <a:rPr lang="en-GB" sz="2400" i="1">
                <a:ea typeface="ＭＳ Ｐゴシック" pitchFamily="34" charset="-128"/>
              </a:rPr>
              <a:t>Physical Activity and Psychological Well-being [ebook],</a:t>
            </a:r>
            <a:r>
              <a:rPr lang="en-GB" sz="2400">
                <a:ea typeface="ＭＳ Ｐゴシック" pitchFamily="34" charset="-128"/>
              </a:rPr>
              <a:t> London: Routledge. </a:t>
            </a:r>
          </a:p>
          <a:p>
            <a:pPr eaLnBrk="1" hangingPunct="1"/>
            <a:r>
              <a:rPr lang="en-GB" sz="2400">
                <a:ea typeface="ＭＳ Ｐゴシック" pitchFamily="34" charset="-128"/>
              </a:rPr>
              <a:t>Biddle, S.J.H. (2008) </a:t>
            </a:r>
            <a:r>
              <a:rPr lang="en-GB" sz="2400" i="1">
                <a:ea typeface="ＭＳ Ｐゴシック" pitchFamily="34" charset="-128"/>
              </a:rPr>
              <a:t>Psychology of Physical Activity: Determinants, Well-being and Interventions. </a:t>
            </a:r>
            <a:r>
              <a:rPr lang="en-GB" sz="2400">
                <a:ea typeface="ＭＳ Ｐゴシック" pitchFamily="34" charset="-128"/>
              </a:rPr>
              <a:t>London: Routledge. </a:t>
            </a:r>
          </a:p>
          <a:p>
            <a:pPr eaLnBrk="1" hangingPunct="1"/>
            <a:r>
              <a:rPr lang="en-GB" sz="2400">
                <a:ea typeface="ＭＳ Ｐゴシック" pitchFamily="34" charset="-128"/>
              </a:rPr>
              <a:t>Weinberg, R. &amp; Gould, D. (2009) </a:t>
            </a:r>
            <a:r>
              <a:rPr lang="en-GB" sz="2400" i="1">
                <a:ea typeface="ＭＳ Ｐゴシック" pitchFamily="34" charset="-128"/>
              </a:rPr>
              <a:t>Foundations of Sport &amp; Exercise Psychology</a:t>
            </a:r>
            <a:r>
              <a:rPr lang="en-GB" sz="2400">
                <a:ea typeface="ＭＳ Ｐゴシック" pitchFamily="34" charset="-128"/>
              </a:rPr>
              <a:t>, Champaign, IL: Human Kinetics.</a:t>
            </a:r>
          </a:p>
          <a:p>
            <a:pPr eaLnBrk="1" hangingPunct="1"/>
            <a:endParaRPr lang="en-GB" sz="240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169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656</TotalTime>
  <Words>1372</Words>
  <Application>Microsoft Office PowerPoint</Application>
  <PresentationFormat>On-screen Show (4:3)</PresentationFormat>
  <Paragraphs>202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ＭＳ Ｐゴシック</vt:lpstr>
      <vt:lpstr>Arial</vt:lpstr>
      <vt:lpstr>Calibri</vt:lpstr>
      <vt:lpstr>Constantia</vt:lpstr>
      <vt:lpstr>Wingdings</vt:lpstr>
      <vt:lpstr>Wingdings 2</vt:lpstr>
      <vt:lpstr>Flow</vt:lpstr>
      <vt:lpstr>Introduction to Sport &amp; Exercise Psychology</vt:lpstr>
      <vt:lpstr>What is Sport &amp; Exercise Psychology?</vt:lpstr>
      <vt:lpstr>W.I.I.F.M?</vt:lpstr>
      <vt:lpstr>Assessment</vt:lpstr>
      <vt:lpstr> assessment 1 :Essay COMPONENT WEIGHTING: 50% of module WORD COUNT: 1500 WORDS </vt:lpstr>
      <vt:lpstr>Group Task: </vt:lpstr>
      <vt:lpstr>Introduction</vt:lpstr>
      <vt:lpstr>Health status, illnesses and other conditions </vt:lpstr>
      <vt:lpstr>Why is being physically active important?</vt:lpstr>
      <vt:lpstr>Exercise adherence and determinants</vt:lpstr>
      <vt:lpstr>Q. What motivates individuals to:</vt:lpstr>
      <vt:lpstr>Predicting older adults' maintenance in exercise participation – Stiggelbout et al. (2006) </vt:lpstr>
      <vt:lpstr>Predictors of actual maintenance of exercise participation </vt:lpstr>
      <vt:lpstr>Which exercise / sport / PA situations are you confident in?</vt:lpstr>
      <vt:lpstr>Self efficacy – situation specific confidence</vt:lpstr>
      <vt:lpstr>Summary of exercise determinants</vt:lpstr>
      <vt:lpstr>Barriers to exercising</vt:lpstr>
      <vt:lpstr>Now look at the following populations…are there any others which may be population specific which you can add to your list!</vt:lpstr>
      <vt:lpstr>Determinants of Exercise Non-adherence</vt:lpstr>
      <vt:lpstr>Task – for next week:</vt:lpstr>
      <vt:lpstr>  Exercise Psychology</vt:lpstr>
      <vt:lpstr>Relevant reading /Resources: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Health &amp; Exercise Psychology</dc:title>
  <dc:creator>Administrator</dc:creator>
  <cp:lastModifiedBy>Alison Connaughton</cp:lastModifiedBy>
  <cp:revision>28</cp:revision>
  <cp:lastPrinted>2016-01-26T08:49:45Z</cp:lastPrinted>
  <dcterms:created xsi:type="dcterms:W3CDTF">2016-01-21T16:11:26Z</dcterms:created>
  <dcterms:modified xsi:type="dcterms:W3CDTF">2020-01-28T12:01:07Z</dcterms:modified>
</cp:coreProperties>
</file>