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7D0C883A-5CEA-42BF-968D-148C0C390CF9}"/>
    <pc:docChg chg="custSel addSld modSld">
      <pc:chgData name="David Gardner" userId="32a3b49f-52b0-4a7d-8a0d-c44fdf742dfe" providerId="ADAL" clId="{7D0C883A-5CEA-42BF-968D-148C0C390CF9}" dt="2025-02-20T18:54:04.365" v="788" actId="27636"/>
      <pc:docMkLst>
        <pc:docMk/>
      </pc:docMkLst>
      <pc:sldChg chg="modSp mod">
        <pc:chgData name="David Gardner" userId="32a3b49f-52b0-4a7d-8a0d-c44fdf742dfe" providerId="ADAL" clId="{7D0C883A-5CEA-42BF-968D-148C0C390CF9}" dt="2025-02-20T18:46:31.767" v="84" actId="1076"/>
        <pc:sldMkLst>
          <pc:docMk/>
          <pc:sldMk cId="3107087318" sldId="257"/>
        </pc:sldMkLst>
        <pc:spChg chg="mod">
          <ac:chgData name="David Gardner" userId="32a3b49f-52b0-4a7d-8a0d-c44fdf742dfe" providerId="ADAL" clId="{7D0C883A-5CEA-42BF-968D-148C0C390CF9}" dt="2025-02-20T18:46:31.767" v="84" actId="1076"/>
          <ac:spMkLst>
            <pc:docMk/>
            <pc:sldMk cId="3107087318" sldId="257"/>
            <ac:spMk id="3" creationId="{1DA96D8A-4055-EDE2-8162-F2EB3D9AA68B}"/>
          </ac:spMkLst>
        </pc:spChg>
      </pc:sldChg>
      <pc:sldChg chg="modSp new mod">
        <pc:chgData name="David Gardner" userId="32a3b49f-52b0-4a7d-8a0d-c44fdf742dfe" providerId="ADAL" clId="{7D0C883A-5CEA-42BF-968D-148C0C390CF9}" dt="2025-02-20T18:45:15.239" v="37" actId="20577"/>
        <pc:sldMkLst>
          <pc:docMk/>
          <pc:sldMk cId="1284070583" sldId="276"/>
        </pc:sldMkLst>
        <pc:spChg chg="mod">
          <ac:chgData name="David Gardner" userId="32a3b49f-52b0-4a7d-8a0d-c44fdf742dfe" providerId="ADAL" clId="{7D0C883A-5CEA-42BF-968D-148C0C390CF9}" dt="2025-02-20T18:44:28.940" v="12" actId="122"/>
          <ac:spMkLst>
            <pc:docMk/>
            <pc:sldMk cId="1284070583" sldId="276"/>
            <ac:spMk id="2" creationId="{AD4BB8C0-9594-095E-F257-46382ECD8C63}"/>
          </ac:spMkLst>
        </pc:spChg>
        <pc:spChg chg="mod">
          <ac:chgData name="David Gardner" userId="32a3b49f-52b0-4a7d-8a0d-c44fdf742dfe" providerId="ADAL" clId="{7D0C883A-5CEA-42BF-968D-148C0C390CF9}" dt="2025-02-20T18:45:15.239" v="37" actId="20577"/>
          <ac:spMkLst>
            <pc:docMk/>
            <pc:sldMk cId="1284070583" sldId="276"/>
            <ac:spMk id="3" creationId="{4C3739DC-9273-656B-A44D-ED65DBD46D36}"/>
          </ac:spMkLst>
        </pc:spChg>
      </pc:sldChg>
      <pc:sldChg chg="modSp new mod">
        <pc:chgData name="David Gardner" userId="32a3b49f-52b0-4a7d-8a0d-c44fdf742dfe" providerId="ADAL" clId="{7D0C883A-5CEA-42BF-968D-148C0C390CF9}" dt="2025-02-20T18:54:04.365" v="788" actId="27636"/>
        <pc:sldMkLst>
          <pc:docMk/>
          <pc:sldMk cId="3532332675" sldId="277"/>
        </pc:sldMkLst>
        <pc:spChg chg="mod">
          <ac:chgData name="David Gardner" userId="32a3b49f-52b0-4a7d-8a0d-c44fdf742dfe" providerId="ADAL" clId="{7D0C883A-5CEA-42BF-968D-148C0C390CF9}" dt="2025-02-20T18:52:32.051" v="687" actId="14100"/>
          <ac:spMkLst>
            <pc:docMk/>
            <pc:sldMk cId="3532332675" sldId="277"/>
            <ac:spMk id="2" creationId="{0EA52C00-9C1D-93DA-876F-4442D2E6FA26}"/>
          </ac:spMkLst>
        </pc:spChg>
        <pc:spChg chg="mod">
          <ac:chgData name="David Gardner" userId="32a3b49f-52b0-4a7d-8a0d-c44fdf742dfe" providerId="ADAL" clId="{7D0C883A-5CEA-42BF-968D-148C0C390CF9}" dt="2025-02-20T18:54:04.365" v="788" actId="27636"/>
          <ac:spMkLst>
            <pc:docMk/>
            <pc:sldMk cId="3532332675" sldId="277"/>
            <ac:spMk id="3" creationId="{5E6C6A70-1026-A965-5353-D4670CE3E8D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C5EA4-3F79-8B31-BCC3-D70505E934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EE095-FF37-C77C-B333-9381E2E664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0DB93B-802E-B293-54B9-4F2EF6B2543E}"/>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889C8545-AE2C-6C24-2C5E-D0B8CF503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4B14EB-2A04-F2F4-8942-1B8FA0B7B7BF}"/>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2535433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8AC8B-CC3A-129D-FC32-8AC151B8F4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703873-FB2F-AFA8-D60B-43163BB34F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AF9CF1-FC8F-AE61-9F51-1C758ED429F6}"/>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1197BFD1-A815-BDD3-7D0F-80BCA01FC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A84033-3D51-4558-8666-480E2CDFFCDF}"/>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2697690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0AB49-1E1D-39B6-C80A-6E63E15084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9BCA42-E4BB-5BDC-8318-42A0230FF6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138EDE-6FDB-D4EA-5B30-F068FBC12535}"/>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333033E7-3490-475B-BAE7-9BD3EA886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77350-137C-5F2B-7A29-296180DB3B7F}"/>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3415363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141E3-3A77-E945-165E-B4F2F1E1DC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0FC414-E0F7-1CA6-8D46-6E3DA19891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5864DD-0313-5C0E-105F-F1B567B04E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182760-6AF7-0F84-8E0E-899D1B52C0BA}"/>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6" name="Footer Placeholder 5">
            <a:extLst>
              <a:ext uri="{FF2B5EF4-FFF2-40B4-BE49-F238E27FC236}">
                <a16:creationId xmlns:a16="http://schemas.microsoft.com/office/drawing/2014/main" id="{F7405FF0-1513-E1B4-EBAC-BB0057BDD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2FA97D-FFB1-2DC1-FCD0-CC5FD0788210}"/>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3505709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FE8D-0232-E9A6-1CD1-6D90FF2FC6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C59353-A6A8-6FB1-1670-9D2FA2551D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82632E-3AA2-6603-7197-58369F26B3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7E5902-19B9-2501-0435-1C1025684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135C9-F53C-DFA9-B5CE-EE4B5EE5A1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E7B886-A9E1-AD15-2A5F-4B349EAAC243}"/>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8" name="Footer Placeholder 7">
            <a:extLst>
              <a:ext uri="{FF2B5EF4-FFF2-40B4-BE49-F238E27FC236}">
                <a16:creationId xmlns:a16="http://schemas.microsoft.com/office/drawing/2014/main" id="{A42FBE12-A96F-D6A8-4EBF-BDDD2E5A5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3912BD2-DF56-B18C-8A63-813998A7EBC4}"/>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232167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0F8F0-424A-B990-362D-68B9425100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0D4D11-B720-FC8E-52A6-97BC51E7A5F0}"/>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4" name="Footer Placeholder 3">
            <a:extLst>
              <a:ext uri="{FF2B5EF4-FFF2-40B4-BE49-F238E27FC236}">
                <a16:creationId xmlns:a16="http://schemas.microsoft.com/office/drawing/2014/main" id="{F2B8AA4B-FB9A-2233-311F-AB7A9B3B9E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EB9CF8-4C8D-8E32-1C71-E4C615376643}"/>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682362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37F67B-7AB4-C70B-B996-D8B448D8DBD1}"/>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3" name="Footer Placeholder 2">
            <a:extLst>
              <a:ext uri="{FF2B5EF4-FFF2-40B4-BE49-F238E27FC236}">
                <a16:creationId xmlns:a16="http://schemas.microsoft.com/office/drawing/2014/main" id="{CFA5F33F-C218-B5D9-A31C-FF4DD1D1B1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311534-B43C-7D25-A645-AC5700FA8C90}"/>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4064707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6D52-99F9-B5BB-64B5-48DC2C042A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14B45D-165F-3BFD-B103-B063BA0034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EC46D8-2D09-8815-A656-B22C0D7C8F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76A9DD-C7E8-0A94-3159-7282E6F6AA68}"/>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6" name="Footer Placeholder 5">
            <a:extLst>
              <a:ext uri="{FF2B5EF4-FFF2-40B4-BE49-F238E27FC236}">
                <a16:creationId xmlns:a16="http://schemas.microsoft.com/office/drawing/2014/main" id="{D8B982FD-9702-8157-4959-409011C856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A7C03D-65BF-4214-B817-2E379434B58E}"/>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375289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635A-8496-4359-2FCA-095C1BBEC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88FC38-1492-436A-0FCF-DDD319093D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4E0672-39AD-0AF1-E8AB-8C64EAED4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41F81E-3E3B-EBD0-61AC-54DB0A0D41F1}"/>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6" name="Footer Placeholder 5">
            <a:extLst>
              <a:ext uri="{FF2B5EF4-FFF2-40B4-BE49-F238E27FC236}">
                <a16:creationId xmlns:a16="http://schemas.microsoft.com/office/drawing/2014/main" id="{52995B24-4A4F-42AB-A7A1-4453818292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BA5F17-9085-A4E7-743A-73E3F8D59B82}"/>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60262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4CC29-B7A6-FD04-EE2C-BFE5C44B11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E99F76-8BC7-BD10-A84C-8B0EE348C2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4DB13-9529-013C-3EC2-8D21DFD1F4BD}"/>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5B3DF40A-B391-903A-D201-202492789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EA81E-0C4D-32FC-A65D-F06A40A0FCE9}"/>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3425774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009D6F-7009-A6B9-DF43-1C5C9086EC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7FD0AE-9CB9-E0D1-B3F9-3AC9BC8A55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F898F-87D1-33C1-D2FF-C63F50E0AE19}"/>
              </a:ext>
            </a:extLst>
          </p:cNvPr>
          <p:cNvSpPr>
            <a:spLocks noGrp="1"/>
          </p:cNvSpPr>
          <p:nvPr>
            <p:ph type="dt" sz="half" idx="10"/>
          </p:nvPr>
        </p:nvSpPr>
        <p:spPr/>
        <p:txBody>
          <a:body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212B0D65-8F2D-4E7D-2785-4D5C700AA8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C04A4-4C47-901F-10F1-7B16C7301F20}"/>
              </a:ext>
            </a:extLst>
          </p:cNvPr>
          <p:cNvSpPr>
            <a:spLocks noGrp="1"/>
          </p:cNvSpPr>
          <p:nvPr>
            <p:ph type="sldNum" sz="quarter" idx="12"/>
          </p:nvPr>
        </p:nvSpPr>
        <p:spPr/>
        <p:txBody>
          <a:bodyPr/>
          <a:lstStyle/>
          <a:p>
            <a:fld id="{FA33F059-5EF5-4E28-B63B-3B1CCE3E9D49}" type="slidenum">
              <a:rPr lang="en-GB" smtClean="0"/>
              <a:t>‹#›</a:t>
            </a:fld>
            <a:endParaRPr lang="en-GB"/>
          </a:p>
        </p:txBody>
      </p:sp>
    </p:spTree>
    <p:extLst>
      <p:ext uri="{BB962C8B-B14F-4D97-AF65-F5344CB8AC3E}">
        <p14:creationId xmlns:p14="http://schemas.microsoft.com/office/powerpoint/2010/main" val="369768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71A8CC-91DD-ACFD-F6C5-D90FDD51FA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495FF0-022A-58E6-3D53-3F2BA86F2F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9BA5D3-2DB4-F8F4-3D91-D16EF0726B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6CF48D-FFAE-4C00-AE43-D1351C7420D0}" type="datetimeFigureOut">
              <a:rPr lang="en-GB" smtClean="0"/>
              <a:t>20/02/2025</a:t>
            </a:fld>
            <a:endParaRPr lang="en-GB"/>
          </a:p>
        </p:txBody>
      </p:sp>
      <p:sp>
        <p:nvSpPr>
          <p:cNvPr id="5" name="Footer Placeholder 4">
            <a:extLst>
              <a:ext uri="{FF2B5EF4-FFF2-40B4-BE49-F238E27FC236}">
                <a16:creationId xmlns:a16="http://schemas.microsoft.com/office/drawing/2014/main" id="{B7EAD3BF-7364-0A26-CAE9-044A915A00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668345-A357-EDA8-4A47-BE7BF95301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33F059-5EF5-4E28-B63B-3B1CCE3E9D49}" type="slidenum">
              <a:rPr lang="en-GB" smtClean="0"/>
              <a:t>‹#›</a:t>
            </a:fld>
            <a:endParaRPr lang="en-GB"/>
          </a:p>
        </p:txBody>
      </p:sp>
    </p:spTree>
    <p:extLst>
      <p:ext uri="{BB962C8B-B14F-4D97-AF65-F5344CB8AC3E}">
        <p14:creationId xmlns:p14="http://schemas.microsoft.com/office/powerpoint/2010/main" val="1289411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C2A2-72F2-C753-C457-3BA2AEFC8A2B}"/>
              </a:ext>
            </a:extLst>
          </p:cNvPr>
          <p:cNvSpPr>
            <a:spLocks noGrp="1"/>
          </p:cNvSpPr>
          <p:nvPr>
            <p:ph type="ctrTitle"/>
          </p:nvPr>
        </p:nvSpPr>
        <p:spPr>
          <a:xfrm>
            <a:off x="1524000" y="1063352"/>
            <a:ext cx="9144000" cy="1073696"/>
          </a:xfrm>
        </p:spPr>
        <p:txBody>
          <a:bodyPr>
            <a:normAutofit fontScale="90000"/>
          </a:bodyPr>
          <a:lstStyle/>
          <a:p>
            <a:br>
              <a:rPr lang="en-GB" dirty="0"/>
            </a:br>
            <a:r>
              <a:rPr lang="en-GB" dirty="0"/>
              <a:t>Kinesiological Analysis of Squat Performances</a:t>
            </a:r>
          </a:p>
        </p:txBody>
      </p:sp>
      <p:pic>
        <p:nvPicPr>
          <p:cNvPr id="1028" name="Picture 4" descr="The Back Squat - YouTube">
            <a:extLst>
              <a:ext uri="{FF2B5EF4-FFF2-40B4-BE49-F238E27FC236}">
                <a16:creationId xmlns:a16="http://schemas.microsoft.com/office/drawing/2014/main" id="{C32709D8-B923-9D2E-AFB3-24436ED69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7060" y="2231915"/>
            <a:ext cx="5686552" cy="31844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F763562-F614-B7C0-D452-DDA79639F614}"/>
              </a:ext>
            </a:extLst>
          </p:cNvPr>
          <p:cNvPicPr>
            <a:picLocks noChangeAspect="1"/>
          </p:cNvPicPr>
          <p:nvPr/>
        </p:nvPicPr>
        <p:blipFill>
          <a:blip r:embed="rId3"/>
          <a:stretch>
            <a:fillRect/>
          </a:stretch>
        </p:blipFill>
        <p:spPr>
          <a:xfrm>
            <a:off x="328568" y="2176497"/>
            <a:ext cx="5767432" cy="3022977"/>
          </a:xfrm>
          <a:prstGeom prst="rect">
            <a:avLst/>
          </a:prstGeom>
        </p:spPr>
      </p:pic>
    </p:spTree>
    <p:extLst>
      <p:ext uri="{BB962C8B-B14F-4D97-AF65-F5344CB8AC3E}">
        <p14:creationId xmlns:p14="http://schemas.microsoft.com/office/powerpoint/2010/main" val="1996092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250D0-64F0-61EA-B73A-BF2728D42553}"/>
              </a:ext>
            </a:extLst>
          </p:cNvPr>
          <p:cNvSpPr>
            <a:spLocks noGrp="1"/>
          </p:cNvSpPr>
          <p:nvPr>
            <p:ph type="title"/>
          </p:nvPr>
        </p:nvSpPr>
        <p:spPr/>
        <p:txBody>
          <a:bodyPr/>
          <a:lstStyle/>
          <a:p>
            <a:pPr algn="ctr"/>
            <a:r>
              <a:rPr lang="en-GB" dirty="0"/>
              <a:t>Squat Variations - </a:t>
            </a:r>
            <a:r>
              <a:rPr lang="en-GB" b="1" dirty="0"/>
              <a:t>Bodyweight Squats</a:t>
            </a:r>
            <a:br>
              <a:rPr lang="en-GB" b="1" dirty="0"/>
            </a:br>
            <a:endParaRPr lang="en-GB" dirty="0"/>
          </a:p>
        </p:txBody>
      </p:sp>
      <p:sp>
        <p:nvSpPr>
          <p:cNvPr id="3" name="Content Placeholder 2">
            <a:extLst>
              <a:ext uri="{FF2B5EF4-FFF2-40B4-BE49-F238E27FC236}">
                <a16:creationId xmlns:a16="http://schemas.microsoft.com/office/drawing/2014/main" id="{1DA96D8A-4055-EDE2-8162-F2EB3D9AA68B}"/>
              </a:ext>
            </a:extLst>
          </p:cNvPr>
          <p:cNvSpPr>
            <a:spLocks noGrp="1"/>
          </p:cNvSpPr>
          <p:nvPr>
            <p:ph idx="1"/>
          </p:nvPr>
        </p:nvSpPr>
        <p:spPr>
          <a:xfrm>
            <a:off x="500149" y="1504199"/>
            <a:ext cx="10515600" cy="4351338"/>
          </a:xfrm>
        </p:spPr>
        <p:txBody>
          <a:bodyPr/>
          <a:lstStyle/>
          <a:p>
            <a:pPr marL="0" indent="0">
              <a:buNone/>
            </a:pPr>
            <a:endParaRPr lang="en-GB" b="1" dirty="0"/>
          </a:p>
          <a:p>
            <a:pPr marL="0" indent="0">
              <a:buNone/>
            </a:pPr>
            <a:r>
              <a:rPr lang="en-GB" b="1" dirty="0"/>
              <a:t>	Air Squat:</a:t>
            </a:r>
            <a:r>
              <a:rPr lang="en-GB" dirty="0"/>
              <a:t> Standard squat using only body weight.</a:t>
            </a:r>
          </a:p>
          <a:p>
            <a:pPr marL="0" indent="0">
              <a:buNone/>
            </a:pPr>
            <a:endParaRPr lang="en-GB" dirty="0"/>
          </a:p>
          <a:p>
            <a:pPr marL="0" indent="0">
              <a:buNone/>
            </a:pPr>
            <a:r>
              <a:rPr lang="en-GB" b="1" dirty="0"/>
              <a:t>	Wall Squat (Wall Sit):</a:t>
            </a:r>
            <a:r>
              <a:rPr lang="en-GB" dirty="0"/>
              <a:t> Holding a squat position against a wall 	for endurance.</a:t>
            </a:r>
          </a:p>
          <a:p>
            <a:pPr marL="0" indent="0">
              <a:buNone/>
            </a:pPr>
            <a:endParaRPr lang="en-GB" dirty="0"/>
          </a:p>
          <a:p>
            <a:pPr marL="0" indent="0">
              <a:buNone/>
            </a:pPr>
            <a:r>
              <a:rPr lang="en-GB" b="1" dirty="0"/>
              <a:t>	Sissy Squat:</a:t>
            </a:r>
            <a:r>
              <a:rPr lang="en-GB" dirty="0"/>
              <a:t> Involves leaning back on the toes, emphasizing 	the quadriceps.</a:t>
            </a:r>
          </a:p>
          <a:p>
            <a:pPr marL="0" indent="0">
              <a:buNone/>
            </a:pPr>
            <a:endParaRPr lang="en-GB" dirty="0"/>
          </a:p>
        </p:txBody>
      </p:sp>
    </p:spTree>
    <p:extLst>
      <p:ext uri="{BB962C8B-B14F-4D97-AF65-F5344CB8AC3E}">
        <p14:creationId xmlns:p14="http://schemas.microsoft.com/office/powerpoint/2010/main" val="3107087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F47DF-CD49-E68D-BDC2-404B11766379}"/>
              </a:ext>
            </a:extLst>
          </p:cNvPr>
          <p:cNvSpPr>
            <a:spLocks noGrp="1"/>
          </p:cNvSpPr>
          <p:nvPr>
            <p:ph type="title"/>
          </p:nvPr>
        </p:nvSpPr>
        <p:spPr/>
        <p:txBody>
          <a:bodyPr/>
          <a:lstStyle/>
          <a:p>
            <a:pPr algn="ctr"/>
            <a:r>
              <a:rPr lang="en-GB" b="1" kern="100" dirty="0">
                <a:latin typeface="Calibri" panose="020F0502020204030204" pitchFamily="34" charset="0"/>
                <a:ea typeface="DengXian" panose="02010600030101010101" pitchFamily="2" charset="-122"/>
                <a:cs typeface="Times New Roman" panose="02020603050405020304" pitchFamily="18" charset="0"/>
              </a:rPr>
              <a:t>Barbell Squats</a:t>
            </a:r>
            <a:endParaRPr lang="en-GB" dirty="0"/>
          </a:p>
        </p:txBody>
      </p:sp>
      <p:sp>
        <p:nvSpPr>
          <p:cNvPr id="3" name="Content Placeholder 2">
            <a:extLst>
              <a:ext uri="{FF2B5EF4-FFF2-40B4-BE49-F238E27FC236}">
                <a16:creationId xmlns:a16="http://schemas.microsoft.com/office/drawing/2014/main" id="{0CE15486-8134-0316-FD52-FEC0D1816D88}"/>
              </a:ext>
            </a:extLst>
          </p:cNvPr>
          <p:cNvSpPr>
            <a:spLocks noGrp="1"/>
          </p:cNvSpPr>
          <p:nvPr>
            <p:ph idx="1"/>
          </p:nvPr>
        </p:nvSpPr>
        <p:spPr/>
        <p:txBody>
          <a:bodyPr>
            <a:normAutofit/>
          </a:bodyPr>
          <a:lstStyle/>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Barbell rests on the upper back; engages glutes, hamstrings, and quads.</a:t>
            </a:r>
          </a:p>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Barbell rests on the front shoulders; focuses more on quads and core.</a:t>
            </a:r>
          </a:p>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Overhead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Holding the bar overhead; requires mobility and core stability.</a:t>
            </a:r>
          </a:p>
          <a:p>
            <a:pPr marL="0" indent="0">
              <a:buNone/>
            </a:pPr>
            <a:r>
              <a:rPr lang="en-GB" b="1" dirty="0" err="1">
                <a:effectLst/>
                <a:latin typeface="Calibri" panose="020F0502020204030204" pitchFamily="34" charset="0"/>
                <a:ea typeface="DengXian" panose="02010600030101010101" pitchFamily="2" charset="-122"/>
                <a:cs typeface="Times New Roman" panose="02020603050405020304" pitchFamily="18" charset="0"/>
              </a:rPr>
              <a:t>Zercher</a:t>
            </a:r>
            <a:r>
              <a:rPr lang="en-GB" b="1" dirty="0">
                <a:effectLst/>
                <a:latin typeface="Calibri" panose="020F0502020204030204" pitchFamily="34" charset="0"/>
                <a:ea typeface="DengXian" panose="02010600030101010101" pitchFamily="2" charset="-122"/>
                <a:cs typeface="Times New Roman" panose="02020603050405020304" pitchFamily="18" charset="0"/>
              </a:rPr>
              <a:t> Squat:</a:t>
            </a:r>
            <a:r>
              <a:rPr lang="en-GB" dirty="0">
                <a:effectLst/>
                <a:latin typeface="Calibri" panose="020F0502020204030204" pitchFamily="34" charset="0"/>
                <a:ea typeface="DengXian" panose="02010600030101010101" pitchFamily="2" charset="-122"/>
                <a:cs typeface="Times New Roman" panose="02020603050405020304" pitchFamily="18" charset="0"/>
              </a:rPr>
              <a:t> Holding the barbell in the crook of the elbows; engages core and upper back</a:t>
            </a:r>
            <a:endParaRPr lang="en-GB" sz="4000" dirty="0"/>
          </a:p>
        </p:txBody>
      </p:sp>
    </p:spTree>
    <p:extLst>
      <p:ext uri="{BB962C8B-B14F-4D97-AF65-F5344CB8AC3E}">
        <p14:creationId xmlns:p14="http://schemas.microsoft.com/office/powerpoint/2010/main" val="329682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C9F28-D732-2F05-7302-98707DF33DBE}"/>
              </a:ext>
            </a:extLst>
          </p:cNvPr>
          <p:cNvSpPr>
            <a:spLocks noGrp="1"/>
          </p:cNvSpPr>
          <p:nvPr>
            <p:ph type="title"/>
          </p:nvPr>
        </p:nvSpPr>
        <p:spPr/>
        <p:txBody>
          <a:bodyPr>
            <a:normAutofit/>
          </a:bodyPr>
          <a:lstStyle/>
          <a:p>
            <a:pPr algn="ctr"/>
            <a:r>
              <a:rPr lang="en-GB" sz="4000" b="1" dirty="0">
                <a:effectLst/>
                <a:latin typeface="Calibri" panose="020F0502020204030204" pitchFamily="34" charset="0"/>
                <a:ea typeface="DengXian" panose="02010600030101010101" pitchFamily="2" charset="-122"/>
                <a:cs typeface="Times New Roman" panose="02020603050405020304" pitchFamily="18" charset="0"/>
              </a:rPr>
              <a:t>Dumbbell &amp; Kettlebell Squats</a:t>
            </a:r>
            <a:endParaRPr lang="en-GB" sz="8000" dirty="0"/>
          </a:p>
        </p:txBody>
      </p:sp>
      <p:sp>
        <p:nvSpPr>
          <p:cNvPr id="3" name="Content Placeholder 2">
            <a:extLst>
              <a:ext uri="{FF2B5EF4-FFF2-40B4-BE49-F238E27FC236}">
                <a16:creationId xmlns:a16="http://schemas.microsoft.com/office/drawing/2014/main" id="{B2AB4853-30D6-8363-5B36-5CCC7483AC47}"/>
              </a:ext>
            </a:extLst>
          </p:cNvPr>
          <p:cNvSpPr>
            <a:spLocks noGrp="1"/>
          </p:cNvSpPr>
          <p:nvPr>
            <p:ph idx="1"/>
          </p:nvPr>
        </p:nvSpPr>
        <p:spPr/>
        <p:txBody>
          <a:bodyPr>
            <a:normAutofit fontScale="92500" lnSpcReduction="10000"/>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Goblet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Holding a dumbbell or kettlebell at chest level</a:t>
            </a:r>
          </a:p>
          <a:p>
            <a:pPr marL="0" lvl="0" indent="0">
              <a:lnSpc>
                <a:spcPct val="107000"/>
              </a:lnSpc>
              <a:spcAft>
                <a:spcPts val="800"/>
              </a:spcAft>
              <a:buSzPts val="1000"/>
              <a:buNone/>
              <a:tabLst>
                <a:tab pos="457200" algn="l"/>
              </a:tabLst>
            </a:pPr>
            <a:endParaRPr lang="en-GB" sz="3200" b="1" kern="100" dirty="0">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Suitcase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Holding weights at the sides like suitcases; engages grip strength.</a:t>
            </a:r>
          </a:p>
          <a:p>
            <a:pPr marL="0" lvl="0" indent="0">
              <a:lnSpc>
                <a:spcPct val="107000"/>
              </a:lnSpc>
              <a:spcAft>
                <a:spcPts val="800"/>
              </a:spcAft>
              <a:buSzPts val="1000"/>
              <a:buNone/>
              <a:tabLst>
                <a:tab pos="457200" algn="l"/>
              </a:tabLst>
            </a:pPr>
            <a:endParaRPr lang="en-GB" sz="32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Double Kettlebell Front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Two kettlebells racked in front position</a:t>
            </a:r>
          </a:p>
          <a:p>
            <a:pPr marL="0" indent="0">
              <a:buNone/>
            </a:pPr>
            <a:endParaRPr lang="en-GB" dirty="0"/>
          </a:p>
        </p:txBody>
      </p:sp>
    </p:spTree>
    <p:extLst>
      <p:ext uri="{BB962C8B-B14F-4D97-AF65-F5344CB8AC3E}">
        <p14:creationId xmlns:p14="http://schemas.microsoft.com/office/powerpoint/2010/main" val="954947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E154-8760-42BD-9DB3-693CC4A2936F}"/>
              </a:ext>
            </a:extLst>
          </p:cNvPr>
          <p:cNvSpPr>
            <a:spLocks noGrp="1"/>
          </p:cNvSpPr>
          <p:nvPr>
            <p:ph type="title"/>
          </p:nvPr>
        </p:nvSpPr>
        <p:spPr/>
        <p:txBody>
          <a:bodyPr>
            <a:normAutofit/>
          </a:bodyPr>
          <a:lstStyle/>
          <a:p>
            <a:pPr algn="ctr"/>
            <a:r>
              <a:rPr lang="en-GB" sz="3200" b="1" dirty="0">
                <a:effectLst/>
                <a:latin typeface="Calibri" panose="020F0502020204030204" pitchFamily="34" charset="0"/>
                <a:ea typeface="DengXian" panose="02010600030101010101" pitchFamily="2" charset="-122"/>
                <a:cs typeface="Times New Roman" panose="02020603050405020304" pitchFamily="18" charset="0"/>
              </a:rPr>
              <a:t>Single-Leg Squats (Unilateral Work)</a:t>
            </a:r>
            <a:endParaRPr lang="en-GB" sz="6600" dirty="0"/>
          </a:p>
        </p:txBody>
      </p:sp>
      <p:sp>
        <p:nvSpPr>
          <p:cNvPr id="3" name="Content Placeholder 2">
            <a:extLst>
              <a:ext uri="{FF2B5EF4-FFF2-40B4-BE49-F238E27FC236}">
                <a16:creationId xmlns:a16="http://schemas.microsoft.com/office/drawing/2014/main" id="{783C6257-60FB-E0A1-15F5-BD262C3A3C7F}"/>
              </a:ext>
            </a:extLst>
          </p:cNvPr>
          <p:cNvSpPr>
            <a:spLocks noGrp="1"/>
          </p:cNvSpPr>
          <p:nvPr>
            <p:ph idx="1"/>
          </p:nvPr>
        </p:nvSpPr>
        <p:spPr/>
        <p:txBody>
          <a:bodyPr>
            <a:normAutofit fontScale="92500"/>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Bulgarian Split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Back foot elevated, heavily targets quads and glutes.</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Pistol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Single-leg squat to full depth; requires strength and balance.</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Shrimp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Like a pistol squat but with the back foot held behind the body.</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Step-Down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Controlled single-leg lowering onto a platform.</a:t>
            </a:r>
          </a:p>
          <a:p>
            <a:pPr marL="0" indent="0">
              <a:buNone/>
            </a:pPr>
            <a:endParaRPr lang="en-GB" dirty="0"/>
          </a:p>
        </p:txBody>
      </p:sp>
    </p:spTree>
    <p:extLst>
      <p:ext uri="{BB962C8B-B14F-4D97-AF65-F5344CB8AC3E}">
        <p14:creationId xmlns:p14="http://schemas.microsoft.com/office/powerpoint/2010/main" val="4160470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DE804-A94B-81EE-D6C0-CCE1EE47EAD7}"/>
              </a:ext>
            </a:extLst>
          </p:cNvPr>
          <p:cNvSpPr>
            <a:spLocks noGrp="1"/>
          </p:cNvSpPr>
          <p:nvPr>
            <p:ph type="title"/>
          </p:nvPr>
        </p:nvSpPr>
        <p:spPr/>
        <p:txBody>
          <a:bodyPr>
            <a:normAutofit/>
          </a:bodyPr>
          <a:lstStyle/>
          <a:p>
            <a:pPr algn="ctr"/>
            <a:r>
              <a:rPr lang="en-GB" sz="3600" b="1" dirty="0">
                <a:effectLst/>
                <a:latin typeface="Calibri" panose="020F0502020204030204" pitchFamily="34" charset="0"/>
                <a:ea typeface="DengXian" panose="02010600030101010101" pitchFamily="2" charset="-122"/>
                <a:cs typeface="Times New Roman" panose="02020603050405020304" pitchFamily="18" charset="0"/>
              </a:rPr>
              <a:t>Machine &amp; Assisted Squats</a:t>
            </a:r>
            <a:endParaRPr lang="en-GB" sz="7200" dirty="0"/>
          </a:p>
        </p:txBody>
      </p:sp>
      <p:sp>
        <p:nvSpPr>
          <p:cNvPr id="3" name="Content Placeholder 2">
            <a:extLst>
              <a:ext uri="{FF2B5EF4-FFF2-40B4-BE49-F238E27FC236}">
                <a16:creationId xmlns:a16="http://schemas.microsoft.com/office/drawing/2014/main" id="{70C7F533-F844-ED51-7E26-F3105D55BD81}"/>
              </a:ext>
            </a:extLst>
          </p:cNvPr>
          <p:cNvSpPr>
            <a:spLocks noGrp="1"/>
          </p:cNvSpPr>
          <p:nvPr>
            <p:ph idx="1"/>
          </p:nvPr>
        </p:nvSpPr>
        <p:spPr/>
        <p:txBody>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Hack Squat (Machine):</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Squatting on a sled to emphasize quads.</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Smith Machine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Guided bar movement for stability.</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Belt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Uses a belt instead of a barbell to reduce spinal load.</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Assisted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Using TRX or resistance bands for support.</a:t>
            </a:r>
          </a:p>
          <a:p>
            <a:pPr marL="0" indent="0">
              <a:buNone/>
            </a:pPr>
            <a:endParaRPr lang="en-GB" dirty="0"/>
          </a:p>
        </p:txBody>
      </p:sp>
    </p:spTree>
    <p:extLst>
      <p:ext uri="{BB962C8B-B14F-4D97-AF65-F5344CB8AC3E}">
        <p14:creationId xmlns:p14="http://schemas.microsoft.com/office/powerpoint/2010/main" val="35689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B6B6A-7C0D-6D6A-FA67-82741898E789}"/>
              </a:ext>
            </a:extLst>
          </p:cNvPr>
          <p:cNvSpPr>
            <a:spLocks noGrp="1"/>
          </p:cNvSpPr>
          <p:nvPr>
            <p:ph type="title"/>
          </p:nvPr>
        </p:nvSpPr>
        <p:spPr/>
        <p:txBody>
          <a:bodyPr/>
          <a:lstStyle/>
          <a:p>
            <a:pPr algn="ctr"/>
            <a:r>
              <a:rPr lang="en-GB" dirty="0"/>
              <a:t>Explosive &amp; Athletic Squats</a:t>
            </a:r>
          </a:p>
        </p:txBody>
      </p:sp>
      <p:sp>
        <p:nvSpPr>
          <p:cNvPr id="3" name="Content Placeholder 2">
            <a:extLst>
              <a:ext uri="{FF2B5EF4-FFF2-40B4-BE49-F238E27FC236}">
                <a16:creationId xmlns:a16="http://schemas.microsoft.com/office/drawing/2014/main" id="{AA1A1809-AA41-EAE4-E5A5-5B62727C3084}"/>
              </a:ext>
            </a:extLst>
          </p:cNvPr>
          <p:cNvSpPr>
            <a:spLocks noGrp="1"/>
          </p:cNvSpPr>
          <p:nvPr>
            <p:ph idx="1"/>
          </p:nvPr>
        </p:nvSpPr>
        <p:spPr/>
        <p:txBody>
          <a:bodyPr>
            <a:normAutofit/>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Jump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Adding a jump for power and plyometric benefits.</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Box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Sitting on a box before standing up; helps with depth control.</a:t>
            </a:r>
          </a:p>
          <a:p>
            <a:pPr marL="0" indent="0">
              <a:buNone/>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Skater Squat:</a:t>
            </a:r>
            <a:r>
              <a:rPr lang="en-GB" sz="3200" dirty="0">
                <a:effectLst/>
                <a:latin typeface="Calibri" panose="020F0502020204030204" pitchFamily="34" charset="0"/>
                <a:ea typeface="DengXian" panose="02010600030101010101" pitchFamily="2" charset="-122"/>
                <a:cs typeface="Times New Roman" panose="02020603050405020304" pitchFamily="18" charset="0"/>
              </a:rPr>
              <a:t> A dynamic, single-leg squat variation resembling a skating motion</a:t>
            </a:r>
            <a:endParaRPr lang="en-GB" sz="4400" dirty="0"/>
          </a:p>
        </p:txBody>
      </p:sp>
    </p:spTree>
    <p:extLst>
      <p:ext uri="{BB962C8B-B14F-4D97-AF65-F5344CB8AC3E}">
        <p14:creationId xmlns:p14="http://schemas.microsoft.com/office/powerpoint/2010/main" val="2172081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0E16-D349-4891-CA73-AFB494B6179F}"/>
              </a:ext>
            </a:extLst>
          </p:cNvPr>
          <p:cNvSpPr>
            <a:spLocks noGrp="1"/>
          </p:cNvSpPr>
          <p:nvPr>
            <p:ph type="title"/>
          </p:nvPr>
        </p:nvSpPr>
        <p:spPr/>
        <p:txBody>
          <a:bodyPr>
            <a:normAutofit/>
          </a:bodyPr>
          <a:lstStyle/>
          <a:p>
            <a:pPr algn="ctr"/>
            <a:r>
              <a:rPr lang="en-GB" sz="4000" b="1" dirty="0">
                <a:effectLst/>
                <a:latin typeface="Calibri" panose="020F0502020204030204" pitchFamily="34" charset="0"/>
                <a:ea typeface="DengXian" panose="02010600030101010101" pitchFamily="2" charset="-122"/>
                <a:cs typeface="Times New Roman" panose="02020603050405020304" pitchFamily="18" charset="0"/>
              </a:rPr>
              <a:t>Specialty Bar Squats</a:t>
            </a:r>
            <a:endParaRPr lang="en-GB" sz="8000" dirty="0"/>
          </a:p>
        </p:txBody>
      </p:sp>
      <p:sp>
        <p:nvSpPr>
          <p:cNvPr id="3" name="Content Placeholder 2">
            <a:extLst>
              <a:ext uri="{FF2B5EF4-FFF2-40B4-BE49-F238E27FC236}">
                <a16:creationId xmlns:a16="http://schemas.microsoft.com/office/drawing/2014/main" id="{C420895F-3B85-0E82-8D1E-7340CB211CA0}"/>
              </a:ext>
            </a:extLst>
          </p:cNvPr>
          <p:cNvSpPr>
            <a:spLocks noGrp="1"/>
          </p:cNvSpPr>
          <p:nvPr>
            <p:ph idx="1"/>
          </p:nvPr>
        </p:nvSpPr>
        <p:spPr/>
        <p:txBody>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Safety Bar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Uses a safety squat bar for comfort and upper back engagement.</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Cambered Bar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Uses a cambered (bent) bar for added instability challenge.</a:t>
            </a: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Buffalo Bar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A slightly curved barbell for shoulder comfort.</a:t>
            </a:r>
          </a:p>
          <a:p>
            <a:pPr marL="0" indent="0">
              <a:buNone/>
            </a:pPr>
            <a:endParaRPr lang="en-GB" dirty="0"/>
          </a:p>
        </p:txBody>
      </p:sp>
    </p:spTree>
    <p:extLst>
      <p:ext uri="{BB962C8B-B14F-4D97-AF65-F5344CB8AC3E}">
        <p14:creationId xmlns:p14="http://schemas.microsoft.com/office/powerpoint/2010/main" val="2164603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74F39-5B17-8253-808A-6EFBA47BAA60}"/>
              </a:ext>
            </a:extLst>
          </p:cNvPr>
          <p:cNvSpPr>
            <a:spLocks noGrp="1"/>
          </p:cNvSpPr>
          <p:nvPr>
            <p:ph type="title"/>
          </p:nvPr>
        </p:nvSpPr>
        <p:spPr/>
        <p:txBody>
          <a:bodyPr/>
          <a:lstStyle/>
          <a:p>
            <a:r>
              <a:rPr lang="en-GB" dirty="0"/>
              <a:t>Other Formats</a:t>
            </a:r>
          </a:p>
        </p:txBody>
      </p:sp>
      <p:sp>
        <p:nvSpPr>
          <p:cNvPr id="3" name="Content Placeholder 2">
            <a:extLst>
              <a:ext uri="{FF2B5EF4-FFF2-40B4-BE49-F238E27FC236}">
                <a16:creationId xmlns:a16="http://schemas.microsoft.com/office/drawing/2014/main" id="{C7A773DC-C3A3-DDFA-B675-CADEA6215F22}"/>
              </a:ext>
            </a:extLst>
          </p:cNvPr>
          <p:cNvSpPr>
            <a:spLocks noGrp="1"/>
          </p:cNvSpPr>
          <p:nvPr>
            <p:ph idx="1"/>
          </p:nvPr>
        </p:nvSpPr>
        <p:spPr/>
        <p:txBody>
          <a:bodyPr>
            <a:normAutofit/>
          </a:bodyPr>
          <a:lstStyle/>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Sumo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Wider stance; targets inner thighs and glutes more.</a:t>
            </a:r>
          </a:p>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Cossack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A lateral squat variation for mobility and flexibility.</a:t>
            </a:r>
          </a:p>
          <a:p>
            <a:pPr marL="0" lvl="0" indent="0">
              <a:lnSpc>
                <a:spcPct val="107000"/>
              </a:lnSpc>
              <a:spcAft>
                <a:spcPts val="800"/>
              </a:spcAft>
              <a:buSzPts val="1000"/>
              <a:buNone/>
              <a:tabLst>
                <a:tab pos="4572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Jefferson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Straddling a barbell for rotational strength.</a:t>
            </a:r>
          </a:p>
          <a:p>
            <a:pPr marL="0" indent="0">
              <a:buNone/>
            </a:pPr>
            <a:r>
              <a:rPr lang="en-GB" b="1" dirty="0">
                <a:effectLst/>
                <a:latin typeface="Calibri" panose="020F0502020204030204" pitchFamily="34" charset="0"/>
                <a:ea typeface="DengXian" panose="02010600030101010101" pitchFamily="2" charset="-122"/>
                <a:cs typeface="Times New Roman" panose="02020603050405020304" pitchFamily="18" charset="0"/>
              </a:rPr>
              <a:t>Sissy Squat Machine:</a:t>
            </a:r>
            <a:r>
              <a:rPr lang="en-GB" dirty="0">
                <a:effectLst/>
                <a:latin typeface="Calibri" panose="020F0502020204030204" pitchFamily="34" charset="0"/>
                <a:ea typeface="DengXian" panose="02010600030101010101" pitchFamily="2" charset="-122"/>
                <a:cs typeface="Times New Roman" panose="02020603050405020304" pitchFamily="18" charset="0"/>
              </a:rPr>
              <a:t> Uses a machine to isolate the quads further</a:t>
            </a:r>
            <a:endParaRPr lang="en-GB" sz="4000" dirty="0"/>
          </a:p>
        </p:txBody>
      </p:sp>
    </p:spTree>
    <p:extLst>
      <p:ext uri="{BB962C8B-B14F-4D97-AF65-F5344CB8AC3E}">
        <p14:creationId xmlns:p14="http://schemas.microsoft.com/office/powerpoint/2010/main" val="1676412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E2C2-6DA1-6F00-D8FB-34CA3F0EDA97}"/>
              </a:ext>
            </a:extLst>
          </p:cNvPr>
          <p:cNvSpPr>
            <a:spLocks noGrp="1"/>
          </p:cNvSpPr>
          <p:nvPr>
            <p:ph type="title"/>
          </p:nvPr>
        </p:nvSpPr>
        <p:spPr/>
        <p:txBody>
          <a:bodyPr/>
          <a:lstStyle/>
          <a:p>
            <a:pPr algn="ctr"/>
            <a:r>
              <a:rPr lang="en-GB" dirty="0"/>
              <a:t>Front Squat – Knee Action</a:t>
            </a:r>
          </a:p>
        </p:txBody>
      </p:sp>
      <p:sp>
        <p:nvSpPr>
          <p:cNvPr id="3" name="Content Placeholder 2">
            <a:extLst>
              <a:ext uri="{FF2B5EF4-FFF2-40B4-BE49-F238E27FC236}">
                <a16:creationId xmlns:a16="http://schemas.microsoft.com/office/drawing/2014/main" id="{7B5C23A7-1FDA-0214-46A7-F6E77763F35C}"/>
              </a:ext>
            </a:extLst>
          </p:cNvPr>
          <p:cNvSpPr>
            <a:spLocks noGrp="1"/>
          </p:cNvSpPr>
          <p:nvPr>
            <p:ph idx="1"/>
          </p:nvPr>
        </p:nvSpPr>
        <p:spPr/>
        <p:txBody>
          <a:bodyPr>
            <a:normAutofit lnSpcReduction="10000"/>
          </a:bodyPr>
          <a:lstStyle/>
          <a:p>
            <a:pPr marL="0" indent="0">
              <a:buNone/>
            </a:pPr>
            <a:r>
              <a:rPr lang="en-GB" dirty="0"/>
              <a:t>Research task - Evaluate the effect of load on knee action during front squat.</a:t>
            </a:r>
          </a:p>
          <a:p>
            <a:pPr marL="0" indent="0">
              <a:buNone/>
            </a:pPr>
            <a:endParaRPr lang="en-GB" dirty="0"/>
          </a:p>
          <a:p>
            <a:pPr marL="0" indent="0">
              <a:buNone/>
            </a:pPr>
            <a:r>
              <a:rPr lang="en-GB" dirty="0"/>
              <a:t>Requirements of performance</a:t>
            </a:r>
          </a:p>
          <a:p>
            <a:pPr marL="0" indent="0">
              <a:buNone/>
            </a:pPr>
            <a:endParaRPr lang="en-GB" dirty="0"/>
          </a:p>
          <a:p>
            <a:pPr lvl="2"/>
            <a:r>
              <a:rPr lang="en-GB" sz="3200" dirty="0"/>
              <a:t>Depth</a:t>
            </a:r>
          </a:p>
          <a:p>
            <a:pPr lvl="2"/>
            <a:r>
              <a:rPr lang="en-GB" sz="3200" dirty="0"/>
              <a:t>Stance width</a:t>
            </a:r>
          </a:p>
          <a:p>
            <a:pPr lvl="2"/>
            <a:r>
              <a:rPr lang="en-GB" sz="3200" dirty="0"/>
              <a:t>Athlete mobility</a:t>
            </a:r>
          </a:p>
          <a:p>
            <a:pPr lvl="2"/>
            <a:r>
              <a:rPr lang="en-GB" sz="3200" dirty="0"/>
              <a:t>Technique and torso position</a:t>
            </a:r>
          </a:p>
        </p:txBody>
      </p:sp>
    </p:spTree>
    <p:extLst>
      <p:ext uri="{BB962C8B-B14F-4D97-AF65-F5344CB8AC3E}">
        <p14:creationId xmlns:p14="http://schemas.microsoft.com/office/powerpoint/2010/main" val="901910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B4CA-7022-D32A-75CC-9BF1969E1C5B}"/>
              </a:ext>
            </a:extLst>
          </p:cNvPr>
          <p:cNvSpPr>
            <a:spLocks noGrp="1"/>
          </p:cNvSpPr>
          <p:nvPr>
            <p:ph type="title"/>
          </p:nvPr>
        </p:nvSpPr>
        <p:spPr>
          <a:xfrm>
            <a:off x="910244" y="154536"/>
            <a:ext cx="10515600" cy="837500"/>
          </a:xfrm>
        </p:spPr>
        <p:txBody>
          <a:bodyPr>
            <a:normAutofit/>
          </a:bodyPr>
          <a:lstStyle/>
          <a:p>
            <a:r>
              <a:rPr lang="en-GB" sz="4000" dirty="0"/>
              <a:t>General Expectations on Performance for the knee</a:t>
            </a:r>
          </a:p>
        </p:txBody>
      </p:sp>
      <p:graphicFrame>
        <p:nvGraphicFramePr>
          <p:cNvPr id="4" name="Content Placeholder 3">
            <a:extLst>
              <a:ext uri="{FF2B5EF4-FFF2-40B4-BE49-F238E27FC236}">
                <a16:creationId xmlns:a16="http://schemas.microsoft.com/office/drawing/2014/main" id="{EB088FB5-DD83-B8B0-F417-A7FD03C9006B}"/>
              </a:ext>
            </a:extLst>
          </p:cNvPr>
          <p:cNvGraphicFramePr>
            <a:graphicFrameLocks noGrp="1"/>
          </p:cNvGraphicFramePr>
          <p:nvPr>
            <p:ph idx="1"/>
            <p:extLst>
              <p:ext uri="{D42A27DB-BD31-4B8C-83A1-F6EECF244321}">
                <p14:modId xmlns:p14="http://schemas.microsoft.com/office/powerpoint/2010/main" val="3837378139"/>
              </p:ext>
            </p:extLst>
          </p:nvPr>
        </p:nvGraphicFramePr>
        <p:xfrm>
          <a:off x="2112818" y="1115909"/>
          <a:ext cx="7302731" cy="2313091"/>
        </p:xfrm>
        <a:graphic>
          <a:graphicData uri="http://schemas.openxmlformats.org/drawingml/2006/table">
            <a:tbl>
              <a:tblPr firstRow="1" firstCol="1" bandRow="1">
                <a:tableStyleId>{5C22544A-7EE6-4342-B048-85BDC9FD1C3A}</a:tableStyleId>
              </a:tblPr>
              <a:tblGrid>
                <a:gridCol w="3872345">
                  <a:extLst>
                    <a:ext uri="{9D8B030D-6E8A-4147-A177-3AD203B41FA5}">
                      <a16:colId xmlns:a16="http://schemas.microsoft.com/office/drawing/2014/main" val="3677924831"/>
                    </a:ext>
                  </a:extLst>
                </a:gridCol>
                <a:gridCol w="3430386">
                  <a:extLst>
                    <a:ext uri="{9D8B030D-6E8A-4147-A177-3AD203B41FA5}">
                      <a16:colId xmlns:a16="http://schemas.microsoft.com/office/drawing/2014/main" val="4110472664"/>
                    </a:ext>
                  </a:extLst>
                </a:gridCol>
              </a:tblGrid>
              <a:tr h="402255">
                <a:tc>
                  <a:txBody>
                    <a:bodyPr/>
                    <a:lstStyle/>
                    <a:p>
                      <a:pPr>
                        <a:lnSpc>
                          <a:spcPct val="107000"/>
                        </a:lnSpc>
                        <a:spcAft>
                          <a:spcPts val="800"/>
                        </a:spcAft>
                      </a:pPr>
                      <a:r>
                        <a:rPr lang="en-GB" sz="1800" kern="100" dirty="0">
                          <a:effectLst/>
                        </a:rPr>
                        <a:t>Squat Phase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a:effectLst/>
                        </a:rPr>
                        <a:t>Knee Angle (Degrees)</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1028079052"/>
                  </a:ext>
                </a:extLst>
              </a:tr>
              <a:tr h="402255">
                <a:tc>
                  <a:txBody>
                    <a:bodyPr/>
                    <a:lstStyle/>
                    <a:p>
                      <a:pPr>
                        <a:lnSpc>
                          <a:spcPct val="107000"/>
                        </a:lnSpc>
                        <a:spcAft>
                          <a:spcPts val="800"/>
                        </a:spcAft>
                      </a:pPr>
                      <a:r>
                        <a:rPr lang="en-GB" sz="1800" kern="100" dirty="0">
                          <a:effectLst/>
                        </a:rPr>
                        <a:t>Standing (Start/Finish)</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a:effectLst/>
                        </a:rPr>
                        <a:t>~180° (Fully extended)</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114649638"/>
                  </a:ext>
                </a:extLst>
              </a:tr>
              <a:tr h="0">
                <a:tc>
                  <a:txBody>
                    <a:bodyPr/>
                    <a:lstStyle/>
                    <a:p>
                      <a:pPr>
                        <a:lnSpc>
                          <a:spcPct val="107000"/>
                        </a:lnSpc>
                        <a:spcAft>
                          <a:spcPts val="800"/>
                        </a:spcAft>
                      </a:pPr>
                      <a:r>
                        <a:rPr lang="en-GB" sz="1800" kern="100" dirty="0">
                          <a:effectLst/>
                        </a:rPr>
                        <a:t>Descent (Halfway)</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dirty="0">
                          <a:effectLst/>
                        </a:rPr>
                        <a:t>~90-110°</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325440722"/>
                  </a:ext>
                </a:extLst>
              </a:tr>
              <a:tr h="402255">
                <a:tc>
                  <a:txBody>
                    <a:bodyPr/>
                    <a:lstStyle/>
                    <a:p>
                      <a:pPr>
                        <a:lnSpc>
                          <a:spcPct val="107000"/>
                        </a:lnSpc>
                        <a:spcAft>
                          <a:spcPts val="800"/>
                        </a:spcAft>
                      </a:pPr>
                      <a:r>
                        <a:rPr lang="en-GB" sz="1800" kern="100">
                          <a:effectLst/>
                        </a:rPr>
                        <a:t>Deepest Position (ATG/Full Depth)</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dirty="0">
                          <a:effectLst/>
                        </a:rPr>
                        <a:t>~40-60°</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206171359"/>
                  </a:ext>
                </a:extLst>
              </a:tr>
              <a:tr h="402255">
                <a:tc>
                  <a:txBody>
                    <a:bodyPr/>
                    <a:lstStyle/>
                    <a:p>
                      <a:pPr>
                        <a:lnSpc>
                          <a:spcPct val="107000"/>
                        </a:lnSpc>
                        <a:spcAft>
                          <a:spcPts val="800"/>
                        </a:spcAft>
                      </a:pPr>
                      <a:r>
                        <a:rPr lang="en-GB" sz="1800" kern="100">
                          <a:effectLst/>
                        </a:rPr>
                        <a:t>Ascent (Halfway Up)</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dirty="0">
                          <a:effectLst/>
                        </a:rPr>
                        <a:t>~90-110°</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564882798"/>
                  </a:ext>
                </a:extLst>
              </a:tr>
              <a:tr h="402255">
                <a:tc>
                  <a:txBody>
                    <a:bodyPr/>
                    <a:lstStyle/>
                    <a:p>
                      <a:pPr>
                        <a:lnSpc>
                          <a:spcPct val="107000"/>
                        </a:lnSpc>
                        <a:spcAft>
                          <a:spcPts val="800"/>
                        </a:spcAft>
                      </a:pPr>
                      <a:r>
                        <a:rPr lang="en-GB" sz="1800" kern="100">
                          <a:effectLst/>
                        </a:rPr>
                        <a:t>Lockout (Standing Again)</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800" kern="100" dirty="0">
                          <a:effectLst/>
                        </a:rPr>
                        <a:t>~180°</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337278163"/>
                  </a:ext>
                </a:extLst>
              </a:tr>
            </a:tbl>
          </a:graphicData>
        </a:graphic>
      </p:graphicFrame>
      <p:pic>
        <p:nvPicPr>
          <p:cNvPr id="6" name="Picture 5">
            <a:extLst>
              <a:ext uri="{FF2B5EF4-FFF2-40B4-BE49-F238E27FC236}">
                <a16:creationId xmlns:a16="http://schemas.microsoft.com/office/drawing/2014/main" id="{92939E8C-0FF1-EF63-CA55-BC1C79A9E443}"/>
              </a:ext>
            </a:extLst>
          </p:cNvPr>
          <p:cNvPicPr>
            <a:picLocks noChangeAspect="1"/>
          </p:cNvPicPr>
          <p:nvPr/>
        </p:nvPicPr>
        <p:blipFill>
          <a:blip r:embed="rId2"/>
          <a:stretch>
            <a:fillRect/>
          </a:stretch>
        </p:blipFill>
        <p:spPr>
          <a:xfrm>
            <a:off x="975360" y="3626450"/>
            <a:ext cx="2192546" cy="2799288"/>
          </a:xfrm>
          <a:prstGeom prst="rect">
            <a:avLst/>
          </a:prstGeom>
        </p:spPr>
      </p:pic>
      <p:pic>
        <p:nvPicPr>
          <p:cNvPr id="5122" name="Picture 2" descr="Output image">
            <a:extLst>
              <a:ext uri="{FF2B5EF4-FFF2-40B4-BE49-F238E27FC236}">
                <a16:creationId xmlns:a16="http://schemas.microsoft.com/office/drawing/2014/main" id="{57615E88-7156-9B2E-8F4C-FDDC09AEF0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523" y="3738287"/>
            <a:ext cx="4209877" cy="28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5365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BAD9-9736-BD51-2999-512D945F124E}"/>
              </a:ext>
            </a:extLst>
          </p:cNvPr>
          <p:cNvSpPr>
            <a:spLocks noGrp="1"/>
          </p:cNvSpPr>
          <p:nvPr>
            <p:ph type="title"/>
          </p:nvPr>
        </p:nvSpPr>
        <p:spPr/>
        <p:txBody>
          <a:bodyPr>
            <a:normAutofit/>
          </a:bodyPr>
          <a:lstStyle/>
          <a:p>
            <a:pPr algn="ctr"/>
            <a:r>
              <a:rPr lang="en-GB" sz="4000" b="1" kern="100" dirty="0">
                <a:effectLst/>
                <a:latin typeface="Calibri" panose="020F0502020204030204" pitchFamily="34" charset="0"/>
                <a:ea typeface="DengXian" panose="02010600030101010101" pitchFamily="2" charset="-122"/>
                <a:cs typeface="Times New Roman" panose="02020603050405020304" pitchFamily="18" charset="0"/>
              </a:rPr>
              <a:t>Depth &amp; Knee Angle</a:t>
            </a:r>
            <a:endParaRPr lang="en-GB" sz="8000" dirty="0"/>
          </a:p>
        </p:txBody>
      </p:sp>
      <p:sp>
        <p:nvSpPr>
          <p:cNvPr id="3" name="Content Placeholder 2">
            <a:extLst>
              <a:ext uri="{FF2B5EF4-FFF2-40B4-BE49-F238E27FC236}">
                <a16:creationId xmlns:a16="http://schemas.microsoft.com/office/drawing/2014/main" id="{E6E88918-1619-10CD-1FED-9DC5AF8D1274}"/>
              </a:ext>
            </a:extLst>
          </p:cNvPr>
          <p:cNvSpPr>
            <a:spLocks noGrp="1"/>
          </p:cNvSpPr>
          <p:nvPr>
            <p:ph idx="1"/>
          </p:nvPr>
        </p:nvSpPr>
        <p:spPr/>
        <p:txBody>
          <a:bodyPr/>
          <a:lstStyle/>
          <a:p>
            <a:endParaRPr lang="en-GB" dirty="0">
              <a:effectLst/>
            </a:endParaRPr>
          </a:p>
          <a:p>
            <a:pPr marL="457200" lvl="1" indent="0">
              <a:lnSpc>
                <a:spcPct val="107000"/>
              </a:lnSpc>
              <a:spcAft>
                <a:spcPts val="800"/>
              </a:spcAft>
              <a:buSzPts val="1000"/>
              <a:buNone/>
              <a:tabLst>
                <a:tab pos="914400" algn="l"/>
              </a:tabLs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A </a:t>
            </a:r>
            <a:r>
              <a:rPr lang="en-GB" b="1" kern="100" dirty="0">
                <a:effectLst/>
                <a:latin typeface="Calibri" panose="020F0502020204030204" pitchFamily="34" charset="0"/>
                <a:ea typeface="DengXian" panose="02010600030101010101" pitchFamily="2" charset="-122"/>
                <a:cs typeface="Times New Roman" panose="02020603050405020304" pitchFamily="18" charset="0"/>
              </a:rPr>
              <a:t>parallel squat</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(~90° knee flexion) reduces knee strain but may limit quad activation.</a:t>
            </a:r>
          </a:p>
          <a:p>
            <a:pPr marL="457200" lvl="1" indent="0">
              <a:lnSpc>
                <a:spcPct val="107000"/>
              </a:lnSpc>
              <a:spcAft>
                <a:spcPts val="800"/>
              </a:spcAft>
              <a:buSzPts val="1000"/>
              <a:buNone/>
              <a:tabLst>
                <a:tab pos="914400" algn="l"/>
              </a:tabLst>
            </a:pP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A </a:t>
            </a:r>
            <a:r>
              <a:rPr lang="en-GB" b="1" kern="100" dirty="0">
                <a:effectLst/>
                <a:latin typeface="Calibri" panose="020F0502020204030204" pitchFamily="34" charset="0"/>
                <a:ea typeface="DengXian" panose="02010600030101010101" pitchFamily="2" charset="-122"/>
                <a:cs typeface="Times New Roman" panose="02020603050405020304" pitchFamily="18" charset="0"/>
              </a:rPr>
              <a:t>deep squat (ATG)</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(~40-60° knee flexion) increases quadriceps activation but requires better mobility.</a:t>
            </a:r>
          </a:p>
          <a:p>
            <a:pPr marL="0" indent="0">
              <a:buNone/>
            </a:pPr>
            <a:endParaRPr lang="en-GB" dirty="0"/>
          </a:p>
        </p:txBody>
      </p:sp>
    </p:spTree>
    <p:extLst>
      <p:ext uri="{BB962C8B-B14F-4D97-AF65-F5344CB8AC3E}">
        <p14:creationId xmlns:p14="http://schemas.microsoft.com/office/powerpoint/2010/main" val="555084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6773-5CDA-F3E6-84BF-4DEBFC2B1D25}"/>
              </a:ext>
            </a:extLst>
          </p:cNvPr>
          <p:cNvSpPr>
            <a:spLocks noGrp="1"/>
          </p:cNvSpPr>
          <p:nvPr>
            <p:ph type="title"/>
          </p:nvPr>
        </p:nvSpPr>
        <p:spPr/>
        <p:txBody>
          <a:bodyPr>
            <a:normAutofit/>
          </a:bodyPr>
          <a:lstStyle/>
          <a:p>
            <a:pPr algn="ct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Torso &amp; Knee Relationship</a:t>
            </a:r>
            <a:endParaRPr lang="en-GB" sz="6600" dirty="0"/>
          </a:p>
        </p:txBody>
      </p:sp>
      <p:sp>
        <p:nvSpPr>
          <p:cNvPr id="3" name="Content Placeholder 2">
            <a:extLst>
              <a:ext uri="{FF2B5EF4-FFF2-40B4-BE49-F238E27FC236}">
                <a16:creationId xmlns:a16="http://schemas.microsoft.com/office/drawing/2014/main" id="{0E22BDBE-A56B-0B60-ECE0-14AE258C99AA}"/>
              </a:ext>
            </a:extLst>
          </p:cNvPr>
          <p:cNvSpPr>
            <a:spLocks noGrp="1"/>
          </p:cNvSpPr>
          <p:nvPr>
            <p:ph idx="1"/>
          </p:nvPr>
        </p:nvSpPr>
        <p:spPr/>
        <p:txBody>
          <a:bodyPr/>
          <a:lstStyle/>
          <a:p>
            <a:pPr marL="0" indent="0">
              <a:buNone/>
            </a:pPr>
            <a:endParaRPr lang="en-GB" sz="6000" dirty="0">
              <a:effectLst/>
            </a:endParaRPr>
          </a:p>
          <a:p>
            <a:pPr marL="457200" lvl="1" indent="0">
              <a:lnSpc>
                <a:spcPct val="107000"/>
              </a:lnSpc>
              <a:spcAft>
                <a:spcPts val="800"/>
              </a:spcAft>
              <a:buSzPts val="1000"/>
              <a:buNone/>
              <a:tabLst>
                <a:tab pos="914400" algn="l"/>
              </a:tabLst>
            </a:pPr>
            <a:r>
              <a:rPr lang="en-GB" sz="2800" b="1" kern="100" dirty="0">
                <a:effectLst/>
                <a:latin typeface="Calibri" panose="020F0502020204030204" pitchFamily="34" charset="0"/>
                <a:ea typeface="DengXian" panose="02010600030101010101" pitchFamily="2" charset="-122"/>
                <a:cs typeface="Times New Roman" panose="02020603050405020304" pitchFamily="18" charset="0"/>
              </a:rPr>
              <a:t>More Upright Torso</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 Greater knee flexion (~40-60° at deep positions).</a:t>
            </a:r>
          </a:p>
          <a:p>
            <a:pPr marL="457200" lvl="1" indent="0">
              <a:lnSpc>
                <a:spcPct val="107000"/>
              </a:lnSpc>
              <a:spcAft>
                <a:spcPts val="800"/>
              </a:spcAft>
              <a:buSzPts val="1000"/>
              <a:buNone/>
              <a:tabLst>
                <a:tab pos="914400" algn="l"/>
              </a:tabLst>
            </a:pPr>
            <a:endParaRPr lang="en-GB" sz="2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800" b="1" kern="100" dirty="0">
                <a:effectLst/>
                <a:latin typeface="Calibri" panose="020F0502020204030204" pitchFamily="34" charset="0"/>
                <a:ea typeface="DengXian" panose="02010600030101010101" pitchFamily="2" charset="-122"/>
                <a:cs typeface="Times New Roman" panose="02020603050405020304" pitchFamily="18" charset="0"/>
              </a:rPr>
              <a:t>Leaning Forward (Improper Form)</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 Less knee flexion, shifting stress to hips/lower back.</a:t>
            </a:r>
          </a:p>
          <a:p>
            <a:pPr marL="0" indent="0">
              <a:buNone/>
            </a:pPr>
            <a:endParaRPr lang="en-GB" dirty="0"/>
          </a:p>
        </p:txBody>
      </p:sp>
    </p:spTree>
    <p:extLst>
      <p:ext uri="{BB962C8B-B14F-4D97-AF65-F5344CB8AC3E}">
        <p14:creationId xmlns:p14="http://schemas.microsoft.com/office/powerpoint/2010/main" val="3079816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6F0C2-631A-4E08-D5CB-6386B3F6EEA7}"/>
              </a:ext>
            </a:extLst>
          </p:cNvPr>
          <p:cNvSpPr>
            <a:spLocks noGrp="1"/>
          </p:cNvSpPr>
          <p:nvPr>
            <p:ph type="title"/>
          </p:nvPr>
        </p:nvSpPr>
        <p:spPr/>
        <p:txBody>
          <a:bodyPr>
            <a:normAutofit/>
          </a:bodyPr>
          <a:lstStyle/>
          <a:p>
            <a:pPr algn="ctr"/>
            <a:r>
              <a:rPr lang="en-GB" sz="4000" b="1" kern="100" dirty="0">
                <a:effectLst/>
                <a:latin typeface="Calibri" panose="020F0502020204030204" pitchFamily="34" charset="0"/>
                <a:ea typeface="DengXian" panose="02010600030101010101" pitchFamily="2" charset="-122"/>
                <a:cs typeface="Times New Roman" panose="02020603050405020304" pitchFamily="18" charset="0"/>
              </a:rPr>
              <a:t>Stance Width Effects</a:t>
            </a:r>
            <a:endParaRPr lang="en-GB" sz="8000" dirty="0"/>
          </a:p>
        </p:txBody>
      </p:sp>
      <p:sp>
        <p:nvSpPr>
          <p:cNvPr id="3" name="Content Placeholder 2">
            <a:extLst>
              <a:ext uri="{FF2B5EF4-FFF2-40B4-BE49-F238E27FC236}">
                <a16:creationId xmlns:a16="http://schemas.microsoft.com/office/drawing/2014/main" id="{195835AC-2739-20F8-49D6-B6A4A043664E}"/>
              </a:ext>
            </a:extLst>
          </p:cNvPr>
          <p:cNvSpPr>
            <a:spLocks noGrp="1"/>
          </p:cNvSpPr>
          <p:nvPr>
            <p:ph idx="1"/>
          </p:nvPr>
        </p:nvSpPr>
        <p:spPr/>
        <p:txBody>
          <a:bodyPr/>
          <a:lstStyle/>
          <a:p>
            <a:pPr marL="457200" lvl="1" indent="0">
              <a:lnSpc>
                <a:spcPct val="107000"/>
              </a:lnSpc>
              <a:spcAft>
                <a:spcPts val="800"/>
              </a:spcAft>
              <a:buSzPts val="1000"/>
              <a:buNone/>
              <a:tabLst>
                <a:tab pos="9144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Narrow Stance</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 More knee flexion (~40-60° at the bottom).</a:t>
            </a:r>
          </a:p>
          <a:p>
            <a:pPr marL="457200" lvl="1" indent="0">
              <a:lnSpc>
                <a:spcPct val="107000"/>
              </a:lnSpc>
              <a:spcAft>
                <a:spcPts val="800"/>
              </a:spcAft>
              <a:buSzPts val="1000"/>
              <a:buNone/>
              <a:tabLst>
                <a:tab pos="914400" algn="l"/>
              </a:tabLst>
            </a:pP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b="1" kern="100" dirty="0">
                <a:effectLst/>
                <a:latin typeface="Calibri" panose="020F0502020204030204" pitchFamily="34" charset="0"/>
                <a:ea typeface="DengXian" panose="02010600030101010101" pitchFamily="2" charset="-122"/>
                <a:cs typeface="Times New Roman" panose="02020603050405020304" pitchFamily="18" charset="0"/>
              </a:rPr>
              <a:t>Wide Stance</a:t>
            </a:r>
            <a:r>
              <a:rPr lang="en-GB" kern="100" dirty="0">
                <a:effectLst/>
                <a:latin typeface="Calibri" panose="020F0502020204030204" pitchFamily="34" charset="0"/>
                <a:ea typeface="DengXian" panose="02010600030101010101" pitchFamily="2" charset="-122"/>
                <a:cs typeface="Times New Roman" panose="02020603050405020304" pitchFamily="18" charset="0"/>
              </a:rPr>
              <a:t> = Slightly less knee flexion (~60-90° at the bottom), shifting some load to hips.</a:t>
            </a:r>
          </a:p>
          <a:p>
            <a:pPr marL="0" indent="0">
              <a:buNone/>
            </a:pPr>
            <a:endParaRPr lang="en-GB" dirty="0"/>
          </a:p>
        </p:txBody>
      </p:sp>
    </p:spTree>
    <p:extLst>
      <p:ext uri="{BB962C8B-B14F-4D97-AF65-F5344CB8AC3E}">
        <p14:creationId xmlns:p14="http://schemas.microsoft.com/office/powerpoint/2010/main" val="2690090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A33D-4BF9-C801-8C56-569FE192E676}"/>
              </a:ext>
            </a:extLst>
          </p:cNvPr>
          <p:cNvSpPr>
            <a:spLocks noGrp="1"/>
          </p:cNvSpPr>
          <p:nvPr>
            <p:ph type="title"/>
          </p:nvPr>
        </p:nvSpPr>
        <p:spPr>
          <a:xfrm>
            <a:off x="838200" y="365125"/>
            <a:ext cx="10515600" cy="975995"/>
          </a:xfrm>
        </p:spPr>
        <p:txBody>
          <a:bodyPr/>
          <a:lstStyle/>
          <a:p>
            <a:pPr algn="ctr"/>
            <a:r>
              <a:rPr lang="en-GB" dirty="0"/>
              <a:t>Front v Back Squat</a:t>
            </a:r>
          </a:p>
        </p:txBody>
      </p:sp>
      <p:sp>
        <p:nvSpPr>
          <p:cNvPr id="3" name="Content Placeholder 2">
            <a:extLst>
              <a:ext uri="{FF2B5EF4-FFF2-40B4-BE49-F238E27FC236}">
                <a16:creationId xmlns:a16="http://schemas.microsoft.com/office/drawing/2014/main" id="{1DF82AEF-2D07-0286-A7EE-2084F7361985}"/>
              </a:ext>
            </a:extLst>
          </p:cNvPr>
          <p:cNvSpPr>
            <a:spLocks noGrp="1"/>
          </p:cNvSpPr>
          <p:nvPr>
            <p:ph idx="1"/>
          </p:nvPr>
        </p:nvSpPr>
        <p:spPr>
          <a:xfrm>
            <a:off x="411480" y="1382278"/>
            <a:ext cx="11281756" cy="657111"/>
          </a:xfrm>
        </p:spPr>
        <p:txBody>
          <a:bodyPr/>
          <a:lstStyle/>
          <a:p>
            <a:pPr marL="0" indent="0">
              <a:buNone/>
            </a:pPr>
            <a:r>
              <a:rPr lang="en-GB" sz="1800" kern="100" dirty="0">
                <a:latin typeface="Calibri" panose="020F0502020204030204" pitchFamily="34" charset="0"/>
                <a:ea typeface="DengXian" panose="02010600030101010101" pitchFamily="2" charset="-122"/>
                <a:cs typeface="Times New Roman" panose="02020603050405020304" pitchFamily="18" charset="0"/>
              </a:rPr>
              <a:t>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wo primary variations of the squat, each with unique biomechanical characteristics that affect muscle activation, joint loading, and overall movement patterns. Here's a comparison of their key biomechanical differences.</a:t>
            </a:r>
          </a:p>
        </p:txBody>
      </p:sp>
      <p:pic>
        <p:nvPicPr>
          <p:cNvPr id="6146" name="Picture 2" descr="Output image">
            <a:extLst>
              <a:ext uri="{FF2B5EF4-FFF2-40B4-BE49-F238E27FC236}">
                <a16:creationId xmlns:a16="http://schemas.microsoft.com/office/drawing/2014/main" id="{0C89290A-FAF0-C5F6-9B94-F60A6D5347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4160" y="2272304"/>
            <a:ext cx="6339840" cy="4297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539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E3B7-1F39-7B09-061D-715EB6047949}"/>
              </a:ext>
            </a:extLst>
          </p:cNvPr>
          <p:cNvSpPr>
            <a:spLocks noGrp="1"/>
          </p:cNvSpPr>
          <p:nvPr>
            <p:ph type="title"/>
          </p:nvPr>
        </p:nvSpPr>
        <p:spPr/>
        <p:txBody>
          <a:bodyPr>
            <a:normAutofit/>
          </a:bodyPr>
          <a:lstStyle/>
          <a:p>
            <a:pPr algn="ctr"/>
            <a:r>
              <a:rPr lang="en-GB" sz="3600" b="1" dirty="0">
                <a:effectLst/>
                <a:latin typeface="Calibri" panose="020F0502020204030204" pitchFamily="34" charset="0"/>
                <a:ea typeface="DengXian" panose="02010600030101010101" pitchFamily="2" charset="-122"/>
                <a:cs typeface="Times New Roman" panose="02020603050405020304" pitchFamily="18" charset="0"/>
              </a:rPr>
              <a:t>Torso Angle &amp; Centre of Mass</a:t>
            </a:r>
            <a:endParaRPr lang="en-GB" sz="7200" dirty="0"/>
          </a:p>
        </p:txBody>
      </p:sp>
      <p:sp>
        <p:nvSpPr>
          <p:cNvPr id="3" name="Content Placeholder 2">
            <a:extLst>
              <a:ext uri="{FF2B5EF4-FFF2-40B4-BE49-F238E27FC236}">
                <a16:creationId xmlns:a16="http://schemas.microsoft.com/office/drawing/2014/main" id="{FA8EE95B-6396-D370-B9B7-06654807343F}"/>
              </a:ext>
            </a:extLst>
          </p:cNvPr>
          <p:cNvSpPr>
            <a:spLocks noGrp="1"/>
          </p:cNvSpPr>
          <p:nvPr>
            <p:ph idx="1"/>
          </p:nvPr>
        </p:nvSpPr>
        <p:spPr>
          <a:xfrm>
            <a:off x="838201" y="1825625"/>
            <a:ext cx="4637116" cy="4351338"/>
          </a:xfrm>
        </p:spPr>
        <p:txBody>
          <a:bodyPr>
            <a:normAutofit fontScale="70000" lnSpcReduction="20000"/>
          </a:bodyPr>
          <a:lstStyle/>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Requires a more upright torso due to the forward placement of the barbell on the front delts. This keeps the centre of mass over the midfoot, reducing forward lean.</a:t>
            </a:r>
          </a:p>
          <a:p>
            <a:pPr marL="0" lvl="0" indent="0">
              <a:lnSpc>
                <a:spcPct val="107000"/>
              </a:lnSpc>
              <a:spcAft>
                <a:spcPts val="800"/>
              </a:spcAft>
              <a:buSzPts val="1000"/>
              <a:buNone/>
              <a:tabLst>
                <a:tab pos="457200" algn="l"/>
              </a:tabLst>
            </a:pPr>
            <a:endParaRPr lang="en-GB" sz="32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SzPts val="1000"/>
              <a:buNone/>
              <a:tabLst>
                <a:tab pos="457200" algn="l"/>
              </a:tabLst>
            </a:pPr>
            <a:r>
              <a:rPr lang="en-GB" sz="3200"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 Allows for more forward torso inclination, especially in the low-bar variation, shifting the centre of mass slightly backward.</a:t>
            </a:r>
          </a:p>
          <a:p>
            <a:pPr marL="0" indent="0">
              <a:buNone/>
            </a:pPr>
            <a:endParaRPr lang="en-GB" dirty="0"/>
          </a:p>
        </p:txBody>
      </p:sp>
      <p:sp>
        <p:nvSpPr>
          <p:cNvPr id="5" name="TextBox 4">
            <a:extLst>
              <a:ext uri="{FF2B5EF4-FFF2-40B4-BE49-F238E27FC236}">
                <a16:creationId xmlns:a16="http://schemas.microsoft.com/office/drawing/2014/main" id="{5E658CEF-DC9C-D001-3EF6-01A709B60D29}"/>
              </a:ext>
            </a:extLst>
          </p:cNvPr>
          <p:cNvSpPr txBox="1"/>
          <p:nvPr/>
        </p:nvSpPr>
        <p:spPr>
          <a:xfrm>
            <a:off x="7171112" y="2143194"/>
            <a:ext cx="4071850" cy="3150606"/>
          </a:xfrm>
          <a:prstGeom prst="rect">
            <a:avLst/>
          </a:prstGeom>
          <a:noFill/>
        </p:spPr>
        <p:txBody>
          <a:bodyPr wrap="square" rtlCol="0">
            <a:spAutoFit/>
          </a:bodyPr>
          <a:lstStyle/>
          <a:p>
            <a:pPr lvl="0">
              <a:lnSpc>
                <a:spcPct val="107000"/>
              </a:lnSpc>
              <a:spcAft>
                <a:spcPts val="800"/>
              </a:spcAft>
              <a:buSzPts val="1000"/>
              <a:tabLst>
                <a:tab pos="457200" algn="l"/>
              </a:tabLst>
            </a:pPr>
            <a:r>
              <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The front squat places more demand on quadriceps and core stability to maintain an upright posture.</a:t>
            </a:r>
          </a:p>
          <a:p>
            <a:pPr marL="342900" lvl="0" indent="-342900">
              <a:lnSpc>
                <a:spcPct val="107000"/>
              </a:lnSpc>
              <a:spcAft>
                <a:spcPts val="800"/>
              </a:spcAft>
              <a:buSzPts val="1000"/>
              <a:buFont typeface="Symbol" panose="05050102010706020507" pitchFamily="18" charset="2"/>
              <a:buChar char=""/>
              <a:tabLst>
                <a:tab pos="457200" algn="l"/>
              </a:tabLst>
            </a:pPr>
            <a:endParaRPr lang="en-GB" kern="100" dirty="0">
              <a:solidFill>
                <a:srgbClr val="FF0000"/>
              </a:solidFill>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endPar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spcAft>
                <a:spcPts val="800"/>
              </a:spcAft>
              <a:buSzPts val="1000"/>
              <a:tabLst>
                <a:tab pos="457200" algn="l"/>
              </a:tabLst>
            </a:pPr>
            <a:r>
              <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The back squat engages more hip extensors (glutes, hamstrings, lower back) due to increased hip flexion.</a:t>
            </a:r>
          </a:p>
          <a:p>
            <a:endParaRPr lang="en-GB" dirty="0"/>
          </a:p>
        </p:txBody>
      </p:sp>
      <p:sp>
        <p:nvSpPr>
          <p:cNvPr id="6" name="Arrow: Right 5">
            <a:extLst>
              <a:ext uri="{FF2B5EF4-FFF2-40B4-BE49-F238E27FC236}">
                <a16:creationId xmlns:a16="http://schemas.microsoft.com/office/drawing/2014/main" id="{93EB13FF-18AB-65B9-69E6-0497FE1C8067}"/>
              </a:ext>
            </a:extLst>
          </p:cNvPr>
          <p:cNvSpPr/>
          <p:nvPr/>
        </p:nvSpPr>
        <p:spPr>
          <a:xfrm>
            <a:off x="5519651" y="3253047"/>
            <a:ext cx="1468582" cy="315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6384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9A92-824B-5610-5DF5-F3FA2F09DBC1}"/>
              </a:ext>
            </a:extLst>
          </p:cNvPr>
          <p:cNvSpPr>
            <a:spLocks noGrp="1"/>
          </p:cNvSpPr>
          <p:nvPr>
            <p:ph type="title"/>
          </p:nvPr>
        </p:nvSpPr>
        <p:spPr/>
        <p:txBody>
          <a:bodyPr>
            <a:normAutofit/>
          </a:bodyPr>
          <a:lstStyle/>
          <a:p>
            <a:pPr algn="ctr"/>
            <a:r>
              <a:rPr lang="en-GB" sz="3600" b="1" kern="100" dirty="0">
                <a:effectLst/>
                <a:latin typeface="Calibri" panose="020F0502020204030204" pitchFamily="34" charset="0"/>
                <a:ea typeface="DengXian" panose="02010600030101010101" pitchFamily="2" charset="-122"/>
                <a:cs typeface="Times New Roman" panose="02020603050405020304" pitchFamily="18" charset="0"/>
              </a:rPr>
              <a:t>Knee &amp; Hip Mechanics</a:t>
            </a:r>
            <a:endParaRPr lang="en-GB" sz="7200" dirty="0"/>
          </a:p>
        </p:txBody>
      </p:sp>
      <p:sp>
        <p:nvSpPr>
          <p:cNvPr id="3" name="Content Placeholder 2">
            <a:extLst>
              <a:ext uri="{FF2B5EF4-FFF2-40B4-BE49-F238E27FC236}">
                <a16:creationId xmlns:a16="http://schemas.microsoft.com/office/drawing/2014/main" id="{B3EF12CE-1679-6A1E-1A34-3DDB59446276}"/>
              </a:ext>
            </a:extLst>
          </p:cNvPr>
          <p:cNvSpPr>
            <a:spLocks noGrp="1"/>
          </p:cNvSpPr>
          <p:nvPr>
            <p:ph idx="1"/>
          </p:nvPr>
        </p:nvSpPr>
        <p:spPr>
          <a:xfrm>
            <a:off x="838200" y="1825625"/>
            <a:ext cx="4548447" cy="4351338"/>
          </a:xfrm>
        </p:spPr>
        <p:txBody>
          <a:bodyPr>
            <a:normAutofit fontScale="92500" lnSpcReduction="10000"/>
          </a:bodyPr>
          <a:lstStyle/>
          <a:p>
            <a:pPr marL="0" lvl="0" indent="0">
              <a:lnSpc>
                <a:spcPct val="107000"/>
              </a:lnSpc>
              <a:spcAft>
                <a:spcPts val="800"/>
              </a:spcAft>
              <a:buSzPts val="1000"/>
              <a:buNone/>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Greater knee flexion, meaning more forward knee travel.</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Less hip flexion compared to the back squat.</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Shorter moment arm at the hip but a longer one at the knee.</a:t>
            </a:r>
          </a:p>
          <a:p>
            <a:pPr marL="0" lvl="0" indent="0">
              <a:lnSpc>
                <a:spcPct val="107000"/>
              </a:lnSpc>
              <a:spcAft>
                <a:spcPts val="800"/>
              </a:spcAft>
              <a:buSzPts val="1000"/>
              <a:buNone/>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More hip flexion and less knee flexion.</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Greater hip moment arm, requiring more hip extensor activation.</a:t>
            </a:r>
          </a:p>
          <a:p>
            <a:pPr marL="457200" lvl="1" indent="0">
              <a:lnSpc>
                <a:spcPct val="107000"/>
              </a:lnSpc>
              <a:spcAft>
                <a:spcPts val="800"/>
              </a:spcAft>
              <a:buSzPts val="1000"/>
              <a:buNone/>
              <a:tabLst>
                <a:tab pos="9144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Reduces forward knee travel compared to the front squat.</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D78108C9-7350-A922-BED1-90D19F602E4D}"/>
              </a:ext>
            </a:extLst>
          </p:cNvPr>
          <p:cNvSpPr txBox="1"/>
          <p:nvPr/>
        </p:nvSpPr>
        <p:spPr>
          <a:xfrm>
            <a:off x="7004858" y="2671156"/>
            <a:ext cx="4139738" cy="2982355"/>
          </a:xfrm>
          <a:prstGeom prst="rect">
            <a:avLst/>
          </a:prstGeom>
          <a:noFill/>
        </p:spPr>
        <p:txBody>
          <a:bodyPr wrap="square" rtlCol="0">
            <a:spAutoFit/>
          </a:bodyPr>
          <a:lstStyle/>
          <a:p>
            <a:pPr lvl="0">
              <a:lnSpc>
                <a:spcPct val="107000"/>
              </a:lnSpc>
              <a:spcAft>
                <a:spcPts val="800"/>
              </a:spcAft>
              <a:buSzPts val="1000"/>
              <a:tabLst>
                <a:tab pos="457200" algn="l"/>
              </a:tabLst>
            </a:pPr>
            <a:r>
              <a:rPr lang="en-GB"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Front squats</a:t>
            </a:r>
            <a:r>
              <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emphasize </a:t>
            </a:r>
            <a:r>
              <a:rPr lang="en-GB"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quadriceps</a:t>
            </a:r>
            <a:r>
              <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more because of the increased knee flexion.</a:t>
            </a:r>
          </a:p>
          <a:p>
            <a:pPr lvl="0">
              <a:lnSpc>
                <a:spcPct val="107000"/>
              </a:lnSpc>
              <a:spcAft>
                <a:spcPts val="800"/>
              </a:spcAft>
              <a:buSzPts val="1000"/>
              <a:tabLst>
                <a:tab pos="457200" algn="l"/>
              </a:tabLst>
            </a:pPr>
            <a:endPar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spcAft>
                <a:spcPts val="800"/>
              </a:spcAft>
              <a:buSzPts val="1000"/>
              <a:tabLst>
                <a:tab pos="457200" algn="l"/>
              </a:tabLst>
            </a:pPr>
            <a:r>
              <a:rPr lang="en-GB"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Back squats</a:t>
            </a:r>
            <a:r>
              <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recruit more </a:t>
            </a:r>
            <a:r>
              <a:rPr lang="en-GB" sz="2000" b="1"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posterior chain (glutes, hamstrings, lower back)</a:t>
            </a:r>
            <a:r>
              <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due to greater hip flexion.</a:t>
            </a:r>
          </a:p>
          <a:p>
            <a:endParaRPr lang="en-GB" dirty="0"/>
          </a:p>
        </p:txBody>
      </p:sp>
      <p:sp>
        <p:nvSpPr>
          <p:cNvPr id="5" name="Arrow: Right 4">
            <a:extLst>
              <a:ext uri="{FF2B5EF4-FFF2-40B4-BE49-F238E27FC236}">
                <a16:creationId xmlns:a16="http://schemas.microsoft.com/office/drawing/2014/main" id="{46134568-4C24-064D-EDD5-878BA41A1816}"/>
              </a:ext>
            </a:extLst>
          </p:cNvPr>
          <p:cNvSpPr/>
          <p:nvPr/>
        </p:nvSpPr>
        <p:spPr>
          <a:xfrm>
            <a:off x="5497484" y="3873731"/>
            <a:ext cx="1507374" cy="2881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6187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58DC-D8EB-DCB6-EBA8-A57658FBD1F5}"/>
              </a:ext>
            </a:extLst>
          </p:cNvPr>
          <p:cNvSpPr>
            <a:spLocks noGrp="1"/>
          </p:cNvSpPr>
          <p:nvPr>
            <p:ph type="title"/>
          </p:nvPr>
        </p:nvSpPr>
        <p:spPr/>
        <p:txBody>
          <a:bodyPr>
            <a:normAutofit/>
          </a:bodyPr>
          <a:lstStyle/>
          <a:p>
            <a:pPr algn="ctr"/>
            <a:r>
              <a:rPr lang="en-GB" sz="3600" b="1" dirty="0">
                <a:effectLst/>
                <a:latin typeface="Calibri" panose="020F0502020204030204" pitchFamily="34" charset="0"/>
                <a:ea typeface="DengXian" panose="02010600030101010101" pitchFamily="2" charset="-122"/>
                <a:cs typeface="Times New Roman" panose="02020603050405020304" pitchFamily="18" charset="0"/>
              </a:rPr>
              <a:t>Joint Loading &amp; Muscle Activation</a:t>
            </a:r>
            <a:endParaRPr lang="en-GB" sz="7200" dirty="0"/>
          </a:p>
        </p:txBody>
      </p:sp>
      <p:sp>
        <p:nvSpPr>
          <p:cNvPr id="3" name="Content Placeholder 2">
            <a:extLst>
              <a:ext uri="{FF2B5EF4-FFF2-40B4-BE49-F238E27FC236}">
                <a16:creationId xmlns:a16="http://schemas.microsoft.com/office/drawing/2014/main" id="{62C6B07A-1DE7-B91C-B2B5-71EE62558C72}"/>
              </a:ext>
            </a:extLst>
          </p:cNvPr>
          <p:cNvSpPr>
            <a:spLocks noGrp="1"/>
          </p:cNvSpPr>
          <p:nvPr>
            <p:ph idx="1"/>
          </p:nvPr>
        </p:nvSpPr>
        <p:spPr>
          <a:xfrm>
            <a:off x="838200" y="1825625"/>
            <a:ext cx="5956069" cy="4351338"/>
          </a:xfrm>
        </p:spPr>
        <p:txBody>
          <a:bodyPr/>
          <a:lstStyle/>
          <a:p>
            <a:pPr marL="0" lvl="0" indent="0">
              <a:lnSpc>
                <a:spcPct val="107000"/>
              </a:lnSpc>
              <a:spcAft>
                <a:spcPts val="800"/>
              </a:spcAft>
              <a:buSzPts val="1000"/>
              <a:buNone/>
              <a:tabLst>
                <a:tab pos="457200" algn="l"/>
              </a:tabLst>
            </a:pPr>
            <a:r>
              <a:rPr lang="en-GB" sz="1600"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Higher knee extensor (quadriceps) activation.</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Lower spinal and hip extensor loading due to a more vertical torso.</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More demand on the core (rectus abdominis and obliques) to maintain posture.</a:t>
            </a:r>
          </a:p>
          <a:p>
            <a:pPr marL="0" lvl="0" indent="0">
              <a:lnSpc>
                <a:spcPct val="107000"/>
              </a:lnSpc>
              <a:spcAft>
                <a:spcPts val="800"/>
              </a:spcAft>
              <a:buSzPts val="1000"/>
              <a:buNone/>
              <a:tabLst>
                <a:tab pos="457200" algn="l"/>
              </a:tabLst>
            </a:pPr>
            <a:r>
              <a:rPr lang="en-GB" sz="1600"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More glute and hamstring activation due to greater hip flexion.</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Higher spinal erector engagement due to forward lean.</a:t>
            </a:r>
          </a:p>
          <a:p>
            <a:pPr marL="457200" lvl="1" indent="0">
              <a:lnSpc>
                <a:spcPct val="107000"/>
              </a:lnSpc>
              <a:spcAft>
                <a:spcPts val="800"/>
              </a:spcAft>
              <a:buSzPts val="1000"/>
              <a:buNone/>
              <a:tabLst>
                <a:tab pos="914400" algn="l"/>
              </a:tabLs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Allows for heavier loads because of a more favourable bar position for force production.</a:t>
            </a:r>
          </a:p>
          <a:p>
            <a:pPr marL="0" indent="0">
              <a:buNone/>
            </a:pPr>
            <a:endParaRPr lang="en-GB" dirty="0"/>
          </a:p>
        </p:txBody>
      </p:sp>
      <p:sp>
        <p:nvSpPr>
          <p:cNvPr id="4" name="TextBox 3">
            <a:extLst>
              <a:ext uri="{FF2B5EF4-FFF2-40B4-BE49-F238E27FC236}">
                <a16:creationId xmlns:a16="http://schemas.microsoft.com/office/drawing/2014/main" id="{6E071BAA-896B-8809-065B-AF14D669AF9D}"/>
              </a:ext>
            </a:extLst>
          </p:cNvPr>
          <p:cNvSpPr txBox="1"/>
          <p:nvPr/>
        </p:nvSpPr>
        <p:spPr>
          <a:xfrm>
            <a:off x="7769629" y="2482734"/>
            <a:ext cx="3718560" cy="2751651"/>
          </a:xfrm>
          <a:prstGeom prst="rect">
            <a:avLst/>
          </a:prstGeom>
          <a:noFill/>
        </p:spPr>
        <p:txBody>
          <a:bodyPr wrap="square" rtlCol="0">
            <a:spAutoFit/>
          </a:bodyPr>
          <a:lstStyle/>
          <a:p>
            <a:pPr lvl="0">
              <a:lnSpc>
                <a:spcPct val="107000"/>
              </a:lnSpc>
              <a:spcAft>
                <a:spcPts val="800"/>
              </a:spcAft>
              <a:buSzPts val="1000"/>
              <a:tabLst>
                <a:tab pos="457200" algn="l"/>
              </a:tabLst>
            </a:pPr>
            <a:r>
              <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Front squats are better for knee-dominant movement patterns and quad strength.</a:t>
            </a:r>
          </a:p>
          <a:p>
            <a:pPr lvl="0">
              <a:lnSpc>
                <a:spcPct val="107000"/>
              </a:lnSpc>
              <a:spcAft>
                <a:spcPts val="800"/>
              </a:spcAft>
              <a:buSzPts val="1000"/>
              <a:tabLst>
                <a:tab pos="457200" algn="l"/>
              </a:tabLst>
            </a:pPr>
            <a:endPar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spcAft>
                <a:spcPts val="800"/>
              </a:spcAft>
              <a:buSzPts val="1000"/>
              <a:tabLst>
                <a:tab pos="457200" algn="l"/>
              </a:tabLst>
            </a:pPr>
            <a:r>
              <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Back squats are better for hip-dominant movement patterns and posterior chain development.</a:t>
            </a:r>
          </a:p>
          <a:p>
            <a:endParaRPr lang="en-GB" dirty="0"/>
          </a:p>
        </p:txBody>
      </p:sp>
      <p:sp>
        <p:nvSpPr>
          <p:cNvPr id="5" name="Arrow: Right 4">
            <a:extLst>
              <a:ext uri="{FF2B5EF4-FFF2-40B4-BE49-F238E27FC236}">
                <a16:creationId xmlns:a16="http://schemas.microsoft.com/office/drawing/2014/main" id="{6F31517C-C63A-A616-0FFC-F5BCD9821611}"/>
              </a:ext>
            </a:extLst>
          </p:cNvPr>
          <p:cNvSpPr/>
          <p:nvPr/>
        </p:nvSpPr>
        <p:spPr>
          <a:xfrm>
            <a:off x="6411883" y="3801687"/>
            <a:ext cx="1108364" cy="315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5569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B3DC4-D9C3-5063-990D-AEC47AF3930A}"/>
              </a:ext>
            </a:extLst>
          </p:cNvPr>
          <p:cNvSpPr>
            <a:spLocks noGrp="1"/>
          </p:cNvSpPr>
          <p:nvPr>
            <p:ph type="title"/>
          </p:nvPr>
        </p:nvSpPr>
        <p:spPr/>
        <p:txBody>
          <a:bodyPr>
            <a:normAutofit/>
          </a:bodyPr>
          <a:lstStyle/>
          <a:p>
            <a:pPr algn="ctr"/>
            <a:r>
              <a:rPr lang="en-GB" sz="3600" b="1" kern="100" dirty="0">
                <a:effectLst/>
                <a:latin typeface="Calibri" panose="020F0502020204030204" pitchFamily="34" charset="0"/>
                <a:ea typeface="DengXian" panose="02010600030101010101" pitchFamily="2" charset="-122"/>
                <a:cs typeface="Times New Roman" panose="02020603050405020304" pitchFamily="18" charset="0"/>
              </a:rPr>
              <a:t>Spinal &amp; Postural Demands</a:t>
            </a:r>
            <a:endParaRPr lang="en-GB" sz="7200" dirty="0"/>
          </a:p>
        </p:txBody>
      </p:sp>
      <p:sp>
        <p:nvSpPr>
          <p:cNvPr id="3" name="Content Placeholder 2">
            <a:extLst>
              <a:ext uri="{FF2B5EF4-FFF2-40B4-BE49-F238E27FC236}">
                <a16:creationId xmlns:a16="http://schemas.microsoft.com/office/drawing/2014/main" id="{052ABABA-BE92-1A8D-9F83-6DF352BF68B1}"/>
              </a:ext>
            </a:extLst>
          </p:cNvPr>
          <p:cNvSpPr>
            <a:spLocks noGrp="1"/>
          </p:cNvSpPr>
          <p:nvPr>
            <p:ph idx="1"/>
          </p:nvPr>
        </p:nvSpPr>
        <p:spPr>
          <a:xfrm>
            <a:off x="838200" y="1825625"/>
            <a:ext cx="4947458" cy="4351338"/>
          </a:xfrm>
        </p:spPr>
        <p:txBody>
          <a:bodyPr>
            <a:normAutofit fontScale="92500" lnSpcReduction="10000"/>
          </a:bodyPr>
          <a:lstStyle/>
          <a:p>
            <a:pPr marL="0" lvl="0" indent="0">
              <a:lnSpc>
                <a:spcPct val="107000"/>
              </a:lnSpc>
              <a:spcAft>
                <a:spcPts val="800"/>
              </a:spcAft>
              <a:buSzPts val="1000"/>
              <a:buNone/>
              <a:tabLst>
                <a:tab pos="457200" algn="l"/>
              </a:tabLst>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Less shear force on the lower back due to the upright position.</a:t>
            </a:r>
          </a:p>
          <a:p>
            <a:pPr marL="457200" lvl="1" indent="0">
              <a:lnSpc>
                <a:spcPct val="107000"/>
              </a:lnSpc>
              <a:spcAft>
                <a:spcPts val="800"/>
              </a:spcAft>
              <a:buSzPts val="1000"/>
              <a:buNone/>
              <a:tabLst>
                <a:tab pos="914400" algn="l"/>
              </a:tabLst>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Requires more thoracic extension and upper back strength to prevent bar drop.</a:t>
            </a:r>
          </a:p>
          <a:p>
            <a:pPr marL="457200" lvl="1" indent="0">
              <a:lnSpc>
                <a:spcPct val="107000"/>
              </a:lnSpc>
              <a:spcAft>
                <a:spcPts val="800"/>
              </a:spcAft>
              <a:buSzPts val="1000"/>
              <a:buNone/>
              <a:tabLst>
                <a:tab pos="914400" algn="l"/>
              </a:tabLst>
            </a:pP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SzPts val="1000"/>
              <a:buNone/>
              <a:tabLst>
                <a:tab pos="457200" algn="l"/>
              </a:tabLst>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More spinal loading, especially in the low-bar variation.</a:t>
            </a:r>
          </a:p>
          <a:p>
            <a:pPr marL="457200" lvl="1" indent="0">
              <a:lnSpc>
                <a:spcPct val="107000"/>
              </a:lnSpc>
              <a:spcAft>
                <a:spcPts val="800"/>
              </a:spcAft>
              <a:buSzPts val="1000"/>
              <a:buNone/>
              <a:tabLst>
                <a:tab pos="914400" algn="l"/>
              </a:tabLst>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Greater lower back engagement, increasing demands on spinal erectors.</a:t>
            </a:r>
          </a:p>
          <a:p>
            <a:pPr marL="0" indent="0">
              <a:buNone/>
            </a:pPr>
            <a:endParaRPr lang="en-GB" dirty="0"/>
          </a:p>
        </p:txBody>
      </p:sp>
      <p:sp>
        <p:nvSpPr>
          <p:cNvPr id="4" name="TextBox 3">
            <a:extLst>
              <a:ext uri="{FF2B5EF4-FFF2-40B4-BE49-F238E27FC236}">
                <a16:creationId xmlns:a16="http://schemas.microsoft.com/office/drawing/2014/main" id="{FA729A5B-FE9D-9683-8C86-9D6D9DB24EBF}"/>
              </a:ext>
            </a:extLst>
          </p:cNvPr>
          <p:cNvSpPr txBox="1"/>
          <p:nvPr/>
        </p:nvSpPr>
        <p:spPr>
          <a:xfrm>
            <a:off x="7097684" y="2757075"/>
            <a:ext cx="4256116" cy="2986202"/>
          </a:xfrm>
          <a:prstGeom prst="rect">
            <a:avLst/>
          </a:prstGeom>
          <a:noFill/>
        </p:spPr>
        <p:txBody>
          <a:bodyPr wrap="square" rtlCol="0">
            <a:spAutoFit/>
          </a:bodyPr>
          <a:lstStyle/>
          <a:p>
            <a:pPr lvl="0">
              <a:lnSpc>
                <a:spcPct val="107000"/>
              </a:lnSpc>
              <a:spcAft>
                <a:spcPts val="800"/>
              </a:spcAft>
              <a:buSzPts val="1000"/>
              <a:tabLst>
                <a:tab pos="457200" algn="l"/>
              </a:tabLst>
            </a:pPr>
            <a:r>
              <a:rPr lang="en-GB" sz="24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Front squats are often preferred for individuals with low back issues.</a:t>
            </a:r>
          </a:p>
          <a:p>
            <a:pPr lvl="0">
              <a:lnSpc>
                <a:spcPct val="107000"/>
              </a:lnSpc>
              <a:spcAft>
                <a:spcPts val="800"/>
              </a:spcAft>
              <a:buSzPts val="1000"/>
              <a:tabLst>
                <a:tab pos="457200" algn="l"/>
              </a:tabLst>
            </a:pPr>
            <a:endParaRPr lang="en-GB" sz="24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24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Back squats require a stronger posterior chain but allow for heavier weights</a:t>
            </a:r>
            <a:endParaRPr lang="en-GB" sz="2400" dirty="0">
              <a:solidFill>
                <a:srgbClr val="FF0000"/>
              </a:solidFill>
            </a:endParaRPr>
          </a:p>
        </p:txBody>
      </p:sp>
      <p:sp>
        <p:nvSpPr>
          <p:cNvPr id="5" name="Arrow: Right 4">
            <a:extLst>
              <a:ext uri="{FF2B5EF4-FFF2-40B4-BE49-F238E27FC236}">
                <a16:creationId xmlns:a16="http://schemas.microsoft.com/office/drawing/2014/main" id="{49D965C0-8697-8C67-ACF1-5EC6DDFBC9BF}"/>
              </a:ext>
            </a:extLst>
          </p:cNvPr>
          <p:cNvSpPr/>
          <p:nvPr/>
        </p:nvSpPr>
        <p:spPr>
          <a:xfrm>
            <a:off x="5336771" y="4106487"/>
            <a:ext cx="1690254" cy="3048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6751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DCF7C-B8B4-8A1F-2CAB-447762ACF15D}"/>
              </a:ext>
            </a:extLst>
          </p:cNvPr>
          <p:cNvSpPr>
            <a:spLocks noGrp="1"/>
          </p:cNvSpPr>
          <p:nvPr>
            <p:ph type="title"/>
          </p:nvPr>
        </p:nvSpPr>
        <p:spPr/>
        <p:txBody>
          <a:bodyPr>
            <a:normAutofit/>
          </a:bodyPr>
          <a:lstStyle/>
          <a:p>
            <a:pPr algn="ctr"/>
            <a:r>
              <a:rPr lang="en-GB" sz="3600" b="1" dirty="0">
                <a:effectLst/>
                <a:latin typeface="Calibri" panose="020F0502020204030204" pitchFamily="34" charset="0"/>
                <a:ea typeface="DengXian" panose="02010600030101010101" pitchFamily="2" charset="-122"/>
                <a:cs typeface="Times New Roman" panose="02020603050405020304" pitchFamily="18" charset="0"/>
              </a:rPr>
              <a:t>Load Capacity</a:t>
            </a:r>
            <a:endParaRPr lang="en-GB" sz="7200" dirty="0"/>
          </a:p>
        </p:txBody>
      </p:sp>
      <p:sp>
        <p:nvSpPr>
          <p:cNvPr id="3" name="Content Placeholder 2">
            <a:extLst>
              <a:ext uri="{FF2B5EF4-FFF2-40B4-BE49-F238E27FC236}">
                <a16:creationId xmlns:a16="http://schemas.microsoft.com/office/drawing/2014/main" id="{CB2D07C1-F247-D88D-140D-E8CD78627A8F}"/>
              </a:ext>
            </a:extLst>
          </p:cNvPr>
          <p:cNvSpPr>
            <a:spLocks noGrp="1"/>
          </p:cNvSpPr>
          <p:nvPr>
            <p:ph idx="1"/>
          </p:nvPr>
        </p:nvSpPr>
        <p:spPr>
          <a:xfrm>
            <a:off x="838199" y="1825625"/>
            <a:ext cx="4991793" cy="4351338"/>
          </a:xfrm>
        </p:spPr>
        <p:txBody>
          <a:bodyPr>
            <a:normAutofit fontScale="92500" lnSpcReduction="10000"/>
          </a:bodyPr>
          <a:lstStyle/>
          <a:p>
            <a:pPr marL="0" lvl="0" indent="0">
              <a:lnSpc>
                <a:spcPct val="107000"/>
              </a:lnSpc>
              <a:spcAft>
                <a:spcPts val="800"/>
              </a:spcAft>
              <a:buSzPts val="1000"/>
              <a:buNone/>
              <a:tabLst>
                <a:tab pos="457200" algn="l"/>
              </a:tabLst>
            </a:pPr>
            <a:r>
              <a:rPr lang="en-GB" sz="1900" b="1" kern="100" dirty="0">
                <a:effectLst/>
                <a:latin typeface="Calibri" panose="020F0502020204030204" pitchFamily="34" charset="0"/>
                <a:ea typeface="DengXian" panose="02010600030101010101" pitchFamily="2" charset="-122"/>
                <a:cs typeface="Times New Roman" panose="02020603050405020304" pitchFamily="18" charset="0"/>
              </a:rPr>
              <a:t>Front Squat</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Generally performed with </a:t>
            </a:r>
            <a:r>
              <a:rPr lang="en-GB" sz="1900" b="1" kern="100" dirty="0">
                <a:effectLst/>
                <a:latin typeface="Calibri" panose="020F0502020204030204" pitchFamily="34" charset="0"/>
                <a:ea typeface="DengXian" panose="02010600030101010101" pitchFamily="2" charset="-122"/>
                <a:cs typeface="Times New Roman" panose="02020603050405020304" pitchFamily="18" charset="0"/>
              </a:rPr>
              <a:t>lighter loads</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due to upper body limitations.</a:t>
            </a:r>
          </a:p>
          <a:p>
            <a:pPr marL="457200" lvl="1" indent="0">
              <a:lnSpc>
                <a:spcPct val="107000"/>
              </a:lnSpc>
              <a:spcAft>
                <a:spcPts val="800"/>
              </a:spcAft>
              <a:buSzPts val="1000"/>
              <a:buNone/>
              <a:tabLst>
                <a:tab pos="914400" algn="l"/>
              </a:tabLst>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Requires more mobility (ankles, wrists, and thoracic spine).</a:t>
            </a:r>
          </a:p>
          <a:p>
            <a:pPr marL="457200" lvl="1" indent="0">
              <a:lnSpc>
                <a:spcPct val="107000"/>
              </a:lnSpc>
              <a:spcAft>
                <a:spcPts val="800"/>
              </a:spcAft>
              <a:buSzPts val="1000"/>
              <a:buNone/>
              <a:tabLst>
                <a:tab pos="914400" algn="l"/>
              </a:tabLst>
            </a:pP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SzPts val="1000"/>
              <a:buNone/>
              <a:tabLst>
                <a:tab pos="457200" algn="l"/>
              </a:tabLst>
            </a:pPr>
            <a:r>
              <a:rPr lang="en-GB" sz="1900" b="1" kern="100" dirty="0">
                <a:effectLst/>
                <a:latin typeface="Calibri" panose="020F0502020204030204" pitchFamily="34" charset="0"/>
                <a:ea typeface="DengXian" panose="02010600030101010101" pitchFamily="2" charset="-122"/>
                <a:cs typeface="Times New Roman" panose="02020603050405020304" pitchFamily="18" charset="0"/>
              </a:rPr>
              <a:t>Back Squat</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457200" lvl="1" indent="0">
              <a:lnSpc>
                <a:spcPct val="107000"/>
              </a:lnSpc>
              <a:spcAft>
                <a:spcPts val="800"/>
              </a:spcAft>
              <a:buSzPts val="1000"/>
              <a:buNone/>
              <a:tabLst>
                <a:tab pos="914400" algn="l"/>
              </a:tabLst>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Allows for </a:t>
            </a:r>
            <a:r>
              <a:rPr lang="en-GB" sz="1900" b="1" kern="100" dirty="0">
                <a:effectLst/>
                <a:latin typeface="Calibri" panose="020F0502020204030204" pitchFamily="34" charset="0"/>
                <a:ea typeface="DengXian" panose="02010600030101010101" pitchFamily="2" charset="-122"/>
                <a:cs typeface="Times New Roman" panose="02020603050405020304" pitchFamily="18" charset="0"/>
              </a:rPr>
              <a:t>heavier loads</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making it more effective for maximal strength development.</a:t>
            </a:r>
          </a:p>
          <a:p>
            <a:pPr marL="457200" lvl="1" indent="0">
              <a:lnSpc>
                <a:spcPct val="107000"/>
              </a:lnSpc>
              <a:spcAft>
                <a:spcPts val="800"/>
              </a:spcAft>
              <a:buSzPts val="1000"/>
              <a:buNone/>
              <a:tabLst>
                <a:tab pos="914400" algn="l"/>
              </a:tabLst>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More forgiving on mobility constraints (except for hip and ankle flexibility).</a:t>
            </a:r>
          </a:p>
          <a:p>
            <a:pPr marL="0" indent="0">
              <a:buNone/>
            </a:pPr>
            <a:endParaRPr lang="en-GB" dirty="0"/>
          </a:p>
        </p:txBody>
      </p:sp>
      <p:sp>
        <p:nvSpPr>
          <p:cNvPr id="4" name="TextBox 3">
            <a:extLst>
              <a:ext uri="{FF2B5EF4-FFF2-40B4-BE49-F238E27FC236}">
                <a16:creationId xmlns:a16="http://schemas.microsoft.com/office/drawing/2014/main" id="{19A58812-5BBD-F073-37EC-6237AD384BC0}"/>
              </a:ext>
            </a:extLst>
          </p:cNvPr>
          <p:cNvSpPr txBox="1"/>
          <p:nvPr/>
        </p:nvSpPr>
        <p:spPr>
          <a:xfrm>
            <a:off x="7043651" y="2682240"/>
            <a:ext cx="4184073" cy="2690737"/>
          </a:xfrm>
          <a:prstGeom prst="rect">
            <a:avLst/>
          </a:prstGeom>
          <a:noFill/>
        </p:spPr>
        <p:txBody>
          <a:bodyPr wrap="square" rtlCol="0">
            <a:spAutoFit/>
          </a:bodyPr>
          <a:lstStyle/>
          <a:p>
            <a:pPr>
              <a:lnSpc>
                <a:spcPct val="107000"/>
              </a:lnSpc>
              <a:spcAft>
                <a:spcPts val="800"/>
              </a:spcAft>
              <a:buSzPts val="1000"/>
              <a:tabLst>
                <a:tab pos="457200" algn="l"/>
              </a:tabLst>
            </a:pPr>
            <a:r>
              <a:rPr lang="en-GB" sz="2000" dirty="0">
                <a:solidFill>
                  <a:srgbClr val="FF0000"/>
                </a:solidFill>
                <a:latin typeface="Calibri" panose="020F0502020204030204" pitchFamily="34" charset="0"/>
                <a:ea typeface="DengXian" panose="02010600030101010101" pitchFamily="2" charset="-122"/>
                <a:cs typeface="Times New Roman" panose="02020603050405020304" pitchFamily="18" charset="0"/>
              </a:rPr>
              <a:t>Front squats are better for mobility, control, and quad-dominant training</a:t>
            </a:r>
          </a:p>
          <a:p>
            <a:pPr>
              <a:lnSpc>
                <a:spcPct val="107000"/>
              </a:lnSpc>
              <a:spcAft>
                <a:spcPts val="800"/>
              </a:spcAft>
              <a:buSzPts val="1000"/>
              <a:tabLst>
                <a:tab pos="457200" algn="l"/>
              </a:tabLst>
            </a:pPr>
            <a:endParaRPr lang="en-GB" sz="2000" dirty="0">
              <a:solidFill>
                <a:srgbClr val="FF0000"/>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buSzPts val="1000"/>
              <a:tabLst>
                <a:tab pos="457200" algn="l"/>
              </a:tabLst>
            </a:pPr>
            <a:endParaRPr lang="en-GB" sz="2000" dirty="0">
              <a:solidFill>
                <a:srgbClr val="FF0000"/>
              </a:solidFill>
            </a:endParaRPr>
          </a:p>
          <a:p>
            <a:pPr lvl="0">
              <a:lnSpc>
                <a:spcPct val="107000"/>
              </a:lnSpc>
              <a:spcAft>
                <a:spcPts val="800"/>
              </a:spcAft>
              <a:buSzPts val="1000"/>
              <a:tabLst>
                <a:tab pos="457200" algn="l"/>
              </a:tabLst>
            </a:pPr>
            <a:r>
              <a:rPr lang="en-GB" sz="20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Back squats are superior for developing maximal strength and power.</a:t>
            </a:r>
          </a:p>
        </p:txBody>
      </p:sp>
      <p:sp>
        <p:nvSpPr>
          <p:cNvPr id="5" name="Arrow: Right 4">
            <a:extLst>
              <a:ext uri="{FF2B5EF4-FFF2-40B4-BE49-F238E27FC236}">
                <a16:creationId xmlns:a16="http://schemas.microsoft.com/office/drawing/2014/main" id="{18C2849E-8C88-EFAD-0ABB-D80A38E62C74}"/>
              </a:ext>
            </a:extLst>
          </p:cNvPr>
          <p:cNvSpPr/>
          <p:nvPr/>
        </p:nvSpPr>
        <p:spPr>
          <a:xfrm>
            <a:off x="5092931" y="3801687"/>
            <a:ext cx="1701338" cy="2881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691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BB8C0-9594-095E-F257-46382ECD8C63}"/>
              </a:ext>
            </a:extLst>
          </p:cNvPr>
          <p:cNvSpPr>
            <a:spLocks noGrp="1"/>
          </p:cNvSpPr>
          <p:nvPr>
            <p:ph type="title"/>
          </p:nvPr>
        </p:nvSpPr>
        <p:spPr/>
        <p:txBody>
          <a:bodyPr/>
          <a:lstStyle/>
          <a:p>
            <a:pPr algn="ctr"/>
            <a:r>
              <a:rPr lang="en-GB" dirty="0"/>
              <a:t>Implication</a:t>
            </a:r>
          </a:p>
        </p:txBody>
      </p:sp>
      <p:sp>
        <p:nvSpPr>
          <p:cNvPr id="3" name="Content Placeholder 2">
            <a:extLst>
              <a:ext uri="{FF2B5EF4-FFF2-40B4-BE49-F238E27FC236}">
                <a16:creationId xmlns:a16="http://schemas.microsoft.com/office/drawing/2014/main" id="{4C3739DC-9273-656B-A44D-ED65DBD46D36}"/>
              </a:ext>
            </a:extLst>
          </p:cNvPr>
          <p:cNvSpPr>
            <a:spLocks noGrp="1"/>
          </p:cNvSpPr>
          <p:nvPr>
            <p:ph idx="1"/>
          </p:nvPr>
        </p:nvSpPr>
        <p:spPr/>
        <p:txBody>
          <a:bodyPr>
            <a:normAutofit/>
          </a:bodyPr>
          <a:lstStyle/>
          <a:p>
            <a:pPr marL="0" indent="0">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Both squats have their place in training programs, and choosing one depends on goals, biomechanics, and injury history.</a:t>
            </a:r>
          </a:p>
          <a:p>
            <a:pPr marL="0" indent="0">
              <a:buNone/>
            </a:pPr>
            <a:endParaRPr lang="en-GB" sz="2400" dirty="0">
              <a:latin typeface="Calibri" panose="020F0502020204030204" pitchFamily="34" charset="0"/>
              <a:ea typeface="DengXian" panose="02010600030101010101" pitchFamily="2" charset="-122"/>
              <a:cs typeface="Times New Roman" panose="02020603050405020304" pitchFamily="18" charset="0"/>
            </a:endParaRPr>
          </a:p>
          <a:p>
            <a:pPr marL="914400" lvl="2" indent="0">
              <a:lnSpc>
                <a:spcPct val="107000"/>
              </a:lnSpc>
              <a:spcAft>
                <a:spcPts val="800"/>
              </a:spcAft>
              <a:buSzPts val="1000"/>
              <a:buNone/>
              <a:tabLst>
                <a:tab pos="457200" algn="l"/>
              </a:tabLs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Front Squat: Best for quad strength, mobility, core activation, and Olympic lifting.</a:t>
            </a:r>
          </a:p>
          <a:p>
            <a:pPr marL="914400" lvl="2" indent="0">
              <a:lnSpc>
                <a:spcPct val="107000"/>
              </a:lnSpc>
              <a:spcAft>
                <a:spcPts val="800"/>
              </a:spcAft>
              <a:buSzPts val="1000"/>
              <a:buNone/>
              <a:tabLst>
                <a:tab pos="457200" algn="l"/>
              </a:tabLst>
            </a:pP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914400" lvl="2" indent="0">
              <a:buNone/>
            </a:pPr>
            <a:r>
              <a:rPr lang="en-GB" dirty="0">
                <a:effectLst/>
                <a:latin typeface="Calibri" panose="020F0502020204030204" pitchFamily="34" charset="0"/>
                <a:ea typeface="DengXian" panose="02010600030101010101" pitchFamily="2" charset="-122"/>
                <a:cs typeface="Times New Roman" panose="02020603050405020304" pitchFamily="18" charset="0"/>
              </a:rPr>
              <a:t>Back Squat: Best for maximal strength, posterior chain development, and powerlifting.</a:t>
            </a:r>
            <a:endParaRPr lang="en-GB" sz="2800" dirty="0"/>
          </a:p>
        </p:txBody>
      </p:sp>
    </p:spTree>
    <p:extLst>
      <p:ext uri="{BB962C8B-B14F-4D97-AF65-F5344CB8AC3E}">
        <p14:creationId xmlns:p14="http://schemas.microsoft.com/office/powerpoint/2010/main" val="1284070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2C00-9C1D-93DA-876F-4442D2E6FA26}"/>
              </a:ext>
            </a:extLst>
          </p:cNvPr>
          <p:cNvSpPr>
            <a:spLocks noGrp="1"/>
          </p:cNvSpPr>
          <p:nvPr>
            <p:ph type="title"/>
          </p:nvPr>
        </p:nvSpPr>
        <p:spPr>
          <a:xfrm>
            <a:off x="838200" y="365126"/>
            <a:ext cx="10515600" cy="826366"/>
          </a:xfrm>
        </p:spPr>
        <p:txBody>
          <a:bodyPr/>
          <a:lstStyle/>
          <a:p>
            <a:pPr algn="ctr"/>
            <a:r>
              <a:rPr lang="en-GB" dirty="0"/>
              <a:t>Analysis</a:t>
            </a:r>
          </a:p>
        </p:txBody>
      </p:sp>
      <p:sp>
        <p:nvSpPr>
          <p:cNvPr id="3" name="Content Placeholder 2">
            <a:extLst>
              <a:ext uri="{FF2B5EF4-FFF2-40B4-BE49-F238E27FC236}">
                <a16:creationId xmlns:a16="http://schemas.microsoft.com/office/drawing/2014/main" id="{5E6C6A70-1026-A965-5353-D4670CE3E8D2}"/>
              </a:ext>
            </a:extLst>
          </p:cNvPr>
          <p:cNvSpPr>
            <a:spLocks noGrp="1"/>
          </p:cNvSpPr>
          <p:nvPr>
            <p:ph idx="1"/>
          </p:nvPr>
        </p:nvSpPr>
        <p:spPr>
          <a:xfrm>
            <a:off x="838200" y="1330036"/>
            <a:ext cx="10515600" cy="4846927"/>
          </a:xfrm>
        </p:spPr>
        <p:txBody>
          <a:bodyPr>
            <a:normAutofit fontScale="85000" lnSpcReduction="20000"/>
          </a:bodyPr>
          <a:lstStyle/>
          <a:p>
            <a:pPr marL="0" indent="0">
              <a:buNone/>
            </a:pPr>
            <a:r>
              <a:rPr lang="en-GB" dirty="0"/>
              <a:t>Using Dartfish analyse the knee characteristics of an athlete performing a front squat at approx. 70% max</a:t>
            </a:r>
          </a:p>
          <a:p>
            <a:pPr marL="0" indent="0">
              <a:buNone/>
            </a:pPr>
            <a:endParaRPr lang="en-GB" dirty="0"/>
          </a:p>
          <a:p>
            <a:pPr marL="0" indent="0">
              <a:buNone/>
            </a:pPr>
            <a:r>
              <a:rPr lang="en-GB" dirty="0"/>
              <a:t>How does this performance changes at 80% and 90% max?</a:t>
            </a:r>
          </a:p>
          <a:p>
            <a:pPr marL="0" indent="0">
              <a:buNone/>
            </a:pPr>
            <a:endParaRPr lang="en-GB" dirty="0"/>
          </a:p>
          <a:p>
            <a:pPr marL="0" indent="0">
              <a:buNone/>
            </a:pPr>
            <a:r>
              <a:rPr lang="en-GB" dirty="0"/>
              <a:t>Locate joint markers at the lateral condyle of one knee and along the line between the condyle and head of femur. Also, along the line between the condyle and lateral malleolus.</a:t>
            </a:r>
          </a:p>
          <a:p>
            <a:pPr marL="0" indent="0">
              <a:buNone/>
            </a:pPr>
            <a:endParaRPr lang="en-GB" dirty="0"/>
          </a:p>
          <a:p>
            <a:pPr lvl="1"/>
            <a:r>
              <a:rPr lang="en-GB" dirty="0"/>
              <a:t>Film 2-3 squats at each load with the camera at 90</a:t>
            </a:r>
            <a:r>
              <a:rPr lang="en-GB" baseline="30000" dirty="0"/>
              <a:t>0</a:t>
            </a:r>
            <a:r>
              <a:rPr lang="en-GB" dirty="0"/>
              <a:t> to the performance in the sagittal plane about the mediolateral axis.</a:t>
            </a:r>
          </a:p>
          <a:p>
            <a:pPr lvl="1"/>
            <a:r>
              <a:rPr lang="en-GB" dirty="0"/>
              <a:t>Analyse the whole movement of the knee every .2 second</a:t>
            </a:r>
          </a:p>
          <a:p>
            <a:pPr lvl="1"/>
            <a:r>
              <a:rPr lang="en-GB" dirty="0"/>
              <a:t>Create a table of knee angles for each load</a:t>
            </a:r>
          </a:p>
          <a:p>
            <a:pPr lvl="1"/>
            <a:r>
              <a:rPr lang="en-GB" dirty="0"/>
              <a:t>Plot the knee angles on a graph</a:t>
            </a:r>
          </a:p>
          <a:p>
            <a:pPr lvl="1"/>
            <a:r>
              <a:rPr lang="en-GB" dirty="0"/>
              <a:t>Identify and explain differences in performance due to load.</a:t>
            </a:r>
          </a:p>
        </p:txBody>
      </p:sp>
    </p:spTree>
    <p:extLst>
      <p:ext uri="{BB962C8B-B14F-4D97-AF65-F5344CB8AC3E}">
        <p14:creationId xmlns:p14="http://schemas.microsoft.com/office/powerpoint/2010/main" val="3532332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450</TotalTime>
  <Words>1326</Words>
  <Application>Microsoft Office PowerPoint</Application>
  <PresentationFormat>Widescreen</PresentationFormat>
  <Paragraphs>153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Symbol</vt:lpstr>
      <vt:lpstr>Office Theme</vt:lpstr>
      <vt:lpstr> Kinesiological Analysis of Squat Performances</vt:lpstr>
      <vt:lpstr>Squat Variations - Bodyweight Squats </vt:lpstr>
      <vt:lpstr>Barbell Squats</vt:lpstr>
      <vt:lpstr>Dumbbell &amp; Kettlebell Squats</vt:lpstr>
      <vt:lpstr>Single-Leg Squats (Unilateral Work)</vt:lpstr>
      <vt:lpstr>Machine &amp; Assisted Squats</vt:lpstr>
      <vt:lpstr>Explosive &amp; Athletic Squats</vt:lpstr>
      <vt:lpstr>Specialty Bar Squats</vt:lpstr>
      <vt:lpstr>Other Formats</vt:lpstr>
      <vt:lpstr>Front Squat – Knee Action</vt:lpstr>
      <vt:lpstr>General Expectations on Performance for the knee</vt:lpstr>
      <vt:lpstr>Depth &amp; Knee Angle</vt:lpstr>
      <vt:lpstr>Torso &amp; Knee Relationship</vt:lpstr>
      <vt:lpstr>Stance Width Effects</vt:lpstr>
      <vt:lpstr>Front v Back Squat</vt:lpstr>
      <vt:lpstr>Torso Angle &amp; Centre of Mass</vt:lpstr>
      <vt:lpstr>Knee &amp; Hip Mechanics</vt:lpstr>
      <vt:lpstr>Joint Loading &amp; Muscle Activation</vt:lpstr>
      <vt:lpstr>Spinal &amp; Postural Demands</vt:lpstr>
      <vt:lpstr>Load Capacity</vt:lpstr>
      <vt:lpstr>Implication</vt:lpstr>
      <vt:lpstr>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Gardner</dc:creator>
  <cp:lastModifiedBy>David Gardner</cp:lastModifiedBy>
  <cp:revision>1</cp:revision>
  <dcterms:created xsi:type="dcterms:W3CDTF">2025-02-20T11:23:09Z</dcterms:created>
  <dcterms:modified xsi:type="dcterms:W3CDTF">2025-02-20T18:54:08Z</dcterms:modified>
</cp:coreProperties>
</file>