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67" r:id="rId2"/>
    <p:sldId id="256" r:id="rId3"/>
    <p:sldId id="257" r:id="rId4"/>
    <p:sldId id="258" r:id="rId5"/>
    <p:sldId id="268" r:id="rId6"/>
    <p:sldId id="259" r:id="rId7"/>
    <p:sldId id="269" r:id="rId8"/>
    <p:sldId id="26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varScale="1">
        <p:scale>
          <a:sx n="70" d="100"/>
          <a:sy n="70" d="100"/>
        </p:scale>
        <p:origin x="420" y="5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1660343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3619320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3426643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3015096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3453607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2214039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1783635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1622141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3536968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1683001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79327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18192826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02363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25595538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3778073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CD7CBF1-1CA4-4E59-A082-DCA2E7959EA3}" type="datetimeFigureOut">
              <a:rPr lang="en-GB" smtClean="0"/>
              <a:pPr/>
              <a:t>24/03/2026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9AE3A-40D0-403E-B58F-C6209EDB46DB}" type="slidenum">
              <a:rPr lang="en-GB" smtClean="0"/>
              <a:pPr/>
              <a:t>‹#›</a:t>
            </a:fld>
            <a:endParaRPr lang="en-GB"/>
          </a:p>
        </p:txBody>
      </p:sp>
    </p:spTree>
    <p:extLst>
      <p:ext uri="{BB962C8B-B14F-4D97-AF65-F5344CB8AC3E}">
        <p14:creationId xmlns:p14="http://schemas.microsoft.com/office/powerpoint/2010/main" val="907372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CD7CBF1-1CA4-4E59-A082-DCA2E7959EA3}" type="datetimeFigureOut">
              <a:rPr lang="en-GB" smtClean="0"/>
              <a:pPr/>
              <a:t>24/03/2026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FE9AE3A-40D0-403E-B58F-C6209EDB46DB}" type="slidenum">
              <a:rPr lang="en-GB" smtClean="0"/>
              <a:pPr/>
              <a:t>‹#›</a:t>
            </a:fld>
            <a:endParaRPr lang="en-GB"/>
          </a:p>
        </p:txBody>
      </p:sp>
    </p:spTree>
    <p:extLst>
      <p:ext uri="{BB962C8B-B14F-4D97-AF65-F5344CB8AC3E}">
        <p14:creationId xmlns:p14="http://schemas.microsoft.com/office/powerpoint/2010/main" val="1182064707"/>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39D60-BC1A-A275-6132-B7B7E4C078CF}"/>
              </a:ext>
            </a:extLst>
          </p:cNvPr>
          <p:cNvSpPr>
            <a:spLocks noGrp="1"/>
          </p:cNvSpPr>
          <p:nvPr>
            <p:ph type="title"/>
          </p:nvPr>
        </p:nvSpPr>
        <p:spPr>
          <a:xfrm>
            <a:off x="677333" y="698104"/>
            <a:ext cx="8596669" cy="711200"/>
          </a:xfrm>
        </p:spPr>
        <p:txBody>
          <a:bodyPr>
            <a:normAutofit/>
          </a:bodyPr>
          <a:lstStyle/>
          <a:p>
            <a:r>
              <a:rPr lang="en-GB" sz="2800" b="1" dirty="0"/>
              <a:t>LCBB6023 International Business Communications</a:t>
            </a:r>
          </a:p>
        </p:txBody>
      </p:sp>
      <p:sp>
        <p:nvSpPr>
          <p:cNvPr id="3" name="Content Placeholder 2">
            <a:extLst>
              <a:ext uri="{FF2B5EF4-FFF2-40B4-BE49-F238E27FC236}">
                <a16:creationId xmlns:a16="http://schemas.microsoft.com/office/drawing/2014/main" id="{ECF40C97-7D8A-747A-D485-DD8E7363D30D}"/>
              </a:ext>
            </a:extLst>
          </p:cNvPr>
          <p:cNvSpPr>
            <a:spLocks noGrp="1"/>
          </p:cNvSpPr>
          <p:nvPr>
            <p:ph idx="1"/>
          </p:nvPr>
        </p:nvSpPr>
        <p:spPr>
          <a:xfrm>
            <a:off x="135467" y="2192867"/>
            <a:ext cx="9138535" cy="3848496"/>
          </a:xfrm>
        </p:spPr>
        <p:txBody>
          <a:bodyPr/>
          <a:lstStyle/>
          <a:p>
            <a:pPr marL="0" indent="0">
              <a:buNone/>
            </a:pPr>
            <a:endParaRPr lang="en-GB" dirty="0">
              <a:solidFill>
                <a:schemeClr val="tx1"/>
              </a:solidFill>
            </a:endParaRPr>
          </a:p>
          <a:p>
            <a:pPr marL="0" indent="0" algn="ctr">
              <a:buNone/>
            </a:pPr>
            <a:r>
              <a:rPr lang="en-GB" b="1" dirty="0">
                <a:solidFill>
                  <a:schemeClr val="tx1"/>
                </a:solidFill>
              </a:rPr>
              <a:t>Individual Presentation</a:t>
            </a:r>
          </a:p>
          <a:p>
            <a:pPr marL="0" indent="0" algn="ctr">
              <a:buNone/>
            </a:pPr>
            <a:endParaRPr lang="en-GB" b="1" dirty="0">
              <a:solidFill>
                <a:schemeClr val="tx1"/>
              </a:solidFill>
            </a:endParaRPr>
          </a:p>
          <a:p>
            <a:pPr marL="0" indent="0" algn="ctr">
              <a:buNone/>
            </a:pPr>
            <a:endParaRPr lang="en-GB" b="1" dirty="0">
              <a:solidFill>
                <a:schemeClr val="tx1"/>
              </a:solidFill>
            </a:endParaRPr>
          </a:p>
          <a:p>
            <a:pPr marL="0" indent="0" algn="ctr">
              <a:buNone/>
            </a:pPr>
            <a:endParaRPr lang="en-GB" b="1" dirty="0">
              <a:solidFill>
                <a:schemeClr val="tx1"/>
              </a:solidFill>
            </a:endParaRPr>
          </a:p>
          <a:p>
            <a:pPr marL="0" indent="0" algn="ctr">
              <a:buNone/>
            </a:pPr>
            <a:r>
              <a:rPr lang="en-GB" b="1" dirty="0">
                <a:solidFill>
                  <a:schemeClr val="tx1"/>
                </a:solidFill>
              </a:rPr>
              <a:t>Student Name</a:t>
            </a:r>
            <a:r>
              <a:rPr lang="en-GB" b="1">
                <a:solidFill>
                  <a:schemeClr val="tx1"/>
                </a:solidFill>
              </a:rPr>
              <a:t>: Sergiu Constantin Grigorescu</a:t>
            </a:r>
            <a:endParaRPr lang="en-GB" b="1" dirty="0">
              <a:solidFill>
                <a:schemeClr val="tx1"/>
              </a:solidFill>
            </a:endParaRPr>
          </a:p>
          <a:p>
            <a:pPr marL="0" indent="0" algn="ctr">
              <a:buNone/>
            </a:pPr>
            <a:r>
              <a:rPr lang="en-GB" b="1" dirty="0">
                <a:solidFill>
                  <a:schemeClr val="tx1"/>
                </a:solidFill>
              </a:rPr>
              <a:t>Student ID: 2233162</a:t>
            </a:r>
          </a:p>
        </p:txBody>
      </p:sp>
    </p:spTree>
    <p:extLst>
      <p:ext uri="{BB962C8B-B14F-4D97-AF65-F5344CB8AC3E}">
        <p14:creationId xmlns:p14="http://schemas.microsoft.com/office/powerpoint/2010/main" val="1522119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B08D4-20D6-78F8-CDC1-351490C0D4D2}"/>
              </a:ext>
            </a:extLst>
          </p:cNvPr>
          <p:cNvSpPr>
            <a:spLocks noGrp="1"/>
          </p:cNvSpPr>
          <p:nvPr>
            <p:ph type="ctrTitle"/>
          </p:nvPr>
        </p:nvSpPr>
        <p:spPr>
          <a:xfrm>
            <a:off x="1312334" y="101602"/>
            <a:ext cx="7766936" cy="804332"/>
          </a:xfrm>
        </p:spPr>
        <p:txBody>
          <a:bodyPr/>
          <a:lstStyle/>
          <a:p>
            <a:pPr algn="ctr"/>
            <a:r>
              <a:rPr lang="en-GB" b="1" dirty="0"/>
              <a:t>Content </a:t>
            </a:r>
          </a:p>
        </p:txBody>
      </p:sp>
      <p:sp>
        <p:nvSpPr>
          <p:cNvPr id="3" name="Subtitle 2">
            <a:extLst>
              <a:ext uri="{FF2B5EF4-FFF2-40B4-BE49-F238E27FC236}">
                <a16:creationId xmlns:a16="http://schemas.microsoft.com/office/drawing/2014/main" id="{AC595733-A667-DC08-A68B-94AA88E61DB6}"/>
              </a:ext>
            </a:extLst>
          </p:cNvPr>
          <p:cNvSpPr>
            <a:spLocks noGrp="1"/>
          </p:cNvSpPr>
          <p:nvPr>
            <p:ph type="subTitle" idx="1"/>
          </p:nvPr>
        </p:nvSpPr>
        <p:spPr>
          <a:xfrm>
            <a:off x="711200" y="990600"/>
            <a:ext cx="8695267" cy="5393267"/>
          </a:xfrm>
        </p:spPr>
        <p:txBody>
          <a:bodyPr/>
          <a:lstStyle/>
          <a:p>
            <a:pPr marL="285750" indent="-285750" algn="l">
              <a:buFont typeface="Arial" panose="020B0604020202020204" pitchFamily="34" charset="0"/>
              <a:buChar char="•"/>
            </a:pPr>
            <a:r>
              <a:rPr lang="en-GB" dirty="0">
                <a:solidFill>
                  <a:schemeClr val="tx1"/>
                </a:solidFill>
              </a:rPr>
              <a:t>Introduction </a:t>
            </a:r>
          </a:p>
          <a:p>
            <a:pPr marL="285750" indent="-285750" algn="l">
              <a:buFont typeface="Arial" panose="020B0604020202020204" pitchFamily="34" charset="0"/>
              <a:buChar char="•"/>
            </a:pPr>
            <a:r>
              <a:rPr lang="en-GB" dirty="0">
                <a:solidFill>
                  <a:schemeClr val="tx1"/>
                </a:solidFill>
              </a:rPr>
              <a:t>Culture and its various elements </a:t>
            </a:r>
          </a:p>
          <a:p>
            <a:pPr marL="285750" indent="-285750" algn="l">
              <a:buFont typeface="Arial" panose="020B0604020202020204" pitchFamily="34" charset="0"/>
              <a:buChar char="•"/>
            </a:pPr>
            <a:r>
              <a:rPr lang="en-GB" dirty="0">
                <a:solidFill>
                  <a:schemeClr val="tx1"/>
                </a:solidFill>
              </a:rPr>
              <a:t>Hofstede’s Cultural Dimensions Theory underpinning about impact of culture </a:t>
            </a:r>
            <a:endParaRPr lang="en-GB" b="1" dirty="0">
              <a:solidFill>
                <a:schemeClr val="tx1"/>
              </a:solidFill>
            </a:endParaRPr>
          </a:p>
          <a:p>
            <a:pPr marL="285750" indent="-285750" algn="l">
              <a:buFont typeface="Arial" panose="020B0604020202020204" pitchFamily="34" charset="0"/>
              <a:buChar char="•"/>
            </a:pPr>
            <a:r>
              <a:rPr lang="en-GB" dirty="0">
                <a:solidFill>
                  <a:schemeClr val="tx1"/>
                </a:solidFill>
              </a:rPr>
              <a:t>Cultural elements based on the Chinese to overcome </a:t>
            </a:r>
          </a:p>
          <a:p>
            <a:pPr marL="285750" indent="-285750" algn="l">
              <a:buFont typeface="Arial" panose="020B0604020202020204" pitchFamily="34" charset="0"/>
              <a:buChar char="•"/>
            </a:pPr>
            <a:r>
              <a:rPr lang="en-GB" dirty="0">
                <a:solidFill>
                  <a:schemeClr val="tx1"/>
                </a:solidFill>
              </a:rPr>
              <a:t>Negotiation strategies for a successful deal</a:t>
            </a:r>
          </a:p>
          <a:p>
            <a:pPr marL="285750" indent="-285750" algn="l">
              <a:buFont typeface="Arial" panose="020B0604020202020204" pitchFamily="34" charset="0"/>
              <a:buChar char="•"/>
            </a:pPr>
            <a:r>
              <a:rPr lang="en-GB" dirty="0">
                <a:solidFill>
                  <a:schemeClr val="tx1"/>
                </a:solidFill>
              </a:rPr>
              <a:t>Conclusion</a:t>
            </a:r>
          </a:p>
          <a:p>
            <a:pPr marL="285750" indent="-285750" algn="l">
              <a:buFont typeface="Arial" panose="020B0604020202020204" pitchFamily="34" charset="0"/>
              <a:buChar char="•"/>
            </a:pPr>
            <a:r>
              <a:rPr lang="en-GB" dirty="0">
                <a:solidFill>
                  <a:schemeClr val="tx1"/>
                </a:solidFill>
              </a:rPr>
              <a:t>Reference list</a:t>
            </a:r>
          </a:p>
        </p:txBody>
      </p:sp>
    </p:spTree>
    <p:extLst>
      <p:ext uri="{BB962C8B-B14F-4D97-AF65-F5344CB8AC3E}">
        <p14:creationId xmlns:p14="http://schemas.microsoft.com/office/powerpoint/2010/main" val="2490835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D0C70-04F4-7B5A-A4CD-5187D6592F4E}"/>
              </a:ext>
            </a:extLst>
          </p:cNvPr>
          <p:cNvSpPr>
            <a:spLocks noGrp="1"/>
          </p:cNvSpPr>
          <p:nvPr>
            <p:ph type="title"/>
          </p:nvPr>
        </p:nvSpPr>
        <p:spPr>
          <a:xfrm>
            <a:off x="677334" y="59784"/>
            <a:ext cx="8596668" cy="694267"/>
          </a:xfrm>
        </p:spPr>
        <p:txBody>
          <a:bodyPr/>
          <a:lstStyle/>
          <a:p>
            <a:pPr algn="ctr"/>
            <a:r>
              <a:rPr lang="en-GB" b="1" dirty="0"/>
              <a:t>Introduction </a:t>
            </a:r>
          </a:p>
        </p:txBody>
      </p:sp>
      <p:sp>
        <p:nvSpPr>
          <p:cNvPr id="3" name="Content Placeholder 2">
            <a:extLst>
              <a:ext uri="{FF2B5EF4-FFF2-40B4-BE49-F238E27FC236}">
                <a16:creationId xmlns:a16="http://schemas.microsoft.com/office/drawing/2014/main" id="{CF439184-0A70-9409-A235-7E20E50104A6}"/>
              </a:ext>
            </a:extLst>
          </p:cNvPr>
          <p:cNvSpPr>
            <a:spLocks noGrp="1"/>
          </p:cNvSpPr>
          <p:nvPr>
            <p:ph idx="1"/>
          </p:nvPr>
        </p:nvSpPr>
        <p:spPr>
          <a:xfrm>
            <a:off x="59525" y="618978"/>
            <a:ext cx="7902787" cy="6063175"/>
          </a:xfrm>
        </p:spPr>
        <p:txBody>
          <a:bodyPr>
            <a:noAutofit/>
          </a:bodyPr>
          <a:lstStyle/>
          <a:p>
            <a:pPr algn="just"/>
            <a:r>
              <a:rPr lang="en-US" sz="2000" dirty="0">
                <a:solidFill>
                  <a:schemeClr val="tx1"/>
                </a:solidFill>
              </a:rPr>
              <a:t>International business communication is not purely linguistic; culture exerts a deep influence as well, with values, beliefs, and social conventions shaping the interpretation of messages, the establishment of trust, and responses to stimuli in business contexts.</a:t>
            </a:r>
          </a:p>
          <a:p>
            <a:pPr algn="just"/>
            <a:r>
              <a:rPr lang="en-US" sz="2000" dirty="0">
                <a:solidFill>
                  <a:schemeClr val="tx1"/>
                </a:solidFill>
              </a:rPr>
              <a:t>Culture is a topic that can be understood at the organizational level and the national level of analysis, as evidenced by the different types of discussion.</a:t>
            </a:r>
          </a:p>
          <a:p>
            <a:pPr algn="just"/>
            <a:r>
              <a:rPr lang="en-US" sz="2000" dirty="0">
                <a:solidFill>
                  <a:schemeClr val="tx1"/>
                </a:solidFill>
              </a:rPr>
              <a:t>Organizational Structure, Control Systems, Power Structures, Rituals and Routines, Symbols and Stories are all part of the culture in the Cultural Web.</a:t>
            </a:r>
          </a:p>
          <a:p>
            <a:pPr algn="just"/>
            <a:r>
              <a:rPr lang="en-US" sz="2000" dirty="0" err="1">
                <a:solidFill>
                  <a:schemeClr val="tx1"/>
                </a:solidFill>
              </a:rPr>
              <a:t>Hofstede’s</a:t>
            </a:r>
            <a:r>
              <a:rPr lang="en-US" sz="2000" dirty="0">
                <a:solidFill>
                  <a:schemeClr val="tx1"/>
                </a:solidFill>
              </a:rPr>
              <a:t> Cultural Dimensions Theory explains how differences in power distance, individualism, uncertainty avoidance and long-term orientation shape managerial styles, cooperation and communication across countries.</a:t>
            </a:r>
          </a:p>
          <a:p>
            <a:pPr algn="just"/>
            <a:r>
              <a:rPr lang="en-US" sz="2000" dirty="0">
                <a:solidFill>
                  <a:schemeClr val="tx1"/>
                </a:solidFill>
              </a:rPr>
              <a:t>Corporate conversation in China is influenced by hierarchy, relationship building and trust, so international managers have to approach it with respect and patience.</a:t>
            </a:r>
          </a:p>
        </p:txBody>
      </p:sp>
      <p:pic>
        <p:nvPicPr>
          <p:cNvPr id="10242" name="Picture 2" descr="intercultural-business-communication-high-context-vs-low-context-communication"/>
          <p:cNvPicPr>
            <a:picLocks noChangeAspect="1" noChangeArrowheads="1"/>
          </p:cNvPicPr>
          <p:nvPr/>
        </p:nvPicPr>
        <p:blipFill>
          <a:blip r:embed="rId2"/>
          <a:srcRect/>
          <a:stretch>
            <a:fillRect/>
          </a:stretch>
        </p:blipFill>
        <p:spPr bwMode="auto">
          <a:xfrm>
            <a:off x="7751301" y="1885070"/>
            <a:ext cx="4567311" cy="3151163"/>
          </a:xfrm>
          <a:prstGeom prst="rect">
            <a:avLst/>
          </a:prstGeom>
          <a:noFill/>
          <a:effectLst>
            <a:softEdge rad="317500"/>
          </a:effectLst>
        </p:spPr>
      </p:pic>
      <p:sp>
        <p:nvSpPr>
          <p:cNvPr id="5" name="TextBox 4"/>
          <p:cNvSpPr txBox="1"/>
          <p:nvPr/>
        </p:nvSpPr>
        <p:spPr>
          <a:xfrm>
            <a:off x="6077239" y="6372666"/>
            <a:ext cx="3305908" cy="369332"/>
          </a:xfrm>
          <a:prstGeom prst="rect">
            <a:avLst/>
          </a:prstGeom>
          <a:noFill/>
        </p:spPr>
        <p:txBody>
          <a:bodyPr wrap="square" rtlCol="0">
            <a:spAutoFit/>
          </a:bodyPr>
          <a:lstStyle/>
          <a:p>
            <a:r>
              <a:rPr lang="en-US" dirty="0"/>
              <a:t>Source: Buckley et al. (2022)</a:t>
            </a:r>
          </a:p>
        </p:txBody>
      </p:sp>
    </p:spTree>
    <p:extLst>
      <p:ext uri="{BB962C8B-B14F-4D97-AF65-F5344CB8AC3E}">
        <p14:creationId xmlns:p14="http://schemas.microsoft.com/office/powerpoint/2010/main" val="548659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50073-86F5-5951-48D5-18C1B5B99EBC}"/>
              </a:ext>
            </a:extLst>
          </p:cNvPr>
          <p:cNvSpPr>
            <a:spLocks noGrp="1"/>
          </p:cNvSpPr>
          <p:nvPr>
            <p:ph type="title"/>
          </p:nvPr>
        </p:nvSpPr>
        <p:spPr>
          <a:xfrm>
            <a:off x="694267" y="34255"/>
            <a:ext cx="8596668" cy="711200"/>
          </a:xfrm>
        </p:spPr>
        <p:txBody>
          <a:bodyPr>
            <a:normAutofit/>
          </a:bodyPr>
          <a:lstStyle/>
          <a:p>
            <a:pPr algn="ctr"/>
            <a:r>
              <a:rPr lang="en-GB" b="1" dirty="0"/>
              <a:t>Concept of culture</a:t>
            </a:r>
            <a:endParaRPr lang="en-GB" dirty="0"/>
          </a:p>
        </p:txBody>
      </p:sp>
      <p:sp>
        <p:nvSpPr>
          <p:cNvPr id="3" name="Content Placeholder 2">
            <a:extLst>
              <a:ext uri="{FF2B5EF4-FFF2-40B4-BE49-F238E27FC236}">
                <a16:creationId xmlns:a16="http://schemas.microsoft.com/office/drawing/2014/main" id="{90904DF3-7F55-BAB6-63A1-BC989203EFE1}"/>
              </a:ext>
            </a:extLst>
          </p:cNvPr>
          <p:cNvSpPr>
            <a:spLocks noGrp="1"/>
          </p:cNvSpPr>
          <p:nvPr>
            <p:ph idx="1"/>
          </p:nvPr>
        </p:nvSpPr>
        <p:spPr>
          <a:xfrm>
            <a:off x="194733" y="717450"/>
            <a:ext cx="8048935" cy="5964704"/>
          </a:xfrm>
        </p:spPr>
        <p:txBody>
          <a:bodyPr>
            <a:normAutofit fontScale="92500"/>
          </a:bodyPr>
          <a:lstStyle/>
          <a:p>
            <a:pPr algn="just">
              <a:lnSpc>
                <a:spcPct val="150000"/>
              </a:lnSpc>
            </a:pPr>
            <a:r>
              <a:rPr lang="en-US" dirty="0">
                <a:solidFill>
                  <a:schemeClr val="tx1"/>
                </a:solidFill>
              </a:rPr>
              <a:t>Culture – meaning values and beliefs, practices, language, and behavioral patterns of a community.</a:t>
            </a:r>
          </a:p>
          <a:p>
            <a:pPr algn="just">
              <a:lnSpc>
                <a:spcPct val="150000"/>
              </a:lnSpc>
            </a:pPr>
            <a:r>
              <a:rPr lang="en-US" dirty="0">
                <a:solidFill>
                  <a:schemeClr val="tx1"/>
                </a:solidFill>
              </a:rPr>
              <a:t>It is learned through social interaction and passed down across generations.</a:t>
            </a:r>
          </a:p>
          <a:p>
            <a:pPr algn="just">
              <a:lnSpc>
                <a:spcPct val="150000"/>
              </a:lnSpc>
            </a:pPr>
            <a:r>
              <a:rPr lang="en-US" dirty="0">
                <a:solidFill>
                  <a:schemeClr val="tx1"/>
                </a:solidFill>
              </a:rPr>
              <a:t>Culture cannot be disregarded in international communication between businesses as it drives speech, listening, negotiation, problem-solving and respect.</a:t>
            </a:r>
          </a:p>
          <a:p>
            <a:pPr algn="just">
              <a:lnSpc>
                <a:spcPct val="150000"/>
              </a:lnSpc>
            </a:pPr>
            <a:r>
              <a:rPr lang="en-US" dirty="0">
                <a:solidFill>
                  <a:schemeClr val="tx1"/>
                </a:solidFill>
              </a:rPr>
              <a:t>It also impacts views on hierarchy, time, collaboration, trust and decision-making.</a:t>
            </a:r>
          </a:p>
          <a:p>
            <a:pPr algn="just">
              <a:lnSpc>
                <a:spcPct val="150000"/>
              </a:lnSpc>
            </a:pPr>
            <a:r>
              <a:rPr lang="en-US" dirty="0">
                <a:solidFill>
                  <a:schemeClr val="tx1"/>
                </a:solidFill>
              </a:rPr>
              <a:t>It does not mean, that the culture somehow completely establish how you act but definitely gives you a strong sense on what to expect and how things should be interpreted in language.</a:t>
            </a:r>
          </a:p>
          <a:p>
            <a:pPr algn="just">
              <a:lnSpc>
                <a:spcPct val="150000"/>
              </a:lnSpc>
            </a:pPr>
            <a:r>
              <a:rPr lang="en-US" dirty="0">
                <a:solidFill>
                  <a:schemeClr val="tx1"/>
                </a:solidFill>
              </a:rPr>
              <a:t>So then understanding culture helps firms to avoid misunderstandings, build strong relationships and communicate effectively in global marketplaces.</a:t>
            </a:r>
          </a:p>
        </p:txBody>
      </p:sp>
      <p:sp>
        <p:nvSpPr>
          <p:cNvPr id="4" name="TextBox 3"/>
          <p:cNvSpPr txBox="1"/>
          <p:nvPr/>
        </p:nvSpPr>
        <p:spPr>
          <a:xfrm>
            <a:off x="5598941" y="6428938"/>
            <a:ext cx="3671668" cy="369332"/>
          </a:xfrm>
          <a:prstGeom prst="rect">
            <a:avLst/>
          </a:prstGeom>
          <a:noFill/>
        </p:spPr>
        <p:txBody>
          <a:bodyPr wrap="square" rtlCol="0">
            <a:spAutoFit/>
          </a:bodyPr>
          <a:lstStyle/>
          <a:p>
            <a:r>
              <a:rPr lang="en-US" dirty="0"/>
              <a:t>Source: </a:t>
            </a:r>
            <a:r>
              <a:rPr lang="en-US" dirty="0" err="1"/>
              <a:t>Szkudlarek</a:t>
            </a:r>
            <a:r>
              <a:rPr lang="en-US" dirty="0"/>
              <a:t> et al. (2020)</a:t>
            </a:r>
          </a:p>
        </p:txBody>
      </p:sp>
    </p:spTree>
    <p:extLst>
      <p:ext uri="{BB962C8B-B14F-4D97-AF65-F5344CB8AC3E}">
        <p14:creationId xmlns:p14="http://schemas.microsoft.com/office/powerpoint/2010/main" val="2714250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575D4-BD78-96FA-B90A-63B200265B17}"/>
              </a:ext>
            </a:extLst>
          </p:cNvPr>
          <p:cNvSpPr>
            <a:spLocks noGrp="1"/>
          </p:cNvSpPr>
          <p:nvPr>
            <p:ph type="title"/>
          </p:nvPr>
        </p:nvSpPr>
        <p:spPr>
          <a:xfrm>
            <a:off x="1168399" y="48323"/>
            <a:ext cx="7230534" cy="702733"/>
          </a:xfrm>
        </p:spPr>
        <p:txBody>
          <a:bodyPr/>
          <a:lstStyle/>
          <a:p>
            <a:pPr algn="ctr"/>
            <a:r>
              <a:rPr lang="en-GB" b="1" dirty="0"/>
              <a:t>Various elements of culture </a:t>
            </a:r>
            <a:endParaRPr lang="en-GB" dirty="0"/>
          </a:p>
        </p:txBody>
      </p:sp>
      <p:sp>
        <p:nvSpPr>
          <p:cNvPr id="3" name="Content Placeholder 2">
            <a:extLst>
              <a:ext uri="{FF2B5EF4-FFF2-40B4-BE49-F238E27FC236}">
                <a16:creationId xmlns:a16="http://schemas.microsoft.com/office/drawing/2014/main" id="{AC1B5E6D-BCF0-8931-8DF1-2F21F4B385CB}"/>
              </a:ext>
            </a:extLst>
          </p:cNvPr>
          <p:cNvSpPr>
            <a:spLocks noGrp="1"/>
          </p:cNvSpPr>
          <p:nvPr>
            <p:ph idx="1"/>
          </p:nvPr>
        </p:nvSpPr>
        <p:spPr>
          <a:xfrm>
            <a:off x="70339" y="675249"/>
            <a:ext cx="8299937" cy="5992837"/>
          </a:xfrm>
        </p:spPr>
        <p:txBody>
          <a:bodyPr anchor="t">
            <a:normAutofit fontScale="92500" lnSpcReduction="10000"/>
          </a:bodyPr>
          <a:lstStyle/>
          <a:p>
            <a:pPr algn="just"/>
            <a:r>
              <a:rPr lang="en-US" dirty="0">
                <a:solidFill>
                  <a:schemeClr val="tx1"/>
                </a:solidFill>
              </a:rPr>
              <a:t>Cultural Web explains culture based on six interconnected elements that affect how people think, feel, and interact with others in the organization. At the core are shared beliefs that prescribe “how procedures are to be carried out.”</a:t>
            </a:r>
          </a:p>
          <a:p>
            <a:pPr algn="just"/>
            <a:r>
              <a:rPr lang="en-US" b="1" dirty="0">
                <a:solidFill>
                  <a:schemeClr val="tx1"/>
                </a:solidFill>
              </a:rPr>
              <a:t>Stories:</a:t>
            </a:r>
            <a:r>
              <a:rPr lang="en-US" dirty="0">
                <a:solidFill>
                  <a:schemeClr val="tx1"/>
                </a:solidFill>
              </a:rPr>
              <a:t> The facts include the who, what and where of what people talk about. They teach lessons on the organization’s truths and greatly influence how we communicate.</a:t>
            </a:r>
          </a:p>
          <a:p>
            <a:pPr algn="just"/>
            <a:r>
              <a:rPr lang="en-US" b="1" dirty="0">
                <a:solidFill>
                  <a:schemeClr val="tx1"/>
                </a:solidFill>
              </a:rPr>
              <a:t>Symbols:</a:t>
            </a:r>
            <a:r>
              <a:rPr lang="en-US" dirty="0">
                <a:solidFill>
                  <a:schemeClr val="tx1"/>
                </a:solidFill>
              </a:rPr>
              <a:t> The symbols including logos, dress codes, workplace aesthetics and titles and language. These prototype symbols communicate identity, professionalism and prestige.</a:t>
            </a:r>
          </a:p>
          <a:p>
            <a:pPr algn="just"/>
            <a:r>
              <a:rPr lang="en-US" b="1" dirty="0">
                <a:solidFill>
                  <a:schemeClr val="tx1"/>
                </a:solidFill>
              </a:rPr>
              <a:t>Power Structure: </a:t>
            </a:r>
            <a:r>
              <a:rPr lang="en-US" dirty="0">
                <a:solidFill>
                  <a:schemeClr val="tx1"/>
                </a:solidFill>
              </a:rPr>
              <a:t>The power structure reveals who has the ability to impact decision making. This extends to power, bargaining numbers, the first port of call in terms of global trade.</a:t>
            </a:r>
          </a:p>
          <a:p>
            <a:pPr algn="just"/>
            <a:r>
              <a:rPr lang="en-US" b="1" dirty="0">
                <a:solidFill>
                  <a:schemeClr val="tx1"/>
                </a:solidFill>
              </a:rPr>
              <a:t>Organizational structure: </a:t>
            </a:r>
            <a:r>
              <a:rPr lang="en-US" dirty="0">
                <a:solidFill>
                  <a:schemeClr val="tx1"/>
                </a:solidFill>
              </a:rPr>
              <a:t>It has to do with individuals formal and informal ties. It shapes reporting structures, collaboration, and how the lines of communication flow across divisions and countries.</a:t>
            </a:r>
          </a:p>
          <a:p>
            <a:pPr algn="just"/>
            <a:r>
              <a:rPr lang="en-US" b="1" dirty="0">
                <a:solidFill>
                  <a:schemeClr val="tx1"/>
                </a:solidFill>
              </a:rPr>
              <a:t>Control System: </a:t>
            </a:r>
            <a:r>
              <a:rPr lang="en-US" dirty="0">
                <a:solidFill>
                  <a:schemeClr val="tx1"/>
                </a:solidFill>
              </a:rPr>
              <a:t>Systems of control, such as regulations, incentives, financial allocations, and performance metrics to govern behavior. They have to show what the organization values.</a:t>
            </a:r>
          </a:p>
          <a:p>
            <a:pPr algn="just"/>
            <a:r>
              <a:rPr lang="en-US" b="1" dirty="0">
                <a:solidFill>
                  <a:schemeClr val="tx1"/>
                </a:solidFill>
              </a:rPr>
              <a:t>Rituals and routines: </a:t>
            </a:r>
            <a:r>
              <a:rPr lang="en-US" dirty="0">
                <a:solidFill>
                  <a:schemeClr val="tx1"/>
                </a:solidFill>
              </a:rPr>
              <a:t>These are the way people normally do business, hang out and communicate with one another. These factors individually and collectively affect corporate communication as well in design of an organizational culture.</a:t>
            </a:r>
          </a:p>
        </p:txBody>
      </p:sp>
      <p:pic>
        <p:nvPicPr>
          <p:cNvPr id="5" name="Picture 4" descr="The Cultural Web diagram illustrates the interconnected elements of an organization's culture, including stories, rituals, routines, symbols, control, power, and organizational structure.&#10;&#10;AI-generated content may be incorrect.">
            <a:extLst>
              <a:ext uri="{FF2B5EF4-FFF2-40B4-BE49-F238E27FC236}">
                <a16:creationId xmlns:a16="http://schemas.microsoft.com/office/drawing/2014/main" id="{C30EEB40-EABA-F1CB-969B-F54951940901}"/>
              </a:ext>
            </a:extLst>
          </p:cNvPr>
          <p:cNvPicPr>
            <a:picLocks noChangeAspect="1"/>
          </p:cNvPicPr>
          <p:nvPr/>
        </p:nvPicPr>
        <p:blipFill>
          <a:blip r:embed="rId2"/>
          <a:stretch>
            <a:fillRect/>
          </a:stretch>
        </p:blipFill>
        <p:spPr>
          <a:xfrm>
            <a:off x="8426548" y="1561511"/>
            <a:ext cx="3674926" cy="3882683"/>
          </a:xfrm>
          <a:prstGeom prst="rect">
            <a:avLst/>
          </a:prstGeom>
        </p:spPr>
      </p:pic>
      <p:sp>
        <p:nvSpPr>
          <p:cNvPr id="6" name="TextBox 5"/>
          <p:cNvSpPr txBox="1"/>
          <p:nvPr/>
        </p:nvSpPr>
        <p:spPr>
          <a:xfrm>
            <a:off x="8060789" y="6414866"/>
            <a:ext cx="3657600" cy="369332"/>
          </a:xfrm>
          <a:prstGeom prst="rect">
            <a:avLst/>
          </a:prstGeom>
          <a:noFill/>
        </p:spPr>
        <p:txBody>
          <a:bodyPr wrap="square" rtlCol="0">
            <a:spAutoFit/>
          </a:bodyPr>
          <a:lstStyle/>
          <a:p>
            <a:r>
              <a:rPr lang="en-US" dirty="0"/>
              <a:t>Source: Whittington et al. (2019)</a:t>
            </a:r>
          </a:p>
        </p:txBody>
      </p:sp>
    </p:spTree>
    <p:extLst>
      <p:ext uri="{BB962C8B-B14F-4D97-AF65-F5344CB8AC3E}">
        <p14:creationId xmlns:p14="http://schemas.microsoft.com/office/powerpoint/2010/main" val="959283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52FF3-33CE-1C10-925D-51D53D8E47BC}"/>
              </a:ext>
            </a:extLst>
          </p:cNvPr>
          <p:cNvSpPr>
            <a:spLocks noGrp="1"/>
          </p:cNvSpPr>
          <p:nvPr>
            <p:ph type="title"/>
          </p:nvPr>
        </p:nvSpPr>
        <p:spPr>
          <a:xfrm>
            <a:off x="164249" y="156238"/>
            <a:ext cx="10189573" cy="687824"/>
          </a:xfrm>
        </p:spPr>
        <p:txBody>
          <a:bodyPr>
            <a:normAutofit/>
          </a:bodyPr>
          <a:lstStyle/>
          <a:p>
            <a:pPr algn="ctr"/>
            <a:r>
              <a:rPr lang="en-GB" b="1" dirty="0"/>
              <a:t>About Hofstede’s Cultural Dimensions Theory</a:t>
            </a:r>
            <a:endParaRPr lang="en-GB" dirty="0"/>
          </a:p>
        </p:txBody>
      </p:sp>
      <p:sp>
        <p:nvSpPr>
          <p:cNvPr id="3" name="Content Placeholder 2">
            <a:extLst>
              <a:ext uri="{FF2B5EF4-FFF2-40B4-BE49-F238E27FC236}">
                <a16:creationId xmlns:a16="http://schemas.microsoft.com/office/drawing/2014/main" id="{E485D853-0B05-3C24-3527-0770F8833A0D}"/>
              </a:ext>
            </a:extLst>
          </p:cNvPr>
          <p:cNvSpPr>
            <a:spLocks noGrp="1"/>
          </p:cNvSpPr>
          <p:nvPr>
            <p:ph idx="1"/>
          </p:nvPr>
        </p:nvSpPr>
        <p:spPr>
          <a:xfrm>
            <a:off x="182880" y="858132"/>
            <a:ext cx="7976382" cy="5838092"/>
          </a:xfrm>
        </p:spPr>
        <p:txBody>
          <a:bodyPr>
            <a:normAutofit fontScale="92500" lnSpcReduction="10000"/>
          </a:bodyPr>
          <a:lstStyle/>
          <a:p>
            <a:pPr algn="just"/>
            <a:r>
              <a:rPr lang="en-US" dirty="0" err="1">
                <a:solidFill>
                  <a:schemeClr val="tx1"/>
                </a:solidFill>
              </a:rPr>
              <a:t>Hofstede’s</a:t>
            </a:r>
            <a:r>
              <a:rPr lang="en-US" dirty="0">
                <a:solidFill>
                  <a:schemeClr val="tx1"/>
                </a:solidFill>
              </a:rPr>
              <a:t> Cultural Dimensions Theory is a framework for comparing the cultures of different countries and analyzing how culture influences behavior at work and communication.</a:t>
            </a:r>
          </a:p>
          <a:p>
            <a:pPr algn="just"/>
            <a:r>
              <a:rPr lang="en-US" dirty="0">
                <a:solidFill>
                  <a:schemeClr val="tx1"/>
                </a:solidFill>
              </a:rPr>
              <a:t>The Model, which explains foreign business difference across cultures in term of six variables.</a:t>
            </a:r>
          </a:p>
          <a:p>
            <a:pPr algn="just"/>
            <a:r>
              <a:rPr lang="en-US" b="1" dirty="0">
                <a:solidFill>
                  <a:schemeClr val="tx1"/>
                </a:solidFill>
              </a:rPr>
              <a:t>Power Distance Index (PDI): </a:t>
            </a:r>
            <a:r>
              <a:rPr lang="en-US" dirty="0">
                <a:solidFill>
                  <a:schemeClr val="tx1"/>
                </a:solidFill>
              </a:rPr>
              <a:t>How much people accept differences in power and authority.</a:t>
            </a:r>
          </a:p>
          <a:p>
            <a:pPr algn="just"/>
            <a:r>
              <a:rPr lang="en-US" b="1" dirty="0">
                <a:solidFill>
                  <a:schemeClr val="tx1"/>
                </a:solidFill>
              </a:rPr>
              <a:t>Individualism </a:t>
            </a:r>
            <a:r>
              <a:rPr lang="en-US" b="1" dirty="0" err="1">
                <a:solidFill>
                  <a:schemeClr val="tx1"/>
                </a:solidFill>
              </a:rPr>
              <a:t>vs</a:t>
            </a:r>
            <a:r>
              <a:rPr lang="en-US" b="1" dirty="0">
                <a:solidFill>
                  <a:schemeClr val="tx1"/>
                </a:solidFill>
              </a:rPr>
              <a:t> Collectivism (IDV): </a:t>
            </a:r>
            <a:r>
              <a:rPr lang="en-US" dirty="0">
                <a:solidFill>
                  <a:schemeClr val="tx1"/>
                </a:solidFill>
              </a:rPr>
              <a:t>The degree to which individuals put personal goals before group orientation</a:t>
            </a:r>
          </a:p>
          <a:p>
            <a:pPr algn="just"/>
            <a:r>
              <a:rPr lang="en-US" b="1" dirty="0">
                <a:solidFill>
                  <a:schemeClr val="tx1"/>
                </a:solidFill>
              </a:rPr>
              <a:t>Uncertainty Avoidance (UAI): </a:t>
            </a:r>
            <a:r>
              <a:rPr lang="en-US" dirty="0">
                <a:solidFill>
                  <a:schemeClr val="tx1"/>
                </a:solidFill>
              </a:rPr>
              <a:t>How much a society will tolerate the fields in an unknown, uncertain and ambiguous state.</a:t>
            </a:r>
          </a:p>
          <a:p>
            <a:pPr algn="just"/>
            <a:r>
              <a:rPr lang="en-US" b="1" dirty="0">
                <a:solidFill>
                  <a:schemeClr val="tx1"/>
                </a:solidFill>
              </a:rPr>
              <a:t>Masculinity versus Femininity (MAS): </a:t>
            </a:r>
            <a:r>
              <a:rPr lang="en-US" dirty="0">
                <a:solidFill>
                  <a:schemeClr val="tx1"/>
                </a:solidFill>
              </a:rPr>
              <a:t>The degree of importance that is placed on assertiveness, competition and achievement as opposed to caring for others, collaboration and quality of life.</a:t>
            </a:r>
          </a:p>
          <a:p>
            <a:pPr algn="just"/>
            <a:r>
              <a:rPr lang="en-US" b="1" dirty="0">
                <a:solidFill>
                  <a:schemeClr val="tx1"/>
                </a:solidFill>
              </a:rPr>
              <a:t>Long-term Orientation (LTO) and Indulgence vs. Restraint (IND): </a:t>
            </a:r>
            <a:r>
              <a:rPr lang="en-US" dirty="0">
                <a:solidFill>
                  <a:schemeClr val="tx1"/>
                </a:solidFill>
              </a:rPr>
              <a:t>These show if civilizations value thinking of the future, tradition, pleasure or self-discipline.</a:t>
            </a:r>
          </a:p>
          <a:p>
            <a:pPr algn="just"/>
            <a:r>
              <a:rPr lang="en-US" dirty="0">
                <a:solidFill>
                  <a:schemeClr val="tx1"/>
                </a:solidFill>
              </a:rPr>
              <a:t>This concept helps managers modify leadership, negotiation, team work, and communication approaches in a cross-cultural or international business environment.</a:t>
            </a:r>
          </a:p>
        </p:txBody>
      </p:sp>
      <p:pic>
        <p:nvPicPr>
          <p:cNvPr id="2050" name="Picture 2" descr="Hofstede's Cultural Dimensions Theory - iEduNote.com">
            <a:extLst>
              <a:ext uri="{FF2B5EF4-FFF2-40B4-BE49-F238E27FC236}">
                <a16:creationId xmlns:a16="http://schemas.microsoft.com/office/drawing/2014/main" id="{FD77472B-959A-A81C-7C4A-B366E6308AB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34171" y="1772528"/>
            <a:ext cx="4239962" cy="394534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669266" y="6390192"/>
            <a:ext cx="3601329" cy="369332"/>
          </a:xfrm>
          <a:prstGeom prst="rect">
            <a:avLst/>
          </a:prstGeom>
          <a:noFill/>
        </p:spPr>
        <p:txBody>
          <a:bodyPr wrap="square" rtlCol="0">
            <a:spAutoFit/>
          </a:bodyPr>
          <a:lstStyle/>
          <a:p>
            <a:r>
              <a:rPr lang="en-US" dirty="0"/>
              <a:t>Source: </a:t>
            </a:r>
            <a:r>
              <a:rPr lang="en-US" dirty="0" err="1"/>
              <a:t>Hofstede</a:t>
            </a:r>
            <a:r>
              <a:rPr lang="en-US" dirty="0"/>
              <a:t> et al. (2020)</a:t>
            </a:r>
          </a:p>
        </p:txBody>
      </p:sp>
    </p:spTree>
    <p:extLst>
      <p:ext uri="{BB962C8B-B14F-4D97-AF65-F5344CB8AC3E}">
        <p14:creationId xmlns:p14="http://schemas.microsoft.com/office/powerpoint/2010/main" val="1574518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36448-3E12-6D9D-86DB-BB3611CCF6D6}"/>
              </a:ext>
            </a:extLst>
          </p:cNvPr>
          <p:cNvSpPr>
            <a:spLocks noGrp="1"/>
          </p:cNvSpPr>
          <p:nvPr>
            <p:ph type="title"/>
          </p:nvPr>
        </p:nvSpPr>
        <p:spPr>
          <a:xfrm>
            <a:off x="677334" y="156238"/>
            <a:ext cx="9254942" cy="1320800"/>
          </a:xfrm>
        </p:spPr>
        <p:txBody>
          <a:bodyPr/>
          <a:lstStyle/>
          <a:p>
            <a:r>
              <a:rPr lang="en-GB" b="1" dirty="0"/>
              <a:t>Hofstede’s Cultural Dimensions Theory underpinning about impact of culture</a:t>
            </a:r>
          </a:p>
        </p:txBody>
      </p:sp>
      <p:sp>
        <p:nvSpPr>
          <p:cNvPr id="3" name="Content Placeholder 2">
            <a:extLst>
              <a:ext uri="{FF2B5EF4-FFF2-40B4-BE49-F238E27FC236}">
                <a16:creationId xmlns:a16="http://schemas.microsoft.com/office/drawing/2014/main" id="{83233D3F-2226-1E15-89EF-5503411FD943}"/>
              </a:ext>
            </a:extLst>
          </p:cNvPr>
          <p:cNvSpPr>
            <a:spLocks noGrp="1"/>
          </p:cNvSpPr>
          <p:nvPr>
            <p:ph idx="1"/>
          </p:nvPr>
        </p:nvSpPr>
        <p:spPr>
          <a:xfrm>
            <a:off x="267286" y="1477038"/>
            <a:ext cx="9509760" cy="5224723"/>
          </a:xfrm>
        </p:spPr>
        <p:txBody>
          <a:bodyPr/>
          <a:lstStyle/>
          <a:p>
            <a:pPr algn="just"/>
            <a:r>
              <a:rPr lang="en-US" dirty="0" err="1">
                <a:solidFill>
                  <a:schemeClr val="tx1"/>
                </a:solidFill>
              </a:rPr>
              <a:t>Hofstede’s</a:t>
            </a:r>
            <a:r>
              <a:rPr lang="en-US" dirty="0">
                <a:solidFill>
                  <a:schemeClr val="tx1"/>
                </a:solidFill>
              </a:rPr>
              <a:t> Cultural Dimensions Theory explains how behavior, values and communication is influenced by national culture in the international business environment.</a:t>
            </a:r>
          </a:p>
          <a:p>
            <a:pPr algn="just"/>
            <a:r>
              <a:rPr lang="en-US" dirty="0">
                <a:solidFill>
                  <a:schemeClr val="tx1"/>
                </a:solidFill>
              </a:rPr>
              <a:t>It provides a practical way to articulate cultural clashing and understand why people from other countries have different thoughts and practices in the work environment.</a:t>
            </a:r>
          </a:p>
          <a:p>
            <a:pPr algn="just"/>
            <a:r>
              <a:rPr lang="en-US" dirty="0">
                <a:solidFill>
                  <a:schemeClr val="tx1"/>
                </a:solidFill>
              </a:rPr>
              <a:t>The theory includes six dimensions: Power distance, individualism vs. collectivism; uncertainty avoidance; masculinity vs. femininity; long-term orientation, and indulgence vs. constraints. Whereas, these parameters are indicative of a lot of cultural differences across countries.</a:t>
            </a:r>
          </a:p>
          <a:p>
            <a:pPr algn="just"/>
            <a:r>
              <a:rPr lang="en-US" dirty="0">
                <a:solidFill>
                  <a:schemeClr val="tx1"/>
                </a:solidFill>
              </a:rPr>
              <a:t>It explains how culture matters, as it influences leadership style, decision-making, collaboration, motivation and conflict resolution or avoidance in organizations.</a:t>
            </a:r>
          </a:p>
          <a:p>
            <a:pPr algn="just"/>
            <a:r>
              <a:rPr lang="en-US" dirty="0">
                <a:solidFill>
                  <a:schemeClr val="tx1"/>
                </a:solidFill>
              </a:rPr>
              <a:t>The model explains differences in formality, authority during negotiation, cultivation of relationships and responses to risk or uncertainty across corporate communication.</a:t>
            </a:r>
          </a:p>
          <a:p>
            <a:pPr algn="just"/>
            <a:r>
              <a:rPr lang="en-US" dirty="0">
                <a:solidFill>
                  <a:schemeClr val="tx1"/>
                </a:solidFill>
              </a:rPr>
              <a:t>Thus, the concept is advantageous to managers as it improves cross-cultural understanding and makes international communication more efficient.</a:t>
            </a:r>
          </a:p>
        </p:txBody>
      </p:sp>
      <p:sp>
        <p:nvSpPr>
          <p:cNvPr id="4" name="TextBox 3"/>
          <p:cNvSpPr txBox="1"/>
          <p:nvPr/>
        </p:nvSpPr>
        <p:spPr>
          <a:xfrm>
            <a:off x="5964701" y="6372666"/>
            <a:ext cx="2672862" cy="369332"/>
          </a:xfrm>
          <a:prstGeom prst="rect">
            <a:avLst/>
          </a:prstGeom>
          <a:noFill/>
        </p:spPr>
        <p:txBody>
          <a:bodyPr wrap="square" rtlCol="0">
            <a:spAutoFit/>
          </a:bodyPr>
          <a:lstStyle/>
          <a:p>
            <a:r>
              <a:rPr lang="en-US" dirty="0"/>
              <a:t>Source: </a:t>
            </a:r>
            <a:r>
              <a:rPr lang="en-US" dirty="0" err="1"/>
              <a:t>Hofstede</a:t>
            </a:r>
            <a:r>
              <a:rPr lang="en-US" dirty="0"/>
              <a:t> (2023)</a:t>
            </a:r>
          </a:p>
        </p:txBody>
      </p:sp>
    </p:spTree>
    <p:extLst>
      <p:ext uri="{BB962C8B-B14F-4D97-AF65-F5344CB8AC3E}">
        <p14:creationId xmlns:p14="http://schemas.microsoft.com/office/powerpoint/2010/main" val="780733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D781F-0BF7-9DFD-C745-88B3105E862A}"/>
              </a:ext>
            </a:extLst>
          </p:cNvPr>
          <p:cNvSpPr>
            <a:spLocks noGrp="1"/>
          </p:cNvSpPr>
          <p:nvPr>
            <p:ph type="title"/>
          </p:nvPr>
        </p:nvSpPr>
        <p:spPr>
          <a:xfrm>
            <a:off x="-14067" y="104853"/>
            <a:ext cx="10311617" cy="739209"/>
          </a:xfrm>
        </p:spPr>
        <p:txBody>
          <a:bodyPr>
            <a:normAutofit fontScale="90000"/>
          </a:bodyPr>
          <a:lstStyle/>
          <a:p>
            <a:pPr algn="ctr"/>
            <a:r>
              <a:rPr lang="en-GB" b="1" dirty="0"/>
              <a:t>Cultural elements based on the Chinese to overcome</a:t>
            </a:r>
          </a:p>
        </p:txBody>
      </p:sp>
      <p:sp>
        <p:nvSpPr>
          <p:cNvPr id="3" name="Content Placeholder 2">
            <a:extLst>
              <a:ext uri="{FF2B5EF4-FFF2-40B4-BE49-F238E27FC236}">
                <a16:creationId xmlns:a16="http://schemas.microsoft.com/office/drawing/2014/main" id="{342FB0AA-EBD3-E3BF-110E-6A24407F7ADD}"/>
              </a:ext>
            </a:extLst>
          </p:cNvPr>
          <p:cNvSpPr>
            <a:spLocks noGrp="1"/>
          </p:cNvSpPr>
          <p:nvPr>
            <p:ph idx="1"/>
          </p:nvPr>
        </p:nvSpPr>
        <p:spPr>
          <a:xfrm>
            <a:off x="98477" y="759655"/>
            <a:ext cx="9678570" cy="5880296"/>
          </a:xfrm>
        </p:spPr>
        <p:txBody>
          <a:bodyPr>
            <a:noAutofit/>
          </a:bodyPr>
          <a:lstStyle/>
          <a:p>
            <a:pPr algn="just"/>
            <a:r>
              <a:rPr lang="en-US" sz="2000" dirty="0">
                <a:solidFill>
                  <a:schemeClr val="tx1"/>
                </a:solidFill>
              </a:rPr>
              <a:t>In Chinese corporate culture, hierarchy and respect for seniority are very important, so formal behavior (titles and polite etiquette) matters a lot in meetings and communication.</a:t>
            </a:r>
          </a:p>
          <a:p>
            <a:pPr algn="just"/>
            <a:r>
              <a:rPr lang="en-US" sz="2000" dirty="0">
                <a:solidFill>
                  <a:schemeClr val="tx1"/>
                </a:solidFill>
              </a:rPr>
              <a:t>Relationship-building, known as </a:t>
            </a:r>
            <a:r>
              <a:rPr lang="en-US" sz="2000" dirty="0" err="1">
                <a:solidFill>
                  <a:schemeClr val="tx1"/>
                </a:solidFill>
              </a:rPr>
              <a:t>guanxi</a:t>
            </a:r>
            <a:r>
              <a:rPr lang="en-US" sz="2000" dirty="0">
                <a:solidFill>
                  <a:schemeClr val="tx1"/>
                </a:solidFill>
              </a:rPr>
              <a:t>, is of utmost importance. Unlike corporate perceived risk which is largely transactional based on contracts, business trust is built by relationships, trustworthiness and communication.</a:t>
            </a:r>
          </a:p>
          <a:p>
            <a:pPr algn="just"/>
            <a:r>
              <a:rPr lang="en-US" sz="2000" dirty="0">
                <a:solidFill>
                  <a:schemeClr val="tx1"/>
                </a:solidFill>
              </a:rPr>
              <a:t>Face (</a:t>
            </a:r>
            <a:r>
              <a:rPr lang="en-US" sz="2000" dirty="0" err="1">
                <a:solidFill>
                  <a:schemeClr val="tx1"/>
                </a:solidFill>
              </a:rPr>
              <a:t>mianzi</a:t>
            </a:r>
            <a:r>
              <a:rPr lang="en-US" sz="2000" dirty="0">
                <a:solidFill>
                  <a:schemeClr val="tx1"/>
                </a:solidFill>
              </a:rPr>
              <a:t>) must be safeguarded. Public criticism, overt rejection or humiliation can erode confidence and putting commercial partnerships at risk.</a:t>
            </a:r>
          </a:p>
          <a:p>
            <a:pPr algn="just"/>
            <a:r>
              <a:rPr lang="en-US" sz="2000" dirty="0">
                <a:solidFill>
                  <a:schemeClr val="tx1"/>
                </a:solidFill>
              </a:rPr>
              <a:t>The core value of Chinese culture is collectivism, in which the collective will and cohesion, loyalty, and consistency are more important than personal opinions.</a:t>
            </a:r>
          </a:p>
          <a:p>
            <a:pPr algn="just"/>
            <a:r>
              <a:rPr lang="en-US" sz="2000" dirty="0">
                <a:solidFill>
                  <a:schemeClr val="tx1"/>
                </a:solidFill>
              </a:rPr>
              <a:t>Communication power be more indirect and high-context, requiring foreign associates to listen suspiciously, be enduring and avoid overly aggressive negotiating tactics.</a:t>
            </a:r>
          </a:p>
          <a:p>
            <a:pPr algn="just"/>
            <a:r>
              <a:rPr lang="en-US" sz="2000" dirty="0">
                <a:solidFill>
                  <a:schemeClr val="tx1"/>
                </a:solidFill>
              </a:rPr>
              <a:t>To confront cultural barriers, global firms have to display respectful options, build relationships fast, discuss a diplomatic language and focus on sustainable collaboration.</a:t>
            </a:r>
          </a:p>
        </p:txBody>
      </p:sp>
      <p:sp>
        <p:nvSpPr>
          <p:cNvPr id="4" name="TextBox 3"/>
          <p:cNvSpPr txBox="1"/>
          <p:nvPr/>
        </p:nvSpPr>
        <p:spPr>
          <a:xfrm>
            <a:off x="4923692" y="6344531"/>
            <a:ext cx="3629465" cy="400110"/>
          </a:xfrm>
          <a:prstGeom prst="rect">
            <a:avLst/>
          </a:prstGeom>
          <a:noFill/>
        </p:spPr>
        <p:txBody>
          <a:bodyPr wrap="square" rtlCol="0">
            <a:spAutoFit/>
          </a:bodyPr>
          <a:lstStyle/>
          <a:p>
            <a:r>
              <a:rPr lang="en-US" sz="2000" dirty="0"/>
              <a:t>Source: Buckley et al. (2022)</a:t>
            </a:r>
          </a:p>
        </p:txBody>
      </p:sp>
    </p:spTree>
    <p:extLst>
      <p:ext uri="{BB962C8B-B14F-4D97-AF65-F5344CB8AC3E}">
        <p14:creationId xmlns:p14="http://schemas.microsoft.com/office/powerpoint/2010/main" val="2243660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464B-FF11-360A-0510-3C75C2AFEDB1}"/>
              </a:ext>
            </a:extLst>
          </p:cNvPr>
          <p:cNvSpPr>
            <a:spLocks noGrp="1"/>
          </p:cNvSpPr>
          <p:nvPr>
            <p:ph type="title"/>
          </p:nvPr>
        </p:nvSpPr>
        <p:spPr>
          <a:xfrm>
            <a:off x="539133" y="71826"/>
            <a:ext cx="8596668" cy="660400"/>
          </a:xfrm>
        </p:spPr>
        <p:txBody>
          <a:bodyPr>
            <a:normAutofit fontScale="90000"/>
          </a:bodyPr>
          <a:lstStyle/>
          <a:p>
            <a:pPr algn="ctr"/>
            <a:r>
              <a:rPr lang="en-GB" b="1" dirty="0"/>
              <a:t>Negotiation strategies for a successful deal</a:t>
            </a:r>
          </a:p>
        </p:txBody>
      </p:sp>
      <p:sp>
        <p:nvSpPr>
          <p:cNvPr id="3" name="Content Placeholder 2">
            <a:extLst>
              <a:ext uri="{FF2B5EF4-FFF2-40B4-BE49-F238E27FC236}">
                <a16:creationId xmlns:a16="http://schemas.microsoft.com/office/drawing/2014/main" id="{A70D8878-96D1-BA3C-4A24-D57BB6525D71}"/>
              </a:ext>
            </a:extLst>
          </p:cNvPr>
          <p:cNvSpPr>
            <a:spLocks noGrp="1"/>
          </p:cNvSpPr>
          <p:nvPr>
            <p:ph idx="1"/>
          </p:nvPr>
        </p:nvSpPr>
        <p:spPr>
          <a:xfrm>
            <a:off x="14064" y="759656"/>
            <a:ext cx="7723163" cy="5894362"/>
          </a:xfrm>
        </p:spPr>
        <p:txBody>
          <a:bodyPr>
            <a:normAutofit/>
          </a:bodyPr>
          <a:lstStyle/>
          <a:p>
            <a:pPr algn="just"/>
            <a:r>
              <a:rPr lang="en-US" dirty="0">
                <a:solidFill>
                  <a:schemeClr val="tx1"/>
                </a:solidFill>
              </a:rPr>
              <a:t>Negotiating effectively begins with proper preparation. An envelope negotiator should specify goals, priorities, acceptable limits and non-negotiable risks before the discussion.</a:t>
            </a:r>
          </a:p>
          <a:p>
            <a:pPr algn="just"/>
            <a:r>
              <a:rPr lang="en-US" dirty="0">
                <a:solidFill>
                  <a:schemeClr val="tx1"/>
                </a:solidFill>
              </a:rPr>
              <a:t>Know your BATNA (Best Alternative to a Negotiated Agreement) That makes for a better BATNA and this builds trust and stops bad agreements from taking root.</a:t>
            </a:r>
          </a:p>
          <a:p>
            <a:pPr algn="just"/>
            <a:r>
              <a:rPr lang="en-US" dirty="0">
                <a:solidFill>
                  <a:schemeClr val="tx1"/>
                </a:solidFill>
              </a:rPr>
              <a:t>Great negotiators focus on interests, not just positions. This makes it easier to find pragmatic solutions that work for both sides.</a:t>
            </a:r>
          </a:p>
          <a:p>
            <a:pPr algn="just"/>
            <a:r>
              <a:rPr lang="en-US" dirty="0">
                <a:solidFill>
                  <a:schemeClr val="tx1"/>
                </a:solidFill>
              </a:rPr>
              <a:t>Through active listening and open-ended questions, they can discover the needs that drive their counterparts' demands, averting miscommunication and establishing trust across an otherwise adversarial playing field.</a:t>
            </a:r>
          </a:p>
          <a:p>
            <a:pPr algn="just"/>
            <a:r>
              <a:rPr lang="en-US" dirty="0">
                <a:solidFill>
                  <a:schemeClr val="tx1"/>
                </a:solidFill>
              </a:rPr>
              <a:t>Cultural knowledge is essential in international business; the way people communicate, trust level as well as perceptions be at variance across countries.</a:t>
            </a:r>
          </a:p>
          <a:p>
            <a:pPr algn="just"/>
            <a:r>
              <a:rPr lang="en-US" dirty="0">
                <a:solidFill>
                  <a:schemeClr val="tx1"/>
                </a:solidFill>
              </a:rPr>
              <a:t>Ultimately, aim for something that works for both sides, be patient, and make sure all provisions are confirmable in plain language for the deal to become possible and sustainable.</a:t>
            </a:r>
          </a:p>
        </p:txBody>
      </p:sp>
      <p:sp>
        <p:nvSpPr>
          <p:cNvPr id="4" name="TextBox 3"/>
          <p:cNvSpPr txBox="1"/>
          <p:nvPr/>
        </p:nvSpPr>
        <p:spPr>
          <a:xfrm>
            <a:off x="4529801" y="6344531"/>
            <a:ext cx="4276578" cy="400110"/>
          </a:xfrm>
          <a:prstGeom prst="rect">
            <a:avLst/>
          </a:prstGeom>
          <a:noFill/>
        </p:spPr>
        <p:txBody>
          <a:bodyPr wrap="square" rtlCol="0">
            <a:spAutoFit/>
          </a:bodyPr>
          <a:lstStyle/>
          <a:p>
            <a:r>
              <a:rPr lang="en-US" sz="2000" dirty="0"/>
              <a:t>Source: </a:t>
            </a:r>
            <a:r>
              <a:rPr lang="en-US" sz="2000" dirty="0" err="1"/>
              <a:t>Ahammad</a:t>
            </a:r>
            <a:r>
              <a:rPr lang="en-US" sz="2000" dirty="0"/>
              <a:t> et al. (2021)</a:t>
            </a:r>
          </a:p>
        </p:txBody>
      </p:sp>
      <p:pic>
        <p:nvPicPr>
          <p:cNvPr id="4098" name="Picture 2" descr="Negotiation strategies"/>
          <p:cNvPicPr>
            <a:picLocks noChangeAspect="1" noChangeArrowheads="1"/>
          </p:cNvPicPr>
          <p:nvPr/>
        </p:nvPicPr>
        <p:blipFill>
          <a:blip r:embed="rId2"/>
          <a:srcRect/>
          <a:stretch>
            <a:fillRect/>
          </a:stretch>
        </p:blipFill>
        <p:spPr bwMode="auto">
          <a:xfrm>
            <a:off x="7498080" y="1744382"/>
            <a:ext cx="4764260" cy="3637451"/>
          </a:xfrm>
          <a:prstGeom prst="rect">
            <a:avLst/>
          </a:prstGeom>
          <a:noFill/>
          <a:effectLst>
            <a:softEdge rad="127000"/>
          </a:effectLst>
        </p:spPr>
      </p:pic>
    </p:spTree>
    <p:extLst>
      <p:ext uri="{BB962C8B-B14F-4D97-AF65-F5344CB8AC3E}">
        <p14:creationId xmlns:p14="http://schemas.microsoft.com/office/powerpoint/2010/main" val="33959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CBE75-4223-333E-4445-443AB95C241E}"/>
              </a:ext>
            </a:extLst>
          </p:cNvPr>
          <p:cNvSpPr>
            <a:spLocks noGrp="1"/>
          </p:cNvSpPr>
          <p:nvPr>
            <p:ph type="title"/>
          </p:nvPr>
        </p:nvSpPr>
        <p:spPr>
          <a:xfrm>
            <a:off x="677334" y="93651"/>
            <a:ext cx="8596668" cy="745066"/>
          </a:xfrm>
        </p:spPr>
        <p:txBody>
          <a:bodyPr/>
          <a:lstStyle/>
          <a:p>
            <a:pPr algn="ctr"/>
            <a:r>
              <a:rPr lang="en-GB" b="1" dirty="0"/>
              <a:t>Conclusion</a:t>
            </a:r>
          </a:p>
        </p:txBody>
      </p:sp>
      <p:sp>
        <p:nvSpPr>
          <p:cNvPr id="3" name="Content Placeholder 2">
            <a:extLst>
              <a:ext uri="{FF2B5EF4-FFF2-40B4-BE49-F238E27FC236}">
                <a16:creationId xmlns:a16="http://schemas.microsoft.com/office/drawing/2014/main" id="{A04BB144-75FA-AFF0-038E-5C56D8816224}"/>
              </a:ext>
            </a:extLst>
          </p:cNvPr>
          <p:cNvSpPr>
            <a:spLocks noGrp="1"/>
          </p:cNvSpPr>
          <p:nvPr>
            <p:ph idx="1"/>
          </p:nvPr>
        </p:nvSpPr>
        <p:spPr>
          <a:xfrm>
            <a:off x="239151" y="773723"/>
            <a:ext cx="9355016" cy="5880295"/>
          </a:xfrm>
        </p:spPr>
        <p:txBody>
          <a:bodyPr>
            <a:noAutofit/>
          </a:bodyPr>
          <a:lstStyle/>
          <a:p>
            <a:pPr algn="just"/>
            <a:r>
              <a:rPr lang="en-US" sz="2000" dirty="0">
                <a:solidFill>
                  <a:schemeClr val="tx1"/>
                </a:solidFill>
              </a:rPr>
              <a:t>Intercultural communication will make international business successful.</a:t>
            </a:r>
          </a:p>
          <a:p>
            <a:pPr algn="just"/>
            <a:r>
              <a:rPr lang="en-US" sz="2000" dirty="0">
                <a:solidFill>
                  <a:schemeClr val="tx1"/>
                </a:solidFill>
              </a:rPr>
              <a:t>Negotiators who prepare, appreciate the cultural context, build relationships, listen actively and have their BATNA figured out in advance will likely come to an effective deal.</a:t>
            </a:r>
          </a:p>
          <a:p>
            <a:pPr algn="just"/>
            <a:r>
              <a:rPr lang="en-US" sz="2000" dirty="0">
                <a:solidFill>
                  <a:schemeClr val="tx1"/>
                </a:solidFill>
              </a:rPr>
              <a:t>Global Business Communication, Negotiation and Relationship Building are all heavily influenced by Cultural Differences.</a:t>
            </a:r>
          </a:p>
          <a:p>
            <a:pPr algn="just"/>
            <a:r>
              <a:rPr lang="en-US" sz="2000" dirty="0">
                <a:solidFill>
                  <a:schemeClr val="tx1"/>
                </a:solidFill>
              </a:rPr>
              <a:t>Understanding cultural differences helps organizations avoid misunderstandings, nurture more respectful conversations, and make better decisions in global markets.</a:t>
            </a:r>
          </a:p>
          <a:p>
            <a:pPr algn="just"/>
            <a:r>
              <a:rPr lang="en-US" sz="2000" dirty="0">
                <a:solidFill>
                  <a:schemeClr val="tx1"/>
                </a:solidFill>
              </a:rPr>
              <a:t>Culturally attuned, professionals that evaluate and analyze how to navigate cross-border interactions are a highly sought-after skill having or lacking cultural awareness can be the difference between cracking deals, building relationships and engaging successful long-term partnerships abroad.</a:t>
            </a:r>
          </a:p>
          <a:p>
            <a:pPr algn="just"/>
            <a:r>
              <a:rPr lang="en-US" sz="2000" dirty="0">
                <a:solidFill>
                  <a:schemeClr val="tx1"/>
                </a:solidFill>
              </a:rPr>
              <a:t>Thus, understanding culture is not an optional skill but a competitive element for preventing miscommunication, enhancing collaboration and generating global economic welfare sustainably.</a:t>
            </a:r>
          </a:p>
        </p:txBody>
      </p:sp>
    </p:spTree>
    <p:extLst>
      <p:ext uri="{BB962C8B-B14F-4D97-AF65-F5344CB8AC3E}">
        <p14:creationId xmlns:p14="http://schemas.microsoft.com/office/powerpoint/2010/main" val="1059553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85785-87F0-EB14-3EE3-5D1041105442}"/>
              </a:ext>
            </a:extLst>
          </p:cNvPr>
          <p:cNvSpPr>
            <a:spLocks noGrp="1"/>
          </p:cNvSpPr>
          <p:nvPr>
            <p:ph type="title"/>
          </p:nvPr>
        </p:nvSpPr>
        <p:spPr>
          <a:xfrm>
            <a:off x="677334" y="156238"/>
            <a:ext cx="8596668" cy="732762"/>
          </a:xfrm>
        </p:spPr>
        <p:txBody>
          <a:bodyPr>
            <a:normAutofit/>
          </a:bodyPr>
          <a:lstStyle/>
          <a:p>
            <a:pPr algn="ctr"/>
            <a:r>
              <a:rPr lang="en-GB" b="1" dirty="0"/>
              <a:t>Reference list</a:t>
            </a:r>
          </a:p>
        </p:txBody>
      </p:sp>
      <p:sp>
        <p:nvSpPr>
          <p:cNvPr id="3" name="Content Placeholder 2">
            <a:extLst>
              <a:ext uri="{FF2B5EF4-FFF2-40B4-BE49-F238E27FC236}">
                <a16:creationId xmlns:a16="http://schemas.microsoft.com/office/drawing/2014/main" id="{ED31C9B1-D14D-959D-72CA-6A6806A20F5D}"/>
              </a:ext>
            </a:extLst>
          </p:cNvPr>
          <p:cNvSpPr>
            <a:spLocks noGrp="1"/>
          </p:cNvSpPr>
          <p:nvPr>
            <p:ph idx="1"/>
          </p:nvPr>
        </p:nvSpPr>
        <p:spPr>
          <a:xfrm>
            <a:off x="152400" y="889001"/>
            <a:ext cx="9601200" cy="5731932"/>
          </a:xfrm>
        </p:spPr>
        <p:txBody>
          <a:bodyPr/>
          <a:lstStyle/>
          <a:p>
            <a:pPr algn="just"/>
            <a:r>
              <a:rPr lang="en-US" dirty="0" err="1">
                <a:solidFill>
                  <a:schemeClr val="tx1"/>
                </a:solidFill>
              </a:rPr>
              <a:t>Ahammad</a:t>
            </a:r>
            <a:r>
              <a:rPr lang="en-US" dirty="0">
                <a:solidFill>
                  <a:schemeClr val="tx1"/>
                </a:solidFill>
              </a:rPr>
              <a:t>, M. F.; </a:t>
            </a:r>
            <a:r>
              <a:rPr lang="en-US" dirty="0" err="1">
                <a:solidFill>
                  <a:schemeClr val="tx1"/>
                </a:solidFill>
              </a:rPr>
              <a:t>Tarba</a:t>
            </a:r>
            <a:r>
              <a:rPr lang="en-US" dirty="0">
                <a:solidFill>
                  <a:schemeClr val="tx1"/>
                </a:solidFill>
              </a:rPr>
              <a:t>, S. Y.; Liu, Y. and </a:t>
            </a:r>
            <a:r>
              <a:rPr lang="en-US" dirty="0" err="1">
                <a:solidFill>
                  <a:schemeClr val="tx1"/>
                </a:solidFill>
              </a:rPr>
              <a:t>Glaister</a:t>
            </a:r>
            <a:r>
              <a:rPr lang="en-US" dirty="0">
                <a:solidFill>
                  <a:schemeClr val="tx1"/>
                </a:solidFill>
              </a:rPr>
              <a:t>, K. W. (2021) ‘Exploring the factors influencing the negotiation process in cross-border M&amp;As’, </a:t>
            </a:r>
            <a:r>
              <a:rPr lang="en-US" i="1" dirty="0">
                <a:solidFill>
                  <a:schemeClr val="tx1"/>
                </a:solidFill>
              </a:rPr>
              <a:t>International Business Review</a:t>
            </a:r>
            <a:r>
              <a:rPr lang="en-US" dirty="0">
                <a:solidFill>
                  <a:schemeClr val="tx1"/>
                </a:solidFill>
              </a:rPr>
              <a:t>, Vol. 29(5), pp. 445–457.</a:t>
            </a:r>
          </a:p>
          <a:p>
            <a:pPr algn="just"/>
            <a:r>
              <a:rPr lang="en-US" dirty="0">
                <a:solidFill>
                  <a:schemeClr val="tx1"/>
                </a:solidFill>
              </a:rPr>
              <a:t>Buckley, P. J.; Clegg, J. and Tan, H. (2022) ‘Cultural awareness in knowledge transfer to China: The role of </a:t>
            </a:r>
            <a:r>
              <a:rPr lang="en-US" dirty="0" err="1">
                <a:solidFill>
                  <a:schemeClr val="tx1"/>
                </a:solidFill>
              </a:rPr>
              <a:t>guanxi</a:t>
            </a:r>
            <a:r>
              <a:rPr lang="en-US" dirty="0">
                <a:solidFill>
                  <a:schemeClr val="tx1"/>
                </a:solidFill>
              </a:rPr>
              <a:t> and </a:t>
            </a:r>
            <a:r>
              <a:rPr lang="en-US" dirty="0" err="1">
                <a:solidFill>
                  <a:schemeClr val="tx1"/>
                </a:solidFill>
              </a:rPr>
              <a:t>mianzi</a:t>
            </a:r>
            <a:r>
              <a:rPr lang="en-US" dirty="0">
                <a:solidFill>
                  <a:schemeClr val="tx1"/>
                </a:solidFill>
              </a:rPr>
              <a:t>’, </a:t>
            </a:r>
            <a:r>
              <a:rPr lang="en-US" i="1" dirty="0">
                <a:solidFill>
                  <a:schemeClr val="tx1"/>
                </a:solidFill>
              </a:rPr>
              <a:t>Journal of World Business</a:t>
            </a:r>
            <a:r>
              <a:rPr lang="en-US" dirty="0">
                <a:solidFill>
                  <a:schemeClr val="tx1"/>
                </a:solidFill>
              </a:rPr>
              <a:t>, Vol. 51(7), pp. 275–288.</a:t>
            </a:r>
          </a:p>
          <a:p>
            <a:pPr algn="just"/>
            <a:r>
              <a:rPr lang="en-US" dirty="0" err="1">
                <a:solidFill>
                  <a:schemeClr val="tx1"/>
                </a:solidFill>
              </a:rPr>
              <a:t>Cardon</a:t>
            </a:r>
            <a:r>
              <a:rPr lang="en-US" dirty="0">
                <a:solidFill>
                  <a:schemeClr val="tx1"/>
                </a:solidFill>
              </a:rPr>
              <a:t>, P. W. (2023) ‘Chinese business face: Communication behaviors and teaching approaches’, </a:t>
            </a:r>
            <a:r>
              <a:rPr lang="en-US" i="1" dirty="0">
                <a:solidFill>
                  <a:schemeClr val="tx1"/>
                </a:solidFill>
              </a:rPr>
              <a:t>Business Communication Quarterly</a:t>
            </a:r>
            <a:r>
              <a:rPr lang="en-US" dirty="0">
                <a:solidFill>
                  <a:schemeClr val="tx1"/>
                </a:solidFill>
              </a:rPr>
              <a:t>, Vol. 71(9), pp. 9–22.</a:t>
            </a:r>
          </a:p>
          <a:p>
            <a:pPr algn="just"/>
            <a:r>
              <a:rPr lang="en-US" dirty="0" err="1">
                <a:solidFill>
                  <a:schemeClr val="tx1"/>
                </a:solidFill>
              </a:rPr>
              <a:t>Hofstede</a:t>
            </a:r>
            <a:r>
              <a:rPr lang="en-US" dirty="0">
                <a:solidFill>
                  <a:schemeClr val="tx1"/>
                </a:solidFill>
              </a:rPr>
              <a:t>, G.; </a:t>
            </a:r>
            <a:r>
              <a:rPr lang="en-US" dirty="0" err="1">
                <a:solidFill>
                  <a:schemeClr val="tx1"/>
                </a:solidFill>
              </a:rPr>
              <a:t>Hofstede</a:t>
            </a:r>
            <a:r>
              <a:rPr lang="en-US" dirty="0">
                <a:solidFill>
                  <a:schemeClr val="tx1"/>
                </a:solidFill>
              </a:rPr>
              <a:t>, G. J. and </a:t>
            </a:r>
            <a:r>
              <a:rPr lang="en-US" dirty="0" err="1">
                <a:solidFill>
                  <a:schemeClr val="tx1"/>
                </a:solidFill>
              </a:rPr>
              <a:t>Minkov</a:t>
            </a:r>
            <a:r>
              <a:rPr lang="en-US" dirty="0">
                <a:solidFill>
                  <a:schemeClr val="tx1"/>
                </a:solidFill>
              </a:rPr>
              <a:t>, M. (2020) </a:t>
            </a:r>
            <a:r>
              <a:rPr lang="en-US" i="1" dirty="0">
                <a:solidFill>
                  <a:schemeClr val="tx1"/>
                </a:solidFill>
              </a:rPr>
              <a:t>Cultures and Organizations: Software of the Mind.</a:t>
            </a:r>
            <a:r>
              <a:rPr lang="en-US" dirty="0">
                <a:solidFill>
                  <a:schemeClr val="tx1"/>
                </a:solidFill>
              </a:rPr>
              <a:t> 5</a:t>
            </a:r>
            <a:r>
              <a:rPr lang="en-US" baseline="30000" dirty="0">
                <a:solidFill>
                  <a:schemeClr val="tx1"/>
                </a:solidFill>
              </a:rPr>
              <a:t>th</a:t>
            </a:r>
            <a:r>
              <a:rPr lang="en-US" dirty="0">
                <a:solidFill>
                  <a:schemeClr val="tx1"/>
                </a:solidFill>
              </a:rPr>
              <a:t> Ed. New York: McGraw-Hill.</a:t>
            </a:r>
          </a:p>
          <a:p>
            <a:pPr algn="just"/>
            <a:r>
              <a:rPr lang="en-US" dirty="0" err="1">
                <a:solidFill>
                  <a:schemeClr val="tx1"/>
                </a:solidFill>
              </a:rPr>
              <a:t>Hofstede</a:t>
            </a:r>
            <a:r>
              <a:rPr lang="en-US" dirty="0">
                <a:solidFill>
                  <a:schemeClr val="tx1"/>
                </a:solidFill>
              </a:rPr>
              <a:t>, G. (2023) ‘The cultural relativity of organizational practices and theories’, </a:t>
            </a:r>
            <a:r>
              <a:rPr lang="en-US" i="1" dirty="0">
                <a:solidFill>
                  <a:schemeClr val="tx1"/>
                </a:solidFill>
              </a:rPr>
              <a:t>Journal of International Business Studies,</a:t>
            </a:r>
            <a:r>
              <a:rPr lang="en-US" dirty="0">
                <a:solidFill>
                  <a:schemeClr val="tx1"/>
                </a:solidFill>
              </a:rPr>
              <a:t> Vol. 23(7), pp. 68–97.</a:t>
            </a:r>
          </a:p>
          <a:p>
            <a:pPr algn="just"/>
            <a:r>
              <a:rPr lang="en-US" dirty="0" err="1">
                <a:solidFill>
                  <a:schemeClr val="tx1"/>
                </a:solidFill>
              </a:rPr>
              <a:t>Szkudlarek</a:t>
            </a:r>
            <a:r>
              <a:rPr lang="en-US" dirty="0">
                <a:solidFill>
                  <a:schemeClr val="tx1"/>
                </a:solidFill>
              </a:rPr>
              <a:t>, B.; </a:t>
            </a:r>
            <a:r>
              <a:rPr lang="en-US" dirty="0" err="1">
                <a:solidFill>
                  <a:schemeClr val="tx1"/>
                </a:solidFill>
              </a:rPr>
              <a:t>Osland</a:t>
            </a:r>
            <a:r>
              <a:rPr lang="en-US" dirty="0">
                <a:solidFill>
                  <a:schemeClr val="tx1"/>
                </a:solidFill>
              </a:rPr>
              <a:t>, J.S.; </a:t>
            </a:r>
            <a:r>
              <a:rPr lang="en-US" dirty="0" err="1">
                <a:solidFill>
                  <a:schemeClr val="tx1"/>
                </a:solidFill>
              </a:rPr>
              <a:t>Nardon</a:t>
            </a:r>
            <a:r>
              <a:rPr lang="en-US" dirty="0">
                <a:solidFill>
                  <a:schemeClr val="tx1"/>
                </a:solidFill>
              </a:rPr>
              <a:t>, L. and </a:t>
            </a:r>
            <a:r>
              <a:rPr lang="en-US" dirty="0" err="1">
                <a:solidFill>
                  <a:schemeClr val="tx1"/>
                </a:solidFill>
              </a:rPr>
              <a:t>Zander</a:t>
            </a:r>
            <a:r>
              <a:rPr lang="en-US" dirty="0">
                <a:solidFill>
                  <a:schemeClr val="tx1"/>
                </a:solidFill>
              </a:rPr>
              <a:t>, L. (2020) ‘Communication and culture in international business – Moving the field forward’, </a:t>
            </a:r>
            <a:r>
              <a:rPr lang="en-US" i="1" dirty="0">
                <a:solidFill>
                  <a:schemeClr val="tx1"/>
                </a:solidFill>
              </a:rPr>
              <a:t>Journal of World Business,</a:t>
            </a:r>
            <a:r>
              <a:rPr lang="en-US" dirty="0">
                <a:solidFill>
                  <a:schemeClr val="tx1"/>
                </a:solidFill>
              </a:rPr>
              <a:t> Vol. 55(6), p. 101-126.</a:t>
            </a:r>
          </a:p>
          <a:p>
            <a:pPr algn="just"/>
            <a:r>
              <a:rPr lang="en-US" dirty="0">
                <a:solidFill>
                  <a:schemeClr val="tx1"/>
                </a:solidFill>
              </a:rPr>
              <a:t>Whittington, R.; </a:t>
            </a:r>
            <a:r>
              <a:rPr lang="en-US" dirty="0" err="1">
                <a:solidFill>
                  <a:schemeClr val="tx1"/>
                </a:solidFill>
              </a:rPr>
              <a:t>Regnér</a:t>
            </a:r>
            <a:r>
              <a:rPr lang="en-US" dirty="0">
                <a:solidFill>
                  <a:schemeClr val="tx1"/>
                </a:solidFill>
              </a:rPr>
              <a:t>, P.; Johnson, G.; </a:t>
            </a:r>
            <a:r>
              <a:rPr lang="en-US" dirty="0" err="1">
                <a:solidFill>
                  <a:schemeClr val="tx1"/>
                </a:solidFill>
              </a:rPr>
              <a:t>Angwin</a:t>
            </a:r>
            <a:r>
              <a:rPr lang="en-US" dirty="0">
                <a:solidFill>
                  <a:schemeClr val="tx1"/>
                </a:solidFill>
              </a:rPr>
              <a:t>, D. and </a:t>
            </a:r>
            <a:r>
              <a:rPr lang="en-US" dirty="0" err="1">
                <a:solidFill>
                  <a:schemeClr val="tx1"/>
                </a:solidFill>
              </a:rPr>
              <a:t>Scholes</a:t>
            </a:r>
            <a:r>
              <a:rPr lang="en-US" dirty="0">
                <a:solidFill>
                  <a:schemeClr val="tx1"/>
                </a:solidFill>
              </a:rPr>
              <a:t>, K. (2019) </a:t>
            </a:r>
            <a:r>
              <a:rPr lang="en-US" i="1" dirty="0">
                <a:solidFill>
                  <a:schemeClr val="tx1"/>
                </a:solidFill>
              </a:rPr>
              <a:t>Exploring Strategy</a:t>
            </a:r>
            <a:r>
              <a:rPr lang="en-US" dirty="0">
                <a:solidFill>
                  <a:schemeClr val="tx1"/>
                </a:solidFill>
              </a:rPr>
              <a:t>. 12</a:t>
            </a:r>
            <a:r>
              <a:rPr lang="en-US" baseline="30000" dirty="0">
                <a:solidFill>
                  <a:schemeClr val="tx1"/>
                </a:solidFill>
              </a:rPr>
              <a:t>th</a:t>
            </a:r>
            <a:r>
              <a:rPr lang="en-US" dirty="0">
                <a:solidFill>
                  <a:schemeClr val="tx1"/>
                </a:solidFill>
              </a:rPr>
              <a:t> Ed. Harlow: Pearson.</a:t>
            </a:r>
          </a:p>
        </p:txBody>
      </p:sp>
    </p:spTree>
    <p:extLst>
      <p:ext uri="{BB962C8B-B14F-4D97-AF65-F5344CB8AC3E}">
        <p14:creationId xmlns:p14="http://schemas.microsoft.com/office/powerpoint/2010/main" val="1444337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9F4FB-8B79-98E5-DEC1-8830D98D00E3}"/>
              </a:ext>
            </a:extLst>
          </p:cNvPr>
          <p:cNvSpPr>
            <a:spLocks noGrp="1"/>
          </p:cNvSpPr>
          <p:nvPr>
            <p:ph type="title"/>
          </p:nvPr>
        </p:nvSpPr>
        <p:spPr>
          <a:xfrm>
            <a:off x="677334" y="364066"/>
            <a:ext cx="8596668" cy="702734"/>
          </a:xfrm>
        </p:spPr>
        <p:txBody>
          <a:bodyPr/>
          <a:lstStyle/>
          <a:p>
            <a:pPr algn="ctr"/>
            <a:r>
              <a:rPr lang="en-GB" b="1" dirty="0"/>
              <a:t>Thank You</a:t>
            </a:r>
          </a:p>
        </p:txBody>
      </p:sp>
      <p:sp>
        <p:nvSpPr>
          <p:cNvPr id="3" name="Content Placeholder 2">
            <a:extLst>
              <a:ext uri="{FF2B5EF4-FFF2-40B4-BE49-F238E27FC236}">
                <a16:creationId xmlns:a16="http://schemas.microsoft.com/office/drawing/2014/main" id="{CE847405-85BB-4984-6849-658B0601C33E}"/>
              </a:ext>
            </a:extLst>
          </p:cNvPr>
          <p:cNvSpPr>
            <a:spLocks noGrp="1"/>
          </p:cNvSpPr>
          <p:nvPr>
            <p:ph idx="1"/>
          </p:nvPr>
        </p:nvSpPr>
        <p:spPr>
          <a:xfrm>
            <a:off x="677334" y="1278467"/>
            <a:ext cx="8596668" cy="4762895"/>
          </a:xfrm>
        </p:spPr>
        <p:txBody>
          <a:bodyPr>
            <a:normAutofit/>
          </a:bodyPr>
          <a:lstStyle/>
          <a:p>
            <a:pPr marL="0" indent="0" algn="ctr">
              <a:buNone/>
            </a:pPr>
            <a:r>
              <a:rPr lang="en-GB" sz="19900" dirty="0"/>
              <a:t>?</a:t>
            </a:r>
          </a:p>
        </p:txBody>
      </p:sp>
    </p:spTree>
    <p:extLst>
      <p:ext uri="{BB962C8B-B14F-4D97-AF65-F5344CB8AC3E}">
        <p14:creationId xmlns:p14="http://schemas.microsoft.com/office/powerpoint/2010/main" val="32048368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Metadata/LabelInfo.xml><?xml version="1.0" encoding="utf-8"?>
<clbl:labelList xmlns:clbl="http://schemas.microsoft.com/office/2020/mipLabelMetadata">
  <clbl:label id="{a8f77787-5df4-43b6-a2a8-8d8b678a318b}" enabled="1" method="Standard" siteId="{1ce6dd9e-b337-4088-be5e-8dbbec04b34a}" contentBits="0" removed="0"/>
</clbl:labelList>
</file>

<file path=docProps/app.xml><?xml version="1.0" encoding="utf-8"?>
<Properties xmlns="http://schemas.openxmlformats.org/officeDocument/2006/extended-properties" xmlns:vt="http://schemas.openxmlformats.org/officeDocument/2006/docPropsVTypes">
  <Template>Facet</Template>
  <TotalTime>111</TotalTime>
  <Words>1761</Words>
  <Application>Microsoft Office PowerPoint</Application>
  <PresentationFormat>Ecran lat</PresentationFormat>
  <Paragraphs>91</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Facet</vt:lpstr>
      <vt:lpstr>LCBB6023 International Business Communications</vt:lpstr>
      <vt:lpstr>Content </vt:lpstr>
      <vt:lpstr>Introduction </vt:lpstr>
      <vt:lpstr>Concept of culture</vt:lpstr>
      <vt:lpstr>Various elements of culture </vt:lpstr>
      <vt:lpstr>About Hofstede’s Cultural Dimensions Theory</vt:lpstr>
      <vt:lpstr>Hofstede’s Cultural Dimensions Theory underpinning about impact of culture</vt:lpstr>
      <vt:lpstr>Cultural elements based on the Chinese to overcome</vt:lpstr>
      <vt:lpstr>Negotiation strategies for a successful deal</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LCBB6023 International Business Communications</dc:title>
  <dc:creator>Md Ullah</dc:creator>
  <cp:lastModifiedBy>Sergiu Constantin Grigorescu</cp:lastModifiedBy>
  <cp:revision>43</cp:revision>
  <dcterms:created xsi:type="dcterms:W3CDTF">2026-03-15T09:58:37Z</dcterms:created>
  <dcterms:modified xsi:type="dcterms:W3CDTF">2026-03-24T05:06:23Z</dcterms:modified>
</cp:coreProperties>
</file>