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handoutMasterIdLst>
    <p:handoutMasterId r:id="rId23"/>
  </p:handoutMasterIdLst>
  <p:sldIdLst>
    <p:sldId id="256" r:id="rId5"/>
    <p:sldId id="290" r:id="rId6"/>
    <p:sldId id="291" r:id="rId7"/>
    <p:sldId id="292" r:id="rId8"/>
    <p:sldId id="293" r:id="rId9"/>
    <p:sldId id="309" r:id="rId10"/>
    <p:sldId id="294" r:id="rId11"/>
    <p:sldId id="311" r:id="rId12"/>
    <p:sldId id="295" r:id="rId13"/>
    <p:sldId id="296" r:id="rId14"/>
    <p:sldId id="297" r:id="rId15"/>
    <p:sldId id="306" r:id="rId16"/>
    <p:sldId id="307" r:id="rId17"/>
    <p:sldId id="308" r:id="rId18"/>
    <p:sldId id="298" r:id="rId19"/>
    <p:sldId id="301" r:id="rId20"/>
    <p:sldId id="310" r:id="rId21"/>
    <p:sldId id="304"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3248" autoAdjust="0"/>
  </p:normalViewPr>
  <p:slideViewPr>
    <p:cSldViewPr>
      <p:cViewPr varScale="1">
        <p:scale>
          <a:sx n="67" d="100"/>
          <a:sy n="67" d="100"/>
        </p:scale>
        <p:origin x="7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81F791A-2059-428B-BC08-E9BE7664CA3D}" type="datetimeFigureOut">
              <a:rPr lang="en-GB" smtClean="0"/>
              <a:pPr/>
              <a:t>21/10/2018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D5F278E-A231-4AB1-8E11-1757EBD1A1B9}" type="slidenum">
              <a:rPr lang="en-GB" smtClean="0"/>
              <a:pPr/>
              <a:t>‹#›</a:t>
            </a:fld>
            <a:endParaRPr lang="en-GB"/>
          </a:p>
        </p:txBody>
      </p:sp>
    </p:spTree>
    <p:extLst>
      <p:ext uri="{BB962C8B-B14F-4D97-AF65-F5344CB8AC3E}">
        <p14:creationId xmlns:p14="http://schemas.microsoft.com/office/powerpoint/2010/main" val="137874778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E5F1D25-53F0-449F-A523-5C3F7E02E0CA}" type="datetimeFigureOut">
              <a:rPr lang="en-GB" smtClean="0"/>
              <a:pPr/>
              <a:t>21/10/2018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654253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711465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6" name="Slide Number Placeholder 5"/>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200472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7" name="Slide Number Placeholder 6"/>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724460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9" name="Slide Number Placeholder 8"/>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924677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5" name="Slide Number Placeholder 4"/>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507340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4" name="Slide Number Placeholder 3"/>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367217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7" name="Slide Number Placeholder 6"/>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75128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7" name="Slide Number Placeholder 6"/>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725792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6" name="Slide Number Placeholder 5"/>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1486814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5F1D25-53F0-449F-A523-5C3F7E02E0CA}" type="datetimeFigureOut">
              <a:rPr lang="en-GB" smtClean="0"/>
              <a:pPr/>
              <a:t>21/10/2018</a:t>
            </a:fld>
            <a:endParaRPr lang="en-GB"/>
          </a:p>
        </p:txBody>
      </p:sp>
      <p:sp>
        <p:nvSpPr>
          <p:cNvPr id="6" name="Slide Number Placeholder 5"/>
          <p:cNvSpPr>
            <a:spLocks noGrp="1"/>
          </p:cNvSpPr>
          <p:nvPr>
            <p:ph type="sldNum" sz="quarter" idx="12"/>
          </p:nvPr>
        </p:nvSpPr>
        <p:spPr/>
        <p:txBody>
          <a:bodyPr/>
          <a:lstStyle/>
          <a:p>
            <a:fld id="{7553FB78-4C88-4C90-BD71-40453FC9D346}" type="slidenum">
              <a:rPr lang="en-GB" smtClean="0"/>
              <a:pPr/>
              <a:t>‹#›</a:t>
            </a:fld>
            <a:endParaRPr lang="en-GB"/>
          </a:p>
        </p:txBody>
      </p:sp>
    </p:spTree>
    <p:extLst>
      <p:ext uri="{BB962C8B-B14F-4D97-AF65-F5344CB8AC3E}">
        <p14:creationId xmlns:p14="http://schemas.microsoft.com/office/powerpoint/2010/main" val="773013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E5F1D25-53F0-449F-A523-5C3F7E02E0CA}" type="datetimeFigureOut">
              <a:rPr lang="en-GB" smtClean="0"/>
              <a:pPr/>
              <a:t>21/10/2018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553FB78-4C88-4C90-BD71-40453FC9D346}" type="slidenum">
              <a:rPr lang="en-GB" smtClean="0"/>
              <a:pPr/>
              <a:t>‹#›</a:t>
            </a:fld>
            <a:endParaRPr lang="en-GB"/>
          </a:p>
        </p:txBody>
      </p:sp>
    </p:spTree>
    <p:extLst>
      <p:ext uri="{BB962C8B-B14F-4D97-AF65-F5344CB8AC3E}">
        <p14:creationId xmlns:p14="http://schemas.microsoft.com/office/powerpoint/2010/main" val="7637986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boot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w.lmu.ac.u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boot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BMSK4001</a:t>
            </a:r>
            <a:br>
              <a:rPr lang="en-GB" dirty="0"/>
            </a:br>
            <a:r>
              <a:rPr lang="en-GB" dirty="0"/>
              <a:t>Academic and Employability Skills</a:t>
            </a:r>
          </a:p>
        </p:txBody>
      </p:sp>
      <p:sp>
        <p:nvSpPr>
          <p:cNvPr id="3" name="Subtitle 2"/>
          <p:cNvSpPr>
            <a:spLocks noGrp="1"/>
          </p:cNvSpPr>
          <p:nvPr>
            <p:ph type="subTitle" idx="1"/>
          </p:nvPr>
        </p:nvSpPr>
        <p:spPr>
          <a:xfrm>
            <a:off x="1369368" y="4221088"/>
            <a:ext cx="6400800" cy="985664"/>
          </a:xfrm>
        </p:spPr>
        <p:txBody>
          <a:bodyPr>
            <a:normAutofit/>
          </a:bodyPr>
          <a:lstStyle/>
          <a:p>
            <a:r>
              <a:rPr lang="en-GB" sz="3600" dirty="0">
                <a:solidFill>
                  <a:schemeClr val="bg1"/>
                </a:solidFill>
              </a:rPr>
              <a:t>Referencing and Paraphrasing</a:t>
            </a:r>
          </a:p>
        </p:txBody>
      </p:sp>
    </p:spTree>
    <p:extLst>
      <p:ext uri="{BB962C8B-B14F-4D97-AF65-F5344CB8AC3E}">
        <p14:creationId xmlns:p14="http://schemas.microsoft.com/office/powerpoint/2010/main" val="2767068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a:bodyPr>
          <a:lstStyle/>
          <a:p>
            <a:pPr eaLnBrk="1" hangingPunct="1"/>
            <a:r>
              <a:rPr lang="en-GB" dirty="0"/>
              <a:t>Why we reference our work</a:t>
            </a:r>
          </a:p>
        </p:txBody>
      </p:sp>
      <p:sp>
        <p:nvSpPr>
          <p:cNvPr id="2051" name="Rectangle 3"/>
          <p:cNvSpPr>
            <a:spLocks noGrp="1" noChangeArrowheads="1"/>
          </p:cNvSpPr>
          <p:nvPr>
            <p:ph type="body" idx="1"/>
          </p:nvPr>
        </p:nvSpPr>
        <p:spPr/>
        <p:txBody>
          <a:bodyPr>
            <a:normAutofit fontScale="85000" lnSpcReduction="20000"/>
          </a:bodyPr>
          <a:lstStyle/>
          <a:p>
            <a:pPr eaLnBrk="1" hangingPunct="1"/>
            <a:r>
              <a:rPr lang="en-GB" dirty="0"/>
              <a:t>In your assessments you will refer to publications: Textbooks, journals, newspaper articles etc. to support your analysis/discussion/evaluation of an area you are investigating.</a:t>
            </a:r>
          </a:p>
          <a:p>
            <a:pPr eaLnBrk="1" hangingPunct="1"/>
            <a:r>
              <a:rPr lang="en-GB" dirty="0"/>
              <a:t>You will use these publications:</a:t>
            </a:r>
          </a:p>
          <a:p>
            <a:pPr eaLnBrk="1" hangingPunct="1"/>
            <a:r>
              <a:rPr lang="en-GB" dirty="0"/>
              <a:t>To make direct quotes.</a:t>
            </a:r>
          </a:p>
          <a:p>
            <a:pPr eaLnBrk="1" hangingPunct="1"/>
            <a:r>
              <a:rPr lang="en-GB" dirty="0"/>
              <a:t>To demonstrate that your findings are supported or not by others in published works.</a:t>
            </a:r>
          </a:p>
          <a:p>
            <a:pPr eaLnBrk="1" hangingPunct="1"/>
            <a:r>
              <a:rPr lang="en-GB" dirty="0"/>
              <a:t>To refer the reader to other sources should they wish to find out more information. </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4294967295"/>
          </p:nvPr>
        </p:nvSpPr>
        <p:spPr>
          <a:xfrm>
            <a:off x="0" y="500063"/>
            <a:ext cx="7772400" cy="5595937"/>
          </a:xfrm>
        </p:spPr>
        <p:txBody>
          <a:bodyPr>
            <a:normAutofit/>
          </a:bodyPr>
          <a:lstStyle/>
          <a:p>
            <a:pPr eaLnBrk="1" hangingPunct="1">
              <a:buFontTx/>
              <a:buNone/>
            </a:pPr>
            <a:r>
              <a:rPr lang="en-GB" sz="2400" dirty="0"/>
              <a:t>    If you use other people’s work, even where you have reworded them, you will need to acknowledge this by referring to the original works. </a:t>
            </a:r>
          </a:p>
          <a:p>
            <a:pPr algn="just" eaLnBrk="1" hangingPunct="1">
              <a:buFontTx/>
              <a:buNone/>
            </a:pPr>
            <a:r>
              <a:rPr lang="en-GB" sz="2400" dirty="0"/>
              <a:t> </a:t>
            </a:r>
          </a:p>
          <a:p>
            <a:pPr algn="just" eaLnBrk="1" hangingPunct="1">
              <a:buFontTx/>
              <a:buNone/>
            </a:pPr>
            <a:r>
              <a:rPr lang="en-GB" sz="2400" dirty="0"/>
              <a:t>    Referencing, therefore, is giving details of the original </a:t>
            </a:r>
          </a:p>
          <a:p>
            <a:pPr algn="just" eaLnBrk="1" hangingPunct="1">
              <a:buFontTx/>
              <a:buNone/>
            </a:pPr>
            <a:r>
              <a:rPr lang="en-GB" sz="2400" dirty="0"/>
              <a:t>    source of information</a:t>
            </a:r>
          </a:p>
          <a:p>
            <a:pPr eaLnBrk="1" hangingPunct="1">
              <a:buFontTx/>
              <a:buNone/>
            </a:pPr>
            <a:r>
              <a:rPr lang="en-GB" sz="2400" dirty="0"/>
              <a:t>    and is used to :</a:t>
            </a:r>
          </a:p>
          <a:p>
            <a:pPr eaLnBrk="1" hangingPunct="1"/>
            <a:r>
              <a:rPr lang="en-GB" sz="2400" dirty="0"/>
              <a:t>avoid plagiarism</a:t>
            </a:r>
          </a:p>
          <a:p>
            <a:pPr eaLnBrk="1" hangingPunct="1"/>
            <a:r>
              <a:rPr lang="en-GB" sz="2400" dirty="0"/>
              <a:t>help the reader find the sources you have  referenced</a:t>
            </a:r>
          </a:p>
          <a:p>
            <a:pPr eaLnBrk="1" hangingPunct="1"/>
            <a:r>
              <a:rPr lang="en-GB" sz="2400" dirty="0"/>
              <a:t>demonstrate that you have researched your work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dirty="0"/>
              <a:t>Harvard System</a:t>
            </a:r>
          </a:p>
        </p:txBody>
      </p:sp>
      <p:sp>
        <p:nvSpPr>
          <p:cNvPr id="4099" name="Rectangle 3"/>
          <p:cNvSpPr>
            <a:spLocks noGrp="1" noChangeArrowheads="1"/>
          </p:cNvSpPr>
          <p:nvPr>
            <p:ph type="body" idx="1"/>
          </p:nvPr>
        </p:nvSpPr>
        <p:spPr/>
        <p:txBody>
          <a:bodyPr>
            <a:normAutofit fontScale="92500" lnSpcReduction="10000"/>
          </a:bodyPr>
          <a:lstStyle/>
          <a:p>
            <a:pPr eaLnBrk="1" hangingPunct="1"/>
            <a:r>
              <a:rPr lang="en-GB" sz="2800" dirty="0"/>
              <a:t>This university uses the ‘Harvard’ system of referencing.</a:t>
            </a:r>
          </a:p>
          <a:p>
            <a:pPr eaLnBrk="1" hangingPunct="1"/>
            <a:r>
              <a:rPr lang="en-GB" sz="2800" dirty="0"/>
              <a:t>When you take the words of an author/s and re-write these using your own words this is known as paraphrasing. </a:t>
            </a:r>
          </a:p>
          <a:p>
            <a:pPr eaLnBrk="1" hangingPunct="1"/>
            <a:r>
              <a:rPr lang="en-GB" sz="2800" dirty="0"/>
              <a:t>When you use paraphrasing remember you are still required to acknowledge where the ‘original’ words came from and so you must ‘reference’ the work.</a:t>
            </a:r>
          </a:p>
          <a:p>
            <a:pPr eaLnBrk="1" hangingPunct="1"/>
            <a:r>
              <a:rPr lang="en-GB" sz="2800" dirty="0"/>
              <a:t>For example: (Mullins, 2018) discusses the importance of communication skills in employment.</a:t>
            </a:r>
          </a:p>
          <a:p>
            <a:pPr eaLnBrk="1" hangingPunct="1"/>
            <a:endParaRPr lang="en-GB"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a:t>Referencing a Direct Quote within text.</a:t>
            </a:r>
          </a:p>
        </p:txBody>
      </p:sp>
      <p:sp>
        <p:nvSpPr>
          <p:cNvPr id="5123" name="Rectangle 3"/>
          <p:cNvSpPr>
            <a:spLocks noGrp="1" noChangeArrowheads="1"/>
          </p:cNvSpPr>
          <p:nvPr>
            <p:ph type="body" idx="1"/>
          </p:nvPr>
        </p:nvSpPr>
        <p:spPr/>
        <p:txBody>
          <a:bodyPr>
            <a:normAutofit lnSpcReduction="10000"/>
          </a:bodyPr>
          <a:lstStyle/>
          <a:p>
            <a:pPr eaLnBrk="1" hangingPunct="1"/>
            <a:r>
              <a:rPr lang="en-GB" sz="2000"/>
              <a:t>If you quote directly from another source, you will need the following information:-</a:t>
            </a:r>
          </a:p>
          <a:p>
            <a:pPr eaLnBrk="1" hangingPunct="1"/>
            <a:r>
              <a:rPr lang="en-GB" sz="2000"/>
              <a:t>The page number (p) or pages (pp)</a:t>
            </a:r>
          </a:p>
          <a:p>
            <a:pPr eaLnBrk="1" hangingPunct="1"/>
            <a:r>
              <a:rPr lang="en-GB" sz="2000"/>
              <a:t>The date, use (no date) where the date is not known</a:t>
            </a:r>
          </a:p>
          <a:p>
            <a:pPr eaLnBrk="1" hangingPunct="1"/>
            <a:r>
              <a:rPr lang="en-GB" sz="2000"/>
              <a:t>Short quotations need to be in inverted comas, for example,</a:t>
            </a:r>
          </a:p>
          <a:p>
            <a:pPr eaLnBrk="1" hangingPunct="1"/>
            <a:r>
              <a:rPr lang="en-GB" sz="2000"/>
              <a:t>Jones (2002, p.230 states that “Good study skills go hand in hand with high grades”.</a:t>
            </a:r>
          </a:p>
          <a:p>
            <a:pPr eaLnBrk="1" hangingPunct="1"/>
            <a:r>
              <a:rPr lang="en-GB" sz="2000"/>
              <a:t>Long quotations (20 words and over) need to be distinguished by indenting and separate  from the rest of the text. A colon ( :) </a:t>
            </a:r>
          </a:p>
          <a:p>
            <a:pPr eaLnBrk="1" hangingPunct="1"/>
            <a:r>
              <a:rPr lang="en-GB" sz="2000"/>
              <a:t>normally precedes the quotation.  </a:t>
            </a:r>
          </a:p>
          <a:p>
            <a:pPr eaLnBrk="1" hangingPunct="1"/>
            <a:r>
              <a:rPr lang="en-GB" sz="2000"/>
              <a:t>Jones (2002 p230) :</a:t>
            </a:r>
          </a:p>
          <a:p>
            <a:pPr eaLnBrk="1" hangingPunct="1"/>
            <a:r>
              <a:rPr lang="en-GB" sz="2000"/>
              <a:t>                  “         20 plus words     ” </a:t>
            </a:r>
          </a:p>
          <a:p>
            <a:pPr eaLnBrk="1" hangingPunct="1"/>
            <a:endParaRPr lang="en-GB"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lstStyle/>
          <a:p>
            <a:r>
              <a:rPr lang="en-GB" dirty="0"/>
              <a:t>For use in ‘text’- Direct quote and paraphrasing- </a:t>
            </a:r>
            <a:r>
              <a:rPr lang="en-GB" dirty="0">
                <a:hlinkClick r:id="rId2"/>
              </a:rPr>
              <a:t>www.Boots</a:t>
            </a:r>
            <a:r>
              <a:rPr lang="en-GB" dirty="0"/>
              <a:t> (Accessed 3/5/18)</a:t>
            </a:r>
          </a:p>
        </p:txBody>
      </p:sp>
    </p:spTree>
    <p:extLst>
      <p:ext uri="{BB962C8B-B14F-4D97-AF65-F5344CB8AC3E}">
        <p14:creationId xmlns:p14="http://schemas.microsoft.com/office/powerpoint/2010/main" val="3787578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eaLnBrk="1" hangingPunct="1"/>
            <a:r>
              <a:rPr lang="en-GB" sz="3200" dirty="0"/>
              <a:t>Reference List- To be placed at the end of your work (on a separate page)</a:t>
            </a:r>
          </a:p>
        </p:txBody>
      </p:sp>
      <p:sp>
        <p:nvSpPr>
          <p:cNvPr id="6147" name="Rectangle 3"/>
          <p:cNvSpPr>
            <a:spLocks noGrp="1" noChangeArrowheads="1"/>
          </p:cNvSpPr>
          <p:nvPr>
            <p:ph type="body" idx="1"/>
          </p:nvPr>
        </p:nvSpPr>
        <p:spPr/>
        <p:txBody>
          <a:bodyPr>
            <a:normAutofit lnSpcReduction="10000"/>
          </a:bodyPr>
          <a:lstStyle/>
          <a:p>
            <a:pPr eaLnBrk="1" hangingPunct="1">
              <a:lnSpc>
                <a:spcPct val="90000"/>
              </a:lnSpc>
            </a:pPr>
            <a:r>
              <a:rPr lang="en-GB" sz="2400"/>
              <a:t>Include the following information.  The order is:</a:t>
            </a:r>
          </a:p>
          <a:p>
            <a:pPr eaLnBrk="1" hangingPunct="1">
              <a:lnSpc>
                <a:spcPct val="90000"/>
              </a:lnSpc>
            </a:pPr>
            <a:r>
              <a:rPr lang="en-GB" sz="2400"/>
              <a:t>Author(s), editor(s) or institution responsible for writing the book.</a:t>
            </a:r>
          </a:p>
          <a:p>
            <a:pPr eaLnBrk="1" hangingPunct="1">
              <a:lnSpc>
                <a:spcPct val="90000"/>
              </a:lnSpc>
            </a:pPr>
            <a:r>
              <a:rPr lang="en-GB" sz="2400"/>
              <a:t>Date of publication (in brackets)</a:t>
            </a:r>
          </a:p>
          <a:p>
            <a:pPr eaLnBrk="1" hangingPunct="1">
              <a:lnSpc>
                <a:spcPct val="90000"/>
              </a:lnSpc>
            </a:pPr>
            <a:r>
              <a:rPr lang="en-GB" sz="2400"/>
              <a:t>Page No.</a:t>
            </a:r>
          </a:p>
          <a:p>
            <a:pPr eaLnBrk="1" hangingPunct="1">
              <a:lnSpc>
                <a:spcPct val="90000"/>
              </a:lnSpc>
            </a:pPr>
            <a:r>
              <a:rPr lang="en-GB" sz="2400"/>
              <a:t>Title and subtitle (if any) Underlined or Highlighted or in italics but BE CONSISTENT.</a:t>
            </a:r>
          </a:p>
          <a:p>
            <a:pPr eaLnBrk="1" hangingPunct="1">
              <a:lnSpc>
                <a:spcPct val="90000"/>
              </a:lnSpc>
            </a:pPr>
            <a:r>
              <a:rPr lang="en-GB" sz="2400"/>
              <a:t>Series and individual volume number (if any)</a:t>
            </a:r>
          </a:p>
          <a:p>
            <a:pPr eaLnBrk="1" hangingPunct="1">
              <a:lnSpc>
                <a:spcPct val="90000"/>
              </a:lnSpc>
            </a:pPr>
            <a:r>
              <a:rPr lang="en-GB" sz="2400"/>
              <a:t>Edition if not the first</a:t>
            </a:r>
          </a:p>
          <a:p>
            <a:pPr eaLnBrk="1" hangingPunct="1">
              <a:lnSpc>
                <a:spcPct val="90000"/>
              </a:lnSpc>
            </a:pPr>
            <a:r>
              <a:rPr lang="en-GB" sz="2400"/>
              <a:t>Place of publication if known</a:t>
            </a:r>
          </a:p>
          <a:p>
            <a:pPr eaLnBrk="1" hangingPunct="1">
              <a:lnSpc>
                <a:spcPct val="90000"/>
              </a:lnSpc>
            </a:pPr>
            <a:r>
              <a:rPr lang="en-GB" sz="2400"/>
              <a:t>Publisher</a:t>
            </a:r>
          </a:p>
          <a:p>
            <a:pPr eaLnBrk="1" hangingPunct="1">
              <a:lnSpc>
                <a:spcPct val="90000"/>
              </a:lnSpc>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a:t>
            </a:r>
          </a:p>
        </p:txBody>
      </p:sp>
      <p:sp>
        <p:nvSpPr>
          <p:cNvPr id="3" name="Content Placeholder 2"/>
          <p:cNvSpPr>
            <a:spLocks noGrp="1"/>
          </p:cNvSpPr>
          <p:nvPr>
            <p:ph idx="1"/>
          </p:nvPr>
        </p:nvSpPr>
        <p:spPr/>
        <p:txBody>
          <a:bodyPr>
            <a:normAutofit fontScale="85000" lnSpcReduction="20000"/>
          </a:bodyPr>
          <a:lstStyle/>
          <a:p>
            <a:r>
              <a:rPr lang="en-GB" dirty="0"/>
              <a:t>A bibliography is a list of sources you have accessed during your investigation into a subject or topic area.</a:t>
            </a:r>
          </a:p>
          <a:p>
            <a:r>
              <a:rPr lang="en-GB" dirty="0"/>
              <a:t>Reading widely will help you to gain  knowledge and develop your  understanding of a subject.</a:t>
            </a:r>
          </a:p>
          <a:p>
            <a:r>
              <a:rPr lang="en-GB" dirty="0"/>
              <a:t>Any sources you have accessed during your investigation (but have not taken direct quotes from or paraphrased) should be placed in the bibliography. This is set out in the same order as your reference list but does not contain page numbers or dates accessed. </a:t>
            </a:r>
          </a:p>
        </p:txBody>
      </p:sp>
    </p:spTree>
    <p:extLst>
      <p:ext uri="{BB962C8B-B14F-4D97-AF65-F5344CB8AC3E}">
        <p14:creationId xmlns:p14="http://schemas.microsoft.com/office/powerpoint/2010/main" val="3623859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Examples</a:t>
            </a:r>
          </a:p>
        </p:txBody>
      </p:sp>
      <p:sp>
        <p:nvSpPr>
          <p:cNvPr id="7171" name="Rectangle 3"/>
          <p:cNvSpPr>
            <a:spLocks noGrp="1" noChangeArrowheads="1"/>
          </p:cNvSpPr>
          <p:nvPr>
            <p:ph type="body" idx="1"/>
          </p:nvPr>
        </p:nvSpPr>
        <p:spPr/>
        <p:txBody>
          <a:bodyPr/>
          <a:lstStyle/>
          <a:p>
            <a:pPr eaLnBrk="1" hangingPunct="1"/>
            <a:r>
              <a:rPr lang="en-GB" sz="2400"/>
              <a:t>Spence, B. ed. (1983) </a:t>
            </a:r>
            <a:r>
              <a:rPr lang="en-GB" sz="2400" u="sng"/>
              <a:t>Secondary school management in</a:t>
            </a:r>
            <a:r>
              <a:rPr lang="en-GB" sz="2400"/>
              <a:t> </a:t>
            </a:r>
            <a:r>
              <a:rPr lang="en-GB" sz="2400" u="sng"/>
              <a:t>the 1990’s: challenge and change</a:t>
            </a:r>
            <a:r>
              <a:rPr lang="en-GB" sz="2400"/>
              <a:t>. Aspects of Education Series, 48. London, Independent Publishers.</a:t>
            </a:r>
          </a:p>
          <a:p>
            <a:pPr eaLnBrk="1" hangingPunct="1"/>
            <a:endParaRPr lang="en-GB" sz="2400"/>
          </a:p>
          <a:p>
            <a:pPr eaLnBrk="1" hangingPunct="1"/>
            <a:r>
              <a:rPr lang="en-GB" sz="2400"/>
              <a:t>Mohr,L.B. (1996) </a:t>
            </a:r>
            <a:r>
              <a:rPr lang="en-GB" sz="2400" u="sng"/>
              <a:t>Impact analysis for program evaluation.</a:t>
            </a:r>
            <a:r>
              <a:rPr lang="en-GB" sz="2400"/>
              <a:t> 2</a:t>
            </a:r>
            <a:r>
              <a:rPr lang="en-GB" sz="2400" baseline="30000"/>
              <a:t>nd</a:t>
            </a:r>
            <a:r>
              <a:rPr lang="en-GB" sz="2400"/>
              <a:t> ed. London, Sage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t>Journal articles</a:t>
            </a:r>
          </a:p>
        </p:txBody>
      </p:sp>
      <p:sp>
        <p:nvSpPr>
          <p:cNvPr id="8195" name="Rectangle 3"/>
          <p:cNvSpPr>
            <a:spLocks noGrp="1" noChangeArrowheads="1"/>
          </p:cNvSpPr>
          <p:nvPr>
            <p:ph type="body" idx="1"/>
          </p:nvPr>
        </p:nvSpPr>
        <p:spPr/>
        <p:txBody>
          <a:bodyPr/>
          <a:lstStyle/>
          <a:p>
            <a:pPr eaLnBrk="1" hangingPunct="1"/>
            <a:r>
              <a:rPr lang="en-GB" sz="2400"/>
              <a:t>Include the following information in this order:-</a:t>
            </a:r>
          </a:p>
          <a:p>
            <a:pPr eaLnBrk="1" hangingPunct="1"/>
            <a:r>
              <a:rPr lang="en-GB" sz="2400"/>
              <a:t>Author of the article</a:t>
            </a:r>
          </a:p>
          <a:p>
            <a:pPr eaLnBrk="1" hangingPunct="1"/>
            <a:r>
              <a:rPr lang="en-GB" sz="2400"/>
              <a:t>Year of publication in brackets</a:t>
            </a:r>
          </a:p>
          <a:p>
            <a:pPr eaLnBrk="1" hangingPunct="1"/>
            <a:r>
              <a:rPr lang="en-GB" sz="2400"/>
              <a:t>Title of the article </a:t>
            </a:r>
          </a:p>
          <a:p>
            <a:pPr eaLnBrk="1" hangingPunct="1"/>
            <a:r>
              <a:rPr lang="en-GB" sz="2400"/>
              <a:t>Title of the journal, Underlined or Highlighted or in italics but be consistent throughout the bibliography.</a:t>
            </a:r>
          </a:p>
          <a:p>
            <a:pPr eaLnBrk="1" hangingPunct="1"/>
            <a:r>
              <a:rPr lang="en-GB" sz="2400"/>
              <a:t>Volume and part number, month or season of the year.</a:t>
            </a:r>
          </a:p>
          <a:p>
            <a:pPr eaLnBrk="1" hangingPunct="1"/>
            <a:r>
              <a:rPr lang="en-GB" sz="2400"/>
              <a:t>Page number of article.</a:t>
            </a:r>
          </a:p>
          <a:p>
            <a:pPr eaLnBrk="1" hangingPunct="1"/>
            <a:endParaRPr lang="en-GB"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Examples</a:t>
            </a:r>
          </a:p>
        </p:txBody>
      </p:sp>
      <p:sp>
        <p:nvSpPr>
          <p:cNvPr id="9219" name="Rectangle 3"/>
          <p:cNvSpPr>
            <a:spLocks noGrp="1" noChangeArrowheads="1"/>
          </p:cNvSpPr>
          <p:nvPr>
            <p:ph type="body" idx="1"/>
          </p:nvPr>
        </p:nvSpPr>
        <p:spPr/>
        <p:txBody>
          <a:bodyPr/>
          <a:lstStyle/>
          <a:p>
            <a:pPr eaLnBrk="1" hangingPunct="1"/>
            <a:r>
              <a:rPr lang="en-GB" sz="2400"/>
              <a:t>Where author (s) is known:-</a:t>
            </a:r>
          </a:p>
          <a:p>
            <a:pPr eaLnBrk="1" hangingPunct="1"/>
            <a:r>
              <a:rPr lang="en-GB" sz="2400"/>
              <a:t>E.g.</a:t>
            </a:r>
          </a:p>
          <a:p>
            <a:pPr eaLnBrk="1" hangingPunct="1"/>
            <a:r>
              <a:rPr lang="en-GB" sz="2400"/>
              <a:t>Bennett, Reid, S. (1996) Through a glass darkly:images of appraisal. </a:t>
            </a:r>
            <a:r>
              <a:rPr lang="en-GB" sz="2400" u="sng"/>
              <a:t>Journal of Teacher Development</a:t>
            </a:r>
            <a:r>
              <a:rPr lang="en-GB" sz="2400"/>
              <a:t> 5 (3) October, pp. 39-46</a:t>
            </a:r>
          </a:p>
          <a:p>
            <a:pPr eaLnBrk="1" hangingPunct="1"/>
            <a:r>
              <a:rPr lang="en-GB" sz="2400"/>
              <a:t>Where the article is anonymous:-</a:t>
            </a:r>
          </a:p>
          <a:p>
            <a:pPr eaLnBrk="1" hangingPunct="1"/>
            <a:r>
              <a:rPr lang="en-GB" sz="2400"/>
              <a:t>E.g.</a:t>
            </a:r>
          </a:p>
          <a:p>
            <a:pPr eaLnBrk="1" hangingPunct="1"/>
            <a:r>
              <a:rPr lang="en-GB" sz="2400"/>
              <a:t>How dangerous is obesity? (1977) </a:t>
            </a:r>
            <a:r>
              <a:rPr lang="en-GB" sz="2400" u="sng"/>
              <a:t>British Medical Journal</a:t>
            </a:r>
            <a:r>
              <a:rPr lang="en-GB" sz="2400"/>
              <a:t> No 6069, 28</a:t>
            </a:r>
            <a:r>
              <a:rPr lang="en-GB" sz="2400" baseline="30000"/>
              <a:t>th</a:t>
            </a:r>
            <a:r>
              <a:rPr lang="en-GB" sz="2400"/>
              <a:t> April, p 115</a:t>
            </a:r>
          </a:p>
          <a:p>
            <a:pPr eaLnBrk="1" hangingPunct="1"/>
            <a:endParaRPr lang="en-GB"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Electronic Journal Articles</a:t>
            </a:r>
          </a:p>
        </p:txBody>
      </p:sp>
      <p:sp>
        <p:nvSpPr>
          <p:cNvPr id="11267" name="Rectangle 3"/>
          <p:cNvSpPr>
            <a:spLocks noGrp="1" noChangeArrowheads="1"/>
          </p:cNvSpPr>
          <p:nvPr>
            <p:ph type="body" idx="1"/>
          </p:nvPr>
        </p:nvSpPr>
        <p:spPr/>
        <p:txBody>
          <a:bodyPr/>
          <a:lstStyle/>
          <a:p>
            <a:pPr eaLnBrk="1" hangingPunct="1"/>
            <a:r>
              <a:rPr lang="en-GB" sz="2000"/>
              <a:t>Include the following information. The order should be:-</a:t>
            </a:r>
          </a:p>
          <a:p>
            <a:pPr eaLnBrk="1" hangingPunct="1">
              <a:buFontTx/>
              <a:buNone/>
            </a:pPr>
            <a:r>
              <a:rPr lang="en-GB" sz="2000"/>
              <a:t>Author(s) Editor(s)</a:t>
            </a:r>
          </a:p>
          <a:p>
            <a:pPr eaLnBrk="1" hangingPunct="1">
              <a:buFontTx/>
              <a:buNone/>
            </a:pPr>
            <a:r>
              <a:rPr lang="en-GB" sz="2000"/>
              <a:t>Year</a:t>
            </a:r>
          </a:p>
          <a:p>
            <a:pPr eaLnBrk="1" hangingPunct="1">
              <a:buFontTx/>
              <a:buNone/>
            </a:pPr>
            <a:r>
              <a:rPr lang="en-GB" sz="2000"/>
              <a:t>Title of Article</a:t>
            </a:r>
          </a:p>
          <a:p>
            <a:pPr eaLnBrk="1" hangingPunct="1">
              <a:buFontTx/>
              <a:buNone/>
            </a:pPr>
            <a:r>
              <a:rPr lang="en-GB" sz="2000"/>
              <a:t>Title of Journal, Underlined or Highlighted or in italics but be consistent</a:t>
            </a:r>
          </a:p>
          <a:p>
            <a:pPr eaLnBrk="1" hangingPunct="1">
              <a:buFontTx/>
              <a:buNone/>
            </a:pPr>
            <a:r>
              <a:rPr lang="en-GB" sz="2000"/>
              <a:t>(type of medium)</a:t>
            </a:r>
          </a:p>
          <a:p>
            <a:pPr eaLnBrk="1" hangingPunct="1">
              <a:buFontTx/>
              <a:buNone/>
            </a:pPr>
            <a:r>
              <a:rPr lang="en-GB" sz="2000"/>
              <a:t>Date of publication</a:t>
            </a:r>
          </a:p>
          <a:p>
            <a:pPr eaLnBrk="1" hangingPunct="1">
              <a:buFontTx/>
              <a:buNone/>
            </a:pPr>
            <a:r>
              <a:rPr lang="en-GB" sz="2000"/>
              <a:t>Volume number (issue number), pagination or online equivalent</a:t>
            </a:r>
          </a:p>
          <a:p>
            <a:pPr eaLnBrk="1" hangingPunct="1">
              <a:buFontTx/>
              <a:buNone/>
            </a:pPr>
            <a:r>
              <a:rPr lang="en-GB" sz="2000"/>
              <a:t>Available from (web address) Accessed date</a:t>
            </a:r>
          </a:p>
          <a:p>
            <a:pPr eaLnBrk="1" hangingPunct="1"/>
            <a:endParaRPr lang="en-GB" sz="2000"/>
          </a:p>
        </p:txBody>
      </p:sp>
    </p:spTree>
    <p:extLst>
      <p:ext uri="{BB962C8B-B14F-4D97-AF65-F5344CB8AC3E}">
        <p14:creationId xmlns:p14="http://schemas.microsoft.com/office/powerpoint/2010/main" val="4198160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endParaRPr lang="en-US"/>
          </a:p>
        </p:txBody>
      </p:sp>
      <p:sp>
        <p:nvSpPr>
          <p:cNvPr id="12291" name="Rectangle 3"/>
          <p:cNvSpPr>
            <a:spLocks noGrp="1" noChangeArrowheads="1"/>
          </p:cNvSpPr>
          <p:nvPr>
            <p:ph type="body" idx="1"/>
          </p:nvPr>
        </p:nvSpPr>
        <p:spPr/>
        <p:txBody>
          <a:bodyPr/>
          <a:lstStyle/>
          <a:p>
            <a:pPr eaLnBrk="1" hangingPunct="1">
              <a:lnSpc>
                <a:spcPct val="90000"/>
              </a:lnSpc>
            </a:pPr>
            <a:r>
              <a:rPr lang="en-GB" sz="2000"/>
              <a:t>E.G.</a:t>
            </a:r>
          </a:p>
          <a:p>
            <a:pPr eaLnBrk="1" hangingPunct="1">
              <a:lnSpc>
                <a:spcPct val="90000"/>
              </a:lnSpc>
            </a:pPr>
            <a:r>
              <a:rPr lang="en-GB" sz="2000"/>
              <a:t>Smith, J (1996) Time to go home </a:t>
            </a:r>
            <a:r>
              <a:rPr lang="en-GB" sz="2000" u="sng"/>
              <a:t>Journal of Hyperactivity</a:t>
            </a:r>
            <a:r>
              <a:rPr lang="en-GB" sz="2000"/>
              <a:t> (Internet) 12</a:t>
            </a:r>
            <a:r>
              <a:rPr lang="en-GB" sz="2000" baseline="30000"/>
              <a:t>th</a:t>
            </a:r>
            <a:r>
              <a:rPr lang="en-GB" sz="2000"/>
              <a:t> October, 6 (4), pp 122-3 Available from :  </a:t>
            </a:r>
            <a:r>
              <a:rPr lang="en-GB" sz="2000">
                <a:hlinkClick r:id="rId2"/>
              </a:rPr>
              <a:t>http://wwww.lmu.ac.uk</a:t>
            </a:r>
            <a:r>
              <a:rPr lang="en-GB" sz="2000"/>
              <a:t> (Accessed June 6</a:t>
            </a:r>
            <a:r>
              <a:rPr lang="en-GB" sz="2000" baseline="30000"/>
              <a:t>th</a:t>
            </a:r>
            <a:r>
              <a:rPr lang="en-GB" sz="2000"/>
              <a:t>, 1997)</a:t>
            </a:r>
          </a:p>
          <a:p>
            <a:pPr eaLnBrk="1" hangingPunct="1">
              <a:lnSpc>
                <a:spcPct val="90000"/>
              </a:lnSpc>
            </a:pPr>
            <a:endParaRPr lang="en-GB" sz="2000"/>
          </a:p>
        </p:txBody>
      </p:sp>
    </p:spTree>
    <p:extLst>
      <p:ext uri="{BB962C8B-B14F-4D97-AF65-F5344CB8AC3E}">
        <p14:creationId xmlns:p14="http://schemas.microsoft.com/office/powerpoint/2010/main" val="2389727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lstStyle/>
          <a:p>
            <a:r>
              <a:rPr lang="en-GB" sz="2800" dirty="0"/>
              <a:t>Reference List</a:t>
            </a:r>
          </a:p>
          <a:p>
            <a:r>
              <a:rPr lang="en-GB" sz="2800" dirty="0" err="1"/>
              <a:t>BootsGroup</a:t>
            </a:r>
            <a:r>
              <a:rPr lang="en-GB" sz="2800" dirty="0"/>
              <a:t> Plc., 2017.</a:t>
            </a:r>
          </a:p>
          <a:p>
            <a:r>
              <a:rPr lang="en-GB" sz="2800" dirty="0"/>
              <a:t>Corporate social responsibility. (online)</a:t>
            </a:r>
          </a:p>
          <a:p>
            <a:r>
              <a:rPr lang="en-GB" sz="2800" dirty="0"/>
              <a:t>Available at </a:t>
            </a:r>
            <a:r>
              <a:rPr lang="en-GB" sz="2800" dirty="0">
                <a:hlinkClick r:id="rId2"/>
              </a:rPr>
              <a:t>www.Boots</a:t>
            </a:r>
            <a:r>
              <a:rPr lang="en-GB" sz="2800" dirty="0"/>
              <a:t> (Accessed 30/9/2017)</a:t>
            </a:r>
          </a:p>
        </p:txBody>
      </p:sp>
    </p:spTree>
    <p:extLst>
      <p:ext uri="{BB962C8B-B14F-4D97-AF65-F5344CB8AC3E}">
        <p14:creationId xmlns:p14="http://schemas.microsoft.com/office/powerpoint/2010/main" val="3048817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t>Newspaper Articles</a:t>
            </a:r>
          </a:p>
        </p:txBody>
      </p:sp>
      <p:sp>
        <p:nvSpPr>
          <p:cNvPr id="10243" name="Rectangle 3"/>
          <p:cNvSpPr>
            <a:spLocks noGrp="1" noChangeArrowheads="1"/>
          </p:cNvSpPr>
          <p:nvPr>
            <p:ph type="body" idx="1"/>
          </p:nvPr>
        </p:nvSpPr>
        <p:spPr/>
        <p:txBody>
          <a:bodyPr/>
          <a:lstStyle/>
          <a:p>
            <a:pPr eaLnBrk="1" hangingPunct="1"/>
            <a:r>
              <a:rPr lang="en-GB" sz="2400"/>
              <a:t>E.g.</a:t>
            </a:r>
          </a:p>
          <a:p>
            <a:pPr eaLnBrk="1" hangingPunct="1"/>
            <a:r>
              <a:rPr lang="en-GB" sz="2400"/>
              <a:t>Baty, P (1998) Learners are born, says report. </a:t>
            </a:r>
            <a:r>
              <a:rPr lang="en-GB" sz="2400" u="sng"/>
              <a:t>Times Higher Education Supplement</a:t>
            </a:r>
            <a:r>
              <a:rPr lang="en-GB" sz="2400"/>
              <a:t> 16</a:t>
            </a:r>
            <a:r>
              <a:rPr lang="en-GB" sz="2400" baseline="30000"/>
              <a:t>th</a:t>
            </a:r>
            <a:r>
              <a:rPr lang="en-GB" sz="2400"/>
              <a:t> January, p.5</a:t>
            </a:r>
          </a:p>
          <a:p>
            <a:pPr eaLnBrk="1" hangingPunct="1"/>
            <a:endParaRPr lang="en-GB"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a:t>Finally</a:t>
            </a:r>
          </a:p>
        </p:txBody>
      </p:sp>
      <p:sp>
        <p:nvSpPr>
          <p:cNvPr id="13315" name="Rectangle 3"/>
          <p:cNvSpPr>
            <a:spLocks noGrp="1" noChangeArrowheads="1"/>
          </p:cNvSpPr>
          <p:nvPr>
            <p:ph type="body" idx="1"/>
          </p:nvPr>
        </p:nvSpPr>
        <p:spPr/>
        <p:txBody>
          <a:bodyPr/>
          <a:lstStyle/>
          <a:p>
            <a:pPr eaLnBrk="1" hangingPunct="1">
              <a:lnSpc>
                <a:spcPct val="90000"/>
              </a:lnSpc>
            </a:pPr>
            <a:r>
              <a:rPr lang="en-GB" sz="2400" dirty="0"/>
              <a:t>Your work will be checked for plagiarism so it is vital that you reference correctly.</a:t>
            </a:r>
          </a:p>
          <a:p>
            <a:pPr eaLnBrk="1" hangingPunct="1">
              <a:lnSpc>
                <a:spcPct val="90000"/>
              </a:lnSpc>
            </a:pPr>
            <a:r>
              <a:rPr lang="en-GB" sz="2400" dirty="0"/>
              <a:t>If you have three or more authors to quote on the same work then use the name/date of the first author and use et.al but place all the names in the reference or bibliography list</a:t>
            </a:r>
          </a:p>
          <a:p>
            <a:pPr eaLnBrk="1" hangingPunct="1">
              <a:lnSpc>
                <a:spcPct val="90000"/>
              </a:lnSpc>
            </a:pPr>
            <a:r>
              <a:rPr lang="en-GB" sz="2400" dirty="0"/>
              <a:t>If you have placed a text </a:t>
            </a:r>
            <a:r>
              <a:rPr lang="en-GB" sz="2400" dirty="0" err="1"/>
              <a:t>etc</a:t>
            </a:r>
            <a:r>
              <a:rPr lang="en-GB" sz="2400" dirty="0"/>
              <a:t> in your reference list you do not need to mention it again in your bibliography.</a:t>
            </a:r>
          </a:p>
          <a:p>
            <a:pPr eaLnBrk="1" hangingPunct="1">
              <a:lnSpc>
                <a:spcPct val="90000"/>
              </a:lnSpc>
            </a:pPr>
            <a:r>
              <a:rPr lang="en-GB" sz="2400" dirty="0"/>
              <a:t>Make sure you put things in the correct </a:t>
            </a:r>
            <a:r>
              <a:rPr lang="en-GB" sz="2400" dirty="0" err="1"/>
              <a:t>alphbetical</a:t>
            </a:r>
            <a:r>
              <a:rPr lang="en-GB" sz="2400" dirty="0"/>
              <a:t> order.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Activity</a:t>
            </a:r>
          </a:p>
        </p:txBody>
      </p:sp>
      <p:sp>
        <p:nvSpPr>
          <p:cNvPr id="3" name="Content Placeholder 2"/>
          <p:cNvSpPr>
            <a:spLocks noGrp="1"/>
          </p:cNvSpPr>
          <p:nvPr>
            <p:ph idx="1"/>
          </p:nvPr>
        </p:nvSpPr>
        <p:spPr/>
        <p:txBody>
          <a:bodyPr/>
          <a:lstStyle/>
          <a:p>
            <a:r>
              <a:rPr lang="en-GB" dirty="0"/>
              <a:t>Using Manchester City FC – </a:t>
            </a:r>
            <a:r>
              <a:rPr lang="en-GB"/>
              <a:t>Case Study.</a:t>
            </a:r>
          </a:p>
          <a:p>
            <a:r>
              <a:rPr lang="en-GB" dirty="0"/>
              <a:t>Exercise on paraphrasing</a:t>
            </a:r>
          </a:p>
          <a:p>
            <a:r>
              <a:rPr lang="en-GB" dirty="0"/>
              <a:t>Exercise on in text citation</a:t>
            </a:r>
          </a:p>
          <a:p>
            <a:endParaRPr lang="en-GB" dirty="0"/>
          </a:p>
        </p:txBody>
      </p:sp>
    </p:spTree>
    <p:extLst>
      <p:ext uri="{BB962C8B-B14F-4D97-AF65-F5344CB8AC3E}">
        <p14:creationId xmlns:p14="http://schemas.microsoft.com/office/powerpoint/2010/main" val="512576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Referencing your sources</a:t>
            </a:r>
          </a:p>
        </p:txBody>
      </p:sp>
      <p:sp>
        <p:nvSpPr>
          <p:cNvPr id="3" name="Content Placeholder 2"/>
          <p:cNvSpPr>
            <a:spLocks noGrp="1"/>
          </p:cNvSpPr>
          <p:nvPr>
            <p:ph idx="1"/>
          </p:nvPr>
        </p:nvSpPr>
        <p:spPr/>
        <p:txBody>
          <a:bodyPr/>
          <a:lstStyle/>
          <a:p>
            <a:r>
              <a:rPr lang="en-GB" dirty="0"/>
              <a:t>Using textbooks/journals/websites undertake the following referencing activity- see </a:t>
            </a:r>
            <a:r>
              <a:rPr lang="en-GB"/>
              <a:t>handout.</a:t>
            </a:r>
            <a:endParaRPr lang="en-GB" dirty="0"/>
          </a:p>
        </p:txBody>
      </p:sp>
    </p:spTree>
  </p:cSld>
  <p:clrMapOvr>
    <a:masterClrMapping/>
  </p:clrMapOvr>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6A327307-4690-464D-93CB-AFA1B0CA119C}" vid="{2D10E7D3-A463-174B-BAA0-CBD8A8C746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E84BA19-1D17-434D-8729-26056DA51C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6E2FE48-5772-49F0-9F01-BA4EA00AC35E}">
  <ds:schemaRefs>
    <ds:schemaRef ds:uri="http://schemas.microsoft.com/sharepoint/v3/contenttype/forms"/>
  </ds:schemaRefs>
</ds:datastoreItem>
</file>

<file path=customXml/itemProps3.xml><?xml version="1.0" encoding="utf-8"?>
<ds:datastoreItem xmlns:ds="http://schemas.openxmlformats.org/officeDocument/2006/customXml" ds:itemID="{F46FB9B6-44C3-4923-AE39-BEDD9A4BC921}">
  <ds:schemaRefs>
    <ds:schemaRef ds:uri="a908d394-d138-480e-87a3-ff44c37f991a"/>
    <ds:schemaRef ds:uri="http://purl.org/dc/elements/1.1/"/>
    <ds:schemaRef ds:uri="http://schemas.openxmlformats.org/package/2006/metadata/core-properties"/>
    <ds:schemaRef ds:uri="f66716c4-314f-46c1-b01e-5a44c61897d8"/>
    <ds:schemaRef ds:uri="http://purl.org/dc/terms/"/>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Theme</Template>
  <TotalTime>3122</TotalTime>
  <Words>1025</Words>
  <Application>Microsoft Office PowerPoint</Application>
  <PresentationFormat>On-screen Show (4:3)</PresentationFormat>
  <Paragraphs>97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UWTSD Theme</vt:lpstr>
      <vt:lpstr>BMSK4001 Academic and Employability Skills</vt:lpstr>
      <vt:lpstr>Why we reference our work</vt:lpstr>
      <vt:lpstr>PowerPoint Presentation</vt:lpstr>
      <vt:lpstr>Harvard System</vt:lpstr>
      <vt:lpstr>Referencing a Direct Quote within text.</vt:lpstr>
      <vt:lpstr>Websites</vt:lpstr>
      <vt:lpstr>Reference List- To be placed at the end of your work (on a separate page)</vt:lpstr>
      <vt:lpstr>Bibliography </vt:lpstr>
      <vt:lpstr>Examples</vt:lpstr>
      <vt:lpstr>Journal articles</vt:lpstr>
      <vt:lpstr>Examples</vt:lpstr>
      <vt:lpstr>Electronic Journal Articles</vt:lpstr>
      <vt:lpstr>PowerPoint Presentation</vt:lpstr>
      <vt:lpstr>Websites</vt:lpstr>
      <vt:lpstr>Newspaper Articles</vt:lpstr>
      <vt:lpstr>Finally</vt:lpstr>
      <vt:lpstr>Referencing Activity</vt:lpstr>
      <vt:lpstr>Activity- Referencing your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Interpersonal Communication</dc:title>
  <dc:creator>m.schriek</dc:creator>
  <cp:lastModifiedBy>Admin</cp:lastModifiedBy>
  <cp:revision>32</cp:revision>
  <cp:lastPrinted>2018-05-03T13:17:11Z</cp:lastPrinted>
  <dcterms:created xsi:type="dcterms:W3CDTF">2015-04-09T15:22:44Z</dcterms:created>
  <dcterms:modified xsi:type="dcterms:W3CDTF">2018-10-21T07:54:38Z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