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7"/>
  </p:notesMasterIdLst>
  <p:sldIdLst>
    <p:sldId id="256" r:id="rId2"/>
    <p:sldId id="266" r:id="rId3"/>
    <p:sldId id="257" r:id="rId4"/>
    <p:sldId id="258" r:id="rId5"/>
    <p:sldId id="259" r:id="rId6"/>
    <p:sldId id="260" r:id="rId7"/>
    <p:sldId id="261" r:id="rId8"/>
    <p:sldId id="262" r:id="rId9"/>
    <p:sldId id="263" r:id="rId10"/>
    <p:sldId id="264" r:id="rId11"/>
    <p:sldId id="265" r:id="rId12"/>
    <p:sldId id="268" r:id="rId13"/>
    <p:sldId id="269" r:id="rId14"/>
    <p:sldId id="270" r:id="rId15"/>
    <p:sldId id="271" r:id="rId16"/>
  </p:sldIdLst>
  <p:sldSz cx="14630400" cy="8229600"/>
  <p:notesSz cx="8229600" cy="14630400"/>
  <p:embeddedFontLst>
    <p:embeddedFont>
      <p:font typeface="Calibri" panose="020F0502020204030204" pitchFamily="34" charset="0"/>
      <p:regular r:id="rId18"/>
      <p:bold r:id="rId19"/>
      <p:italic r:id="rId20"/>
      <p:boldItalic r:id="rId21"/>
    </p:embeddedFont>
    <p:embeddedFont>
      <p:font typeface="Inter" panose="02000503000000020004" pitchFamily="2"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E50804-1A9F-9C4D-8EFB-F680A7D241C4}" v="15" dt="2025-12-19T12:56:00.4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177" autoAdjust="0"/>
  </p:normalViewPr>
  <p:slideViewPr>
    <p:cSldViewPr snapToGrid="0" snapToObjects="1">
      <p:cViewPr varScale="1">
        <p:scale>
          <a:sx n="73" d="100"/>
          <a:sy n="73" d="100"/>
        </p:scale>
        <p:origin x="216" y="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8600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234BB7-D7FD-CA11-E6E7-FE49FACA3A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405F97-9E40-FF82-B11E-2E552F559F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639621-5F97-650F-0117-C6EFCEE2E7E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More than 7.6 million people in the UK alone are being affected by the massive burden of global morbidity and mortality in the cardiovascular diseases (CVDs). Examples of such disorders are coronary artery disease, stroke and heart failure, which share common metabolic and vascular risk factors. Both stroke and diabetes are related conditions, all of which are involved in the pathogenesis of vascular inflammation and failure to provide blood to the body (Libby, 2021). Bozkurt et al. (2025) report that the rate of heart failure and other CVD complications due to lack of exercise, obesity, and ageing of the population has been on the sharp rise in Melbourne and other cities with similar health issues. Diabetes causes the metabolic unbalance contributing to the acceleration of vascular injury and acceleration of atherosclerotic alterations predisposing to stroke and myocardial infarction (Li et al., 2023). The provided presentation will touch upon the cardiovascular system anatomy and physiology, the pathophysiology of stroke and diabetes, and the elaboration of a comprehensive and evidence-based care plan based on the NHS and NICE (2023) guidelines.</a:t>
            </a:r>
          </a:p>
          <a:p>
            <a:endParaRPr lang="en-US" dirty="0"/>
          </a:p>
        </p:txBody>
      </p:sp>
      <p:sp>
        <p:nvSpPr>
          <p:cNvPr id="4" name="Slide Number Placeholder 3">
            <a:extLst>
              <a:ext uri="{FF2B5EF4-FFF2-40B4-BE49-F238E27FC236}">
                <a16:creationId xmlns:a16="http://schemas.microsoft.com/office/drawing/2014/main" id="{91EC40E2-6C2D-5D88-F1BB-66614644BF30}"/>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7188596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a cardiovascular system that consists of the heart, blood, blood vessels and the blood flow inside the body, which is a synergistic system to give oxygen and nutrients to the body. The heart is a muscular pump, which is regulated by the electrical impulses that provide regular contractions (Mitra, Mitra and Nandi, 2024). The arteries facilitate a pumping of the blood to the tissues and the deoxygenated blood is pumped through the veins to the right atrium where it is re-oxygenated. The exchange systems between the two systems are the capillaries which aid in the transport of the nutrients and the waste matter. The system is dependent on vessel elasticity and impaired cardiac output in CVD through which the efficiency of the system lies. Hormones and adrenaline and noradrenaline control the homeostasis of blood pressure. When there are structural or functional impairments, e.g. deposition of plaque or endothelial damage, oxygen supply is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and an ischemic damage is triggered. The physiology of this is the foundation of effective preventive and curative interventions towards CVD and diabetic vascular diseases (ElSayed et al., 2022).</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human body consists of the heart with four chambers that consist of two atria and two ventricles separated by valves that allow one-way flow of blood. The unoxygenated blood passes to the lungs via the pulmonary artery on the right and the aorta on the left respectively (Mitra, Mitra and Nandi, 2024). The nutrition nourishes the heart muscle by the coronary arteries. Electric current begins in the sinoatrial (SA) node and the impulses pass through the atrioventricular (AV) node to coordinate the systolic and diastolic heart functions. The fact that the heart has the capacity to produce a constant output is also crucial to the perfusion of the tissues. Libby (2021) pays attention to the reality that atherosclerosis or hypertension structural degradation restricts the diameter of the arteries, increases the myocardial workload and the risk of ischemia. The unremitting hyperglycemia among diabetic patients only stiffens the walls of vessels making the circulation difficult. These changes are not only constituents of the pathogenesis of stroke and chronic heart failure, but there is also a need to screen at an early diagnostic stage.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Endothelium dysfunction, inflammation and metabolic dysregulation are pathogenic mechanisms of CVD. Beneath, the atherosclerosis (or deposition of lipids and the development of plaque in the walls of the arteries) is observed (Libby, 2021). The outcome of this process is vascular stasis or rupture of the vessels during stroke that leads to brain tissue hypoxia. The deterioration of these mechanisms is exacerbated by the diabetes that promotes the presence of chronic </a:t>
            </a:r>
            <a:r>
              <a:rPr lang="en-US" sz="1200" kern="1200" dirty="0" err="1">
                <a:solidFill>
                  <a:schemeClr val="tx1"/>
                </a:solidFill>
                <a:effectLst/>
                <a:latin typeface="+mn-lt"/>
                <a:ea typeface="+mn-ea"/>
                <a:cs typeface="+mn-cs"/>
              </a:rPr>
              <a:t>hyperglycaemia</a:t>
            </a:r>
            <a:r>
              <a:rPr lang="en-US" sz="1200" kern="1200" dirty="0">
                <a:solidFill>
                  <a:schemeClr val="tx1"/>
                </a:solidFill>
                <a:effectLst/>
                <a:latin typeface="+mn-lt"/>
                <a:ea typeface="+mn-ea"/>
                <a:cs typeface="+mn-cs"/>
              </a:rPr>
              <a:t> and insulin resistance which contributes to the oxidative stress release and the proinflammatory cytokines (</a:t>
            </a:r>
            <a:r>
              <a:rPr lang="en-US" sz="1200" kern="1200" dirty="0" err="1">
                <a:solidFill>
                  <a:schemeClr val="tx1"/>
                </a:solidFill>
                <a:effectLst/>
                <a:latin typeface="+mn-lt"/>
                <a:ea typeface="+mn-ea"/>
                <a:cs typeface="+mn-cs"/>
              </a:rPr>
              <a:t>Nedosugova</a:t>
            </a:r>
            <a:r>
              <a:rPr lang="en-US" sz="1200" kern="1200" dirty="0">
                <a:solidFill>
                  <a:schemeClr val="tx1"/>
                </a:solidFill>
                <a:effectLst/>
                <a:latin typeface="+mn-lt"/>
                <a:ea typeface="+mn-ea"/>
                <a:cs typeface="+mn-cs"/>
              </a:rPr>
              <a:t> et al., 2022). Li and collegians (2023) depict that </a:t>
            </a:r>
            <a:r>
              <a:rPr lang="en-US" sz="1200" kern="1200" dirty="0" err="1">
                <a:solidFill>
                  <a:schemeClr val="tx1"/>
                </a:solidFill>
                <a:effectLst/>
                <a:latin typeface="+mn-lt"/>
                <a:ea typeface="+mn-ea"/>
                <a:cs typeface="+mn-cs"/>
              </a:rPr>
              <a:t>hyperglycaemia</a:t>
            </a:r>
            <a:r>
              <a:rPr lang="en-US" sz="1200" kern="1200" dirty="0">
                <a:solidFill>
                  <a:schemeClr val="tx1"/>
                </a:solidFill>
                <a:effectLst/>
                <a:latin typeface="+mn-lt"/>
                <a:ea typeface="+mn-ea"/>
                <a:cs typeface="+mn-cs"/>
              </a:rPr>
              <a:t> alters the vascular </a:t>
            </a:r>
            <a:r>
              <a:rPr lang="en-US" sz="1200" kern="1200" dirty="0" err="1">
                <a:solidFill>
                  <a:schemeClr val="tx1"/>
                </a:solidFill>
                <a:effectLst/>
                <a:latin typeface="+mn-lt"/>
                <a:ea typeface="+mn-ea"/>
                <a:cs typeface="+mn-cs"/>
              </a:rPr>
              <a:t>signalling</a:t>
            </a:r>
            <a:r>
              <a:rPr lang="en-US" sz="1200" kern="1200" dirty="0">
                <a:solidFill>
                  <a:schemeClr val="tx1"/>
                </a:solidFill>
                <a:effectLst/>
                <a:latin typeface="+mn-lt"/>
                <a:ea typeface="+mn-ea"/>
                <a:cs typeface="+mn-cs"/>
              </a:rPr>
              <a:t> pathways that worsen the integrity of endothelium and introduce the risk of thrombosis. Accordingly, it is evident because diabetic patients are at greatly higher risk of stroke and a heart attack. The awareness of these pathophysiological associations can be used in integrated methods of </a:t>
            </a:r>
            <a:r>
              <a:rPr lang="en-US" sz="1200" kern="1200" dirty="0" err="1">
                <a:solidFill>
                  <a:schemeClr val="tx1"/>
                </a:solidFill>
                <a:effectLst/>
                <a:latin typeface="+mn-lt"/>
                <a:ea typeface="+mn-ea"/>
                <a:cs typeface="+mn-cs"/>
              </a:rPr>
              <a:t>glycaemic</a:t>
            </a:r>
            <a:r>
              <a:rPr lang="en-US" sz="1200" kern="1200" dirty="0">
                <a:solidFill>
                  <a:schemeClr val="tx1"/>
                </a:solidFill>
                <a:effectLst/>
                <a:latin typeface="+mn-lt"/>
                <a:ea typeface="+mn-ea"/>
                <a:cs typeface="+mn-cs"/>
              </a:rPr>
              <a:t> regulation, lipid management and vascular </a:t>
            </a:r>
            <a:r>
              <a:rPr lang="en-US" sz="1200" kern="1200" dirty="0" err="1">
                <a:solidFill>
                  <a:schemeClr val="tx1"/>
                </a:solidFill>
                <a:effectLst/>
                <a:latin typeface="+mn-lt"/>
                <a:ea typeface="+mn-ea"/>
                <a:cs typeface="+mn-cs"/>
              </a:rPr>
              <a:t>defence</a:t>
            </a:r>
            <a:r>
              <a:rPr lang="en-US" sz="1200" kern="1200" dirty="0">
                <a:solidFill>
                  <a:schemeClr val="tx1"/>
                </a:solidFill>
                <a:effectLst/>
                <a:latin typeface="+mn-lt"/>
                <a:ea typeface="+mn-ea"/>
                <a:cs typeface="+mn-cs"/>
              </a:rPr>
              <a:t> with lifestyle alteration and drug-therapy.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effects of stroke are drastic on the circulatory as well as on the neurological functions. Cerebral ischemia leads to a deprivation of oxygen and glucose to the neurons resulting in loss of cells and functional disabilities. The autonomy imbalance leads to the rise of vascular resistance and the heart rate (Bozkurt et al., 2025). Endothelial dysfunction is enhanced by inflammatory mediators following stroke and puts patients at risk of further vascular events (Libby, 2021). Moreover, mobility after the stroke is also damaged, and this leads to the state of venous stasis and increased thrombosis risk. </a:t>
            </a:r>
            <a:r>
              <a:rPr lang="en-US" sz="1200" kern="1200" dirty="0" err="1">
                <a:solidFill>
                  <a:schemeClr val="tx1"/>
                </a:solidFill>
                <a:effectLst/>
                <a:latin typeface="+mn-lt"/>
                <a:ea typeface="+mn-ea"/>
                <a:cs typeface="+mn-cs"/>
              </a:rPr>
              <a:t>Nedosugova</a:t>
            </a:r>
            <a:r>
              <a:rPr lang="en-US" sz="1200" kern="1200" dirty="0">
                <a:solidFill>
                  <a:schemeClr val="tx1"/>
                </a:solidFill>
                <a:effectLst/>
                <a:latin typeface="+mn-lt"/>
                <a:ea typeface="+mn-ea"/>
                <a:cs typeface="+mn-cs"/>
              </a:rPr>
              <a:t> et al. (2022) claim that secondary inflammatory reactions expand the arterial stiffness and oxidative damage. Hence stroke patients must be rehabilitated to improve circulation, reduce inflammation, and </a:t>
            </a:r>
            <a:r>
              <a:rPr lang="en-US" sz="1200" kern="1200" dirty="0" err="1">
                <a:solidFill>
                  <a:schemeClr val="tx1"/>
                </a:solidFill>
                <a:effectLst/>
                <a:latin typeface="+mn-lt"/>
                <a:ea typeface="+mn-ea"/>
                <a:cs typeface="+mn-cs"/>
              </a:rPr>
              <a:t>stabilise</a:t>
            </a:r>
            <a:r>
              <a:rPr lang="en-US" sz="1200" kern="1200" dirty="0">
                <a:solidFill>
                  <a:schemeClr val="tx1"/>
                </a:solidFill>
                <a:effectLst/>
                <a:latin typeface="+mn-lt"/>
                <a:ea typeface="+mn-ea"/>
                <a:cs typeface="+mn-cs"/>
              </a:rPr>
              <a:t> blood pressure. The combination of anticoagulant pharmacological treatment and physiotherapy enhances functional recovery and decreases the chances of recurrence.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Diabetes has severe effects on vascular health, which is metabolic and structural. </a:t>
            </a:r>
            <a:r>
              <a:rPr lang="en-US" sz="1200" kern="1200" dirty="0" err="1">
                <a:solidFill>
                  <a:schemeClr val="tx1"/>
                </a:solidFill>
                <a:effectLst/>
                <a:latin typeface="+mn-lt"/>
                <a:ea typeface="+mn-ea"/>
                <a:cs typeface="+mn-cs"/>
              </a:rPr>
              <a:t>Hyperglycaemia</a:t>
            </a:r>
            <a:r>
              <a:rPr lang="en-US" sz="1200" kern="1200" dirty="0">
                <a:solidFill>
                  <a:schemeClr val="tx1"/>
                </a:solidFill>
                <a:effectLst/>
                <a:latin typeface="+mn-lt"/>
                <a:ea typeface="+mn-ea"/>
                <a:cs typeface="+mn-cs"/>
              </a:rPr>
              <a:t> lowers the endothelial elasticity because it leads to advanced glycation end products (AGEs) and increased vascular permeability (Forbes and Fotheringham, 2017). Li et al. (2023) note that the process accelerates atherosclerosis that reduces compliance of the arteries and elevates blood pressure. These complications (microvascular) are retinopathy, nephropathy and neuropathy which is a result of thickening of capillary basement-membrane and reduction of perfusion. </a:t>
            </a:r>
            <a:r>
              <a:rPr lang="en-US" sz="1200" kern="1200" dirty="0" err="1">
                <a:solidFill>
                  <a:schemeClr val="tx1"/>
                </a:solidFill>
                <a:effectLst/>
                <a:latin typeface="+mn-lt"/>
                <a:ea typeface="+mn-ea"/>
                <a:cs typeface="+mn-cs"/>
              </a:rPr>
              <a:t>Nedosugova</a:t>
            </a:r>
            <a:r>
              <a:rPr lang="en-US" sz="1200" kern="1200" dirty="0">
                <a:solidFill>
                  <a:schemeClr val="tx1"/>
                </a:solidFill>
                <a:effectLst/>
                <a:latin typeface="+mn-lt"/>
                <a:ea typeface="+mn-ea"/>
                <a:cs typeface="+mn-cs"/>
              </a:rPr>
              <a:t> et al. (2022) also cause the development of inflammation due to the progressive vascular damage worsening the peripheral arterial disease and coronary blockage. Myocardial infarction and heart failure, ischemic stroke is therefore more probable to develop in patients with diabetes. Tight </a:t>
            </a:r>
            <a:r>
              <a:rPr lang="en-US" sz="1200" kern="1200" dirty="0" err="1">
                <a:solidFill>
                  <a:schemeClr val="tx1"/>
                </a:solidFill>
                <a:effectLst/>
                <a:latin typeface="+mn-lt"/>
                <a:ea typeface="+mn-ea"/>
                <a:cs typeface="+mn-cs"/>
              </a:rPr>
              <a:t>glycaemic</a:t>
            </a:r>
            <a:r>
              <a:rPr lang="en-US" sz="1200" kern="1200" dirty="0">
                <a:solidFill>
                  <a:schemeClr val="tx1"/>
                </a:solidFill>
                <a:effectLst/>
                <a:latin typeface="+mn-lt"/>
                <a:ea typeface="+mn-ea"/>
                <a:cs typeface="+mn-cs"/>
              </a:rPr>
              <a:t> control, blood-pressure control, and lipid control have all been put to great concern in prevention. Combination therapy, or metformin, ACE-inhibitors, and statins are recommended to ensure vascular integrity and reduce the long-term complications (NICE, 2023).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case of a 58 years old male patient, </a:t>
            </a:r>
            <a:r>
              <a:rPr lang="en-US" sz="1200" kern="1200" dirty="0" err="1">
                <a:solidFill>
                  <a:schemeClr val="tx1"/>
                </a:solidFill>
                <a:effectLst/>
                <a:latin typeface="+mn-lt"/>
                <a:ea typeface="+mn-ea"/>
                <a:cs typeface="+mn-cs"/>
              </a:rPr>
              <a:t>Mr</a:t>
            </a:r>
            <a:r>
              <a:rPr lang="en-US" sz="1200" kern="1200" dirty="0">
                <a:solidFill>
                  <a:schemeClr val="tx1"/>
                </a:solidFill>
                <a:effectLst/>
                <a:latin typeface="+mn-lt"/>
                <a:ea typeface="+mn-ea"/>
                <a:cs typeface="+mn-cs"/>
              </a:rPr>
              <a:t> Alan Roberts, who lives in Manchester, reveals Type 2 Diabetes Mellitus, the Diabetes that was identified a decade ago. His BMI is 32, has hypertension and a long-standing smoker. In the recent past, he had experienced an ischemic stroke rendering him feeble in the left side and lacking speech fluency. His LDL (4.6mmol/L) and fasting glucose (9.5mmol/L) are above the normal level. Such values are regarded by NICE (2023) as putting him in the high-risk category of recurrent cardiovascular events. Metabolic failure is aggravated by his inactivity, a high-fat diet, and stress at work (ElSayed et al., 2022). Socio-economic problems and inadequate health literacy are additional factors that hinder poor compliance. This form of multifactorial risks, according to Forbes and Fotheringham (2017), demands the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and multidisciplinary approach where the physical and psychosocial aspects would be involved to reduce the level of recurrence and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the quality of life.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 plan adopted concerning </a:t>
            </a:r>
            <a:r>
              <a:rPr lang="en-US" sz="1200" kern="1200" dirty="0" err="1">
                <a:solidFill>
                  <a:schemeClr val="tx1"/>
                </a:solidFill>
                <a:effectLst/>
                <a:latin typeface="+mn-lt"/>
                <a:ea typeface="+mn-ea"/>
                <a:cs typeface="+mn-cs"/>
              </a:rPr>
              <a:t>Mr</a:t>
            </a:r>
            <a:r>
              <a:rPr lang="en-US" sz="1200" kern="1200" dirty="0">
                <a:solidFill>
                  <a:schemeClr val="tx1"/>
                </a:solidFill>
                <a:effectLst/>
                <a:latin typeface="+mn-lt"/>
                <a:ea typeface="+mn-ea"/>
                <a:cs typeface="+mn-cs"/>
              </a:rPr>
              <a:t> Roberts is a combination of the monitoring, lifestyle, and pharmacological approach. The blood-pressure goal of less than 130/80 mmHg and HbA1c of less than 7% are suggested by NICE (2023). The intervention will include metformin, ACE-inhibitors, statins, and low dose aspirin daily to control glucose level, blood pressure, lipids, and stroke, respectively. According to Bozkurt et al. (2025), these measures reduce the mortality rates of heart-failure and improve the outcome of vascularity. Blood pressure, glucose, and cholesterol monitoring are to be observed after every three months. There is better compliance and early detection of complications using telehealth and digital glycemic monitoring devices. When physiotherapists, nurses, dietitians, and general practitioners collaborate, integrated care is given (Snelling and Quick, 2022). The meetings with the patients review the progress of the treatment and allow them to change the medications when needed. Such action plan aligns with the NHS (2023) objectives of reducing premature cardiovascular mortality through individual preventive interventions.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primary aspect of mitigating the cardiovascular risk has been changing the lifestyle and doing so lifelong. The Mediterranean diet, which is defined by the use of a large amount of olive oil, nuts, fish, fruits, and vegetables, lowers the amount of LDL and makes the insulin more sensitive (</a:t>
            </a:r>
            <a:r>
              <a:rPr lang="en-US" sz="1200" kern="1200" dirty="0" err="1">
                <a:solidFill>
                  <a:schemeClr val="tx1"/>
                </a:solidFill>
                <a:effectLst/>
                <a:latin typeface="+mn-lt"/>
                <a:ea typeface="+mn-ea"/>
                <a:cs typeface="+mn-cs"/>
              </a:rPr>
              <a:t>Estruch</a:t>
            </a:r>
            <a:r>
              <a:rPr lang="en-US" sz="1200" kern="1200" dirty="0">
                <a:solidFill>
                  <a:schemeClr val="tx1"/>
                </a:solidFill>
                <a:effectLst/>
                <a:latin typeface="+mn-lt"/>
                <a:ea typeface="+mn-ea"/>
                <a:cs typeface="+mn-cs"/>
              </a:rPr>
              <a:t> et al., 2018; Correia, 2018). Regular aerobic physical activities, including daily brisk walking, also improve the heart performance and endothelial functioning (Li et al., 2023). Stopping by quitting is immediate; the withdrawal by means of professional counselling and nicotine-substitution is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Weight (under 25 BMI) and alcohol intake need to be controlled. The meal-timing and carbohydrate control can </a:t>
            </a:r>
            <a:r>
              <a:rPr lang="en-US" sz="1200" kern="1200" dirty="0" err="1">
                <a:solidFill>
                  <a:schemeClr val="tx1"/>
                </a:solidFill>
                <a:effectLst/>
                <a:latin typeface="+mn-lt"/>
                <a:ea typeface="+mn-ea"/>
                <a:cs typeface="+mn-cs"/>
              </a:rPr>
              <a:t>stabilise</a:t>
            </a:r>
            <a:r>
              <a:rPr lang="en-US" sz="1200" kern="1200" dirty="0">
                <a:solidFill>
                  <a:schemeClr val="tx1"/>
                </a:solidFill>
                <a:effectLst/>
                <a:latin typeface="+mn-lt"/>
                <a:ea typeface="+mn-ea"/>
                <a:cs typeface="+mn-cs"/>
              </a:rPr>
              <a:t> the levels of glucose of diabetic patients (ElSayed et al., 2022). The stress-management, mindfulness and cognitive-</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therapy interventions also reduce blood pressure and improve psychological resilience. These prophylactic prevention measures, together with medication, will allow the stroke incidence and cardiac events risk to decrease by an impressive margin (NICE, 2023).</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Effective communication underlines safe, ethical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The healthcare providers are expected to communicate in an effective and compassionate manner based on the literacy level of the patient, informed consent and understanding (Silverman, Kurtz and Draper, 2016). The decision-making on treatment will involve </a:t>
            </a:r>
            <a:r>
              <a:rPr lang="en-US" sz="1200" kern="1200" dirty="0" err="1">
                <a:solidFill>
                  <a:schemeClr val="tx1"/>
                </a:solidFill>
                <a:effectLst/>
                <a:latin typeface="+mn-lt"/>
                <a:ea typeface="+mn-ea"/>
                <a:cs typeface="+mn-cs"/>
              </a:rPr>
              <a:t>Mr</a:t>
            </a:r>
            <a:r>
              <a:rPr lang="en-US" sz="1200" kern="1200" dirty="0">
                <a:solidFill>
                  <a:schemeClr val="tx1"/>
                </a:solidFill>
                <a:effectLst/>
                <a:latin typeface="+mn-lt"/>
                <a:ea typeface="+mn-ea"/>
                <a:cs typeface="+mn-cs"/>
              </a:rPr>
              <a:t> Roberts in shared decision making, which will enforce compliance and autonomy. Ethical principles of beneficence, non-maleficence, and justice are used to make clinical decisions that are the most advantageous, and the rights of patients remain adequate (Snelling and Quick, 2022). The amount of confidentiality must be kept according to the NHS Code of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in a manner that does not affect the privacy of the patient but the overall interest of the population (Department of Health, 2021). The number of errors and unequal treatment are reduced thanks to the accuracy of documentation, open communication between the multidisciplinary staff, and cultural competence. The moral consciousness will generate credibility, enhance the patient adherence in the long run, which is the ultimate to the survival of chronic diseases.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7E9C3-BA36-D460-0A18-EA8CEAFB84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DD1933-1D8C-56FE-82CD-8C1E822263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F149F8-062D-3DB6-01D3-DCD95A765DD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Patient education endows a person with skills of dealing with long-term conditions. </a:t>
            </a:r>
            <a:r>
              <a:rPr lang="en-US" sz="1200" kern="1200" dirty="0" err="1">
                <a:solidFill>
                  <a:schemeClr val="tx1"/>
                </a:solidFill>
                <a:effectLst/>
                <a:latin typeface="+mn-lt"/>
                <a:ea typeface="+mn-ea"/>
                <a:cs typeface="+mn-cs"/>
              </a:rPr>
              <a:t>Mr</a:t>
            </a:r>
            <a:r>
              <a:rPr lang="en-US" sz="1200" kern="1200" dirty="0">
                <a:solidFill>
                  <a:schemeClr val="tx1"/>
                </a:solidFill>
                <a:effectLst/>
                <a:latin typeface="+mn-lt"/>
                <a:ea typeface="+mn-ea"/>
                <a:cs typeface="+mn-cs"/>
              </a:rPr>
              <a:t> Roberts ought to be aware of the ways to trace glucose levels, medications, dietary balance, and symptoms of stroke. The visual aids and simplified text facilitate the understanding (Silverman, Kurtz and Draper, 2016). A multidisciplinary team (GP, cardiologist, diabetes nurse, dietitian, physiotherapist, and speech therapist) will be used to ensure the provision of a coordinated care (NICE, 2023). The review of the progress and the target intervention are done through the frequent team meetings. As Forbes and Fotheringham (2017) state, patient readmission can be reduced through continuous patient training and compliance improved. Physical and emotional confidence is achieved with the help of community cardiac-rehabilitation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The concept of teamwork in the healthcare settings improves continuity of care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delivery to </a:t>
            </a:r>
            <a:r>
              <a:rPr lang="en-US" sz="1200" kern="1200" dirty="0" err="1">
                <a:solidFill>
                  <a:schemeClr val="tx1"/>
                </a:solidFill>
                <a:effectLst/>
                <a:latin typeface="+mn-lt"/>
                <a:ea typeface="+mn-ea"/>
                <a:cs typeface="+mn-cs"/>
              </a:rPr>
              <a:t>Mr</a:t>
            </a:r>
            <a:r>
              <a:rPr lang="en-US" sz="1200" kern="1200" dirty="0">
                <a:solidFill>
                  <a:schemeClr val="tx1"/>
                </a:solidFill>
                <a:effectLst/>
                <a:latin typeface="+mn-lt"/>
                <a:ea typeface="+mn-ea"/>
                <a:cs typeface="+mn-cs"/>
              </a:rPr>
              <a:t> Roberts based on the NHS values.</a:t>
            </a:r>
          </a:p>
          <a:p>
            <a:endParaRPr lang="en-US" dirty="0"/>
          </a:p>
        </p:txBody>
      </p:sp>
      <p:sp>
        <p:nvSpPr>
          <p:cNvPr id="4" name="Slide Number Placeholder 3">
            <a:extLst>
              <a:ext uri="{FF2B5EF4-FFF2-40B4-BE49-F238E27FC236}">
                <a16:creationId xmlns:a16="http://schemas.microsoft.com/office/drawing/2014/main" id="{BC9AFC0D-F29F-FCAB-FCF4-7D14C837ED65}"/>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601976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EB581-39B6-3140-B921-FC6B8F412B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AD76AB-247B-6A4D-9D56-F1FF80FA89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C2FCFD-65FB-2EE8-A7BA-FA5DEBD6804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Consideration measures are pegged on quantitative outcomes such as a blood pressure reduction, a rise in HbA1c, recovered mobility, and stroke-free twelve months later. The performance is compared with the national standards through constant review that is conducted in accordance with the National Diabetes Audit and Stroke National Audit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(NICE, 2023). Li et al. (2023) report that the use of combined lipid and glucose control significantly reduces cardiovascular mortality. Other care effectiveness indicators include patient feedback on their quality of life, confidence, and satisfaction (Bozkurt et al., 2025). Multidisciplinary reviews are conducted on a regular basis to ensure timely changes and continuum. Comprehensive outcome assessment can be regarded as a good illustration of evidence-based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and can be aligned with the NHS objectives to attain a superior chronic-disease management and equal health opportunities. </a:t>
            </a:r>
          </a:p>
          <a:p>
            <a:endParaRPr lang="en-US" dirty="0"/>
          </a:p>
        </p:txBody>
      </p:sp>
      <p:sp>
        <p:nvSpPr>
          <p:cNvPr id="4" name="Slide Number Placeholder 3">
            <a:extLst>
              <a:ext uri="{FF2B5EF4-FFF2-40B4-BE49-F238E27FC236}">
                <a16:creationId xmlns:a16="http://schemas.microsoft.com/office/drawing/2014/main" id="{D76C5B8E-3EE1-60B6-5B14-97BE35C1D09F}"/>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22086610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A5CBB-ACEF-B957-0BFE-77CD1337A0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23E218-1D9F-AA23-F1B8-C006323A8F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189A5-AF2C-CB6F-4543-DBA2EC64AF2B}"/>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The UK health status on cardiovascular diseases is one of the highest, and the combination of stroke and diabetes is not the best since the stroke and the diabetes have a similar vascular and metabolic mechanism. This process of cardiovascular system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and vascular damage mechanism is useful in making the right diagnosis and specific treatment. The example of </a:t>
            </a:r>
            <a:r>
              <a:rPr lang="en-US" sz="1200" b="0" i="0" kern="1200" dirty="0" err="1">
                <a:solidFill>
                  <a:schemeClr val="tx1"/>
                </a:solidFill>
                <a:effectLst/>
                <a:latin typeface="+mn-lt"/>
                <a:ea typeface="+mn-ea"/>
                <a:cs typeface="+mn-cs"/>
              </a:rPr>
              <a:t>Mr</a:t>
            </a:r>
            <a:r>
              <a:rPr lang="en-US" sz="1200" b="0" i="0" kern="1200" dirty="0">
                <a:solidFill>
                  <a:schemeClr val="tx1"/>
                </a:solidFill>
                <a:effectLst/>
                <a:latin typeface="+mn-lt"/>
                <a:ea typeface="+mn-ea"/>
                <a:cs typeface="+mn-cs"/>
              </a:rPr>
              <a:t> Roberts shows the significance of the implementation of the pharmacological treatment, lifestyle change, and education as the requirements in the context of the multidisciplinary approach. Long-term improvement requires such aspects as ethical communication or patient empowerment, continuous evaluation.</a:t>
            </a:r>
            <a:endParaRPr lang="en-US" dirty="0"/>
          </a:p>
        </p:txBody>
      </p:sp>
      <p:sp>
        <p:nvSpPr>
          <p:cNvPr id="4" name="Slide Number Placeholder 3">
            <a:extLst>
              <a:ext uri="{FF2B5EF4-FFF2-40B4-BE49-F238E27FC236}">
                <a16:creationId xmlns:a16="http://schemas.microsoft.com/office/drawing/2014/main" id="{7E049AB4-2ACD-E826-EBB4-5B120B22B28E}"/>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20277349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58F24-AD8C-94B8-21EE-7289DEB217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4F8685-8DE2-9740-F648-03AA09FA90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D2B5C4-EB89-02C4-9A60-0D7E3B1F468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89B2C09-DC77-1081-99A5-68E71477EBE6}"/>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3842966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slideLayout" Target="../slideLayouts/slideLayout3.xml"/><Relationship Id="rId7" Type="http://schemas.openxmlformats.org/officeDocument/2006/relationships/image" Target="../media/image7.svg"/><Relationship Id="rId12" Type="http://schemas.openxmlformats.org/officeDocument/2006/relationships/image" Target="../media/image12.png"/><Relationship Id="rId17" Type="http://schemas.openxmlformats.org/officeDocument/2006/relationships/image" Target="../media/image4.png"/><Relationship Id="rId2" Type="http://schemas.openxmlformats.org/officeDocument/2006/relationships/audio" Target="../media/media3.m4a"/><Relationship Id="rId16" Type="http://schemas.openxmlformats.org/officeDocument/2006/relationships/image" Target="../media/image16.svg"/><Relationship Id="rId1" Type="http://schemas.microsoft.com/office/2007/relationships/media" Target="../media/media3.m4a"/><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notesSlide" Target="../notesSlides/notesSlide3.xml"/><Relationship Id="rId9" Type="http://schemas.openxmlformats.org/officeDocument/2006/relationships/image" Target="../media/image9.png"/><Relationship Id="rId1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1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5.xml"/><Relationship Id="rId7" Type="http://schemas.openxmlformats.org/officeDocument/2006/relationships/image" Target="../media/image20.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notesSlide" Target="../notesSlides/notesSlide5.xml"/><Relationship Id="rId9"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6.xml"/><Relationship Id="rId7" Type="http://schemas.openxmlformats.org/officeDocument/2006/relationships/image" Target="../media/image24.svg"/><Relationship Id="rId12"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jpeg"/><Relationship Id="rId10" Type="http://schemas.openxmlformats.org/officeDocument/2006/relationships/image" Target="../media/image27.png"/><Relationship Id="rId4" Type="http://schemas.openxmlformats.org/officeDocument/2006/relationships/notesSlide" Target="../notesSlides/notesSlide6.xml"/><Relationship Id="rId9" Type="http://schemas.openxmlformats.org/officeDocument/2006/relationships/image" Target="../media/image26.sv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29.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30.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3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0.xml"/><Relationship Id="rId7" Type="http://schemas.openxmlformats.org/officeDocument/2006/relationships/image" Target="../media/image3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slideLayout" Target="../slideLayouts/slideLayout11.xml"/><Relationship Id="rId7" Type="http://schemas.openxmlformats.org/officeDocument/2006/relationships/image" Target="../media/image37.svg"/><Relationship Id="rId12" Type="http://schemas.openxmlformats.org/officeDocument/2006/relationships/image" Target="../media/image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6.png"/><Relationship Id="rId11" Type="http://schemas.openxmlformats.org/officeDocument/2006/relationships/image" Target="../media/image41.svg"/><Relationship Id="rId5" Type="http://schemas.openxmlformats.org/officeDocument/2006/relationships/image" Target="../media/image35.jpeg"/><Relationship Id="rId10" Type="http://schemas.openxmlformats.org/officeDocument/2006/relationships/image" Target="../media/image40.png"/><Relationship Id="rId4" Type="http://schemas.openxmlformats.org/officeDocument/2006/relationships/notesSlide" Target="../notesSlides/notesSlide11.xml"/><Relationship Id="rId9" Type="http://schemas.openxmlformats.org/officeDocument/2006/relationships/image" Target="../media/image39.sv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42.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43.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29.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0" y="35170"/>
            <a:ext cx="5486400" cy="8234005"/>
          </a:xfrm>
          <a:prstGeom prst="rect">
            <a:avLst/>
          </a:prstGeom>
        </p:spPr>
      </p:pic>
      <p:sp>
        <p:nvSpPr>
          <p:cNvPr id="3" name="Text 0"/>
          <p:cNvSpPr/>
          <p:nvPr/>
        </p:nvSpPr>
        <p:spPr>
          <a:xfrm>
            <a:off x="6327160" y="1268560"/>
            <a:ext cx="7652504" cy="520065"/>
          </a:xfrm>
          <a:prstGeom prst="rect">
            <a:avLst/>
          </a:prstGeom>
          <a:noFill/>
          <a:ln/>
        </p:spPr>
        <p:txBody>
          <a:bodyPr wrap="none" lIns="0" tIns="0" rIns="0" bIns="0" rtlCol="0" anchor="t"/>
          <a:lstStyle/>
          <a:p>
            <a:pPr marL="0" indent="0" algn="l">
              <a:lnSpc>
                <a:spcPts val="4050"/>
              </a:lnSpc>
              <a:buNone/>
            </a:pPr>
            <a:r>
              <a:rPr lang="en-US" sz="4800" b="1" dirty="0">
                <a:solidFill>
                  <a:srgbClr val="000000"/>
                </a:solidFill>
                <a:latin typeface="Petrona Bold" pitchFamily="34" charset="0"/>
                <a:ea typeface="Petrona Bold" pitchFamily="34" charset="-122"/>
                <a:cs typeface="Petrona Bold" pitchFamily="34" charset="-120"/>
              </a:rPr>
              <a:t>Welcome to the Presentation</a:t>
            </a:r>
          </a:p>
          <a:p>
            <a:pPr marL="0" indent="0" algn="l">
              <a:lnSpc>
                <a:spcPts val="4050"/>
              </a:lnSpc>
              <a:buNone/>
            </a:pPr>
            <a:endParaRPr lang="en-US" sz="3250" dirty="0"/>
          </a:p>
        </p:txBody>
      </p:sp>
      <p:sp>
        <p:nvSpPr>
          <p:cNvPr id="8" name="Text 5"/>
          <p:cNvSpPr/>
          <p:nvPr/>
        </p:nvSpPr>
        <p:spPr>
          <a:xfrm>
            <a:off x="9963269" y="1744623"/>
            <a:ext cx="190143" cy="237768"/>
          </a:xfrm>
          <a:prstGeom prst="rect">
            <a:avLst/>
          </a:prstGeom>
          <a:noFill/>
          <a:ln/>
        </p:spPr>
        <p:txBody>
          <a:bodyPr wrap="none" lIns="0" tIns="0" rIns="0" bIns="0" rtlCol="0" anchor="t"/>
          <a:lstStyle/>
          <a:p>
            <a:pPr marL="0" indent="0" algn="l">
              <a:lnSpc>
                <a:spcPts val="2350"/>
              </a:lnSpc>
              <a:buNone/>
            </a:pPr>
            <a:r>
              <a:rPr lang="en-US" sz="1450" b="1" dirty="0">
                <a:solidFill>
                  <a:srgbClr val="FFFFFF"/>
                </a:solidFill>
                <a:latin typeface="Petrona Bold" pitchFamily="34" charset="0"/>
                <a:ea typeface="Petrona Bold" pitchFamily="34" charset="-122"/>
                <a:cs typeface="Petrona Bold" pitchFamily="34" charset="-120"/>
              </a:rPr>
              <a:t>1</a:t>
            </a:r>
            <a:endParaRPr lang="en-US" sz="1450" dirty="0"/>
          </a:p>
        </p:txBody>
      </p:sp>
      <p:sp>
        <p:nvSpPr>
          <p:cNvPr id="14" name="Text 11"/>
          <p:cNvSpPr/>
          <p:nvPr/>
        </p:nvSpPr>
        <p:spPr>
          <a:xfrm>
            <a:off x="9963269" y="3327321"/>
            <a:ext cx="190143" cy="237768"/>
          </a:xfrm>
          <a:prstGeom prst="rect">
            <a:avLst/>
          </a:prstGeom>
          <a:noFill/>
          <a:ln/>
        </p:spPr>
        <p:txBody>
          <a:bodyPr wrap="none" lIns="0" tIns="0" rIns="0" bIns="0" rtlCol="0" anchor="t"/>
          <a:lstStyle/>
          <a:p>
            <a:pPr marL="0" indent="0" algn="l">
              <a:lnSpc>
                <a:spcPts val="2350"/>
              </a:lnSpc>
              <a:buNone/>
            </a:pPr>
            <a:r>
              <a:rPr lang="en-US" sz="1450" b="1" dirty="0">
                <a:solidFill>
                  <a:srgbClr val="FFFFFF"/>
                </a:solidFill>
                <a:latin typeface="Petrona Bold" pitchFamily="34" charset="0"/>
                <a:ea typeface="Petrona Bold" pitchFamily="34" charset="-122"/>
                <a:cs typeface="Petrona Bold" pitchFamily="34" charset="-120"/>
              </a:rPr>
              <a:t>2</a:t>
            </a:r>
            <a:endParaRPr lang="en-US" sz="1450" dirty="0"/>
          </a:p>
        </p:txBody>
      </p:sp>
      <p:sp>
        <p:nvSpPr>
          <p:cNvPr id="20" name="Text 17"/>
          <p:cNvSpPr/>
          <p:nvPr/>
        </p:nvSpPr>
        <p:spPr>
          <a:xfrm>
            <a:off x="9963269" y="4910018"/>
            <a:ext cx="190143" cy="237768"/>
          </a:xfrm>
          <a:prstGeom prst="rect">
            <a:avLst/>
          </a:prstGeom>
          <a:noFill/>
          <a:ln/>
        </p:spPr>
        <p:txBody>
          <a:bodyPr wrap="none" lIns="0" tIns="0" rIns="0" bIns="0" rtlCol="0" anchor="t"/>
          <a:lstStyle/>
          <a:p>
            <a:pPr marL="0" indent="0" algn="l">
              <a:lnSpc>
                <a:spcPts val="2350"/>
              </a:lnSpc>
              <a:buNone/>
            </a:pPr>
            <a:endParaRPr lang="en-US" sz="1450" dirty="0"/>
          </a:p>
        </p:txBody>
      </p:sp>
      <p:sp>
        <p:nvSpPr>
          <p:cNvPr id="30" name="TextBox 29">
            <a:extLst>
              <a:ext uri="{FF2B5EF4-FFF2-40B4-BE49-F238E27FC236}">
                <a16:creationId xmlns:a16="http://schemas.microsoft.com/office/drawing/2014/main" id="{41AF5DB6-9499-627A-D5AA-C09E5C617D90}"/>
              </a:ext>
            </a:extLst>
          </p:cNvPr>
          <p:cNvSpPr txBox="1"/>
          <p:nvPr/>
        </p:nvSpPr>
        <p:spPr>
          <a:xfrm>
            <a:off x="6664464" y="3133554"/>
            <a:ext cx="7315200" cy="1200329"/>
          </a:xfrm>
          <a:prstGeom prst="rect">
            <a:avLst/>
          </a:prstGeom>
          <a:noFill/>
        </p:spPr>
        <p:txBody>
          <a:bodyPr wrap="square">
            <a:spAutoFit/>
          </a:bodyPr>
          <a:lstStyle/>
          <a:p>
            <a:pPr algn="ctr"/>
            <a:r>
              <a:rPr lang="en-US" sz="2400" dirty="0">
                <a:latin typeface="Petrona Bold"/>
              </a:rPr>
              <a:t>“Managing Cardiovascular Health: Understanding Stroke and Diabetes Through Anatomy, Pathophysiology, and Care”</a:t>
            </a:r>
          </a:p>
        </p:txBody>
      </p:sp>
      <p:sp>
        <p:nvSpPr>
          <p:cNvPr id="31" name="TextBox 30">
            <a:extLst>
              <a:ext uri="{FF2B5EF4-FFF2-40B4-BE49-F238E27FC236}">
                <a16:creationId xmlns:a16="http://schemas.microsoft.com/office/drawing/2014/main" id="{CC973053-FA18-34E3-4879-093D0F1EEBBA}"/>
              </a:ext>
            </a:extLst>
          </p:cNvPr>
          <p:cNvSpPr txBox="1"/>
          <p:nvPr/>
        </p:nvSpPr>
        <p:spPr>
          <a:xfrm>
            <a:off x="6816864" y="5678812"/>
            <a:ext cx="7315200" cy="1569660"/>
          </a:xfrm>
          <a:prstGeom prst="rect">
            <a:avLst/>
          </a:prstGeom>
          <a:noFill/>
        </p:spPr>
        <p:txBody>
          <a:bodyPr wrap="square">
            <a:spAutoFit/>
          </a:bodyPr>
          <a:lstStyle/>
          <a:p>
            <a:pPr algn="ctr"/>
            <a:r>
              <a:rPr lang="en-US" sz="2400" dirty="0">
                <a:latin typeface="Petrona Bold"/>
              </a:rPr>
              <a:t>BMHP5023 Introduction to Physiology</a:t>
            </a:r>
          </a:p>
          <a:p>
            <a:pPr algn="ctr"/>
            <a:endParaRPr lang="en-US" sz="2400" dirty="0">
              <a:latin typeface="Petrona Bold"/>
            </a:endParaRPr>
          </a:p>
          <a:p>
            <a:pPr algn="ctr"/>
            <a:r>
              <a:rPr lang="en-US" sz="2400" dirty="0">
                <a:latin typeface="Petrona Bold"/>
              </a:rPr>
              <a:t>Student Name</a:t>
            </a:r>
            <a:r>
              <a:rPr lang="en-GB" sz="2400" dirty="0">
                <a:latin typeface="Petrona Bold"/>
              </a:rPr>
              <a:t>: Silvia Franca </a:t>
            </a:r>
          </a:p>
          <a:p>
            <a:pPr algn="ctr"/>
            <a:r>
              <a:rPr lang="en-GB" sz="2400" dirty="0">
                <a:latin typeface="Petrona Bold"/>
              </a:rPr>
              <a:t>Student ID:2313472</a:t>
            </a:r>
            <a:endParaRPr lang="en-US" sz="2400" dirty="0">
              <a:latin typeface="Petrona Bold"/>
            </a:endParaRPr>
          </a:p>
        </p:txBody>
      </p:sp>
      <p:sp>
        <p:nvSpPr>
          <p:cNvPr id="32" name="TextBox 31">
            <a:extLst>
              <a:ext uri="{FF2B5EF4-FFF2-40B4-BE49-F238E27FC236}">
                <a16:creationId xmlns:a16="http://schemas.microsoft.com/office/drawing/2014/main" id="{457C7D33-AD69-2A50-01F0-4F72C3ADD7BF}"/>
              </a:ext>
            </a:extLst>
          </p:cNvPr>
          <p:cNvSpPr txBox="1"/>
          <p:nvPr/>
        </p:nvSpPr>
        <p:spPr>
          <a:xfrm>
            <a:off x="12860977" y="7683335"/>
            <a:ext cx="1769423" cy="540735"/>
          </a:xfrm>
          <a:prstGeom prst="rect">
            <a:avLst/>
          </a:prstGeom>
          <a:solidFill>
            <a:schemeClr val="bg1"/>
          </a:solidFill>
        </p:spPr>
        <p:txBody>
          <a:bodyPr wrap="square" rtlCol="0">
            <a:spAutoFit/>
          </a:bodyPr>
          <a:lstStyle/>
          <a:p>
            <a:endParaRPr lang="en-US" dirty="0"/>
          </a:p>
        </p:txBody>
      </p:sp>
      <p:pic>
        <p:nvPicPr>
          <p:cNvPr id="4" name="Audio Recording 19 Dec 2025 at 12:11:12" descr="Audio Recording 19 Dec 2025 at 12:11:12">
            <a:hlinkClick r:id="" action="ppaction://media"/>
            <a:extLst>
              <a:ext uri="{FF2B5EF4-FFF2-40B4-BE49-F238E27FC236}">
                <a16:creationId xmlns:a16="http://schemas.microsoft.com/office/drawing/2014/main" id="{6B46D89E-ADA3-2D4D-EEB8-F06511E61D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0B1F5-BC03-8C6B-4416-559C18427296}"/>
            </a:ext>
          </a:extLst>
        </p:cNvPr>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4AB8C1DD-64AC-46BE-4C0D-3C82C434D717}"/>
              </a:ext>
            </a:extLst>
          </p:cNvPr>
          <p:cNvPicPr>
            <a:picLocks noChangeAspect="1"/>
          </p:cNvPicPr>
          <p:nvPr/>
        </p:nvPicPr>
        <p:blipFill>
          <a:blip r:embed="rId5"/>
          <a:stretch>
            <a:fillRect/>
          </a:stretch>
        </p:blipFill>
        <p:spPr>
          <a:xfrm>
            <a:off x="0" y="0"/>
            <a:ext cx="5486400" cy="8234005"/>
          </a:xfrm>
          <a:prstGeom prst="rect">
            <a:avLst/>
          </a:prstGeom>
        </p:spPr>
      </p:pic>
      <p:sp>
        <p:nvSpPr>
          <p:cNvPr id="3" name="Text 0">
            <a:extLst>
              <a:ext uri="{FF2B5EF4-FFF2-40B4-BE49-F238E27FC236}">
                <a16:creationId xmlns:a16="http://schemas.microsoft.com/office/drawing/2014/main" id="{57E6B8B2-4CC1-A0B9-6E6F-4B47DD0EC1F6}"/>
              </a:ext>
            </a:extLst>
          </p:cNvPr>
          <p:cNvSpPr/>
          <p:nvPr/>
        </p:nvSpPr>
        <p:spPr>
          <a:xfrm>
            <a:off x="6041231" y="435888"/>
            <a:ext cx="7652504" cy="520065"/>
          </a:xfrm>
          <a:prstGeom prst="rect">
            <a:avLst/>
          </a:prstGeom>
          <a:noFill/>
          <a:ln/>
        </p:spPr>
        <p:txBody>
          <a:bodyPr wrap="none" lIns="0" tIns="0" rIns="0" bIns="0" rtlCol="0" anchor="t"/>
          <a:lstStyle/>
          <a:p>
            <a:pPr marL="0" indent="0" algn="l">
              <a:lnSpc>
                <a:spcPts val="4050"/>
              </a:lnSpc>
              <a:buNone/>
            </a:pPr>
            <a:r>
              <a:rPr lang="en-US" sz="3250" b="1" dirty="0">
                <a:solidFill>
                  <a:srgbClr val="000000"/>
                </a:solidFill>
                <a:latin typeface="Petrona Bold" pitchFamily="34" charset="0"/>
                <a:ea typeface="Petrona Bold" pitchFamily="34" charset="-122"/>
                <a:cs typeface="Petrona Bold" pitchFamily="34" charset="-120"/>
              </a:rPr>
              <a:t>Introduction to Cardiovascular Diseases</a:t>
            </a:r>
            <a:endParaRPr lang="en-US" sz="3250" dirty="0"/>
          </a:p>
        </p:txBody>
      </p:sp>
      <p:sp>
        <p:nvSpPr>
          <p:cNvPr id="4" name="Text 1">
            <a:extLst>
              <a:ext uri="{FF2B5EF4-FFF2-40B4-BE49-F238E27FC236}">
                <a16:creationId xmlns:a16="http://schemas.microsoft.com/office/drawing/2014/main" id="{8E5D1C70-CF98-6799-38DE-98FF4B31A12D}"/>
              </a:ext>
            </a:extLst>
          </p:cNvPr>
          <p:cNvSpPr/>
          <p:nvPr/>
        </p:nvSpPr>
        <p:spPr>
          <a:xfrm>
            <a:off x="6041231" y="1193721"/>
            <a:ext cx="8034338" cy="253722"/>
          </a:xfrm>
          <a:prstGeom prst="rect">
            <a:avLst/>
          </a:prstGeom>
          <a:noFill/>
          <a:ln/>
        </p:spPr>
        <p:txBody>
          <a:bodyPr wrap="none" lIns="0" tIns="0" rIns="0" bIns="0" rtlCol="0" anchor="t"/>
          <a:lstStyle/>
          <a:p>
            <a:pPr marL="0" indent="0" algn="l">
              <a:lnSpc>
                <a:spcPts val="1950"/>
              </a:lnSpc>
              <a:buNone/>
            </a:pPr>
            <a:r>
              <a:rPr lang="en-US" sz="1200" dirty="0">
                <a:solidFill>
                  <a:srgbClr val="272525"/>
                </a:solidFill>
                <a:latin typeface="Inter" pitchFamily="34" charset="0"/>
                <a:ea typeface="Inter" pitchFamily="34" charset="-122"/>
                <a:cs typeface="Inter" pitchFamily="34" charset="-120"/>
              </a:rPr>
              <a:t>Over 7.6 million people in the UK are affected by Cardiovascular Diseases (CVDs).</a:t>
            </a:r>
            <a:endParaRPr lang="en-US" sz="1200" dirty="0"/>
          </a:p>
        </p:txBody>
      </p:sp>
      <p:sp>
        <p:nvSpPr>
          <p:cNvPr id="5" name="Shape 2">
            <a:extLst>
              <a:ext uri="{FF2B5EF4-FFF2-40B4-BE49-F238E27FC236}">
                <a16:creationId xmlns:a16="http://schemas.microsoft.com/office/drawing/2014/main" id="{C8397A83-923E-1CC7-1B1F-5C4E4B5C66E7}"/>
              </a:ext>
            </a:extLst>
          </p:cNvPr>
          <p:cNvSpPr/>
          <p:nvPr/>
        </p:nvSpPr>
        <p:spPr>
          <a:xfrm>
            <a:off x="6041231" y="1863566"/>
            <a:ext cx="8034338" cy="1186458"/>
          </a:xfrm>
          <a:prstGeom prst="roundRect">
            <a:avLst>
              <a:gd name="adj" fmla="val 9248"/>
            </a:avLst>
          </a:prstGeom>
          <a:solidFill>
            <a:srgbClr val="FFFFFF">
              <a:alpha val="95000"/>
            </a:srgbClr>
          </a:solidFill>
          <a:ln/>
        </p:spPr>
      </p:sp>
      <p:sp>
        <p:nvSpPr>
          <p:cNvPr id="6" name="Shape 3">
            <a:extLst>
              <a:ext uri="{FF2B5EF4-FFF2-40B4-BE49-F238E27FC236}">
                <a16:creationId xmlns:a16="http://schemas.microsoft.com/office/drawing/2014/main" id="{84135A27-A93B-32A0-01D9-0E2B42963728}"/>
              </a:ext>
            </a:extLst>
          </p:cNvPr>
          <p:cNvSpPr/>
          <p:nvPr/>
        </p:nvSpPr>
        <p:spPr>
          <a:xfrm>
            <a:off x="6041231" y="1840706"/>
            <a:ext cx="8034338" cy="91440"/>
          </a:xfrm>
          <a:prstGeom prst="roundRect">
            <a:avLst>
              <a:gd name="adj" fmla="val 72821"/>
            </a:avLst>
          </a:prstGeom>
          <a:solidFill>
            <a:srgbClr val="007EBD"/>
          </a:solidFill>
          <a:ln/>
        </p:spPr>
      </p:sp>
      <p:sp>
        <p:nvSpPr>
          <p:cNvPr id="7" name="Shape 4">
            <a:extLst>
              <a:ext uri="{FF2B5EF4-FFF2-40B4-BE49-F238E27FC236}">
                <a16:creationId xmlns:a16="http://schemas.microsoft.com/office/drawing/2014/main" id="{38D6A5F8-2916-062E-CD5D-6C6C622417CC}"/>
              </a:ext>
            </a:extLst>
          </p:cNvPr>
          <p:cNvSpPr/>
          <p:nvPr/>
        </p:nvSpPr>
        <p:spPr>
          <a:xfrm>
            <a:off x="9820632" y="1625798"/>
            <a:ext cx="475536" cy="475536"/>
          </a:xfrm>
          <a:prstGeom prst="roundRect">
            <a:avLst>
              <a:gd name="adj" fmla="val 192288"/>
            </a:avLst>
          </a:prstGeom>
          <a:solidFill>
            <a:srgbClr val="007EBD"/>
          </a:solidFill>
          <a:ln/>
        </p:spPr>
      </p:sp>
      <p:sp>
        <p:nvSpPr>
          <p:cNvPr id="8" name="Text 5">
            <a:extLst>
              <a:ext uri="{FF2B5EF4-FFF2-40B4-BE49-F238E27FC236}">
                <a16:creationId xmlns:a16="http://schemas.microsoft.com/office/drawing/2014/main" id="{A094B356-27D6-41C4-1B6D-311C9DFAFC27}"/>
              </a:ext>
            </a:extLst>
          </p:cNvPr>
          <p:cNvSpPr/>
          <p:nvPr/>
        </p:nvSpPr>
        <p:spPr>
          <a:xfrm>
            <a:off x="9963269" y="1744623"/>
            <a:ext cx="190143" cy="237768"/>
          </a:xfrm>
          <a:prstGeom prst="rect">
            <a:avLst/>
          </a:prstGeom>
          <a:noFill/>
          <a:ln/>
        </p:spPr>
        <p:txBody>
          <a:bodyPr wrap="none" lIns="0" tIns="0" rIns="0" bIns="0" rtlCol="0" anchor="t"/>
          <a:lstStyle/>
          <a:p>
            <a:pPr marL="0" indent="0" algn="l">
              <a:lnSpc>
                <a:spcPts val="2350"/>
              </a:lnSpc>
              <a:buNone/>
            </a:pPr>
            <a:r>
              <a:rPr lang="en-US" sz="1450" b="1" dirty="0">
                <a:solidFill>
                  <a:srgbClr val="FFFFFF"/>
                </a:solidFill>
                <a:latin typeface="Petrona Bold" pitchFamily="34" charset="0"/>
                <a:ea typeface="Petrona Bold" pitchFamily="34" charset="-122"/>
                <a:cs typeface="Petrona Bold" pitchFamily="34" charset="-120"/>
              </a:rPr>
              <a:t>1</a:t>
            </a:r>
            <a:endParaRPr lang="en-US" sz="1450" dirty="0"/>
          </a:p>
        </p:txBody>
      </p:sp>
      <p:sp>
        <p:nvSpPr>
          <p:cNvPr id="9" name="Text 6">
            <a:extLst>
              <a:ext uri="{FF2B5EF4-FFF2-40B4-BE49-F238E27FC236}">
                <a16:creationId xmlns:a16="http://schemas.microsoft.com/office/drawing/2014/main" id="{E4EFFC3B-25CD-CB06-28FB-FDD74DAA3A00}"/>
              </a:ext>
            </a:extLst>
          </p:cNvPr>
          <p:cNvSpPr/>
          <p:nvPr/>
        </p:nvSpPr>
        <p:spPr>
          <a:xfrm>
            <a:off x="6222563" y="2259806"/>
            <a:ext cx="2080855" cy="260152"/>
          </a:xfrm>
          <a:prstGeom prst="rect">
            <a:avLst/>
          </a:prstGeom>
          <a:noFill/>
          <a:ln/>
        </p:spPr>
        <p:txBody>
          <a:bodyPr wrap="none" lIns="0" tIns="0" rIns="0" bIns="0" rtlCol="0" anchor="t"/>
          <a:lstStyle/>
          <a:p>
            <a:pPr marL="0" indent="0" algn="l">
              <a:lnSpc>
                <a:spcPts val="2000"/>
              </a:lnSpc>
              <a:buNone/>
            </a:pPr>
            <a:r>
              <a:rPr lang="en-US" sz="1600" b="1" dirty="0">
                <a:solidFill>
                  <a:srgbClr val="272525"/>
                </a:solidFill>
                <a:latin typeface="Petrona Bold" pitchFamily="34" charset="0"/>
                <a:ea typeface="Petrona Bold" pitchFamily="34" charset="-122"/>
                <a:cs typeface="Petrona Bold" pitchFamily="34" charset="-120"/>
              </a:rPr>
              <a:t>Global Burden</a:t>
            </a:r>
            <a:endParaRPr lang="en-US" sz="1600" dirty="0"/>
          </a:p>
        </p:txBody>
      </p:sp>
      <p:sp>
        <p:nvSpPr>
          <p:cNvPr id="10" name="Text 7">
            <a:extLst>
              <a:ext uri="{FF2B5EF4-FFF2-40B4-BE49-F238E27FC236}">
                <a16:creationId xmlns:a16="http://schemas.microsoft.com/office/drawing/2014/main" id="{D14FD04A-8E67-7B98-8DE4-C5EB0ECA946B}"/>
              </a:ext>
            </a:extLst>
          </p:cNvPr>
          <p:cNvSpPr/>
          <p:nvPr/>
        </p:nvSpPr>
        <p:spPr>
          <a:xfrm>
            <a:off x="6222563" y="2614970"/>
            <a:ext cx="7671673" cy="253722"/>
          </a:xfrm>
          <a:prstGeom prst="rect">
            <a:avLst/>
          </a:prstGeom>
          <a:noFill/>
          <a:ln/>
        </p:spPr>
        <p:txBody>
          <a:bodyPr wrap="none" lIns="0" tIns="0" rIns="0" bIns="0" rtlCol="0" anchor="t"/>
          <a:lstStyle/>
          <a:p>
            <a:pPr marL="0" indent="0" algn="l">
              <a:lnSpc>
                <a:spcPts val="1950"/>
              </a:lnSpc>
              <a:buNone/>
            </a:pPr>
            <a:r>
              <a:rPr lang="en-US" sz="1200" dirty="0">
                <a:solidFill>
                  <a:srgbClr val="272525"/>
                </a:solidFill>
                <a:latin typeface="Inter" pitchFamily="34" charset="0"/>
                <a:ea typeface="Inter" pitchFamily="34" charset="-122"/>
                <a:cs typeface="Inter" pitchFamily="34" charset="-120"/>
              </a:rPr>
              <a:t>CVDs are a massive burden of global morbidity and mortality.</a:t>
            </a:r>
            <a:endParaRPr lang="en-US" sz="1200" dirty="0"/>
          </a:p>
        </p:txBody>
      </p:sp>
      <p:sp>
        <p:nvSpPr>
          <p:cNvPr id="11" name="Shape 8">
            <a:extLst>
              <a:ext uri="{FF2B5EF4-FFF2-40B4-BE49-F238E27FC236}">
                <a16:creationId xmlns:a16="http://schemas.microsoft.com/office/drawing/2014/main" id="{7AB5DC91-7B0F-33E8-C0F7-CE1A5D04B602}"/>
              </a:ext>
            </a:extLst>
          </p:cNvPr>
          <p:cNvSpPr/>
          <p:nvPr/>
        </p:nvSpPr>
        <p:spPr>
          <a:xfrm>
            <a:off x="6041231" y="3446264"/>
            <a:ext cx="8034338" cy="1186458"/>
          </a:xfrm>
          <a:prstGeom prst="roundRect">
            <a:avLst>
              <a:gd name="adj" fmla="val 9248"/>
            </a:avLst>
          </a:prstGeom>
          <a:solidFill>
            <a:srgbClr val="FFFFFF">
              <a:alpha val="95000"/>
            </a:srgbClr>
          </a:solidFill>
          <a:ln/>
        </p:spPr>
      </p:sp>
      <p:sp>
        <p:nvSpPr>
          <p:cNvPr id="12" name="Shape 9">
            <a:extLst>
              <a:ext uri="{FF2B5EF4-FFF2-40B4-BE49-F238E27FC236}">
                <a16:creationId xmlns:a16="http://schemas.microsoft.com/office/drawing/2014/main" id="{D5BC785C-6651-E143-E40E-786DDD9DCC35}"/>
              </a:ext>
            </a:extLst>
          </p:cNvPr>
          <p:cNvSpPr/>
          <p:nvPr/>
        </p:nvSpPr>
        <p:spPr>
          <a:xfrm>
            <a:off x="6041231" y="3423404"/>
            <a:ext cx="8034338" cy="91440"/>
          </a:xfrm>
          <a:prstGeom prst="roundRect">
            <a:avLst>
              <a:gd name="adj" fmla="val 72821"/>
            </a:avLst>
          </a:prstGeom>
          <a:solidFill>
            <a:srgbClr val="007EBD"/>
          </a:solidFill>
          <a:ln/>
        </p:spPr>
      </p:sp>
      <p:sp>
        <p:nvSpPr>
          <p:cNvPr id="13" name="Shape 10">
            <a:extLst>
              <a:ext uri="{FF2B5EF4-FFF2-40B4-BE49-F238E27FC236}">
                <a16:creationId xmlns:a16="http://schemas.microsoft.com/office/drawing/2014/main" id="{B976785C-3528-0D89-5F8A-3E1CD3D1DC47}"/>
              </a:ext>
            </a:extLst>
          </p:cNvPr>
          <p:cNvSpPr/>
          <p:nvPr/>
        </p:nvSpPr>
        <p:spPr>
          <a:xfrm>
            <a:off x="9820632" y="3208496"/>
            <a:ext cx="475536" cy="475536"/>
          </a:xfrm>
          <a:prstGeom prst="roundRect">
            <a:avLst>
              <a:gd name="adj" fmla="val 192288"/>
            </a:avLst>
          </a:prstGeom>
          <a:solidFill>
            <a:srgbClr val="007EBD"/>
          </a:solidFill>
          <a:ln/>
        </p:spPr>
      </p:sp>
      <p:sp>
        <p:nvSpPr>
          <p:cNvPr id="14" name="Text 11">
            <a:extLst>
              <a:ext uri="{FF2B5EF4-FFF2-40B4-BE49-F238E27FC236}">
                <a16:creationId xmlns:a16="http://schemas.microsoft.com/office/drawing/2014/main" id="{D1FFC432-8BA8-2290-A323-9DD0B0EF22D9}"/>
              </a:ext>
            </a:extLst>
          </p:cNvPr>
          <p:cNvSpPr/>
          <p:nvPr/>
        </p:nvSpPr>
        <p:spPr>
          <a:xfrm>
            <a:off x="9963269" y="3327321"/>
            <a:ext cx="190143" cy="237768"/>
          </a:xfrm>
          <a:prstGeom prst="rect">
            <a:avLst/>
          </a:prstGeom>
          <a:noFill/>
          <a:ln/>
        </p:spPr>
        <p:txBody>
          <a:bodyPr wrap="none" lIns="0" tIns="0" rIns="0" bIns="0" rtlCol="0" anchor="t"/>
          <a:lstStyle/>
          <a:p>
            <a:pPr marL="0" indent="0" algn="l">
              <a:lnSpc>
                <a:spcPts val="2350"/>
              </a:lnSpc>
              <a:buNone/>
            </a:pPr>
            <a:r>
              <a:rPr lang="en-US" sz="1450" b="1" dirty="0">
                <a:solidFill>
                  <a:srgbClr val="FFFFFF"/>
                </a:solidFill>
                <a:latin typeface="Petrona Bold" pitchFamily="34" charset="0"/>
                <a:ea typeface="Petrona Bold" pitchFamily="34" charset="-122"/>
                <a:cs typeface="Petrona Bold" pitchFamily="34" charset="-120"/>
              </a:rPr>
              <a:t>2</a:t>
            </a:r>
            <a:endParaRPr lang="en-US" sz="1450" dirty="0"/>
          </a:p>
        </p:txBody>
      </p:sp>
      <p:sp>
        <p:nvSpPr>
          <p:cNvPr id="15" name="Text 12">
            <a:extLst>
              <a:ext uri="{FF2B5EF4-FFF2-40B4-BE49-F238E27FC236}">
                <a16:creationId xmlns:a16="http://schemas.microsoft.com/office/drawing/2014/main" id="{9D3A355F-F550-DA6F-DF4D-708EFAC4AC44}"/>
              </a:ext>
            </a:extLst>
          </p:cNvPr>
          <p:cNvSpPr/>
          <p:nvPr/>
        </p:nvSpPr>
        <p:spPr>
          <a:xfrm>
            <a:off x="6222563" y="3842504"/>
            <a:ext cx="2080855" cy="260152"/>
          </a:xfrm>
          <a:prstGeom prst="rect">
            <a:avLst/>
          </a:prstGeom>
          <a:noFill/>
          <a:ln/>
        </p:spPr>
        <p:txBody>
          <a:bodyPr wrap="none" lIns="0" tIns="0" rIns="0" bIns="0" rtlCol="0" anchor="t"/>
          <a:lstStyle/>
          <a:p>
            <a:pPr marL="0" indent="0" algn="l">
              <a:lnSpc>
                <a:spcPts val="2000"/>
              </a:lnSpc>
              <a:buNone/>
            </a:pPr>
            <a:r>
              <a:rPr lang="en-US" sz="1600" b="1" dirty="0">
                <a:solidFill>
                  <a:srgbClr val="272525"/>
                </a:solidFill>
                <a:latin typeface="Petrona Bold" pitchFamily="34" charset="0"/>
                <a:ea typeface="Petrona Bold" pitchFamily="34" charset="-122"/>
                <a:cs typeface="Petrona Bold" pitchFamily="34" charset="-120"/>
              </a:rPr>
              <a:t>Related Conditions</a:t>
            </a:r>
            <a:endParaRPr lang="en-US" sz="1600" dirty="0"/>
          </a:p>
        </p:txBody>
      </p:sp>
      <p:sp>
        <p:nvSpPr>
          <p:cNvPr id="16" name="Text 13">
            <a:extLst>
              <a:ext uri="{FF2B5EF4-FFF2-40B4-BE49-F238E27FC236}">
                <a16:creationId xmlns:a16="http://schemas.microsoft.com/office/drawing/2014/main" id="{BABF4A24-7A3C-8C66-9796-2F9D2BC42517}"/>
              </a:ext>
            </a:extLst>
          </p:cNvPr>
          <p:cNvSpPr/>
          <p:nvPr/>
        </p:nvSpPr>
        <p:spPr>
          <a:xfrm>
            <a:off x="6222563" y="4197668"/>
            <a:ext cx="7671673" cy="253722"/>
          </a:xfrm>
          <a:prstGeom prst="rect">
            <a:avLst/>
          </a:prstGeom>
          <a:noFill/>
          <a:ln/>
        </p:spPr>
        <p:txBody>
          <a:bodyPr wrap="none" lIns="0" tIns="0" rIns="0" bIns="0" rtlCol="0" anchor="t"/>
          <a:lstStyle/>
          <a:p>
            <a:pPr marL="0" indent="0" algn="l">
              <a:lnSpc>
                <a:spcPts val="1950"/>
              </a:lnSpc>
              <a:buNone/>
            </a:pPr>
            <a:r>
              <a:rPr lang="en-US" sz="1200" dirty="0">
                <a:solidFill>
                  <a:srgbClr val="272525"/>
                </a:solidFill>
                <a:latin typeface="Inter" pitchFamily="34" charset="0"/>
                <a:ea typeface="Inter" pitchFamily="34" charset="-122"/>
                <a:cs typeface="Inter" pitchFamily="34" charset="-120"/>
              </a:rPr>
              <a:t>Stroke and diabetes share common metabolic and vascular risk factors.</a:t>
            </a:r>
            <a:endParaRPr lang="en-US" sz="1200" dirty="0"/>
          </a:p>
        </p:txBody>
      </p:sp>
      <p:sp>
        <p:nvSpPr>
          <p:cNvPr id="17" name="Shape 14">
            <a:extLst>
              <a:ext uri="{FF2B5EF4-FFF2-40B4-BE49-F238E27FC236}">
                <a16:creationId xmlns:a16="http://schemas.microsoft.com/office/drawing/2014/main" id="{926FEF0C-C5F9-1347-9197-7219721C2FAB}"/>
              </a:ext>
            </a:extLst>
          </p:cNvPr>
          <p:cNvSpPr/>
          <p:nvPr/>
        </p:nvSpPr>
        <p:spPr>
          <a:xfrm>
            <a:off x="6041231" y="5028962"/>
            <a:ext cx="8034338" cy="1186458"/>
          </a:xfrm>
          <a:prstGeom prst="roundRect">
            <a:avLst>
              <a:gd name="adj" fmla="val 9248"/>
            </a:avLst>
          </a:prstGeom>
          <a:solidFill>
            <a:srgbClr val="FFFFFF">
              <a:alpha val="95000"/>
            </a:srgbClr>
          </a:solidFill>
          <a:ln/>
        </p:spPr>
      </p:sp>
      <p:sp>
        <p:nvSpPr>
          <p:cNvPr id="18" name="Shape 15">
            <a:extLst>
              <a:ext uri="{FF2B5EF4-FFF2-40B4-BE49-F238E27FC236}">
                <a16:creationId xmlns:a16="http://schemas.microsoft.com/office/drawing/2014/main" id="{A9045434-72BF-8DA0-F162-18978043618F}"/>
              </a:ext>
            </a:extLst>
          </p:cNvPr>
          <p:cNvSpPr/>
          <p:nvPr/>
        </p:nvSpPr>
        <p:spPr>
          <a:xfrm>
            <a:off x="6041231" y="5006102"/>
            <a:ext cx="8034338" cy="91440"/>
          </a:xfrm>
          <a:prstGeom prst="roundRect">
            <a:avLst>
              <a:gd name="adj" fmla="val 72821"/>
            </a:avLst>
          </a:prstGeom>
          <a:solidFill>
            <a:srgbClr val="007EBD"/>
          </a:solidFill>
          <a:ln/>
        </p:spPr>
      </p:sp>
      <p:sp>
        <p:nvSpPr>
          <p:cNvPr id="19" name="Shape 16">
            <a:extLst>
              <a:ext uri="{FF2B5EF4-FFF2-40B4-BE49-F238E27FC236}">
                <a16:creationId xmlns:a16="http://schemas.microsoft.com/office/drawing/2014/main" id="{9709CEDE-3CA3-F8B1-92AF-C9C353546FB7}"/>
              </a:ext>
            </a:extLst>
          </p:cNvPr>
          <p:cNvSpPr/>
          <p:nvPr/>
        </p:nvSpPr>
        <p:spPr>
          <a:xfrm>
            <a:off x="9820632" y="4791194"/>
            <a:ext cx="475536" cy="475536"/>
          </a:xfrm>
          <a:prstGeom prst="roundRect">
            <a:avLst>
              <a:gd name="adj" fmla="val 192288"/>
            </a:avLst>
          </a:prstGeom>
          <a:solidFill>
            <a:srgbClr val="007EBD"/>
          </a:solidFill>
          <a:ln/>
        </p:spPr>
      </p:sp>
      <p:sp>
        <p:nvSpPr>
          <p:cNvPr id="20" name="Text 17">
            <a:extLst>
              <a:ext uri="{FF2B5EF4-FFF2-40B4-BE49-F238E27FC236}">
                <a16:creationId xmlns:a16="http://schemas.microsoft.com/office/drawing/2014/main" id="{2007B46D-206F-BE71-6EDD-351599A0E66E}"/>
              </a:ext>
            </a:extLst>
          </p:cNvPr>
          <p:cNvSpPr/>
          <p:nvPr/>
        </p:nvSpPr>
        <p:spPr>
          <a:xfrm>
            <a:off x="9963269" y="4910018"/>
            <a:ext cx="190143" cy="237768"/>
          </a:xfrm>
          <a:prstGeom prst="rect">
            <a:avLst/>
          </a:prstGeom>
          <a:noFill/>
          <a:ln/>
        </p:spPr>
        <p:txBody>
          <a:bodyPr wrap="none" lIns="0" tIns="0" rIns="0" bIns="0" rtlCol="0" anchor="t"/>
          <a:lstStyle/>
          <a:p>
            <a:pPr marL="0" indent="0" algn="l">
              <a:lnSpc>
                <a:spcPts val="2350"/>
              </a:lnSpc>
              <a:buNone/>
            </a:pPr>
            <a:r>
              <a:rPr lang="en-US" sz="1450" b="1" dirty="0">
                <a:solidFill>
                  <a:srgbClr val="FFFFFF"/>
                </a:solidFill>
                <a:latin typeface="Petrona Bold" pitchFamily="34" charset="0"/>
                <a:ea typeface="Petrona Bold" pitchFamily="34" charset="-122"/>
                <a:cs typeface="Petrona Bold" pitchFamily="34" charset="-120"/>
              </a:rPr>
              <a:t>3</a:t>
            </a:r>
            <a:endParaRPr lang="en-US" sz="1450" dirty="0"/>
          </a:p>
        </p:txBody>
      </p:sp>
      <p:sp>
        <p:nvSpPr>
          <p:cNvPr id="21" name="Text 18">
            <a:extLst>
              <a:ext uri="{FF2B5EF4-FFF2-40B4-BE49-F238E27FC236}">
                <a16:creationId xmlns:a16="http://schemas.microsoft.com/office/drawing/2014/main" id="{1A7F2CB2-126F-D46D-F53A-9557F88A7DF2}"/>
              </a:ext>
            </a:extLst>
          </p:cNvPr>
          <p:cNvSpPr/>
          <p:nvPr/>
        </p:nvSpPr>
        <p:spPr>
          <a:xfrm>
            <a:off x="6222563" y="5425202"/>
            <a:ext cx="2080855" cy="260152"/>
          </a:xfrm>
          <a:prstGeom prst="rect">
            <a:avLst/>
          </a:prstGeom>
          <a:noFill/>
          <a:ln/>
        </p:spPr>
        <p:txBody>
          <a:bodyPr wrap="none" lIns="0" tIns="0" rIns="0" bIns="0" rtlCol="0" anchor="t"/>
          <a:lstStyle/>
          <a:p>
            <a:pPr marL="0" indent="0" algn="l">
              <a:lnSpc>
                <a:spcPts val="2000"/>
              </a:lnSpc>
              <a:buNone/>
            </a:pPr>
            <a:r>
              <a:rPr lang="en-US" sz="1600" b="1" dirty="0">
                <a:solidFill>
                  <a:srgbClr val="272525"/>
                </a:solidFill>
                <a:latin typeface="Petrona Bold" pitchFamily="34" charset="0"/>
                <a:ea typeface="Petrona Bold" pitchFamily="34" charset="-122"/>
                <a:cs typeface="Petrona Bold" pitchFamily="34" charset="-120"/>
              </a:rPr>
              <a:t>Rising Rates</a:t>
            </a:r>
            <a:endParaRPr lang="en-US" sz="1600" dirty="0"/>
          </a:p>
        </p:txBody>
      </p:sp>
      <p:sp>
        <p:nvSpPr>
          <p:cNvPr id="22" name="Text 19">
            <a:extLst>
              <a:ext uri="{FF2B5EF4-FFF2-40B4-BE49-F238E27FC236}">
                <a16:creationId xmlns:a16="http://schemas.microsoft.com/office/drawing/2014/main" id="{2AE97AFC-2857-F405-9D36-D32126A73380}"/>
              </a:ext>
            </a:extLst>
          </p:cNvPr>
          <p:cNvSpPr/>
          <p:nvPr/>
        </p:nvSpPr>
        <p:spPr>
          <a:xfrm>
            <a:off x="6222563" y="5780365"/>
            <a:ext cx="7671673" cy="253722"/>
          </a:xfrm>
          <a:prstGeom prst="rect">
            <a:avLst/>
          </a:prstGeom>
          <a:noFill/>
          <a:ln/>
        </p:spPr>
        <p:txBody>
          <a:bodyPr wrap="none" lIns="0" tIns="0" rIns="0" bIns="0" rtlCol="0" anchor="t"/>
          <a:lstStyle/>
          <a:p>
            <a:pPr marL="0" indent="0" algn="l">
              <a:lnSpc>
                <a:spcPts val="1950"/>
              </a:lnSpc>
              <a:buNone/>
            </a:pPr>
            <a:r>
              <a:rPr lang="en-US" sz="1200" dirty="0">
                <a:solidFill>
                  <a:srgbClr val="272525"/>
                </a:solidFill>
                <a:latin typeface="Inter" pitchFamily="34" charset="0"/>
                <a:ea typeface="Inter" pitchFamily="34" charset="-122"/>
                <a:cs typeface="Inter" pitchFamily="34" charset="-120"/>
              </a:rPr>
              <a:t>Heart failure and CVD complications are rising due to lifestyle factors (Bozkurt et al., 2025).</a:t>
            </a:r>
            <a:endParaRPr lang="en-US" sz="1200" dirty="0"/>
          </a:p>
        </p:txBody>
      </p:sp>
      <p:sp>
        <p:nvSpPr>
          <p:cNvPr id="23" name="Shape 20">
            <a:extLst>
              <a:ext uri="{FF2B5EF4-FFF2-40B4-BE49-F238E27FC236}">
                <a16:creationId xmlns:a16="http://schemas.microsoft.com/office/drawing/2014/main" id="{4F4BA633-E94D-40BA-443C-383F4473FAFE}"/>
              </a:ext>
            </a:extLst>
          </p:cNvPr>
          <p:cNvSpPr/>
          <p:nvPr/>
        </p:nvSpPr>
        <p:spPr>
          <a:xfrm>
            <a:off x="6041231" y="6611660"/>
            <a:ext cx="8034338" cy="1186458"/>
          </a:xfrm>
          <a:prstGeom prst="roundRect">
            <a:avLst>
              <a:gd name="adj" fmla="val 9248"/>
            </a:avLst>
          </a:prstGeom>
          <a:solidFill>
            <a:srgbClr val="FFFFFF">
              <a:alpha val="95000"/>
            </a:srgbClr>
          </a:solidFill>
          <a:ln/>
        </p:spPr>
      </p:sp>
      <p:sp>
        <p:nvSpPr>
          <p:cNvPr id="24" name="Shape 21">
            <a:extLst>
              <a:ext uri="{FF2B5EF4-FFF2-40B4-BE49-F238E27FC236}">
                <a16:creationId xmlns:a16="http://schemas.microsoft.com/office/drawing/2014/main" id="{8B8C895B-E33B-A7B6-7E4A-C7B64ACF891B}"/>
              </a:ext>
            </a:extLst>
          </p:cNvPr>
          <p:cNvSpPr/>
          <p:nvPr/>
        </p:nvSpPr>
        <p:spPr>
          <a:xfrm>
            <a:off x="6041231" y="6588800"/>
            <a:ext cx="8034338" cy="91440"/>
          </a:xfrm>
          <a:prstGeom prst="roundRect">
            <a:avLst>
              <a:gd name="adj" fmla="val 72821"/>
            </a:avLst>
          </a:prstGeom>
          <a:solidFill>
            <a:srgbClr val="007EBD"/>
          </a:solidFill>
          <a:ln/>
        </p:spPr>
      </p:sp>
      <p:sp>
        <p:nvSpPr>
          <p:cNvPr id="25" name="Shape 22">
            <a:extLst>
              <a:ext uri="{FF2B5EF4-FFF2-40B4-BE49-F238E27FC236}">
                <a16:creationId xmlns:a16="http://schemas.microsoft.com/office/drawing/2014/main" id="{C620D756-A156-9426-A6CD-9DFDDAF2BEBB}"/>
              </a:ext>
            </a:extLst>
          </p:cNvPr>
          <p:cNvSpPr/>
          <p:nvPr/>
        </p:nvSpPr>
        <p:spPr>
          <a:xfrm>
            <a:off x="9820632" y="6373892"/>
            <a:ext cx="475536" cy="475536"/>
          </a:xfrm>
          <a:prstGeom prst="roundRect">
            <a:avLst>
              <a:gd name="adj" fmla="val 192288"/>
            </a:avLst>
          </a:prstGeom>
          <a:solidFill>
            <a:srgbClr val="007EBD"/>
          </a:solidFill>
          <a:ln/>
        </p:spPr>
      </p:sp>
      <p:sp>
        <p:nvSpPr>
          <p:cNvPr id="26" name="Text 23">
            <a:extLst>
              <a:ext uri="{FF2B5EF4-FFF2-40B4-BE49-F238E27FC236}">
                <a16:creationId xmlns:a16="http://schemas.microsoft.com/office/drawing/2014/main" id="{BDDE48BA-165F-DF7F-56FA-A662E51691F3}"/>
              </a:ext>
            </a:extLst>
          </p:cNvPr>
          <p:cNvSpPr/>
          <p:nvPr/>
        </p:nvSpPr>
        <p:spPr>
          <a:xfrm>
            <a:off x="9963269" y="6492716"/>
            <a:ext cx="190143" cy="237768"/>
          </a:xfrm>
          <a:prstGeom prst="rect">
            <a:avLst/>
          </a:prstGeom>
          <a:noFill/>
          <a:ln/>
        </p:spPr>
        <p:txBody>
          <a:bodyPr wrap="none" lIns="0" tIns="0" rIns="0" bIns="0" rtlCol="0" anchor="t"/>
          <a:lstStyle/>
          <a:p>
            <a:pPr marL="0" indent="0" algn="l">
              <a:lnSpc>
                <a:spcPts val="2350"/>
              </a:lnSpc>
              <a:buNone/>
            </a:pPr>
            <a:r>
              <a:rPr lang="en-US" sz="1450" b="1" dirty="0">
                <a:solidFill>
                  <a:srgbClr val="FFFFFF"/>
                </a:solidFill>
                <a:latin typeface="Petrona Bold" pitchFamily="34" charset="0"/>
                <a:ea typeface="Petrona Bold" pitchFamily="34" charset="-122"/>
                <a:cs typeface="Petrona Bold" pitchFamily="34" charset="-120"/>
              </a:rPr>
              <a:t>4</a:t>
            </a:r>
            <a:endParaRPr lang="en-US" sz="1450" dirty="0"/>
          </a:p>
        </p:txBody>
      </p:sp>
      <p:sp>
        <p:nvSpPr>
          <p:cNvPr id="27" name="Text 24">
            <a:extLst>
              <a:ext uri="{FF2B5EF4-FFF2-40B4-BE49-F238E27FC236}">
                <a16:creationId xmlns:a16="http://schemas.microsoft.com/office/drawing/2014/main" id="{C536437E-F379-3326-714C-C2F4A1705621}"/>
              </a:ext>
            </a:extLst>
          </p:cNvPr>
          <p:cNvSpPr/>
          <p:nvPr/>
        </p:nvSpPr>
        <p:spPr>
          <a:xfrm>
            <a:off x="6222563" y="7007900"/>
            <a:ext cx="2080855" cy="260152"/>
          </a:xfrm>
          <a:prstGeom prst="rect">
            <a:avLst/>
          </a:prstGeom>
          <a:noFill/>
          <a:ln/>
        </p:spPr>
        <p:txBody>
          <a:bodyPr wrap="none" lIns="0" tIns="0" rIns="0" bIns="0" rtlCol="0" anchor="t"/>
          <a:lstStyle/>
          <a:p>
            <a:pPr marL="0" indent="0" algn="l">
              <a:lnSpc>
                <a:spcPts val="2000"/>
              </a:lnSpc>
              <a:buNone/>
            </a:pPr>
            <a:r>
              <a:rPr lang="en-US" sz="1600" b="1" dirty="0">
                <a:solidFill>
                  <a:srgbClr val="272525"/>
                </a:solidFill>
                <a:latin typeface="Petrona Bold" pitchFamily="34" charset="0"/>
                <a:ea typeface="Petrona Bold" pitchFamily="34" charset="-122"/>
                <a:cs typeface="Petrona Bold" pitchFamily="34" charset="-120"/>
              </a:rPr>
              <a:t>Diabetes Impact</a:t>
            </a:r>
            <a:endParaRPr lang="en-US" sz="1600" dirty="0"/>
          </a:p>
        </p:txBody>
      </p:sp>
      <p:sp>
        <p:nvSpPr>
          <p:cNvPr id="28" name="Text 25">
            <a:extLst>
              <a:ext uri="{FF2B5EF4-FFF2-40B4-BE49-F238E27FC236}">
                <a16:creationId xmlns:a16="http://schemas.microsoft.com/office/drawing/2014/main" id="{9F07F5A9-F535-22EB-7932-8FF89B9E627B}"/>
              </a:ext>
            </a:extLst>
          </p:cNvPr>
          <p:cNvSpPr/>
          <p:nvPr/>
        </p:nvSpPr>
        <p:spPr>
          <a:xfrm>
            <a:off x="6222563" y="7363063"/>
            <a:ext cx="7671673" cy="253722"/>
          </a:xfrm>
          <a:prstGeom prst="rect">
            <a:avLst/>
          </a:prstGeom>
          <a:noFill/>
          <a:ln/>
        </p:spPr>
        <p:txBody>
          <a:bodyPr wrap="none" lIns="0" tIns="0" rIns="0" bIns="0" rtlCol="0" anchor="t"/>
          <a:lstStyle/>
          <a:p>
            <a:pPr marL="0" indent="0" algn="l">
              <a:lnSpc>
                <a:spcPts val="1950"/>
              </a:lnSpc>
              <a:buNone/>
            </a:pPr>
            <a:r>
              <a:rPr lang="en-US" sz="1200" dirty="0">
                <a:solidFill>
                  <a:srgbClr val="272525"/>
                </a:solidFill>
                <a:latin typeface="Inter" pitchFamily="34" charset="0"/>
                <a:ea typeface="Inter" pitchFamily="34" charset="-122"/>
                <a:cs typeface="Inter" pitchFamily="34" charset="-120"/>
              </a:rPr>
              <a:t>Diabetes accelerates vascular injury and atherosclerotic alterations (Li et al., 2023).</a:t>
            </a:r>
            <a:endParaRPr lang="en-US" sz="1200" dirty="0"/>
          </a:p>
        </p:txBody>
      </p:sp>
      <p:sp>
        <p:nvSpPr>
          <p:cNvPr id="29" name="TextBox 28">
            <a:extLst>
              <a:ext uri="{FF2B5EF4-FFF2-40B4-BE49-F238E27FC236}">
                <a16:creationId xmlns:a16="http://schemas.microsoft.com/office/drawing/2014/main" id="{85182A6A-B7E0-B99B-4FE0-106671644243}"/>
              </a:ext>
            </a:extLst>
          </p:cNvPr>
          <p:cNvSpPr txBox="1"/>
          <p:nvPr/>
        </p:nvSpPr>
        <p:spPr>
          <a:xfrm>
            <a:off x="12860977" y="7683335"/>
            <a:ext cx="1769423" cy="540735"/>
          </a:xfrm>
          <a:prstGeom prst="rect">
            <a:avLst/>
          </a:prstGeom>
          <a:solidFill>
            <a:schemeClr val="bg1"/>
          </a:solidFill>
        </p:spPr>
        <p:txBody>
          <a:bodyPr wrap="square" rtlCol="0">
            <a:spAutoFit/>
          </a:bodyPr>
          <a:lstStyle/>
          <a:p>
            <a:endParaRPr lang="en-US" dirty="0"/>
          </a:p>
        </p:txBody>
      </p:sp>
      <p:pic>
        <p:nvPicPr>
          <p:cNvPr id="30" name="Audio Recording 19 Dec 2025 at 12:15:44" descr="Audio Recording 19 Dec 2025 at 12:15:44">
            <a:hlinkClick r:id="" action="ppaction://media"/>
            <a:extLst>
              <a:ext uri="{FF2B5EF4-FFF2-40B4-BE49-F238E27FC236}">
                <a16:creationId xmlns:a16="http://schemas.microsoft.com/office/drawing/2014/main" id="{3C1C838F-DA87-4FC1-7615-71CF8B7DD91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extLst>
      <p:ext uri="{BB962C8B-B14F-4D97-AF65-F5344CB8AC3E}">
        <p14:creationId xmlns:p14="http://schemas.microsoft.com/office/powerpoint/2010/main" val="2491982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48"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2361" y="622578"/>
            <a:ext cx="10532388" cy="742950"/>
          </a:xfrm>
          <a:prstGeom prst="rect">
            <a:avLst/>
          </a:prstGeom>
          <a:noFill/>
          <a:ln/>
        </p:spPr>
        <p:txBody>
          <a:bodyPr wrap="none" lIns="0" tIns="0" rIns="0" bIns="0" rtlCol="0" anchor="t"/>
          <a:lstStyle/>
          <a:p>
            <a:pPr marL="0" indent="0" algn="l">
              <a:lnSpc>
                <a:spcPts val="5800"/>
              </a:lnSpc>
              <a:buNone/>
            </a:pPr>
            <a:r>
              <a:rPr lang="en-US" sz="4650" b="1" dirty="0">
                <a:solidFill>
                  <a:srgbClr val="000000"/>
                </a:solidFill>
                <a:latin typeface="Petrona Bold" pitchFamily="34" charset="0"/>
                <a:ea typeface="Petrona Bold" pitchFamily="34" charset="-122"/>
                <a:cs typeface="Petrona Bold" pitchFamily="34" charset="-120"/>
              </a:rPr>
              <a:t>Overview of the Cardiovascular System</a:t>
            </a:r>
            <a:endParaRPr lang="en-US" sz="4650" dirty="0"/>
          </a:p>
        </p:txBody>
      </p:sp>
      <p:sp>
        <p:nvSpPr>
          <p:cNvPr id="3" name="Text 1"/>
          <p:cNvSpPr/>
          <p:nvPr/>
        </p:nvSpPr>
        <p:spPr>
          <a:xfrm>
            <a:off x="792361" y="1818323"/>
            <a:ext cx="13045678" cy="362307"/>
          </a:xfrm>
          <a:prstGeom prst="rect">
            <a:avLst/>
          </a:prstGeom>
          <a:noFill/>
          <a:ln/>
        </p:spPr>
        <p:txBody>
          <a:bodyPr wrap="non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A synergistic system delivering oxygen and nutrients throughout the body.</a:t>
            </a:r>
            <a:endParaRPr lang="en-US" sz="1750" dirty="0"/>
          </a:p>
        </p:txBody>
      </p:sp>
      <p:sp>
        <p:nvSpPr>
          <p:cNvPr id="4" name="Text 2"/>
          <p:cNvSpPr/>
          <p:nvPr/>
        </p:nvSpPr>
        <p:spPr>
          <a:xfrm>
            <a:off x="1721048" y="2875955"/>
            <a:ext cx="2971562" cy="371475"/>
          </a:xfrm>
          <a:prstGeom prst="rect">
            <a:avLst/>
          </a:prstGeom>
          <a:noFill/>
          <a:ln/>
        </p:spPr>
        <p:txBody>
          <a:bodyPr wrap="none" lIns="0" tIns="0" rIns="0" bIns="0" rtlCol="0" anchor="t"/>
          <a:lstStyle/>
          <a:p>
            <a:pPr marL="0" indent="0" algn="r">
              <a:lnSpc>
                <a:spcPts val="2900"/>
              </a:lnSpc>
              <a:buNone/>
            </a:pPr>
            <a:r>
              <a:rPr lang="en-US" sz="2300" b="1" dirty="0">
                <a:solidFill>
                  <a:srgbClr val="272525"/>
                </a:solidFill>
                <a:latin typeface="Petrona Bold" pitchFamily="34" charset="0"/>
                <a:ea typeface="Petrona Bold" pitchFamily="34" charset="-122"/>
                <a:cs typeface="Petrona Bold" pitchFamily="34" charset="-120"/>
              </a:rPr>
              <a:t>The Heart</a:t>
            </a:r>
            <a:endParaRPr lang="en-US" sz="2300" dirty="0"/>
          </a:p>
        </p:txBody>
      </p:sp>
      <p:sp>
        <p:nvSpPr>
          <p:cNvPr id="5" name="Text 3"/>
          <p:cNvSpPr/>
          <p:nvPr/>
        </p:nvSpPr>
        <p:spPr>
          <a:xfrm>
            <a:off x="792361" y="3383161"/>
            <a:ext cx="3900249" cy="724614"/>
          </a:xfrm>
          <a:prstGeom prst="rect">
            <a:avLst/>
          </a:prstGeom>
          <a:noFill/>
          <a:ln/>
        </p:spPr>
        <p:txBody>
          <a:bodyPr wrap="square" lIns="0" tIns="0" rIns="0" bIns="0" rtlCol="0" anchor="t"/>
          <a:lstStyle/>
          <a:p>
            <a:pPr marL="0" indent="0" algn="r">
              <a:lnSpc>
                <a:spcPts val="2850"/>
              </a:lnSpc>
              <a:buNone/>
            </a:pPr>
            <a:r>
              <a:rPr lang="en-US" sz="1750" dirty="0">
                <a:solidFill>
                  <a:srgbClr val="272525"/>
                </a:solidFill>
                <a:latin typeface="Inter" pitchFamily="34" charset="0"/>
                <a:ea typeface="Inter" pitchFamily="34" charset="-122"/>
                <a:cs typeface="Inter" pitchFamily="34" charset="-120"/>
              </a:rPr>
              <a:t>Muscular pump regulated by electrical impulses.</a:t>
            </a:r>
            <a:endParaRPr lang="en-US" sz="1750" dirty="0"/>
          </a:p>
        </p:txBody>
      </p:sp>
      <p:pic>
        <p:nvPicPr>
          <p:cNvPr id="6" name="Image 0" descr="preencoded.png"/>
          <p:cNvPicPr>
            <a:picLocks noChangeAspect="1"/>
          </p:cNvPicPr>
          <p:nvPr/>
        </p:nvPicPr>
        <p:blipFill>
          <a:blip r:embed="rId5"/>
          <a:stretch>
            <a:fillRect/>
          </a:stretch>
        </p:blipFill>
        <p:spPr>
          <a:xfrm>
            <a:off x="5032177" y="2435304"/>
            <a:ext cx="4565928" cy="4565928"/>
          </a:xfrm>
          <a:prstGeom prst="rect">
            <a:avLst/>
          </a:prstGeom>
        </p:spPr>
      </p:pic>
      <p:pic>
        <p:nvPicPr>
          <p:cNvPr id="7" name="Image 1"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226790" y="3241298"/>
            <a:ext cx="338733" cy="338733"/>
          </a:xfrm>
          <a:prstGeom prst="rect">
            <a:avLst/>
          </a:prstGeom>
        </p:spPr>
      </p:pic>
      <p:sp>
        <p:nvSpPr>
          <p:cNvPr id="8" name="Text 4"/>
          <p:cNvSpPr/>
          <p:nvPr/>
        </p:nvSpPr>
        <p:spPr>
          <a:xfrm>
            <a:off x="9937671" y="2875955"/>
            <a:ext cx="2971562" cy="371475"/>
          </a:xfrm>
          <a:prstGeom prst="rect">
            <a:avLst/>
          </a:prstGeom>
          <a:noFill/>
          <a:ln/>
        </p:spPr>
        <p:txBody>
          <a:bodyPr wrap="none" lIns="0" tIns="0" rIns="0" bIns="0" rtlCol="0" anchor="t"/>
          <a:lstStyle/>
          <a:p>
            <a:pPr marL="0" indent="0" algn="l">
              <a:lnSpc>
                <a:spcPts val="2900"/>
              </a:lnSpc>
              <a:buNone/>
            </a:pPr>
            <a:r>
              <a:rPr lang="en-US" sz="2300" b="1" dirty="0">
                <a:solidFill>
                  <a:srgbClr val="272525"/>
                </a:solidFill>
                <a:latin typeface="Petrona Bold" pitchFamily="34" charset="0"/>
                <a:ea typeface="Petrona Bold" pitchFamily="34" charset="-122"/>
                <a:cs typeface="Petrona Bold" pitchFamily="34" charset="-120"/>
              </a:rPr>
              <a:t>Blood Vessels</a:t>
            </a:r>
            <a:endParaRPr lang="en-US" sz="2300" dirty="0"/>
          </a:p>
        </p:txBody>
      </p:sp>
      <p:sp>
        <p:nvSpPr>
          <p:cNvPr id="9" name="Text 5"/>
          <p:cNvSpPr/>
          <p:nvPr/>
        </p:nvSpPr>
        <p:spPr>
          <a:xfrm>
            <a:off x="9937671" y="3383161"/>
            <a:ext cx="3900368" cy="724614"/>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Arteries pump oxygenated blood, veins return deoxygenated blood.</a:t>
            </a:r>
            <a:endParaRPr lang="en-US" sz="1750" dirty="0"/>
          </a:p>
        </p:txBody>
      </p:sp>
      <p:pic>
        <p:nvPicPr>
          <p:cNvPr id="10" name="Image 2" descr="preencoded.png"/>
          <p:cNvPicPr>
            <a:picLocks noChangeAspect="1"/>
          </p:cNvPicPr>
          <p:nvPr/>
        </p:nvPicPr>
        <p:blipFill>
          <a:blip r:embed="rId8"/>
          <a:stretch>
            <a:fillRect/>
          </a:stretch>
        </p:blipFill>
        <p:spPr>
          <a:xfrm>
            <a:off x="5032177" y="2435304"/>
            <a:ext cx="4565928" cy="4565928"/>
          </a:xfrm>
          <a:prstGeom prst="rect">
            <a:avLst/>
          </a:prstGeom>
        </p:spPr>
      </p:pic>
      <p:pic>
        <p:nvPicPr>
          <p:cNvPr id="11"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453140" y="3629799"/>
            <a:ext cx="338733" cy="338733"/>
          </a:xfrm>
          <a:prstGeom prst="rect">
            <a:avLst/>
          </a:prstGeom>
        </p:spPr>
      </p:pic>
      <p:sp>
        <p:nvSpPr>
          <p:cNvPr id="12" name="Text 6"/>
          <p:cNvSpPr/>
          <p:nvPr/>
        </p:nvSpPr>
        <p:spPr>
          <a:xfrm>
            <a:off x="9937671" y="5328642"/>
            <a:ext cx="2971562" cy="371475"/>
          </a:xfrm>
          <a:prstGeom prst="rect">
            <a:avLst/>
          </a:prstGeom>
          <a:noFill/>
          <a:ln/>
        </p:spPr>
        <p:txBody>
          <a:bodyPr wrap="none" lIns="0" tIns="0" rIns="0" bIns="0" rtlCol="0" anchor="t"/>
          <a:lstStyle/>
          <a:p>
            <a:pPr marL="0" indent="0" algn="l">
              <a:lnSpc>
                <a:spcPts val="2900"/>
              </a:lnSpc>
              <a:buNone/>
            </a:pPr>
            <a:r>
              <a:rPr lang="en-US" sz="2300" b="1" dirty="0">
                <a:solidFill>
                  <a:srgbClr val="272525"/>
                </a:solidFill>
                <a:latin typeface="Petrona Bold" pitchFamily="34" charset="0"/>
                <a:ea typeface="Petrona Bold" pitchFamily="34" charset="-122"/>
                <a:cs typeface="Petrona Bold" pitchFamily="34" charset="-120"/>
              </a:rPr>
              <a:t>Capillaries</a:t>
            </a:r>
            <a:endParaRPr lang="en-US" sz="2300" dirty="0"/>
          </a:p>
        </p:txBody>
      </p:sp>
      <p:sp>
        <p:nvSpPr>
          <p:cNvPr id="13" name="Text 7"/>
          <p:cNvSpPr/>
          <p:nvPr/>
        </p:nvSpPr>
        <p:spPr>
          <a:xfrm>
            <a:off x="9937671" y="5835848"/>
            <a:ext cx="3900368" cy="724614"/>
          </a:xfrm>
          <a:prstGeom prst="rect">
            <a:avLst/>
          </a:prstGeom>
          <a:noFill/>
          <a:ln/>
        </p:spPr>
        <p:txBody>
          <a:bodyPr wrap="squar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Exchange system for nutrients and waste matter.</a:t>
            </a:r>
            <a:endParaRPr lang="en-US" sz="1750" dirty="0"/>
          </a:p>
        </p:txBody>
      </p:sp>
      <p:pic>
        <p:nvPicPr>
          <p:cNvPr id="14" name="Image 4" descr="preencoded.png"/>
          <p:cNvPicPr>
            <a:picLocks noChangeAspect="1"/>
          </p:cNvPicPr>
          <p:nvPr/>
        </p:nvPicPr>
        <p:blipFill>
          <a:blip r:embed="rId11"/>
          <a:stretch>
            <a:fillRect/>
          </a:stretch>
        </p:blipFill>
        <p:spPr>
          <a:xfrm>
            <a:off x="5032177" y="2435304"/>
            <a:ext cx="4565928" cy="4565928"/>
          </a:xfrm>
          <a:prstGeom prst="rect">
            <a:avLst/>
          </a:prstGeom>
        </p:spPr>
      </p:pic>
      <p:pic>
        <p:nvPicPr>
          <p:cNvPr id="15" name="Image 5" descr="preencoded.png"/>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8064639" y="5856149"/>
            <a:ext cx="338733" cy="338733"/>
          </a:xfrm>
          <a:prstGeom prst="rect">
            <a:avLst/>
          </a:prstGeom>
        </p:spPr>
      </p:pic>
      <p:sp>
        <p:nvSpPr>
          <p:cNvPr id="16" name="Text 8"/>
          <p:cNvSpPr/>
          <p:nvPr/>
        </p:nvSpPr>
        <p:spPr>
          <a:xfrm>
            <a:off x="1721048" y="5328642"/>
            <a:ext cx="2971562" cy="371475"/>
          </a:xfrm>
          <a:prstGeom prst="rect">
            <a:avLst/>
          </a:prstGeom>
          <a:noFill/>
          <a:ln/>
        </p:spPr>
        <p:txBody>
          <a:bodyPr wrap="none" lIns="0" tIns="0" rIns="0" bIns="0" rtlCol="0" anchor="t"/>
          <a:lstStyle/>
          <a:p>
            <a:pPr marL="0" indent="0" algn="r">
              <a:lnSpc>
                <a:spcPts val="2900"/>
              </a:lnSpc>
              <a:buNone/>
            </a:pPr>
            <a:r>
              <a:rPr lang="en-US" sz="2300" b="1" dirty="0">
                <a:solidFill>
                  <a:srgbClr val="272525"/>
                </a:solidFill>
                <a:latin typeface="Petrona Bold" pitchFamily="34" charset="0"/>
                <a:ea typeface="Petrona Bold" pitchFamily="34" charset="-122"/>
                <a:cs typeface="Petrona Bold" pitchFamily="34" charset="-120"/>
              </a:rPr>
              <a:t>Blood Flow</a:t>
            </a:r>
            <a:endParaRPr lang="en-US" sz="2300" dirty="0"/>
          </a:p>
        </p:txBody>
      </p:sp>
      <p:sp>
        <p:nvSpPr>
          <p:cNvPr id="17" name="Text 9"/>
          <p:cNvSpPr/>
          <p:nvPr/>
        </p:nvSpPr>
        <p:spPr>
          <a:xfrm>
            <a:off x="792361" y="5835848"/>
            <a:ext cx="3900249" cy="724614"/>
          </a:xfrm>
          <a:prstGeom prst="rect">
            <a:avLst/>
          </a:prstGeom>
          <a:noFill/>
          <a:ln/>
        </p:spPr>
        <p:txBody>
          <a:bodyPr wrap="square" lIns="0" tIns="0" rIns="0" bIns="0" rtlCol="0" anchor="t"/>
          <a:lstStyle/>
          <a:p>
            <a:pPr marL="0" indent="0" algn="r">
              <a:lnSpc>
                <a:spcPts val="2850"/>
              </a:lnSpc>
              <a:buNone/>
            </a:pPr>
            <a:r>
              <a:rPr lang="en-US" sz="1750" dirty="0">
                <a:solidFill>
                  <a:srgbClr val="272525"/>
                </a:solidFill>
                <a:latin typeface="Inter" pitchFamily="34" charset="0"/>
                <a:ea typeface="Inter" pitchFamily="34" charset="-122"/>
                <a:cs typeface="Inter" pitchFamily="34" charset="-120"/>
              </a:rPr>
              <a:t>Dependent on vessel elasticity and cardiac output.</a:t>
            </a:r>
            <a:endParaRPr lang="en-US" sz="1750" dirty="0"/>
          </a:p>
        </p:txBody>
      </p:sp>
      <p:pic>
        <p:nvPicPr>
          <p:cNvPr id="18" name="Image 6" descr="preencoded.png"/>
          <p:cNvPicPr>
            <a:picLocks noChangeAspect="1"/>
          </p:cNvPicPr>
          <p:nvPr/>
        </p:nvPicPr>
        <p:blipFill>
          <a:blip r:embed="rId14"/>
          <a:stretch>
            <a:fillRect/>
          </a:stretch>
        </p:blipFill>
        <p:spPr>
          <a:xfrm>
            <a:off x="5032177" y="2435304"/>
            <a:ext cx="4565928" cy="4565928"/>
          </a:xfrm>
          <a:prstGeom prst="rect">
            <a:avLst/>
          </a:prstGeom>
        </p:spPr>
      </p:pic>
      <p:pic>
        <p:nvPicPr>
          <p:cNvPr id="19" name="Image 7" descr="preencoded.png"/>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5838289" y="5467648"/>
            <a:ext cx="338733" cy="338733"/>
          </a:xfrm>
          <a:prstGeom prst="rect">
            <a:avLst/>
          </a:prstGeom>
        </p:spPr>
      </p:pic>
      <p:sp>
        <p:nvSpPr>
          <p:cNvPr id="20" name="Text 10"/>
          <p:cNvSpPr/>
          <p:nvPr/>
        </p:nvSpPr>
        <p:spPr>
          <a:xfrm>
            <a:off x="792361" y="7255907"/>
            <a:ext cx="13045678" cy="362307"/>
          </a:xfrm>
          <a:prstGeom prst="rect">
            <a:avLst/>
          </a:prstGeom>
          <a:noFill/>
          <a:ln/>
        </p:spPr>
        <p:txBody>
          <a:bodyPr wrap="none" lIns="0" tIns="0" rIns="0" bIns="0" rtlCol="0" anchor="t"/>
          <a:lstStyle/>
          <a:p>
            <a:pPr marL="0" indent="0" algn="l">
              <a:lnSpc>
                <a:spcPts val="2850"/>
              </a:lnSpc>
              <a:buNone/>
            </a:pPr>
            <a:r>
              <a:rPr lang="en-US" sz="1750" dirty="0">
                <a:solidFill>
                  <a:srgbClr val="272525"/>
                </a:solidFill>
                <a:latin typeface="Inter" pitchFamily="34" charset="0"/>
                <a:ea typeface="Inter" pitchFamily="34" charset="-122"/>
                <a:cs typeface="Inter" pitchFamily="34" charset="-120"/>
              </a:rPr>
              <a:t>Impairments like plaque deposition or endothelial damage trigger ischemic damage (ElSayed et al., 2022).</a:t>
            </a:r>
            <a:endParaRPr lang="en-US" sz="1750" dirty="0"/>
          </a:p>
        </p:txBody>
      </p:sp>
      <p:sp>
        <p:nvSpPr>
          <p:cNvPr id="21" name="TextBox 20">
            <a:extLst>
              <a:ext uri="{FF2B5EF4-FFF2-40B4-BE49-F238E27FC236}">
                <a16:creationId xmlns:a16="http://schemas.microsoft.com/office/drawing/2014/main" id="{BF317C50-5C45-239E-1325-C87341AD8D74}"/>
              </a:ext>
            </a:extLst>
          </p:cNvPr>
          <p:cNvSpPr txBox="1"/>
          <p:nvPr/>
        </p:nvSpPr>
        <p:spPr>
          <a:xfrm>
            <a:off x="12860977" y="7683335"/>
            <a:ext cx="1769423" cy="540735"/>
          </a:xfrm>
          <a:prstGeom prst="rect">
            <a:avLst/>
          </a:prstGeom>
          <a:solidFill>
            <a:schemeClr val="bg1"/>
          </a:solidFill>
        </p:spPr>
        <p:txBody>
          <a:bodyPr wrap="square" rtlCol="0">
            <a:spAutoFit/>
          </a:bodyPr>
          <a:lstStyle/>
          <a:p>
            <a:endParaRPr lang="en-US" dirty="0"/>
          </a:p>
        </p:txBody>
      </p:sp>
      <p:pic>
        <p:nvPicPr>
          <p:cNvPr id="22" name="Audio Recording 19 Dec 2025 at 12:19:53" descr="Audio Recording 19 Dec 2025 at 12:19:53">
            <a:hlinkClick r:id="" action="ppaction://media"/>
            <a:extLst>
              <a:ext uri="{FF2B5EF4-FFF2-40B4-BE49-F238E27FC236}">
                <a16:creationId xmlns:a16="http://schemas.microsoft.com/office/drawing/2014/main" id="{1F677558-195D-FAEC-3724-F7F07E9B5174}"/>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24"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20303" y="408742"/>
            <a:ext cx="6827163" cy="487799"/>
          </a:xfrm>
          <a:prstGeom prst="rect">
            <a:avLst/>
          </a:prstGeom>
          <a:noFill/>
          <a:ln/>
        </p:spPr>
        <p:txBody>
          <a:bodyPr wrap="none" lIns="0" tIns="0" rIns="0" bIns="0" rtlCol="0" anchor="t"/>
          <a:lstStyle/>
          <a:p>
            <a:pPr marL="0" indent="0" algn="l">
              <a:lnSpc>
                <a:spcPts val="3800"/>
              </a:lnSpc>
              <a:buNone/>
            </a:pPr>
            <a:r>
              <a:rPr lang="en-US" sz="3050" b="1" dirty="0">
                <a:solidFill>
                  <a:srgbClr val="000000"/>
                </a:solidFill>
                <a:latin typeface="Petrona Bold" pitchFamily="34" charset="0"/>
                <a:ea typeface="Petrona Bold" pitchFamily="34" charset="-122"/>
                <a:cs typeface="Petrona Bold" pitchFamily="34" charset="-120"/>
              </a:rPr>
              <a:t>Heart Structure and Blood Circulation</a:t>
            </a:r>
            <a:endParaRPr lang="en-US" sz="3050" dirty="0"/>
          </a:p>
        </p:txBody>
      </p:sp>
      <p:pic>
        <p:nvPicPr>
          <p:cNvPr id="10" name="Image 0" descr="preencoded.png"/>
          <p:cNvPicPr>
            <a:picLocks noChangeAspect="1"/>
          </p:cNvPicPr>
          <p:nvPr/>
        </p:nvPicPr>
        <p:blipFill>
          <a:blip r:embed="rId5"/>
          <a:stretch>
            <a:fillRect/>
          </a:stretch>
        </p:blipFill>
        <p:spPr>
          <a:xfrm>
            <a:off x="8016835" y="1598891"/>
            <a:ext cx="6613565" cy="6613565"/>
          </a:xfrm>
          <a:prstGeom prst="rect">
            <a:avLst/>
          </a:prstGeom>
        </p:spPr>
      </p:pic>
      <p:sp>
        <p:nvSpPr>
          <p:cNvPr id="13" name="Text 4"/>
          <p:cNvSpPr/>
          <p:nvPr/>
        </p:nvSpPr>
        <p:spPr>
          <a:xfrm>
            <a:off x="520303" y="2683119"/>
            <a:ext cx="7057363" cy="4445107"/>
          </a:xfrm>
          <a:prstGeom prst="rect">
            <a:avLst/>
          </a:prstGeom>
          <a:noFill/>
          <a:ln/>
        </p:spPr>
        <p:txBody>
          <a:bodyPr wrap="none" lIns="0" tIns="0" rIns="0" bIns="0" rtlCol="0" anchor="t"/>
          <a:lstStyle/>
          <a:p>
            <a:pPr algn="just">
              <a:lnSpc>
                <a:spcPts val="1850"/>
              </a:lnSpc>
              <a:buSzPct val="100000"/>
            </a:pPr>
            <a:endParaRPr lang="en-US" sz="2000" b="1" dirty="0">
              <a:solidFill>
                <a:srgbClr val="000000"/>
              </a:solidFill>
              <a:latin typeface="Petrona Bold" pitchFamily="34" charset="0"/>
              <a:ea typeface="Petrona Bold" pitchFamily="34" charset="-122"/>
              <a:cs typeface="Petrona Bold" pitchFamily="34" charset="-120"/>
            </a:endParaRPr>
          </a:p>
          <a:p>
            <a:pPr>
              <a:lnSpc>
                <a:spcPts val="1850"/>
              </a:lnSpc>
              <a:buSzPct val="100000"/>
            </a:pPr>
            <a:endParaRPr lang="en-US" sz="2000" b="1" dirty="0">
              <a:solidFill>
                <a:srgbClr val="000000"/>
              </a:solidFill>
              <a:latin typeface="Petrona Bold" pitchFamily="34" charset="0"/>
              <a:ea typeface="Petrona Bold" pitchFamily="34" charset="-122"/>
              <a:cs typeface="Petrona Bold" pitchFamily="34" charset="-120"/>
            </a:endParaRPr>
          </a:p>
          <a:p>
            <a:pPr algn="ctr">
              <a:lnSpc>
                <a:spcPct val="150000"/>
              </a:lnSpc>
              <a:buSzPct val="100000"/>
            </a:pPr>
            <a:r>
              <a:rPr lang="en-US" sz="2400" b="1" dirty="0">
                <a:solidFill>
                  <a:srgbClr val="000000"/>
                </a:solidFill>
                <a:latin typeface="Petrona Bold" pitchFamily="34" charset="0"/>
                <a:ea typeface="Petrona Bold" pitchFamily="34" charset="-122"/>
                <a:cs typeface="Petrona Bold" pitchFamily="34" charset="-120"/>
              </a:rPr>
              <a:t>Blood Flow</a:t>
            </a:r>
            <a:endParaRPr lang="en-US" sz="2400" dirty="0"/>
          </a:p>
          <a:p>
            <a:pPr marL="342900" indent="-342900">
              <a:lnSpc>
                <a:spcPct val="150000"/>
              </a:lnSpc>
              <a:buSzPct val="100000"/>
              <a:buFontTx/>
              <a:buChar char="•"/>
            </a:pPr>
            <a:endParaRPr lang="en-US" sz="2000" dirty="0">
              <a:solidFill>
                <a:srgbClr val="272525"/>
              </a:solidFill>
              <a:latin typeface="Inter" pitchFamily="34" charset="0"/>
              <a:ea typeface="Inter" pitchFamily="34" charset="-122"/>
              <a:cs typeface="Inter" pitchFamily="34" charset="-120"/>
            </a:endParaRPr>
          </a:p>
          <a:p>
            <a:pPr marL="342900" indent="-342900">
              <a:lnSpc>
                <a:spcPct val="150000"/>
              </a:lnSpc>
              <a:buSzPct val="100000"/>
              <a:buFontTx/>
              <a:buChar char="•"/>
            </a:pPr>
            <a:r>
              <a:rPr lang="en-US" sz="2000" dirty="0">
                <a:solidFill>
                  <a:srgbClr val="272525"/>
                </a:solidFill>
                <a:latin typeface="Inter" pitchFamily="34" charset="0"/>
                <a:ea typeface="Inter" pitchFamily="34" charset="-122"/>
                <a:cs typeface="Inter" pitchFamily="34" charset="-120"/>
              </a:rPr>
              <a:t>Unoxygenated blood to lungs via pulmonary artery.</a:t>
            </a:r>
          </a:p>
          <a:p>
            <a:pPr marL="342900" indent="-342900" algn="just">
              <a:lnSpc>
                <a:spcPct val="150000"/>
              </a:lnSpc>
              <a:buSzPct val="100000"/>
              <a:buChar char="•"/>
            </a:pPr>
            <a:r>
              <a:rPr lang="en-US" sz="2000" dirty="0">
                <a:solidFill>
                  <a:srgbClr val="272525"/>
                </a:solidFill>
                <a:latin typeface="Inter" pitchFamily="34" charset="0"/>
                <a:ea typeface="Inter" pitchFamily="34" charset="-122"/>
                <a:cs typeface="Inter" pitchFamily="34" charset="-120"/>
              </a:rPr>
              <a:t>Oxygenated blood to body via aorta (Mitra et al., 2024).</a:t>
            </a:r>
          </a:p>
          <a:p>
            <a:pPr algn="l">
              <a:lnSpc>
                <a:spcPct val="150000"/>
              </a:lnSpc>
              <a:buSzPct val="100000"/>
            </a:pPr>
            <a:endParaRPr lang="en-US" sz="2000" dirty="0">
              <a:solidFill>
                <a:srgbClr val="272525"/>
              </a:solidFill>
              <a:latin typeface="Inter" pitchFamily="34" charset="0"/>
              <a:ea typeface="Inter" pitchFamily="34" charset="-122"/>
              <a:cs typeface="Inter" pitchFamily="34" charset="-120"/>
            </a:endParaRPr>
          </a:p>
          <a:p>
            <a:pPr algn="ctr">
              <a:lnSpc>
                <a:spcPct val="150000"/>
              </a:lnSpc>
              <a:buSzPct val="100000"/>
            </a:pPr>
            <a:r>
              <a:rPr lang="en-US" sz="2400" b="1" dirty="0">
                <a:solidFill>
                  <a:srgbClr val="000000"/>
                </a:solidFill>
                <a:latin typeface="Petrona Bold" pitchFamily="34" charset="0"/>
                <a:ea typeface="Petrona Bold" pitchFamily="34" charset="-122"/>
                <a:cs typeface="Petrona Bold" pitchFamily="34" charset="-120"/>
              </a:rPr>
              <a:t>Cardiac Function</a:t>
            </a:r>
            <a:endParaRPr lang="en-US" sz="2400" dirty="0"/>
          </a:p>
          <a:p>
            <a:pPr marL="342900" indent="-342900" algn="just">
              <a:lnSpc>
                <a:spcPct val="150000"/>
              </a:lnSpc>
              <a:buSzPct val="100000"/>
              <a:buChar char="•"/>
            </a:pPr>
            <a:r>
              <a:rPr lang="en-US" sz="2000" dirty="0">
                <a:solidFill>
                  <a:srgbClr val="272525"/>
                </a:solidFill>
                <a:latin typeface="Inter" pitchFamily="34" charset="0"/>
                <a:ea typeface="Inter" pitchFamily="34" charset="-122"/>
                <a:cs typeface="Inter" pitchFamily="34" charset="-120"/>
              </a:rPr>
              <a:t>Coronary arteries nourish heart muscle.</a:t>
            </a:r>
          </a:p>
          <a:p>
            <a:pPr marL="342900" indent="-342900" algn="just">
              <a:lnSpc>
                <a:spcPct val="150000"/>
              </a:lnSpc>
              <a:buSzPct val="100000"/>
              <a:buFontTx/>
              <a:buChar char="•"/>
            </a:pPr>
            <a:r>
              <a:rPr lang="en-US" sz="2000" dirty="0">
                <a:solidFill>
                  <a:srgbClr val="272525"/>
                </a:solidFill>
                <a:latin typeface="Inter" pitchFamily="34" charset="0"/>
                <a:ea typeface="Inter" pitchFamily="34" charset="-122"/>
                <a:cs typeface="Inter" pitchFamily="34" charset="-120"/>
              </a:rPr>
              <a:t>SA and AV nodes coordinate contractions.</a:t>
            </a:r>
            <a:endParaRPr lang="en-US" sz="2000" dirty="0"/>
          </a:p>
          <a:p>
            <a:pPr marL="342900" indent="-342900" algn="l">
              <a:lnSpc>
                <a:spcPts val="1850"/>
              </a:lnSpc>
              <a:buSzPct val="100000"/>
              <a:buChar char="•"/>
            </a:pPr>
            <a:endParaRPr lang="en-US" sz="1150" dirty="0"/>
          </a:p>
        </p:txBody>
      </p:sp>
      <p:sp>
        <p:nvSpPr>
          <p:cNvPr id="15" name="TextBox 14">
            <a:extLst>
              <a:ext uri="{FF2B5EF4-FFF2-40B4-BE49-F238E27FC236}">
                <a16:creationId xmlns:a16="http://schemas.microsoft.com/office/drawing/2014/main" id="{F6CF2584-2B11-9EFB-7C71-B8E87010D793}"/>
              </a:ext>
            </a:extLst>
          </p:cNvPr>
          <p:cNvSpPr txBox="1"/>
          <p:nvPr/>
        </p:nvSpPr>
        <p:spPr>
          <a:xfrm>
            <a:off x="391384" y="1663136"/>
            <a:ext cx="7315200" cy="830997"/>
          </a:xfrm>
          <a:prstGeom prst="rect">
            <a:avLst/>
          </a:prstGeom>
          <a:noFill/>
        </p:spPr>
        <p:txBody>
          <a:bodyPr wrap="square">
            <a:spAutoFit/>
          </a:bodyPr>
          <a:lstStyle/>
          <a:p>
            <a:pPr algn="ctr"/>
            <a:r>
              <a:rPr lang="en-US" sz="2400" b="1" dirty="0">
                <a:latin typeface="Inter" panose="020B0604020202020204" charset="0"/>
                <a:ea typeface="Inter" panose="020B0604020202020204" charset="0"/>
              </a:rPr>
              <a:t>The heart has four chambers: two atria and two ventricles, separated by valves</a:t>
            </a:r>
          </a:p>
        </p:txBody>
      </p:sp>
      <p:pic>
        <p:nvPicPr>
          <p:cNvPr id="3" name="Audio Recording 19 Dec 2025 at 12:25:24" descr="Audio Recording 19 Dec 2025 at 12:25:24">
            <a:hlinkClick r:id="" action="ppaction://media"/>
            <a:extLst>
              <a:ext uri="{FF2B5EF4-FFF2-40B4-BE49-F238E27FC236}">
                <a16:creationId xmlns:a16="http://schemas.microsoft.com/office/drawing/2014/main" id="{46007E94-FAA4-BA25-9B60-2609B90630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1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0" y="0"/>
            <a:ext cx="14630400" cy="2338983"/>
          </a:xfrm>
          <a:prstGeom prst="rect">
            <a:avLst/>
          </a:prstGeom>
        </p:spPr>
      </p:pic>
      <p:sp>
        <p:nvSpPr>
          <p:cNvPr id="3" name="Text 0"/>
          <p:cNvSpPr/>
          <p:nvPr/>
        </p:nvSpPr>
        <p:spPr>
          <a:xfrm>
            <a:off x="654844" y="2853571"/>
            <a:ext cx="9821228" cy="614005"/>
          </a:xfrm>
          <a:prstGeom prst="rect">
            <a:avLst/>
          </a:prstGeom>
          <a:noFill/>
          <a:ln/>
        </p:spPr>
        <p:txBody>
          <a:bodyPr wrap="none" lIns="0" tIns="0" rIns="0" bIns="0" rtlCol="0" anchor="t"/>
          <a:lstStyle/>
          <a:p>
            <a:pPr marL="0" indent="0" algn="l">
              <a:lnSpc>
                <a:spcPts val="4800"/>
              </a:lnSpc>
              <a:buNone/>
            </a:pPr>
            <a:r>
              <a:rPr lang="en-US" sz="3850" b="1" dirty="0">
                <a:solidFill>
                  <a:srgbClr val="000000"/>
                </a:solidFill>
                <a:latin typeface="Petrona Bold" pitchFamily="34" charset="0"/>
                <a:ea typeface="Petrona Bold" pitchFamily="34" charset="-122"/>
                <a:cs typeface="Petrona Bold" pitchFamily="34" charset="-120"/>
              </a:rPr>
              <a:t>Pathophysiology of CVDs: Stroke &amp; Diabetes</a:t>
            </a:r>
            <a:endParaRPr lang="en-US" sz="3850" dirty="0"/>
          </a:p>
        </p:txBody>
      </p:sp>
      <p:sp>
        <p:nvSpPr>
          <p:cNvPr id="4" name="Text 1"/>
          <p:cNvSpPr/>
          <p:nvPr/>
        </p:nvSpPr>
        <p:spPr>
          <a:xfrm>
            <a:off x="654844" y="3748207"/>
            <a:ext cx="13320712" cy="299442"/>
          </a:xfrm>
          <a:prstGeom prst="rect">
            <a:avLst/>
          </a:prstGeom>
          <a:noFill/>
          <a:ln/>
        </p:spPr>
        <p:txBody>
          <a:bodyPr wrap="none" lIns="0" tIns="0" rIns="0" bIns="0" rtlCol="0" anchor="t"/>
          <a:lstStyle/>
          <a:p>
            <a:pPr marL="0" indent="0" algn="l">
              <a:lnSpc>
                <a:spcPts val="2350"/>
              </a:lnSpc>
              <a:buNone/>
            </a:pPr>
            <a:r>
              <a:rPr lang="en-US" sz="1450" dirty="0">
                <a:solidFill>
                  <a:srgbClr val="272525"/>
                </a:solidFill>
                <a:latin typeface="Inter" pitchFamily="34" charset="0"/>
                <a:ea typeface="Inter" pitchFamily="34" charset="-122"/>
                <a:cs typeface="Inter" pitchFamily="34" charset="-120"/>
              </a:rPr>
              <a:t>CVDs involve endothelium dysfunction, inflammation, and metabolic dysregulation.</a:t>
            </a:r>
            <a:endParaRPr lang="en-US" sz="1450" dirty="0"/>
          </a:p>
        </p:txBody>
      </p:sp>
      <p:pic>
        <p:nvPicPr>
          <p:cNvPr id="5" name="Image 1" descr="preencoded.png"/>
          <p:cNvPicPr>
            <a:picLocks noChangeAspect="1"/>
          </p:cNvPicPr>
          <p:nvPr/>
        </p:nvPicPr>
        <p:blipFill>
          <a:blip r:embed="rId6"/>
          <a:stretch>
            <a:fillRect/>
          </a:stretch>
        </p:blipFill>
        <p:spPr>
          <a:xfrm>
            <a:off x="654844" y="4258151"/>
            <a:ext cx="4440198" cy="748427"/>
          </a:xfrm>
          <a:prstGeom prst="rect">
            <a:avLst/>
          </a:prstGeom>
        </p:spPr>
      </p:pic>
      <p:sp>
        <p:nvSpPr>
          <p:cNvPr id="6" name="Text 2"/>
          <p:cNvSpPr/>
          <p:nvPr/>
        </p:nvSpPr>
        <p:spPr>
          <a:xfrm>
            <a:off x="841891" y="5193625"/>
            <a:ext cx="2455902" cy="306943"/>
          </a:xfrm>
          <a:prstGeom prst="rect">
            <a:avLst/>
          </a:prstGeom>
          <a:noFill/>
          <a:ln/>
        </p:spPr>
        <p:txBody>
          <a:bodyPr wrap="none" lIns="0" tIns="0" rIns="0" bIns="0" rtlCol="0" anchor="t"/>
          <a:lstStyle/>
          <a:p>
            <a:pPr marL="0" indent="0" algn="l">
              <a:lnSpc>
                <a:spcPts val="2400"/>
              </a:lnSpc>
              <a:buNone/>
            </a:pPr>
            <a:r>
              <a:rPr lang="en-US" sz="1900" b="1" dirty="0">
                <a:solidFill>
                  <a:srgbClr val="272525"/>
                </a:solidFill>
                <a:latin typeface="Petrona Bold" pitchFamily="34" charset="0"/>
                <a:ea typeface="Petrona Bold" pitchFamily="34" charset="-122"/>
                <a:cs typeface="Petrona Bold" pitchFamily="34" charset="-120"/>
              </a:rPr>
              <a:t>Atherosclerosis</a:t>
            </a:r>
            <a:endParaRPr lang="en-US" sz="1900" dirty="0"/>
          </a:p>
        </p:txBody>
      </p:sp>
      <p:sp>
        <p:nvSpPr>
          <p:cNvPr id="7" name="Text 3"/>
          <p:cNvSpPr/>
          <p:nvPr/>
        </p:nvSpPr>
        <p:spPr>
          <a:xfrm>
            <a:off x="841891" y="5612725"/>
            <a:ext cx="4066103" cy="598884"/>
          </a:xfrm>
          <a:prstGeom prst="rect">
            <a:avLst/>
          </a:prstGeom>
          <a:noFill/>
          <a:ln/>
        </p:spPr>
        <p:txBody>
          <a:bodyPr wrap="square" lIns="0" tIns="0" rIns="0" bIns="0" rtlCol="0" anchor="t"/>
          <a:lstStyle/>
          <a:p>
            <a:pPr marL="0" indent="0" algn="l">
              <a:lnSpc>
                <a:spcPts val="2350"/>
              </a:lnSpc>
              <a:buNone/>
            </a:pPr>
            <a:r>
              <a:rPr lang="en-US" sz="1450" dirty="0">
                <a:solidFill>
                  <a:srgbClr val="272525"/>
                </a:solidFill>
                <a:latin typeface="Inter" pitchFamily="34" charset="0"/>
                <a:ea typeface="Inter" pitchFamily="34" charset="-122"/>
                <a:cs typeface="Inter" pitchFamily="34" charset="-120"/>
              </a:rPr>
              <a:t>Lipid deposition and plaque development in arterial walls (Libby, 2021).</a:t>
            </a:r>
            <a:endParaRPr lang="en-US" sz="1450" dirty="0"/>
          </a:p>
        </p:txBody>
      </p:sp>
      <p:pic>
        <p:nvPicPr>
          <p:cNvPr id="8" name="Image 2" descr="preencoded.png"/>
          <p:cNvPicPr>
            <a:picLocks noChangeAspect="1"/>
          </p:cNvPicPr>
          <p:nvPr/>
        </p:nvPicPr>
        <p:blipFill>
          <a:blip r:embed="rId7"/>
          <a:stretch>
            <a:fillRect/>
          </a:stretch>
        </p:blipFill>
        <p:spPr>
          <a:xfrm>
            <a:off x="5095042" y="4258151"/>
            <a:ext cx="4440198" cy="748427"/>
          </a:xfrm>
          <a:prstGeom prst="rect">
            <a:avLst/>
          </a:prstGeom>
        </p:spPr>
      </p:pic>
      <p:sp>
        <p:nvSpPr>
          <p:cNvPr id="9" name="Text 4"/>
          <p:cNvSpPr/>
          <p:nvPr/>
        </p:nvSpPr>
        <p:spPr>
          <a:xfrm>
            <a:off x="5282089" y="5193625"/>
            <a:ext cx="2455902" cy="306943"/>
          </a:xfrm>
          <a:prstGeom prst="rect">
            <a:avLst/>
          </a:prstGeom>
          <a:noFill/>
          <a:ln/>
        </p:spPr>
        <p:txBody>
          <a:bodyPr wrap="none" lIns="0" tIns="0" rIns="0" bIns="0" rtlCol="0" anchor="t"/>
          <a:lstStyle/>
          <a:p>
            <a:pPr marL="0" indent="0" algn="l">
              <a:lnSpc>
                <a:spcPts val="2400"/>
              </a:lnSpc>
              <a:buNone/>
            </a:pPr>
            <a:r>
              <a:rPr lang="en-US" sz="1900" b="1" dirty="0">
                <a:solidFill>
                  <a:srgbClr val="272525"/>
                </a:solidFill>
                <a:latin typeface="Petrona Bold" pitchFamily="34" charset="0"/>
                <a:ea typeface="Petrona Bold" pitchFamily="34" charset="-122"/>
                <a:cs typeface="Petrona Bold" pitchFamily="34" charset="-120"/>
              </a:rPr>
              <a:t>Stroke</a:t>
            </a:r>
            <a:endParaRPr lang="en-US" sz="1900" dirty="0"/>
          </a:p>
        </p:txBody>
      </p:sp>
      <p:sp>
        <p:nvSpPr>
          <p:cNvPr id="10" name="Text 5"/>
          <p:cNvSpPr/>
          <p:nvPr/>
        </p:nvSpPr>
        <p:spPr>
          <a:xfrm>
            <a:off x="5282089" y="5612725"/>
            <a:ext cx="4066103" cy="598884"/>
          </a:xfrm>
          <a:prstGeom prst="rect">
            <a:avLst/>
          </a:prstGeom>
          <a:noFill/>
          <a:ln/>
        </p:spPr>
        <p:txBody>
          <a:bodyPr wrap="square" lIns="0" tIns="0" rIns="0" bIns="0" rtlCol="0" anchor="t"/>
          <a:lstStyle/>
          <a:p>
            <a:pPr marL="0" indent="0" algn="l">
              <a:lnSpc>
                <a:spcPts val="2350"/>
              </a:lnSpc>
              <a:buNone/>
            </a:pPr>
            <a:r>
              <a:rPr lang="en-US" sz="1450" dirty="0">
                <a:solidFill>
                  <a:srgbClr val="272525"/>
                </a:solidFill>
                <a:latin typeface="Inter" pitchFamily="34" charset="0"/>
                <a:ea typeface="Inter" pitchFamily="34" charset="-122"/>
                <a:cs typeface="Inter" pitchFamily="34" charset="-120"/>
              </a:rPr>
              <a:t>Vascular stasis or rupture leads to brain tissue hypoxia.</a:t>
            </a:r>
            <a:endParaRPr lang="en-US" sz="1450" dirty="0"/>
          </a:p>
        </p:txBody>
      </p:sp>
      <p:pic>
        <p:nvPicPr>
          <p:cNvPr id="11" name="Image 3" descr="preencoded.png"/>
          <p:cNvPicPr>
            <a:picLocks noChangeAspect="1"/>
          </p:cNvPicPr>
          <p:nvPr/>
        </p:nvPicPr>
        <p:blipFill>
          <a:blip r:embed="rId8"/>
          <a:stretch>
            <a:fillRect/>
          </a:stretch>
        </p:blipFill>
        <p:spPr>
          <a:xfrm>
            <a:off x="9535239" y="4258151"/>
            <a:ext cx="4440317" cy="748427"/>
          </a:xfrm>
          <a:prstGeom prst="rect">
            <a:avLst/>
          </a:prstGeom>
        </p:spPr>
      </p:pic>
      <p:sp>
        <p:nvSpPr>
          <p:cNvPr id="12" name="Text 6"/>
          <p:cNvSpPr/>
          <p:nvPr/>
        </p:nvSpPr>
        <p:spPr>
          <a:xfrm>
            <a:off x="9722287" y="5193625"/>
            <a:ext cx="2527340" cy="306943"/>
          </a:xfrm>
          <a:prstGeom prst="rect">
            <a:avLst/>
          </a:prstGeom>
          <a:noFill/>
          <a:ln/>
        </p:spPr>
        <p:txBody>
          <a:bodyPr wrap="none" lIns="0" tIns="0" rIns="0" bIns="0" rtlCol="0" anchor="t"/>
          <a:lstStyle/>
          <a:p>
            <a:pPr marL="0" indent="0" algn="l">
              <a:lnSpc>
                <a:spcPts val="2400"/>
              </a:lnSpc>
              <a:buNone/>
            </a:pPr>
            <a:r>
              <a:rPr lang="en-US" sz="1900" b="1" dirty="0">
                <a:solidFill>
                  <a:srgbClr val="272525"/>
                </a:solidFill>
                <a:latin typeface="Petrona Bold" pitchFamily="34" charset="0"/>
                <a:ea typeface="Petrona Bold" pitchFamily="34" charset="-122"/>
                <a:cs typeface="Petrona Bold" pitchFamily="34" charset="-120"/>
              </a:rPr>
              <a:t>Diabetes Exacerbation</a:t>
            </a:r>
            <a:endParaRPr lang="en-US" sz="1900" dirty="0"/>
          </a:p>
        </p:txBody>
      </p:sp>
      <p:sp>
        <p:nvSpPr>
          <p:cNvPr id="13" name="Text 7"/>
          <p:cNvSpPr/>
          <p:nvPr/>
        </p:nvSpPr>
        <p:spPr>
          <a:xfrm>
            <a:off x="9722287" y="5612725"/>
            <a:ext cx="4066223" cy="898327"/>
          </a:xfrm>
          <a:prstGeom prst="rect">
            <a:avLst/>
          </a:prstGeom>
          <a:noFill/>
          <a:ln/>
        </p:spPr>
        <p:txBody>
          <a:bodyPr wrap="square" lIns="0" tIns="0" rIns="0" bIns="0" rtlCol="0" anchor="t"/>
          <a:lstStyle/>
          <a:p>
            <a:pPr marL="0" indent="0" algn="l">
              <a:lnSpc>
                <a:spcPts val="2350"/>
              </a:lnSpc>
              <a:buNone/>
            </a:pPr>
            <a:r>
              <a:rPr lang="en-US" sz="1450" dirty="0">
                <a:solidFill>
                  <a:srgbClr val="272525"/>
                </a:solidFill>
                <a:latin typeface="Inter" pitchFamily="34" charset="0"/>
                <a:ea typeface="Inter" pitchFamily="34" charset="-122"/>
                <a:cs typeface="Inter" pitchFamily="34" charset="-120"/>
              </a:rPr>
              <a:t>Chronic hyperglycemia and insulin resistance increase oxidative stress and inflammation (Nedosugova et al., 2022).</a:t>
            </a:r>
            <a:endParaRPr lang="en-US" sz="1450" dirty="0"/>
          </a:p>
        </p:txBody>
      </p:sp>
      <p:sp>
        <p:nvSpPr>
          <p:cNvPr id="14" name="Text 8"/>
          <p:cNvSpPr/>
          <p:nvPr/>
        </p:nvSpPr>
        <p:spPr>
          <a:xfrm>
            <a:off x="654844" y="6908602"/>
            <a:ext cx="13320712" cy="299442"/>
          </a:xfrm>
          <a:prstGeom prst="rect">
            <a:avLst/>
          </a:prstGeom>
          <a:noFill/>
          <a:ln/>
        </p:spPr>
        <p:txBody>
          <a:bodyPr wrap="none" lIns="0" tIns="0" rIns="0" bIns="0" rtlCol="0" anchor="t"/>
          <a:lstStyle/>
          <a:p>
            <a:pPr marL="0" indent="0" algn="l">
              <a:lnSpc>
                <a:spcPts val="2350"/>
              </a:lnSpc>
              <a:buNone/>
            </a:pPr>
            <a:r>
              <a:rPr lang="en-US" sz="1450" dirty="0">
                <a:solidFill>
                  <a:srgbClr val="272525"/>
                </a:solidFill>
                <a:latin typeface="Inter" pitchFamily="34" charset="0"/>
                <a:ea typeface="Inter" pitchFamily="34" charset="-122"/>
                <a:cs typeface="Inter" pitchFamily="34" charset="-120"/>
              </a:rPr>
              <a:t>Hyperglycemia alters vascular signalling, worsening endothelium integrity and thrombosis risk (Li et al., 2023).</a:t>
            </a:r>
            <a:endParaRPr lang="en-US" sz="1450" dirty="0"/>
          </a:p>
        </p:txBody>
      </p:sp>
      <p:sp>
        <p:nvSpPr>
          <p:cNvPr id="15" name="Text 9"/>
          <p:cNvSpPr/>
          <p:nvPr/>
        </p:nvSpPr>
        <p:spPr>
          <a:xfrm>
            <a:off x="654844" y="7418546"/>
            <a:ext cx="13320712" cy="299442"/>
          </a:xfrm>
          <a:prstGeom prst="rect">
            <a:avLst/>
          </a:prstGeom>
          <a:noFill/>
          <a:ln/>
        </p:spPr>
        <p:txBody>
          <a:bodyPr wrap="none" lIns="0" tIns="0" rIns="0" bIns="0" rtlCol="0" anchor="t"/>
          <a:lstStyle/>
          <a:p>
            <a:pPr marL="0" indent="0" algn="l">
              <a:lnSpc>
                <a:spcPts val="2350"/>
              </a:lnSpc>
              <a:buNone/>
            </a:pPr>
            <a:r>
              <a:rPr lang="en-US" sz="1450" dirty="0">
                <a:solidFill>
                  <a:srgbClr val="272525"/>
                </a:solidFill>
                <a:latin typeface="Inter" pitchFamily="34" charset="0"/>
                <a:ea typeface="Inter" pitchFamily="34" charset="-122"/>
                <a:cs typeface="Inter" pitchFamily="34" charset="-120"/>
              </a:rPr>
              <a:t>Diabetic patients face higher risks of stroke and heart attack.</a:t>
            </a:r>
            <a:endParaRPr lang="en-US" sz="1450" dirty="0"/>
          </a:p>
        </p:txBody>
      </p:sp>
      <p:sp>
        <p:nvSpPr>
          <p:cNvPr id="16" name="TextBox 15">
            <a:extLst>
              <a:ext uri="{FF2B5EF4-FFF2-40B4-BE49-F238E27FC236}">
                <a16:creationId xmlns:a16="http://schemas.microsoft.com/office/drawing/2014/main" id="{2832A5A9-BC25-F756-B083-9FB08C7E98A7}"/>
              </a:ext>
            </a:extLst>
          </p:cNvPr>
          <p:cNvSpPr txBox="1"/>
          <p:nvPr/>
        </p:nvSpPr>
        <p:spPr>
          <a:xfrm>
            <a:off x="12860977" y="7683335"/>
            <a:ext cx="1769423" cy="540735"/>
          </a:xfrm>
          <a:prstGeom prst="rect">
            <a:avLst/>
          </a:prstGeom>
          <a:solidFill>
            <a:schemeClr val="bg1"/>
          </a:solidFill>
        </p:spPr>
        <p:txBody>
          <a:bodyPr wrap="square" rtlCol="0">
            <a:spAutoFit/>
          </a:bodyPr>
          <a:lstStyle/>
          <a:p>
            <a:endParaRPr lang="en-US" dirty="0"/>
          </a:p>
        </p:txBody>
      </p:sp>
      <p:pic>
        <p:nvPicPr>
          <p:cNvPr id="17" name="Audio Recording 19 Dec 2025 at 12:33:17" descr="Audio Recording 19 Dec 2025 at 12:33:17">
            <a:hlinkClick r:id="" action="ppaction://media"/>
            <a:extLst>
              <a:ext uri="{FF2B5EF4-FFF2-40B4-BE49-F238E27FC236}">
                <a16:creationId xmlns:a16="http://schemas.microsoft.com/office/drawing/2014/main" id="{A4E60CBC-131D-C264-8C10-3D5C67F539F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84"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9144000" y="0"/>
            <a:ext cx="5486400" cy="8231981"/>
          </a:xfrm>
          <a:prstGeom prst="rect">
            <a:avLst/>
          </a:prstGeom>
        </p:spPr>
      </p:pic>
      <p:sp>
        <p:nvSpPr>
          <p:cNvPr id="3" name="Text 0"/>
          <p:cNvSpPr/>
          <p:nvPr/>
        </p:nvSpPr>
        <p:spPr>
          <a:xfrm>
            <a:off x="588169" y="462082"/>
            <a:ext cx="7967662" cy="1102757"/>
          </a:xfrm>
          <a:prstGeom prst="rect">
            <a:avLst/>
          </a:prstGeom>
          <a:noFill/>
          <a:ln/>
        </p:spPr>
        <p:txBody>
          <a:bodyPr wrap="square" lIns="0" tIns="0" rIns="0" bIns="0" rtlCol="0" anchor="t"/>
          <a:lstStyle/>
          <a:p>
            <a:pPr marL="0" indent="0" algn="l">
              <a:lnSpc>
                <a:spcPts val="4300"/>
              </a:lnSpc>
              <a:buNone/>
            </a:pPr>
            <a:r>
              <a:rPr lang="en-US" sz="3450" b="1" dirty="0">
                <a:solidFill>
                  <a:srgbClr val="000000"/>
                </a:solidFill>
                <a:latin typeface="Petrona Bold" pitchFamily="34" charset="0"/>
                <a:ea typeface="Petrona Bold" pitchFamily="34" charset="-122"/>
                <a:cs typeface="Petrona Bold" pitchFamily="34" charset="-120"/>
              </a:rPr>
              <a:t>Effects of Stroke on Circulatory &amp; Nervous Systems</a:t>
            </a:r>
            <a:endParaRPr lang="en-US" sz="3450" dirty="0"/>
          </a:p>
        </p:txBody>
      </p:sp>
      <p:sp>
        <p:nvSpPr>
          <p:cNvPr id="4" name="Text 1"/>
          <p:cNvSpPr/>
          <p:nvPr/>
        </p:nvSpPr>
        <p:spPr>
          <a:xfrm>
            <a:off x="588169" y="1816894"/>
            <a:ext cx="7967662" cy="268724"/>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Stroke has drastic effects on both circulatory and neurological functions.</a:t>
            </a:r>
            <a:endParaRPr lang="en-US" sz="1300" dirty="0"/>
          </a:p>
        </p:txBody>
      </p:sp>
      <p:sp>
        <p:nvSpPr>
          <p:cNvPr id="5" name="Shape 2"/>
          <p:cNvSpPr/>
          <p:nvPr/>
        </p:nvSpPr>
        <p:spPr>
          <a:xfrm>
            <a:off x="588169" y="2274570"/>
            <a:ext cx="3899773" cy="2205990"/>
          </a:xfrm>
          <a:prstGeom prst="roundRect">
            <a:avLst>
              <a:gd name="adj" fmla="val 3200"/>
            </a:avLst>
          </a:prstGeom>
          <a:solidFill>
            <a:srgbClr val="CCEEFF"/>
          </a:solidFill>
          <a:ln w="7620">
            <a:solidFill>
              <a:srgbClr val="B2D4E5"/>
            </a:solidFill>
            <a:prstDash val="solid"/>
          </a:ln>
        </p:spPr>
      </p:sp>
      <p:sp>
        <p:nvSpPr>
          <p:cNvPr id="6" name="Shape 3"/>
          <p:cNvSpPr/>
          <p:nvPr/>
        </p:nvSpPr>
        <p:spPr>
          <a:xfrm>
            <a:off x="763786" y="2450187"/>
            <a:ext cx="504111" cy="504111"/>
          </a:xfrm>
          <a:prstGeom prst="roundRect">
            <a:avLst>
              <a:gd name="adj" fmla="val 18137048"/>
            </a:avLst>
          </a:prstGeom>
          <a:solidFill>
            <a:srgbClr val="007EBD"/>
          </a:solidFill>
          <a:ln/>
        </p:spPr>
      </p:sp>
      <p:pic>
        <p:nvPicPr>
          <p:cNvPr id="7" name="Image 1"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02375" y="2588776"/>
            <a:ext cx="226814" cy="226814"/>
          </a:xfrm>
          <a:prstGeom prst="rect">
            <a:avLst/>
          </a:prstGeom>
        </p:spPr>
      </p:pic>
      <p:sp>
        <p:nvSpPr>
          <p:cNvPr id="8" name="Text 4"/>
          <p:cNvSpPr/>
          <p:nvPr/>
        </p:nvSpPr>
        <p:spPr>
          <a:xfrm>
            <a:off x="763786" y="3122295"/>
            <a:ext cx="2205633" cy="275749"/>
          </a:xfrm>
          <a:prstGeom prst="rect">
            <a:avLst/>
          </a:prstGeom>
          <a:noFill/>
          <a:ln/>
        </p:spPr>
        <p:txBody>
          <a:bodyPr wrap="none" lIns="0" tIns="0" rIns="0" bIns="0" rtlCol="0" anchor="t"/>
          <a:lstStyle/>
          <a:p>
            <a:pPr marL="0" indent="0" algn="l">
              <a:lnSpc>
                <a:spcPts val="2150"/>
              </a:lnSpc>
              <a:buNone/>
            </a:pPr>
            <a:r>
              <a:rPr lang="en-US" sz="1700" b="1" dirty="0">
                <a:solidFill>
                  <a:srgbClr val="272525"/>
                </a:solidFill>
                <a:latin typeface="Petrona Bold" pitchFamily="34" charset="0"/>
                <a:ea typeface="Petrona Bold" pitchFamily="34" charset="-122"/>
                <a:cs typeface="Petrona Bold" pitchFamily="34" charset="-120"/>
              </a:rPr>
              <a:t>Cerebral Ischemia</a:t>
            </a:r>
            <a:endParaRPr lang="en-US" sz="1700" dirty="0"/>
          </a:p>
        </p:txBody>
      </p:sp>
      <p:sp>
        <p:nvSpPr>
          <p:cNvPr id="9" name="Text 5"/>
          <p:cNvSpPr/>
          <p:nvPr/>
        </p:nvSpPr>
        <p:spPr>
          <a:xfrm>
            <a:off x="763786" y="3498771"/>
            <a:ext cx="3548539" cy="806172"/>
          </a:xfrm>
          <a:prstGeom prst="rect">
            <a:avLst/>
          </a:prstGeom>
          <a:noFill/>
          <a:ln/>
        </p:spPr>
        <p:txBody>
          <a:bodyPr wrap="squar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Oxygen and glucose deprivation to neurons, leading to cell loss and functional disabilities.</a:t>
            </a:r>
            <a:endParaRPr lang="en-US" sz="1300" dirty="0"/>
          </a:p>
        </p:txBody>
      </p:sp>
      <p:sp>
        <p:nvSpPr>
          <p:cNvPr id="10" name="Shape 6"/>
          <p:cNvSpPr/>
          <p:nvPr/>
        </p:nvSpPr>
        <p:spPr>
          <a:xfrm>
            <a:off x="4655939" y="2274570"/>
            <a:ext cx="3899892" cy="2205990"/>
          </a:xfrm>
          <a:prstGeom prst="roundRect">
            <a:avLst>
              <a:gd name="adj" fmla="val 3200"/>
            </a:avLst>
          </a:prstGeom>
          <a:solidFill>
            <a:srgbClr val="CCEEFF"/>
          </a:solidFill>
          <a:ln w="7620">
            <a:solidFill>
              <a:srgbClr val="B2D4E5"/>
            </a:solidFill>
            <a:prstDash val="solid"/>
          </a:ln>
        </p:spPr>
      </p:sp>
      <p:sp>
        <p:nvSpPr>
          <p:cNvPr id="11" name="Shape 7"/>
          <p:cNvSpPr/>
          <p:nvPr/>
        </p:nvSpPr>
        <p:spPr>
          <a:xfrm>
            <a:off x="4831556" y="2450187"/>
            <a:ext cx="504111" cy="504111"/>
          </a:xfrm>
          <a:prstGeom prst="roundRect">
            <a:avLst>
              <a:gd name="adj" fmla="val 18137048"/>
            </a:avLst>
          </a:prstGeom>
          <a:solidFill>
            <a:srgbClr val="007EBD"/>
          </a:solidFill>
          <a:ln/>
        </p:spPr>
      </p:sp>
      <p:pic>
        <p:nvPicPr>
          <p:cNvPr id="12" name="Image 2"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970145" y="2588776"/>
            <a:ext cx="226814" cy="226814"/>
          </a:xfrm>
          <a:prstGeom prst="rect">
            <a:avLst/>
          </a:prstGeom>
        </p:spPr>
      </p:pic>
      <p:sp>
        <p:nvSpPr>
          <p:cNvPr id="13" name="Text 8"/>
          <p:cNvSpPr/>
          <p:nvPr/>
        </p:nvSpPr>
        <p:spPr>
          <a:xfrm>
            <a:off x="4831556" y="3122295"/>
            <a:ext cx="2247424" cy="275749"/>
          </a:xfrm>
          <a:prstGeom prst="rect">
            <a:avLst/>
          </a:prstGeom>
          <a:noFill/>
          <a:ln/>
        </p:spPr>
        <p:txBody>
          <a:bodyPr wrap="none" lIns="0" tIns="0" rIns="0" bIns="0" rtlCol="0" anchor="t"/>
          <a:lstStyle/>
          <a:p>
            <a:pPr marL="0" indent="0" algn="l">
              <a:lnSpc>
                <a:spcPts val="2150"/>
              </a:lnSpc>
              <a:buNone/>
            </a:pPr>
            <a:r>
              <a:rPr lang="en-US" sz="1700" b="1" dirty="0">
                <a:solidFill>
                  <a:srgbClr val="272525"/>
                </a:solidFill>
                <a:latin typeface="Petrona Bold" pitchFamily="34" charset="0"/>
                <a:ea typeface="Petrona Bold" pitchFamily="34" charset="-122"/>
                <a:cs typeface="Petrona Bold" pitchFamily="34" charset="-120"/>
              </a:rPr>
              <a:t>Autonomic Imbalance</a:t>
            </a:r>
            <a:endParaRPr lang="en-US" sz="1700" dirty="0"/>
          </a:p>
        </p:txBody>
      </p:sp>
      <p:sp>
        <p:nvSpPr>
          <p:cNvPr id="14" name="Text 9"/>
          <p:cNvSpPr/>
          <p:nvPr/>
        </p:nvSpPr>
        <p:spPr>
          <a:xfrm>
            <a:off x="4831556" y="3498771"/>
            <a:ext cx="3548658" cy="537448"/>
          </a:xfrm>
          <a:prstGeom prst="rect">
            <a:avLst/>
          </a:prstGeom>
          <a:noFill/>
          <a:ln/>
        </p:spPr>
        <p:txBody>
          <a:bodyPr wrap="squar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Increased vascular resistance and heart rate (Bozkurt et al., 2025).</a:t>
            </a:r>
            <a:endParaRPr lang="en-US" sz="1300" dirty="0"/>
          </a:p>
        </p:txBody>
      </p:sp>
      <p:sp>
        <p:nvSpPr>
          <p:cNvPr id="15" name="Shape 10"/>
          <p:cNvSpPr/>
          <p:nvPr/>
        </p:nvSpPr>
        <p:spPr>
          <a:xfrm>
            <a:off x="588169" y="4648557"/>
            <a:ext cx="7967662" cy="1937266"/>
          </a:xfrm>
          <a:prstGeom prst="roundRect">
            <a:avLst>
              <a:gd name="adj" fmla="val 3643"/>
            </a:avLst>
          </a:prstGeom>
          <a:solidFill>
            <a:srgbClr val="CCEEFF"/>
          </a:solidFill>
          <a:ln w="7620">
            <a:solidFill>
              <a:srgbClr val="B2D4E5"/>
            </a:solidFill>
            <a:prstDash val="solid"/>
          </a:ln>
        </p:spPr>
      </p:sp>
      <p:sp>
        <p:nvSpPr>
          <p:cNvPr id="16" name="Shape 11"/>
          <p:cNvSpPr/>
          <p:nvPr/>
        </p:nvSpPr>
        <p:spPr>
          <a:xfrm>
            <a:off x="763786" y="4824174"/>
            <a:ext cx="504111" cy="504111"/>
          </a:xfrm>
          <a:prstGeom prst="roundRect">
            <a:avLst>
              <a:gd name="adj" fmla="val 18137048"/>
            </a:avLst>
          </a:prstGeom>
          <a:solidFill>
            <a:srgbClr val="007EBD"/>
          </a:solidFill>
          <a:ln/>
        </p:spPr>
      </p:sp>
      <p:pic>
        <p:nvPicPr>
          <p:cNvPr id="17" name="Image 3"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02375" y="4962763"/>
            <a:ext cx="226814" cy="226814"/>
          </a:xfrm>
          <a:prstGeom prst="rect">
            <a:avLst/>
          </a:prstGeom>
        </p:spPr>
      </p:pic>
      <p:sp>
        <p:nvSpPr>
          <p:cNvPr id="18" name="Text 12"/>
          <p:cNvSpPr/>
          <p:nvPr/>
        </p:nvSpPr>
        <p:spPr>
          <a:xfrm>
            <a:off x="763786" y="5496282"/>
            <a:ext cx="2205633" cy="275749"/>
          </a:xfrm>
          <a:prstGeom prst="rect">
            <a:avLst/>
          </a:prstGeom>
          <a:noFill/>
          <a:ln/>
        </p:spPr>
        <p:txBody>
          <a:bodyPr wrap="none" lIns="0" tIns="0" rIns="0" bIns="0" rtlCol="0" anchor="t"/>
          <a:lstStyle/>
          <a:p>
            <a:pPr marL="0" indent="0" algn="l">
              <a:lnSpc>
                <a:spcPts val="2150"/>
              </a:lnSpc>
              <a:buNone/>
            </a:pPr>
            <a:r>
              <a:rPr lang="en-US" sz="1700" b="1" dirty="0">
                <a:solidFill>
                  <a:srgbClr val="272525"/>
                </a:solidFill>
                <a:latin typeface="Petrona Bold" pitchFamily="34" charset="0"/>
                <a:ea typeface="Petrona Bold" pitchFamily="34" charset="-122"/>
                <a:cs typeface="Petrona Bold" pitchFamily="34" charset="-120"/>
              </a:rPr>
              <a:t>Increased Risk</a:t>
            </a:r>
            <a:endParaRPr lang="en-US" sz="1700" dirty="0"/>
          </a:p>
        </p:txBody>
      </p:sp>
      <p:sp>
        <p:nvSpPr>
          <p:cNvPr id="19" name="Text 13"/>
          <p:cNvSpPr/>
          <p:nvPr/>
        </p:nvSpPr>
        <p:spPr>
          <a:xfrm>
            <a:off x="763786" y="5872758"/>
            <a:ext cx="7616428" cy="537448"/>
          </a:xfrm>
          <a:prstGeom prst="rect">
            <a:avLst/>
          </a:prstGeom>
          <a:noFill/>
          <a:ln/>
        </p:spPr>
        <p:txBody>
          <a:bodyPr wrap="squar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Inflammatory mediators enhance endothelial dysfunction, increasing risk of further vascular events (Libby, 2021).</a:t>
            </a:r>
            <a:endParaRPr lang="en-US" sz="1300" dirty="0"/>
          </a:p>
        </p:txBody>
      </p:sp>
      <p:sp>
        <p:nvSpPr>
          <p:cNvPr id="20" name="Text 14"/>
          <p:cNvSpPr/>
          <p:nvPr/>
        </p:nvSpPr>
        <p:spPr>
          <a:xfrm>
            <a:off x="588169" y="6774775"/>
            <a:ext cx="7967662" cy="268724"/>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Mobility damage leads to venous stasis and increased thrombosis risk.</a:t>
            </a:r>
            <a:endParaRPr lang="en-US" sz="1300" dirty="0"/>
          </a:p>
        </p:txBody>
      </p:sp>
      <p:sp>
        <p:nvSpPr>
          <p:cNvPr id="21" name="Text 15"/>
          <p:cNvSpPr/>
          <p:nvPr/>
        </p:nvSpPr>
        <p:spPr>
          <a:xfrm>
            <a:off x="588169" y="7232452"/>
            <a:ext cx="7967662" cy="537448"/>
          </a:xfrm>
          <a:prstGeom prst="rect">
            <a:avLst/>
          </a:prstGeom>
          <a:noFill/>
          <a:ln/>
        </p:spPr>
        <p:txBody>
          <a:bodyPr wrap="squar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Secondary inflammatory reactions expand arterial stiffness and oxidative damage (Nedosugova et al., 2022).</a:t>
            </a:r>
            <a:endParaRPr lang="en-US" sz="1300" dirty="0"/>
          </a:p>
        </p:txBody>
      </p:sp>
      <p:pic>
        <p:nvPicPr>
          <p:cNvPr id="22" name="Audio Recording 19 Dec 2025 at 12:35:56" descr="Audio Recording 19 Dec 2025 at 12:35:56">
            <a:hlinkClick r:id="" action="ppaction://media"/>
            <a:extLst>
              <a:ext uri="{FF2B5EF4-FFF2-40B4-BE49-F238E27FC236}">
                <a16:creationId xmlns:a16="http://schemas.microsoft.com/office/drawing/2014/main" id="{00082AFB-94B2-CC0E-FA33-58521104C23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536"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9144000" y="0"/>
            <a:ext cx="5486400" cy="8229600"/>
          </a:xfrm>
          <a:prstGeom prst="rect">
            <a:avLst/>
          </a:prstGeom>
        </p:spPr>
      </p:pic>
      <p:sp>
        <p:nvSpPr>
          <p:cNvPr id="3" name="Text 0"/>
          <p:cNvSpPr/>
          <p:nvPr/>
        </p:nvSpPr>
        <p:spPr>
          <a:xfrm>
            <a:off x="598646" y="774859"/>
            <a:ext cx="7946708" cy="1122283"/>
          </a:xfrm>
          <a:prstGeom prst="rect">
            <a:avLst/>
          </a:prstGeom>
          <a:noFill/>
          <a:ln/>
        </p:spPr>
        <p:txBody>
          <a:bodyPr wrap="square" lIns="0" tIns="0" rIns="0" bIns="0" rtlCol="0" anchor="t"/>
          <a:lstStyle/>
          <a:p>
            <a:pPr marL="0" indent="0" algn="l">
              <a:lnSpc>
                <a:spcPts val="4400"/>
              </a:lnSpc>
              <a:buNone/>
            </a:pPr>
            <a:r>
              <a:rPr lang="en-US" sz="3500" b="1" dirty="0">
                <a:solidFill>
                  <a:srgbClr val="000000"/>
                </a:solidFill>
                <a:latin typeface="Petrona Bold" pitchFamily="34" charset="0"/>
                <a:ea typeface="Petrona Bold" pitchFamily="34" charset="-122"/>
                <a:cs typeface="Petrona Bold" pitchFamily="34" charset="-120"/>
              </a:rPr>
              <a:t>Effects of Diabetes on Circulatory System &amp; Blood Vessels</a:t>
            </a:r>
            <a:endParaRPr lang="en-US" sz="3500" dirty="0"/>
          </a:p>
        </p:txBody>
      </p:sp>
      <p:sp>
        <p:nvSpPr>
          <p:cNvPr id="4" name="Text 1"/>
          <p:cNvSpPr/>
          <p:nvPr/>
        </p:nvSpPr>
        <p:spPr>
          <a:xfrm>
            <a:off x="598646" y="2153722"/>
            <a:ext cx="7946708" cy="273725"/>
          </a:xfrm>
          <a:prstGeom prst="rect">
            <a:avLst/>
          </a:prstGeom>
          <a:noFill/>
          <a:ln/>
        </p:spPr>
        <p:txBody>
          <a:bodyPr wrap="none" lIns="0" tIns="0" rIns="0" bIns="0" rtlCol="0" anchor="t"/>
          <a:lstStyle/>
          <a:p>
            <a:pPr marL="0" indent="0" algn="l">
              <a:lnSpc>
                <a:spcPts val="2150"/>
              </a:lnSpc>
              <a:buNone/>
            </a:pPr>
            <a:r>
              <a:rPr lang="en-US" sz="1300" dirty="0">
                <a:solidFill>
                  <a:srgbClr val="272525"/>
                </a:solidFill>
                <a:latin typeface="Inter" pitchFamily="34" charset="0"/>
                <a:ea typeface="Inter" pitchFamily="34" charset="-122"/>
                <a:cs typeface="Inter" pitchFamily="34" charset="-120"/>
              </a:rPr>
              <a:t>Diabetes severely impacts vascular health through metabolic and structural changes.</a:t>
            </a:r>
            <a:endParaRPr lang="en-US" sz="1300" dirty="0"/>
          </a:p>
        </p:txBody>
      </p:sp>
      <p:sp>
        <p:nvSpPr>
          <p:cNvPr id="5" name="Shape 2"/>
          <p:cNvSpPr/>
          <p:nvPr/>
        </p:nvSpPr>
        <p:spPr>
          <a:xfrm>
            <a:off x="598646" y="2619851"/>
            <a:ext cx="3887867" cy="1865828"/>
          </a:xfrm>
          <a:prstGeom prst="roundRect">
            <a:avLst>
              <a:gd name="adj" fmla="val 5881"/>
            </a:avLst>
          </a:prstGeom>
          <a:solidFill>
            <a:srgbClr val="FFFFFF">
              <a:alpha val="95000"/>
            </a:srgbClr>
          </a:solidFill>
          <a:ln w="22860">
            <a:solidFill>
              <a:srgbClr val="B2D4E5"/>
            </a:solidFill>
            <a:prstDash val="solid"/>
          </a:ln>
        </p:spPr>
      </p:sp>
      <p:sp>
        <p:nvSpPr>
          <p:cNvPr id="6" name="Shape 3"/>
          <p:cNvSpPr/>
          <p:nvPr/>
        </p:nvSpPr>
        <p:spPr>
          <a:xfrm>
            <a:off x="575786" y="2619851"/>
            <a:ext cx="91440" cy="1865828"/>
          </a:xfrm>
          <a:prstGeom prst="roundRect">
            <a:avLst>
              <a:gd name="adj" fmla="val 78571"/>
            </a:avLst>
          </a:prstGeom>
          <a:solidFill>
            <a:srgbClr val="007EBD"/>
          </a:solidFill>
          <a:ln/>
        </p:spPr>
      </p:sp>
      <p:sp>
        <p:nvSpPr>
          <p:cNvPr id="7" name="Text 4"/>
          <p:cNvSpPr/>
          <p:nvPr/>
        </p:nvSpPr>
        <p:spPr>
          <a:xfrm>
            <a:off x="861060" y="2813685"/>
            <a:ext cx="2245162" cy="280630"/>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Petrona Bold" pitchFamily="34" charset="0"/>
                <a:ea typeface="Petrona Bold" pitchFamily="34" charset="-122"/>
                <a:cs typeface="Petrona Bold" pitchFamily="34" charset="-120"/>
              </a:rPr>
              <a:t>Endothelial Damage</a:t>
            </a:r>
            <a:endParaRPr lang="en-US" sz="1750" dirty="0"/>
          </a:p>
        </p:txBody>
      </p:sp>
      <p:sp>
        <p:nvSpPr>
          <p:cNvPr id="8" name="Text 5"/>
          <p:cNvSpPr/>
          <p:nvPr/>
        </p:nvSpPr>
        <p:spPr>
          <a:xfrm>
            <a:off x="861060" y="3196947"/>
            <a:ext cx="3431619" cy="1094899"/>
          </a:xfrm>
          <a:prstGeom prst="rect">
            <a:avLst/>
          </a:prstGeom>
          <a:noFill/>
          <a:ln/>
        </p:spPr>
        <p:txBody>
          <a:bodyPr wrap="square" lIns="0" tIns="0" rIns="0" bIns="0" rtlCol="0" anchor="t"/>
          <a:lstStyle/>
          <a:p>
            <a:pPr marL="0" indent="0" algn="l">
              <a:lnSpc>
                <a:spcPts val="2150"/>
              </a:lnSpc>
              <a:buNone/>
            </a:pPr>
            <a:r>
              <a:rPr lang="en-US" sz="1300" dirty="0">
                <a:solidFill>
                  <a:srgbClr val="272525"/>
                </a:solidFill>
                <a:latin typeface="Inter" pitchFamily="34" charset="0"/>
                <a:ea typeface="Inter" pitchFamily="34" charset="-122"/>
                <a:cs typeface="Inter" pitchFamily="34" charset="-120"/>
              </a:rPr>
              <a:t>Hyperglycemia causes advanced glycation end products (AGEs) and increased vascular permeability (Forbes and Fotheringham, 2017).</a:t>
            </a:r>
            <a:endParaRPr lang="en-US" sz="1300" dirty="0"/>
          </a:p>
        </p:txBody>
      </p:sp>
      <p:sp>
        <p:nvSpPr>
          <p:cNvPr id="9" name="Shape 6"/>
          <p:cNvSpPr/>
          <p:nvPr/>
        </p:nvSpPr>
        <p:spPr>
          <a:xfrm>
            <a:off x="4657487" y="2619851"/>
            <a:ext cx="3887867" cy="1865828"/>
          </a:xfrm>
          <a:prstGeom prst="roundRect">
            <a:avLst>
              <a:gd name="adj" fmla="val 5881"/>
            </a:avLst>
          </a:prstGeom>
          <a:solidFill>
            <a:srgbClr val="FFFFFF">
              <a:alpha val="95000"/>
            </a:srgbClr>
          </a:solidFill>
          <a:ln w="22860">
            <a:solidFill>
              <a:srgbClr val="B2D4E5"/>
            </a:solidFill>
            <a:prstDash val="solid"/>
          </a:ln>
        </p:spPr>
      </p:sp>
      <p:sp>
        <p:nvSpPr>
          <p:cNvPr id="10" name="Shape 7"/>
          <p:cNvSpPr/>
          <p:nvPr/>
        </p:nvSpPr>
        <p:spPr>
          <a:xfrm>
            <a:off x="4634627" y="2619851"/>
            <a:ext cx="91440" cy="1865828"/>
          </a:xfrm>
          <a:prstGeom prst="roundRect">
            <a:avLst>
              <a:gd name="adj" fmla="val 78571"/>
            </a:avLst>
          </a:prstGeom>
          <a:solidFill>
            <a:srgbClr val="007EBD"/>
          </a:solidFill>
          <a:ln/>
        </p:spPr>
      </p:sp>
      <p:sp>
        <p:nvSpPr>
          <p:cNvPr id="11" name="Text 8"/>
          <p:cNvSpPr/>
          <p:nvPr/>
        </p:nvSpPr>
        <p:spPr>
          <a:xfrm>
            <a:off x="4919901" y="2813685"/>
            <a:ext cx="2871192" cy="280630"/>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Petrona Bold" pitchFamily="34" charset="0"/>
                <a:ea typeface="Petrona Bold" pitchFamily="34" charset="-122"/>
                <a:cs typeface="Petrona Bold" pitchFamily="34" charset="-120"/>
              </a:rPr>
              <a:t>Accelerated Atherosclerosis</a:t>
            </a:r>
            <a:endParaRPr lang="en-US" sz="1750" dirty="0"/>
          </a:p>
        </p:txBody>
      </p:sp>
      <p:sp>
        <p:nvSpPr>
          <p:cNvPr id="12" name="Text 9"/>
          <p:cNvSpPr/>
          <p:nvPr/>
        </p:nvSpPr>
        <p:spPr>
          <a:xfrm>
            <a:off x="4919901" y="3196947"/>
            <a:ext cx="3431619" cy="547449"/>
          </a:xfrm>
          <a:prstGeom prst="rect">
            <a:avLst/>
          </a:prstGeom>
          <a:noFill/>
          <a:ln/>
        </p:spPr>
        <p:txBody>
          <a:bodyPr wrap="square" lIns="0" tIns="0" rIns="0" bIns="0" rtlCol="0" anchor="t"/>
          <a:lstStyle/>
          <a:p>
            <a:pPr marL="0" indent="0" algn="l">
              <a:lnSpc>
                <a:spcPts val="2150"/>
              </a:lnSpc>
              <a:buNone/>
            </a:pPr>
            <a:r>
              <a:rPr lang="en-US" sz="1300" dirty="0">
                <a:solidFill>
                  <a:srgbClr val="272525"/>
                </a:solidFill>
                <a:latin typeface="Inter" pitchFamily="34" charset="0"/>
                <a:ea typeface="Inter" pitchFamily="34" charset="-122"/>
                <a:cs typeface="Inter" pitchFamily="34" charset="-120"/>
              </a:rPr>
              <a:t>Reduces arterial compliance and elevates blood pressure (Li et al., 2023).</a:t>
            </a:r>
            <a:endParaRPr lang="en-US" sz="1300" dirty="0"/>
          </a:p>
        </p:txBody>
      </p:sp>
      <p:sp>
        <p:nvSpPr>
          <p:cNvPr id="13" name="Shape 10"/>
          <p:cNvSpPr/>
          <p:nvPr/>
        </p:nvSpPr>
        <p:spPr>
          <a:xfrm>
            <a:off x="598646" y="4656653"/>
            <a:ext cx="3887867" cy="1592104"/>
          </a:xfrm>
          <a:prstGeom prst="roundRect">
            <a:avLst>
              <a:gd name="adj" fmla="val 6892"/>
            </a:avLst>
          </a:prstGeom>
          <a:solidFill>
            <a:srgbClr val="FFFFFF">
              <a:alpha val="95000"/>
            </a:srgbClr>
          </a:solidFill>
          <a:ln w="22860">
            <a:solidFill>
              <a:srgbClr val="B2D4E5"/>
            </a:solidFill>
            <a:prstDash val="solid"/>
          </a:ln>
        </p:spPr>
      </p:sp>
      <p:sp>
        <p:nvSpPr>
          <p:cNvPr id="14" name="Shape 11"/>
          <p:cNvSpPr/>
          <p:nvPr/>
        </p:nvSpPr>
        <p:spPr>
          <a:xfrm>
            <a:off x="575786" y="4656653"/>
            <a:ext cx="91440" cy="1592104"/>
          </a:xfrm>
          <a:prstGeom prst="roundRect">
            <a:avLst>
              <a:gd name="adj" fmla="val 78571"/>
            </a:avLst>
          </a:prstGeom>
          <a:solidFill>
            <a:srgbClr val="007EBD"/>
          </a:solidFill>
          <a:ln/>
        </p:spPr>
      </p:sp>
      <p:sp>
        <p:nvSpPr>
          <p:cNvPr id="15" name="Text 12"/>
          <p:cNvSpPr/>
          <p:nvPr/>
        </p:nvSpPr>
        <p:spPr>
          <a:xfrm>
            <a:off x="861060" y="4850487"/>
            <a:ext cx="3034427" cy="280630"/>
          </a:xfrm>
          <a:prstGeom prst="rect">
            <a:avLst/>
          </a:prstGeom>
          <a:noFill/>
          <a:ln/>
        </p:spPr>
        <p:txBody>
          <a:bodyPr wrap="none" lIns="0" tIns="0" rIns="0" bIns="0" rtlCol="0" anchor="t"/>
          <a:lstStyle/>
          <a:p>
            <a:pPr marL="0" indent="0" algn="l">
              <a:lnSpc>
                <a:spcPts val="2200"/>
              </a:lnSpc>
              <a:buNone/>
            </a:pPr>
            <a:r>
              <a:rPr lang="en-US" sz="1750" b="1" dirty="0">
                <a:solidFill>
                  <a:srgbClr val="272525"/>
                </a:solidFill>
                <a:latin typeface="Petrona Bold" pitchFamily="34" charset="0"/>
                <a:ea typeface="Petrona Bold" pitchFamily="34" charset="-122"/>
                <a:cs typeface="Petrona Bold" pitchFamily="34" charset="-120"/>
              </a:rPr>
              <a:t>Microvascular Complications</a:t>
            </a:r>
            <a:endParaRPr lang="en-US" sz="1750" dirty="0"/>
          </a:p>
        </p:txBody>
      </p:sp>
      <p:sp>
        <p:nvSpPr>
          <p:cNvPr id="16" name="Text 13"/>
          <p:cNvSpPr/>
          <p:nvPr/>
        </p:nvSpPr>
        <p:spPr>
          <a:xfrm>
            <a:off x="861060" y="5233749"/>
            <a:ext cx="3431619" cy="821174"/>
          </a:xfrm>
          <a:prstGeom prst="rect">
            <a:avLst/>
          </a:prstGeom>
          <a:noFill/>
          <a:ln/>
        </p:spPr>
        <p:txBody>
          <a:bodyPr wrap="square" lIns="0" tIns="0" rIns="0" bIns="0" rtlCol="0" anchor="t"/>
          <a:lstStyle/>
          <a:p>
            <a:pPr marL="0" indent="0" algn="l">
              <a:lnSpc>
                <a:spcPts val="2150"/>
              </a:lnSpc>
              <a:buNone/>
            </a:pPr>
            <a:r>
              <a:rPr lang="en-US" sz="1300" dirty="0">
                <a:solidFill>
                  <a:srgbClr val="272525"/>
                </a:solidFill>
                <a:latin typeface="Inter" pitchFamily="34" charset="0"/>
                <a:ea typeface="Inter" pitchFamily="34" charset="-122"/>
                <a:cs typeface="Inter" pitchFamily="34" charset="-120"/>
              </a:rPr>
              <a:t>Retinopathy, nephropathy, and neuropathy due to capillary basement-membrane thickening.</a:t>
            </a:r>
            <a:endParaRPr lang="en-US" sz="1300" dirty="0"/>
          </a:p>
        </p:txBody>
      </p:sp>
      <p:sp>
        <p:nvSpPr>
          <p:cNvPr id="17" name="Text 14"/>
          <p:cNvSpPr/>
          <p:nvPr/>
        </p:nvSpPr>
        <p:spPr>
          <a:xfrm>
            <a:off x="598646" y="6441162"/>
            <a:ext cx="7946708" cy="547449"/>
          </a:xfrm>
          <a:prstGeom prst="rect">
            <a:avLst/>
          </a:prstGeom>
          <a:noFill/>
          <a:ln/>
        </p:spPr>
        <p:txBody>
          <a:bodyPr wrap="square" lIns="0" tIns="0" rIns="0" bIns="0" rtlCol="0" anchor="t"/>
          <a:lstStyle/>
          <a:p>
            <a:pPr marL="0" indent="0" algn="l">
              <a:lnSpc>
                <a:spcPts val="2150"/>
              </a:lnSpc>
              <a:buNone/>
            </a:pPr>
            <a:r>
              <a:rPr lang="en-US" sz="1300" dirty="0">
                <a:solidFill>
                  <a:srgbClr val="272525"/>
                </a:solidFill>
                <a:latin typeface="Inter" pitchFamily="34" charset="0"/>
                <a:ea typeface="Inter" pitchFamily="34" charset="-122"/>
                <a:cs typeface="Inter" pitchFamily="34" charset="-120"/>
              </a:rPr>
              <a:t>Progressive vascular damage worsens peripheral arterial disease and coronary blockage (Nedosugova et al., 2022).</a:t>
            </a:r>
            <a:endParaRPr lang="en-US" sz="1300" dirty="0"/>
          </a:p>
        </p:txBody>
      </p:sp>
      <p:sp>
        <p:nvSpPr>
          <p:cNvPr id="18" name="Text 15"/>
          <p:cNvSpPr/>
          <p:nvPr/>
        </p:nvSpPr>
        <p:spPr>
          <a:xfrm>
            <a:off x="598646" y="7181017"/>
            <a:ext cx="7946708" cy="273725"/>
          </a:xfrm>
          <a:prstGeom prst="rect">
            <a:avLst/>
          </a:prstGeom>
          <a:noFill/>
          <a:ln/>
        </p:spPr>
        <p:txBody>
          <a:bodyPr wrap="none" lIns="0" tIns="0" rIns="0" bIns="0" rtlCol="0" anchor="t"/>
          <a:lstStyle/>
          <a:p>
            <a:pPr marL="0" indent="0" algn="l">
              <a:lnSpc>
                <a:spcPts val="2150"/>
              </a:lnSpc>
              <a:buNone/>
            </a:pPr>
            <a:r>
              <a:rPr lang="en-US" sz="1300" dirty="0">
                <a:solidFill>
                  <a:srgbClr val="272525"/>
                </a:solidFill>
                <a:latin typeface="Inter" pitchFamily="34" charset="0"/>
                <a:ea typeface="Inter" pitchFamily="34" charset="-122"/>
                <a:cs typeface="Inter" pitchFamily="34" charset="-120"/>
              </a:rPr>
              <a:t>Increased risk of myocardial infarction, heart failure, and ischemic stroke.</a:t>
            </a:r>
            <a:endParaRPr lang="en-US" sz="1300" dirty="0"/>
          </a:p>
        </p:txBody>
      </p:sp>
      <p:pic>
        <p:nvPicPr>
          <p:cNvPr id="19" name="Audio Recording 19 Dec 2025 at 12:36:54" descr="Audio Recording 19 Dec 2025 at 12:36:54">
            <a:hlinkClick r:id="" action="ppaction://media"/>
            <a:extLst>
              <a:ext uri="{FF2B5EF4-FFF2-40B4-BE49-F238E27FC236}">
                <a16:creationId xmlns:a16="http://schemas.microsoft.com/office/drawing/2014/main" id="{48FE51FA-1C33-9BA8-4DC5-C16ADE6456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848"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85299" y="381357"/>
            <a:ext cx="5297686" cy="455057"/>
          </a:xfrm>
          <a:prstGeom prst="rect">
            <a:avLst/>
          </a:prstGeom>
          <a:noFill/>
          <a:ln/>
        </p:spPr>
        <p:txBody>
          <a:bodyPr wrap="none" lIns="0" tIns="0" rIns="0" bIns="0" rtlCol="0" anchor="t"/>
          <a:lstStyle/>
          <a:p>
            <a:pPr marL="0" indent="0" algn="l">
              <a:lnSpc>
                <a:spcPts val="3550"/>
              </a:lnSpc>
              <a:buNone/>
            </a:pPr>
            <a:r>
              <a:rPr lang="en-US" sz="2850" b="1" dirty="0">
                <a:solidFill>
                  <a:srgbClr val="000000"/>
                </a:solidFill>
                <a:latin typeface="Petrona Bold" pitchFamily="34" charset="0"/>
                <a:ea typeface="Petrona Bold" pitchFamily="34" charset="-122"/>
                <a:cs typeface="Petrona Bold" pitchFamily="34" charset="-120"/>
              </a:rPr>
              <a:t>Patient Profile: Mr Alan Roberts</a:t>
            </a:r>
            <a:endParaRPr lang="en-US" sz="2850" dirty="0"/>
          </a:p>
        </p:txBody>
      </p:sp>
      <p:sp>
        <p:nvSpPr>
          <p:cNvPr id="3" name="Text 1"/>
          <p:cNvSpPr/>
          <p:nvPr/>
        </p:nvSpPr>
        <p:spPr>
          <a:xfrm>
            <a:off x="485299" y="1113711"/>
            <a:ext cx="13659803" cy="221933"/>
          </a:xfrm>
          <a:prstGeom prst="rect">
            <a:avLst/>
          </a:prstGeom>
          <a:noFill/>
          <a:ln/>
        </p:spPr>
        <p:txBody>
          <a:bodyPr wrap="none" lIns="0" tIns="0" rIns="0" bIns="0" rtlCol="0" anchor="t"/>
          <a:lstStyle/>
          <a:p>
            <a:pPr marL="0" indent="0" algn="l">
              <a:lnSpc>
                <a:spcPts val="1700"/>
              </a:lnSpc>
              <a:buNone/>
            </a:pPr>
            <a:endParaRPr lang="en-US" sz="1050" dirty="0"/>
          </a:p>
        </p:txBody>
      </p:sp>
      <p:sp>
        <p:nvSpPr>
          <p:cNvPr id="4" name="Text 2"/>
          <p:cNvSpPr/>
          <p:nvPr/>
        </p:nvSpPr>
        <p:spPr>
          <a:xfrm>
            <a:off x="485299" y="1630204"/>
            <a:ext cx="1820108" cy="227528"/>
          </a:xfrm>
          <a:prstGeom prst="rect">
            <a:avLst/>
          </a:prstGeom>
          <a:noFill/>
          <a:ln/>
        </p:spPr>
        <p:txBody>
          <a:bodyPr wrap="none" lIns="0" tIns="0" rIns="0" bIns="0" rtlCol="0" anchor="t"/>
          <a:lstStyle/>
          <a:p>
            <a:pPr marL="0" indent="0" algn="l">
              <a:lnSpc>
                <a:spcPts val="1750"/>
              </a:lnSpc>
              <a:buNone/>
            </a:pPr>
            <a:endParaRPr lang="en-US" sz="1400" dirty="0"/>
          </a:p>
        </p:txBody>
      </p:sp>
      <p:pic>
        <p:nvPicPr>
          <p:cNvPr id="9" name="Image 0" descr="preencoded.png"/>
          <p:cNvPicPr>
            <a:picLocks noChangeAspect="1"/>
          </p:cNvPicPr>
          <p:nvPr/>
        </p:nvPicPr>
        <p:blipFill>
          <a:blip r:embed="rId5"/>
          <a:stretch>
            <a:fillRect/>
          </a:stretch>
        </p:blipFill>
        <p:spPr>
          <a:xfrm>
            <a:off x="7969687" y="1568887"/>
            <a:ext cx="6660713" cy="6660713"/>
          </a:xfrm>
          <a:prstGeom prst="rect">
            <a:avLst/>
          </a:prstGeom>
        </p:spPr>
      </p:pic>
      <p:sp>
        <p:nvSpPr>
          <p:cNvPr id="14" name="TextBox 13">
            <a:extLst>
              <a:ext uri="{FF2B5EF4-FFF2-40B4-BE49-F238E27FC236}">
                <a16:creationId xmlns:a16="http://schemas.microsoft.com/office/drawing/2014/main" id="{280E7CBA-6DDA-D5C3-B6C1-78BCF9CC0C8E}"/>
              </a:ext>
            </a:extLst>
          </p:cNvPr>
          <p:cNvSpPr txBox="1"/>
          <p:nvPr/>
        </p:nvSpPr>
        <p:spPr>
          <a:xfrm>
            <a:off x="485299" y="3115781"/>
            <a:ext cx="6829901" cy="3921266"/>
          </a:xfrm>
          <a:prstGeom prst="rect">
            <a:avLst/>
          </a:prstGeom>
          <a:noFill/>
        </p:spPr>
        <p:txBody>
          <a:bodyPr wrap="square">
            <a:spAutoFit/>
          </a:bodyPr>
          <a:lstStyle/>
          <a:p>
            <a:pPr algn="ctr">
              <a:lnSpc>
                <a:spcPct val="150000"/>
              </a:lnSpc>
              <a:buSzPct val="100000"/>
            </a:pPr>
            <a:r>
              <a:rPr lang="en-US" sz="2400" b="1" dirty="0">
                <a:solidFill>
                  <a:srgbClr val="272525"/>
                </a:solidFill>
                <a:latin typeface="Inter" pitchFamily="34" charset="0"/>
                <a:ea typeface="Petrona Bold"/>
                <a:cs typeface="Inter" pitchFamily="34" charset="-120"/>
              </a:rPr>
              <a:t>58-year-old male from Manchester with Type 2 Diabetes Mellitus (10 years).</a:t>
            </a:r>
          </a:p>
          <a:p>
            <a:pPr marL="342900" indent="-342900">
              <a:lnSpc>
                <a:spcPct val="150000"/>
              </a:lnSpc>
              <a:buSzPct val="100000"/>
              <a:buFontTx/>
              <a:buChar char="•"/>
            </a:pPr>
            <a:r>
              <a:rPr lang="en-US" sz="2000" dirty="0">
                <a:solidFill>
                  <a:srgbClr val="272525"/>
                </a:solidFill>
                <a:latin typeface="Inter" pitchFamily="34" charset="0"/>
                <a:ea typeface="Petrona Bold"/>
                <a:cs typeface="Inter" pitchFamily="34" charset="-120"/>
              </a:rPr>
              <a:t>Risk Factors</a:t>
            </a:r>
          </a:p>
          <a:p>
            <a:pPr marL="342900" indent="-342900">
              <a:lnSpc>
                <a:spcPct val="150000"/>
              </a:lnSpc>
              <a:buSzPct val="100000"/>
              <a:buFontTx/>
              <a:buChar char="•"/>
            </a:pPr>
            <a:r>
              <a:rPr lang="en-US" sz="2000" dirty="0">
                <a:solidFill>
                  <a:srgbClr val="272525"/>
                </a:solidFill>
                <a:latin typeface="Inter" pitchFamily="34" charset="0"/>
                <a:ea typeface="Petrona Bold"/>
                <a:cs typeface="Inter" pitchFamily="34" charset="-120"/>
              </a:rPr>
              <a:t>BMI 32 (obese)</a:t>
            </a:r>
          </a:p>
          <a:p>
            <a:pPr marL="342900" indent="-342900">
              <a:lnSpc>
                <a:spcPct val="150000"/>
              </a:lnSpc>
              <a:buSzPct val="100000"/>
              <a:buFontTx/>
              <a:buChar char="•"/>
            </a:pPr>
            <a:r>
              <a:rPr lang="en-US" sz="2000" dirty="0">
                <a:solidFill>
                  <a:srgbClr val="272525"/>
                </a:solidFill>
                <a:latin typeface="Inter" pitchFamily="34" charset="0"/>
                <a:ea typeface="Petrona Bold"/>
                <a:cs typeface="Inter" pitchFamily="34" charset="-120"/>
              </a:rPr>
              <a:t>Hypertension</a:t>
            </a:r>
          </a:p>
          <a:p>
            <a:pPr marL="342900" indent="-342900">
              <a:lnSpc>
                <a:spcPct val="150000"/>
              </a:lnSpc>
              <a:buSzPct val="100000"/>
              <a:buFontTx/>
              <a:buChar char="•"/>
            </a:pPr>
            <a:r>
              <a:rPr lang="en-US" sz="2000" dirty="0">
                <a:solidFill>
                  <a:srgbClr val="272525"/>
                </a:solidFill>
                <a:latin typeface="Inter" pitchFamily="34" charset="0"/>
                <a:ea typeface="Petrona Bold"/>
                <a:cs typeface="Inter" pitchFamily="34" charset="-120"/>
              </a:rPr>
              <a:t>Long-standing smoker</a:t>
            </a:r>
          </a:p>
          <a:p>
            <a:pPr marL="342900" indent="-342900" algn="l">
              <a:lnSpc>
                <a:spcPct val="150000"/>
              </a:lnSpc>
              <a:buSzPct val="100000"/>
              <a:buChar char="•"/>
            </a:pPr>
            <a:r>
              <a:rPr lang="en-US" sz="2000" dirty="0">
                <a:solidFill>
                  <a:srgbClr val="272525"/>
                </a:solidFill>
                <a:latin typeface="Inter" pitchFamily="34" charset="0"/>
                <a:ea typeface="Petrona Bold"/>
                <a:cs typeface="Inter" pitchFamily="34" charset="-120"/>
              </a:rPr>
              <a:t>Recent ischemic stroke (left-side feebleness, speech fluency issues)</a:t>
            </a:r>
            <a:endParaRPr lang="en-US" sz="2000" dirty="0">
              <a:ea typeface="Petrona Bold"/>
            </a:endParaRPr>
          </a:p>
        </p:txBody>
      </p:sp>
      <p:pic>
        <p:nvPicPr>
          <p:cNvPr id="5" name="Audio Recording 19 Dec 2025 at 12:38:10" descr="Audio Recording 19 Dec 2025 at 12:38:10">
            <a:hlinkClick r:id="" action="ppaction://media"/>
            <a:extLst>
              <a:ext uri="{FF2B5EF4-FFF2-40B4-BE49-F238E27FC236}">
                <a16:creationId xmlns:a16="http://schemas.microsoft.com/office/drawing/2014/main" id="{4136D97B-A8B5-07DB-783B-79F9498BEA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0" y="0"/>
            <a:ext cx="5486400" cy="8232815"/>
          </a:xfrm>
          <a:prstGeom prst="rect">
            <a:avLst/>
          </a:prstGeom>
        </p:spPr>
      </p:pic>
      <p:sp>
        <p:nvSpPr>
          <p:cNvPr id="3" name="Text 0"/>
          <p:cNvSpPr/>
          <p:nvPr/>
        </p:nvSpPr>
        <p:spPr>
          <a:xfrm>
            <a:off x="6072545" y="460534"/>
            <a:ext cx="7094458" cy="549593"/>
          </a:xfrm>
          <a:prstGeom prst="rect">
            <a:avLst/>
          </a:prstGeom>
          <a:noFill/>
          <a:ln/>
        </p:spPr>
        <p:txBody>
          <a:bodyPr wrap="none" lIns="0" tIns="0" rIns="0" bIns="0" rtlCol="0" anchor="t"/>
          <a:lstStyle/>
          <a:p>
            <a:pPr marL="0" indent="0" algn="l">
              <a:lnSpc>
                <a:spcPts val="4300"/>
              </a:lnSpc>
              <a:buNone/>
            </a:pPr>
            <a:r>
              <a:rPr lang="en-US" sz="3450" b="1" dirty="0">
                <a:solidFill>
                  <a:srgbClr val="000000"/>
                </a:solidFill>
                <a:latin typeface="Petrona Bold" pitchFamily="34" charset="0"/>
                <a:ea typeface="Petrona Bold" pitchFamily="34" charset="-122"/>
                <a:cs typeface="Petrona Bold" pitchFamily="34" charset="-120"/>
              </a:rPr>
              <a:t>Care Plan: Monitoring &amp; Treatment</a:t>
            </a:r>
            <a:endParaRPr lang="en-US" sz="3450" dirty="0"/>
          </a:p>
        </p:txBody>
      </p:sp>
      <p:sp>
        <p:nvSpPr>
          <p:cNvPr id="4" name="Text 1"/>
          <p:cNvSpPr/>
          <p:nvPr/>
        </p:nvSpPr>
        <p:spPr>
          <a:xfrm>
            <a:off x="6072545" y="1261348"/>
            <a:ext cx="7971711" cy="268010"/>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Comprehensive approach based on NHS/NICE guidelines for Mr Roberts.</a:t>
            </a:r>
            <a:endParaRPr lang="en-US" sz="1300" dirty="0"/>
          </a:p>
        </p:txBody>
      </p:sp>
      <p:sp>
        <p:nvSpPr>
          <p:cNvPr id="5" name="Text 2"/>
          <p:cNvSpPr/>
          <p:nvPr/>
        </p:nvSpPr>
        <p:spPr>
          <a:xfrm>
            <a:off x="6072545" y="1717715"/>
            <a:ext cx="167402" cy="209312"/>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Petrona Light" pitchFamily="34" charset="0"/>
                <a:ea typeface="Petrona Light" pitchFamily="34" charset="-122"/>
                <a:cs typeface="Petrona Light" pitchFamily="34" charset="-120"/>
              </a:rPr>
              <a:t>01</a:t>
            </a:r>
            <a:endParaRPr lang="en-US" sz="1300" dirty="0"/>
          </a:p>
        </p:txBody>
      </p:sp>
      <p:sp>
        <p:nvSpPr>
          <p:cNvPr id="6" name="Shape 3"/>
          <p:cNvSpPr/>
          <p:nvPr/>
        </p:nvSpPr>
        <p:spPr>
          <a:xfrm>
            <a:off x="6072545" y="1979414"/>
            <a:ext cx="7971711" cy="22860"/>
          </a:xfrm>
          <a:prstGeom prst="rect">
            <a:avLst/>
          </a:prstGeom>
          <a:solidFill>
            <a:srgbClr val="007EBD"/>
          </a:solidFill>
          <a:ln/>
        </p:spPr>
      </p:sp>
      <p:sp>
        <p:nvSpPr>
          <p:cNvPr id="7" name="Text 4"/>
          <p:cNvSpPr/>
          <p:nvPr/>
        </p:nvSpPr>
        <p:spPr>
          <a:xfrm>
            <a:off x="6072545" y="2108835"/>
            <a:ext cx="2596753" cy="274677"/>
          </a:xfrm>
          <a:prstGeom prst="rect">
            <a:avLst/>
          </a:prstGeom>
          <a:noFill/>
          <a:ln/>
        </p:spPr>
        <p:txBody>
          <a:bodyPr wrap="none" lIns="0" tIns="0" rIns="0" bIns="0" rtlCol="0" anchor="t"/>
          <a:lstStyle/>
          <a:p>
            <a:pPr marL="0" indent="0" algn="l">
              <a:lnSpc>
                <a:spcPts val="2150"/>
              </a:lnSpc>
              <a:buNone/>
            </a:pPr>
            <a:r>
              <a:rPr lang="en-US" sz="1700" b="1" dirty="0">
                <a:solidFill>
                  <a:srgbClr val="272525"/>
                </a:solidFill>
                <a:latin typeface="Petrona Bold" pitchFamily="34" charset="0"/>
                <a:ea typeface="Petrona Bold" pitchFamily="34" charset="-122"/>
                <a:cs typeface="Petrona Bold" pitchFamily="34" charset="-120"/>
              </a:rPr>
              <a:t>Target Goals (NICE, 2023)</a:t>
            </a:r>
            <a:endParaRPr lang="en-US" sz="1700" dirty="0"/>
          </a:p>
        </p:txBody>
      </p:sp>
      <p:sp>
        <p:nvSpPr>
          <p:cNvPr id="8" name="Text 5"/>
          <p:cNvSpPr/>
          <p:nvPr/>
        </p:nvSpPr>
        <p:spPr>
          <a:xfrm>
            <a:off x="6072545" y="2484001"/>
            <a:ext cx="7971711" cy="268010"/>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Blood pressure &lt;130/80 mmHg, HbA1c &lt;7%.</a:t>
            </a:r>
            <a:endParaRPr lang="en-US" sz="1300" dirty="0"/>
          </a:p>
        </p:txBody>
      </p:sp>
      <p:sp>
        <p:nvSpPr>
          <p:cNvPr id="9" name="Text 6"/>
          <p:cNvSpPr/>
          <p:nvPr/>
        </p:nvSpPr>
        <p:spPr>
          <a:xfrm>
            <a:off x="6072545" y="3045023"/>
            <a:ext cx="167402" cy="209312"/>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Petrona Light" pitchFamily="34" charset="0"/>
                <a:ea typeface="Petrona Light" pitchFamily="34" charset="-122"/>
                <a:cs typeface="Petrona Light" pitchFamily="34" charset="-120"/>
              </a:rPr>
              <a:t>02</a:t>
            </a:r>
            <a:endParaRPr lang="en-US" sz="1300" dirty="0"/>
          </a:p>
        </p:txBody>
      </p:sp>
      <p:sp>
        <p:nvSpPr>
          <p:cNvPr id="10" name="Shape 7"/>
          <p:cNvSpPr/>
          <p:nvPr/>
        </p:nvSpPr>
        <p:spPr>
          <a:xfrm>
            <a:off x="6072545" y="3306723"/>
            <a:ext cx="7971711" cy="22860"/>
          </a:xfrm>
          <a:prstGeom prst="rect">
            <a:avLst/>
          </a:prstGeom>
          <a:solidFill>
            <a:srgbClr val="007EBD"/>
          </a:solidFill>
          <a:ln/>
        </p:spPr>
      </p:sp>
      <p:sp>
        <p:nvSpPr>
          <p:cNvPr id="11" name="Text 8"/>
          <p:cNvSpPr/>
          <p:nvPr/>
        </p:nvSpPr>
        <p:spPr>
          <a:xfrm>
            <a:off x="6072545" y="3436144"/>
            <a:ext cx="3018711" cy="274677"/>
          </a:xfrm>
          <a:prstGeom prst="rect">
            <a:avLst/>
          </a:prstGeom>
          <a:noFill/>
          <a:ln/>
        </p:spPr>
        <p:txBody>
          <a:bodyPr wrap="none" lIns="0" tIns="0" rIns="0" bIns="0" rtlCol="0" anchor="t"/>
          <a:lstStyle/>
          <a:p>
            <a:pPr marL="0" indent="0" algn="l">
              <a:lnSpc>
                <a:spcPts val="2150"/>
              </a:lnSpc>
              <a:buNone/>
            </a:pPr>
            <a:r>
              <a:rPr lang="en-US" sz="1700" b="1" dirty="0">
                <a:solidFill>
                  <a:srgbClr val="272525"/>
                </a:solidFill>
                <a:latin typeface="Petrona Bold" pitchFamily="34" charset="0"/>
                <a:ea typeface="Petrona Bold" pitchFamily="34" charset="-122"/>
                <a:cs typeface="Petrona Bold" pitchFamily="34" charset="-120"/>
              </a:rPr>
              <a:t>Pharmacological Intervention</a:t>
            </a:r>
            <a:endParaRPr lang="en-US" sz="1700" dirty="0"/>
          </a:p>
        </p:txBody>
      </p:sp>
      <p:sp>
        <p:nvSpPr>
          <p:cNvPr id="12" name="Text 9"/>
          <p:cNvSpPr/>
          <p:nvPr/>
        </p:nvSpPr>
        <p:spPr>
          <a:xfrm>
            <a:off x="6072545" y="3811310"/>
            <a:ext cx="7971711" cy="268010"/>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Metformin, ACE-inhibitors, statins, low-dose aspirin daily.</a:t>
            </a:r>
            <a:endParaRPr lang="en-US" sz="1300" dirty="0"/>
          </a:p>
        </p:txBody>
      </p:sp>
      <p:sp>
        <p:nvSpPr>
          <p:cNvPr id="13" name="Text 10"/>
          <p:cNvSpPr/>
          <p:nvPr/>
        </p:nvSpPr>
        <p:spPr>
          <a:xfrm>
            <a:off x="6072545" y="4372332"/>
            <a:ext cx="167402" cy="209312"/>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Petrona Light" pitchFamily="34" charset="0"/>
                <a:ea typeface="Petrona Light" pitchFamily="34" charset="-122"/>
                <a:cs typeface="Petrona Light" pitchFamily="34" charset="-120"/>
              </a:rPr>
              <a:t>03</a:t>
            </a:r>
            <a:endParaRPr lang="en-US" sz="1300" dirty="0"/>
          </a:p>
        </p:txBody>
      </p:sp>
      <p:sp>
        <p:nvSpPr>
          <p:cNvPr id="14" name="Shape 11"/>
          <p:cNvSpPr/>
          <p:nvPr/>
        </p:nvSpPr>
        <p:spPr>
          <a:xfrm>
            <a:off x="6072545" y="4634032"/>
            <a:ext cx="7971711" cy="22860"/>
          </a:xfrm>
          <a:prstGeom prst="rect">
            <a:avLst/>
          </a:prstGeom>
          <a:solidFill>
            <a:srgbClr val="007EBD"/>
          </a:solidFill>
          <a:ln/>
        </p:spPr>
      </p:sp>
      <p:sp>
        <p:nvSpPr>
          <p:cNvPr id="15" name="Text 12"/>
          <p:cNvSpPr/>
          <p:nvPr/>
        </p:nvSpPr>
        <p:spPr>
          <a:xfrm>
            <a:off x="6072545" y="4763453"/>
            <a:ext cx="2198132" cy="274677"/>
          </a:xfrm>
          <a:prstGeom prst="rect">
            <a:avLst/>
          </a:prstGeom>
          <a:noFill/>
          <a:ln/>
        </p:spPr>
        <p:txBody>
          <a:bodyPr wrap="none" lIns="0" tIns="0" rIns="0" bIns="0" rtlCol="0" anchor="t"/>
          <a:lstStyle/>
          <a:p>
            <a:pPr marL="0" indent="0" algn="l">
              <a:lnSpc>
                <a:spcPts val="2150"/>
              </a:lnSpc>
              <a:buNone/>
            </a:pPr>
            <a:r>
              <a:rPr lang="en-US" sz="1700" b="1" dirty="0">
                <a:solidFill>
                  <a:srgbClr val="272525"/>
                </a:solidFill>
                <a:latin typeface="Petrona Bold" pitchFamily="34" charset="0"/>
                <a:ea typeface="Petrona Bold" pitchFamily="34" charset="-122"/>
                <a:cs typeface="Petrona Bold" pitchFamily="34" charset="-120"/>
              </a:rPr>
              <a:t>Monitoring</a:t>
            </a:r>
            <a:endParaRPr lang="en-US" sz="1700" dirty="0"/>
          </a:p>
        </p:txBody>
      </p:sp>
      <p:sp>
        <p:nvSpPr>
          <p:cNvPr id="16" name="Text 13"/>
          <p:cNvSpPr/>
          <p:nvPr/>
        </p:nvSpPr>
        <p:spPr>
          <a:xfrm>
            <a:off x="6072545" y="5138618"/>
            <a:ext cx="7971711" cy="268010"/>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BP, glucose, cholesterol monitored every three months.</a:t>
            </a:r>
            <a:endParaRPr lang="en-US" sz="1300" dirty="0"/>
          </a:p>
        </p:txBody>
      </p:sp>
      <p:sp>
        <p:nvSpPr>
          <p:cNvPr id="17" name="Text 14"/>
          <p:cNvSpPr/>
          <p:nvPr/>
        </p:nvSpPr>
        <p:spPr>
          <a:xfrm>
            <a:off x="6072545" y="5699641"/>
            <a:ext cx="167402" cy="209312"/>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Petrona Light" pitchFamily="34" charset="0"/>
                <a:ea typeface="Petrona Light" pitchFamily="34" charset="-122"/>
                <a:cs typeface="Petrona Light" pitchFamily="34" charset="-120"/>
              </a:rPr>
              <a:t>04</a:t>
            </a:r>
            <a:endParaRPr lang="en-US" sz="1300" dirty="0"/>
          </a:p>
        </p:txBody>
      </p:sp>
      <p:sp>
        <p:nvSpPr>
          <p:cNvPr id="18" name="Shape 15"/>
          <p:cNvSpPr/>
          <p:nvPr/>
        </p:nvSpPr>
        <p:spPr>
          <a:xfrm>
            <a:off x="6072545" y="5961340"/>
            <a:ext cx="7971711" cy="22860"/>
          </a:xfrm>
          <a:prstGeom prst="rect">
            <a:avLst/>
          </a:prstGeom>
          <a:solidFill>
            <a:srgbClr val="007EBD"/>
          </a:solidFill>
          <a:ln/>
        </p:spPr>
      </p:sp>
      <p:sp>
        <p:nvSpPr>
          <p:cNvPr id="19" name="Text 16"/>
          <p:cNvSpPr/>
          <p:nvPr/>
        </p:nvSpPr>
        <p:spPr>
          <a:xfrm>
            <a:off x="6072545" y="6090761"/>
            <a:ext cx="2198132" cy="274677"/>
          </a:xfrm>
          <a:prstGeom prst="rect">
            <a:avLst/>
          </a:prstGeom>
          <a:noFill/>
          <a:ln/>
        </p:spPr>
        <p:txBody>
          <a:bodyPr wrap="none" lIns="0" tIns="0" rIns="0" bIns="0" rtlCol="0" anchor="t"/>
          <a:lstStyle/>
          <a:p>
            <a:pPr marL="0" indent="0" algn="l">
              <a:lnSpc>
                <a:spcPts val="2150"/>
              </a:lnSpc>
              <a:buNone/>
            </a:pPr>
            <a:r>
              <a:rPr lang="en-US" sz="1700" b="1" dirty="0">
                <a:solidFill>
                  <a:srgbClr val="272525"/>
                </a:solidFill>
                <a:latin typeface="Petrona Bold" pitchFamily="34" charset="0"/>
                <a:ea typeface="Petrona Bold" pitchFamily="34" charset="-122"/>
                <a:cs typeface="Petrona Bold" pitchFamily="34" charset="-120"/>
              </a:rPr>
              <a:t>Integrated Care</a:t>
            </a:r>
            <a:endParaRPr lang="en-US" sz="1700" dirty="0"/>
          </a:p>
        </p:txBody>
      </p:sp>
      <p:sp>
        <p:nvSpPr>
          <p:cNvPr id="20" name="Text 17"/>
          <p:cNvSpPr/>
          <p:nvPr/>
        </p:nvSpPr>
        <p:spPr>
          <a:xfrm>
            <a:off x="6072545" y="6465927"/>
            <a:ext cx="7971711" cy="268010"/>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Collaboration with physiotherapists, nurses, dietitians, GPs (Snelling and Quick, 2022).</a:t>
            </a:r>
            <a:endParaRPr lang="en-US" sz="1300" dirty="0"/>
          </a:p>
        </p:txBody>
      </p:sp>
      <p:sp>
        <p:nvSpPr>
          <p:cNvPr id="21" name="Text 18"/>
          <p:cNvSpPr/>
          <p:nvPr/>
        </p:nvSpPr>
        <p:spPr>
          <a:xfrm>
            <a:off x="6072545" y="7047905"/>
            <a:ext cx="7971711" cy="268010"/>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Telehealth and digital glycemic monitoring enhance compliance and early detection.</a:t>
            </a:r>
            <a:endParaRPr lang="en-US" sz="1300" dirty="0"/>
          </a:p>
        </p:txBody>
      </p:sp>
      <p:sp>
        <p:nvSpPr>
          <p:cNvPr id="22" name="Text 19"/>
          <p:cNvSpPr/>
          <p:nvPr/>
        </p:nvSpPr>
        <p:spPr>
          <a:xfrm>
            <a:off x="6072545" y="7504271"/>
            <a:ext cx="7971711" cy="268010"/>
          </a:xfrm>
          <a:prstGeom prst="rect">
            <a:avLst/>
          </a:prstGeom>
          <a:noFill/>
          <a:ln/>
        </p:spPr>
        <p:txBody>
          <a:bodyPr wrap="none" lIns="0" tIns="0" rIns="0" bIns="0" rtlCol="0" anchor="t"/>
          <a:lstStyle/>
          <a:p>
            <a:pPr marL="0" indent="0" algn="l">
              <a:lnSpc>
                <a:spcPts val="2100"/>
              </a:lnSpc>
              <a:buNone/>
            </a:pPr>
            <a:r>
              <a:rPr lang="en-US" sz="1300" dirty="0">
                <a:solidFill>
                  <a:srgbClr val="272525"/>
                </a:solidFill>
                <a:latin typeface="Inter" pitchFamily="34" charset="0"/>
                <a:ea typeface="Inter" pitchFamily="34" charset="-122"/>
                <a:cs typeface="Inter" pitchFamily="34" charset="-120"/>
              </a:rPr>
              <a:t>Regular reviews allow for medication adjustments and progress tracking.</a:t>
            </a:r>
            <a:endParaRPr lang="en-US" sz="1300" dirty="0"/>
          </a:p>
        </p:txBody>
      </p:sp>
      <p:sp>
        <p:nvSpPr>
          <p:cNvPr id="23" name="TextBox 22">
            <a:extLst>
              <a:ext uri="{FF2B5EF4-FFF2-40B4-BE49-F238E27FC236}">
                <a16:creationId xmlns:a16="http://schemas.microsoft.com/office/drawing/2014/main" id="{4DC615C2-AC98-3077-8B96-F64BFB4457A0}"/>
              </a:ext>
            </a:extLst>
          </p:cNvPr>
          <p:cNvSpPr txBox="1"/>
          <p:nvPr/>
        </p:nvSpPr>
        <p:spPr>
          <a:xfrm>
            <a:off x="12860977" y="7683335"/>
            <a:ext cx="1769423" cy="540735"/>
          </a:xfrm>
          <a:prstGeom prst="rect">
            <a:avLst/>
          </a:prstGeom>
          <a:solidFill>
            <a:schemeClr val="bg1"/>
          </a:solidFill>
        </p:spPr>
        <p:txBody>
          <a:bodyPr wrap="square" rtlCol="0">
            <a:spAutoFit/>
          </a:bodyPr>
          <a:lstStyle/>
          <a:p>
            <a:endParaRPr lang="en-US" dirty="0"/>
          </a:p>
        </p:txBody>
      </p:sp>
      <p:pic>
        <p:nvPicPr>
          <p:cNvPr id="24" name="Audio Recording 19 Dec 2025 at 12:42:35" descr="Audio Recording 19 Dec 2025 at 12:42:35">
            <a:hlinkClick r:id="" action="ppaction://media"/>
            <a:extLst>
              <a:ext uri="{FF2B5EF4-FFF2-40B4-BE49-F238E27FC236}">
                <a16:creationId xmlns:a16="http://schemas.microsoft.com/office/drawing/2014/main" id="{7965B792-1342-8F74-FFC5-5F52152451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84"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74596" y="451485"/>
            <a:ext cx="9039225" cy="538758"/>
          </a:xfrm>
          <a:prstGeom prst="rect">
            <a:avLst/>
          </a:prstGeom>
          <a:noFill/>
          <a:ln/>
        </p:spPr>
        <p:txBody>
          <a:bodyPr wrap="none" lIns="0" tIns="0" rIns="0" bIns="0" rtlCol="0" anchor="t"/>
          <a:lstStyle/>
          <a:p>
            <a:pPr marL="0" indent="0" algn="l">
              <a:lnSpc>
                <a:spcPts val="4200"/>
              </a:lnSpc>
              <a:buNone/>
            </a:pPr>
            <a:r>
              <a:rPr lang="en-US" sz="3350" b="1" dirty="0">
                <a:solidFill>
                  <a:srgbClr val="000000"/>
                </a:solidFill>
                <a:latin typeface="Petrona Bold" pitchFamily="34" charset="0"/>
                <a:ea typeface="Petrona Bold" pitchFamily="34" charset="-122"/>
                <a:cs typeface="Petrona Bold" pitchFamily="34" charset="-120"/>
              </a:rPr>
              <a:t>Lifestyle Modification &amp; Preventive Strategies</a:t>
            </a:r>
            <a:endParaRPr lang="en-US" sz="3350" dirty="0"/>
          </a:p>
        </p:txBody>
      </p:sp>
      <p:sp>
        <p:nvSpPr>
          <p:cNvPr id="3" name="Text 1"/>
          <p:cNvSpPr/>
          <p:nvPr/>
        </p:nvSpPr>
        <p:spPr>
          <a:xfrm>
            <a:off x="574596" y="1318617"/>
            <a:ext cx="13481209" cy="262652"/>
          </a:xfrm>
          <a:prstGeom prst="rect">
            <a:avLst/>
          </a:prstGeom>
          <a:noFill/>
          <a:ln/>
        </p:spPr>
        <p:txBody>
          <a:bodyPr wrap="none" lIns="0" tIns="0" rIns="0" bIns="0" rtlCol="0" anchor="t"/>
          <a:lstStyle/>
          <a:p>
            <a:pPr marL="0" indent="0" algn="l">
              <a:lnSpc>
                <a:spcPts val="2050"/>
              </a:lnSpc>
              <a:buNone/>
            </a:pPr>
            <a:r>
              <a:rPr lang="en-US" sz="1250" dirty="0">
                <a:solidFill>
                  <a:srgbClr val="272525"/>
                </a:solidFill>
                <a:latin typeface="Inter" pitchFamily="34" charset="0"/>
                <a:ea typeface="Inter" pitchFamily="34" charset="-122"/>
                <a:cs typeface="Inter" pitchFamily="34" charset="-120"/>
              </a:rPr>
              <a:t>Lifelong lifestyle changes are primary for mitigating cardiovascular risk.</a:t>
            </a:r>
            <a:endParaRPr lang="en-US" sz="1250" dirty="0"/>
          </a:p>
        </p:txBody>
      </p:sp>
      <p:pic>
        <p:nvPicPr>
          <p:cNvPr id="4" name="Image 0" descr="preencoded.png"/>
          <p:cNvPicPr>
            <a:picLocks noChangeAspect="1"/>
          </p:cNvPicPr>
          <p:nvPr/>
        </p:nvPicPr>
        <p:blipFill>
          <a:blip r:embed="rId5"/>
          <a:stretch>
            <a:fillRect/>
          </a:stretch>
        </p:blipFill>
        <p:spPr>
          <a:xfrm>
            <a:off x="574596" y="1765935"/>
            <a:ext cx="4356973" cy="4356973"/>
          </a:xfrm>
          <a:prstGeom prst="rect">
            <a:avLst/>
          </a:prstGeom>
        </p:spPr>
      </p:pic>
      <p:sp>
        <p:nvSpPr>
          <p:cNvPr id="5" name="Text 2"/>
          <p:cNvSpPr/>
          <p:nvPr/>
        </p:nvSpPr>
        <p:spPr>
          <a:xfrm>
            <a:off x="574596" y="6287095"/>
            <a:ext cx="2155150" cy="269319"/>
          </a:xfrm>
          <a:prstGeom prst="rect">
            <a:avLst/>
          </a:prstGeom>
          <a:noFill/>
          <a:ln/>
        </p:spPr>
        <p:txBody>
          <a:bodyPr wrap="none" lIns="0" tIns="0" rIns="0" bIns="0" rtlCol="0" anchor="t"/>
          <a:lstStyle/>
          <a:p>
            <a:pPr marL="0" indent="0" algn="l">
              <a:lnSpc>
                <a:spcPts val="2100"/>
              </a:lnSpc>
              <a:buNone/>
            </a:pPr>
            <a:r>
              <a:rPr lang="en-US" sz="1650" b="1" dirty="0">
                <a:solidFill>
                  <a:srgbClr val="272525"/>
                </a:solidFill>
                <a:latin typeface="Petrona Bold" pitchFamily="34" charset="0"/>
                <a:ea typeface="Petrona Bold" pitchFamily="34" charset="-122"/>
                <a:cs typeface="Petrona Bold" pitchFamily="34" charset="-120"/>
              </a:rPr>
              <a:t>Mediterranean Diet</a:t>
            </a:r>
            <a:endParaRPr lang="en-US" sz="1650" dirty="0"/>
          </a:p>
        </p:txBody>
      </p:sp>
      <p:sp>
        <p:nvSpPr>
          <p:cNvPr id="6" name="Text 3"/>
          <p:cNvSpPr/>
          <p:nvPr/>
        </p:nvSpPr>
        <p:spPr>
          <a:xfrm>
            <a:off x="574596" y="6654879"/>
            <a:ext cx="4356973" cy="525304"/>
          </a:xfrm>
          <a:prstGeom prst="rect">
            <a:avLst/>
          </a:prstGeom>
          <a:noFill/>
          <a:ln/>
        </p:spPr>
        <p:txBody>
          <a:bodyPr wrap="square" lIns="0" tIns="0" rIns="0" bIns="0" rtlCol="0" anchor="t"/>
          <a:lstStyle/>
          <a:p>
            <a:pPr marL="0" indent="0" algn="l">
              <a:lnSpc>
                <a:spcPts val="2050"/>
              </a:lnSpc>
              <a:buNone/>
            </a:pPr>
            <a:r>
              <a:rPr lang="en-US" sz="1250" dirty="0">
                <a:solidFill>
                  <a:srgbClr val="272525"/>
                </a:solidFill>
                <a:latin typeface="Inter" pitchFamily="34" charset="0"/>
                <a:ea typeface="Inter" pitchFamily="34" charset="-122"/>
                <a:cs typeface="Inter" pitchFamily="34" charset="-120"/>
              </a:rPr>
              <a:t>Lowers LDL, improves insulin sensitivity (Estruch et al., 2018).</a:t>
            </a:r>
            <a:endParaRPr lang="en-US" sz="1250" dirty="0"/>
          </a:p>
        </p:txBody>
      </p:sp>
      <p:pic>
        <p:nvPicPr>
          <p:cNvPr id="7" name="Image 1" descr="preencoded.png"/>
          <p:cNvPicPr>
            <a:picLocks noChangeAspect="1"/>
          </p:cNvPicPr>
          <p:nvPr/>
        </p:nvPicPr>
        <p:blipFill>
          <a:blip r:embed="rId6"/>
          <a:stretch>
            <a:fillRect/>
          </a:stretch>
        </p:blipFill>
        <p:spPr>
          <a:xfrm>
            <a:off x="5136713" y="1765935"/>
            <a:ext cx="4356973" cy="4356973"/>
          </a:xfrm>
          <a:prstGeom prst="rect">
            <a:avLst/>
          </a:prstGeom>
        </p:spPr>
      </p:pic>
      <p:sp>
        <p:nvSpPr>
          <p:cNvPr id="8" name="Text 4"/>
          <p:cNvSpPr/>
          <p:nvPr/>
        </p:nvSpPr>
        <p:spPr>
          <a:xfrm>
            <a:off x="5136713" y="6287095"/>
            <a:ext cx="2459117" cy="269319"/>
          </a:xfrm>
          <a:prstGeom prst="rect">
            <a:avLst/>
          </a:prstGeom>
          <a:noFill/>
          <a:ln/>
        </p:spPr>
        <p:txBody>
          <a:bodyPr wrap="none" lIns="0" tIns="0" rIns="0" bIns="0" rtlCol="0" anchor="t"/>
          <a:lstStyle/>
          <a:p>
            <a:pPr marL="0" indent="0" algn="l">
              <a:lnSpc>
                <a:spcPts val="2100"/>
              </a:lnSpc>
              <a:buNone/>
            </a:pPr>
            <a:r>
              <a:rPr lang="en-US" sz="1650" b="1" dirty="0">
                <a:solidFill>
                  <a:srgbClr val="272525"/>
                </a:solidFill>
                <a:latin typeface="Petrona Bold" pitchFamily="34" charset="0"/>
                <a:ea typeface="Petrona Bold" pitchFamily="34" charset="-122"/>
                <a:cs typeface="Petrona Bold" pitchFamily="34" charset="-120"/>
              </a:rPr>
              <a:t>Regular Physical Activity</a:t>
            </a:r>
            <a:endParaRPr lang="en-US" sz="1650" dirty="0"/>
          </a:p>
        </p:txBody>
      </p:sp>
      <p:sp>
        <p:nvSpPr>
          <p:cNvPr id="9" name="Text 5"/>
          <p:cNvSpPr/>
          <p:nvPr/>
        </p:nvSpPr>
        <p:spPr>
          <a:xfrm>
            <a:off x="5136713" y="6654879"/>
            <a:ext cx="4356973" cy="525304"/>
          </a:xfrm>
          <a:prstGeom prst="rect">
            <a:avLst/>
          </a:prstGeom>
          <a:noFill/>
          <a:ln/>
        </p:spPr>
        <p:txBody>
          <a:bodyPr wrap="square" lIns="0" tIns="0" rIns="0" bIns="0" rtlCol="0" anchor="t"/>
          <a:lstStyle/>
          <a:p>
            <a:pPr marL="0" indent="0" algn="l">
              <a:lnSpc>
                <a:spcPts val="2050"/>
              </a:lnSpc>
              <a:buNone/>
            </a:pPr>
            <a:r>
              <a:rPr lang="en-US" sz="1250" dirty="0">
                <a:solidFill>
                  <a:srgbClr val="272525"/>
                </a:solidFill>
                <a:latin typeface="Inter" pitchFamily="34" charset="0"/>
                <a:ea typeface="Inter" pitchFamily="34" charset="-122"/>
                <a:cs typeface="Inter" pitchFamily="34" charset="-120"/>
              </a:rPr>
              <a:t>Improves heart performance and endothelial function (Li et al., 2023).</a:t>
            </a:r>
            <a:endParaRPr lang="en-US" sz="1250" dirty="0"/>
          </a:p>
        </p:txBody>
      </p:sp>
      <p:pic>
        <p:nvPicPr>
          <p:cNvPr id="10" name="Image 2" descr="preencoded.png"/>
          <p:cNvPicPr>
            <a:picLocks noChangeAspect="1"/>
          </p:cNvPicPr>
          <p:nvPr/>
        </p:nvPicPr>
        <p:blipFill>
          <a:blip r:embed="rId7"/>
          <a:stretch>
            <a:fillRect/>
          </a:stretch>
        </p:blipFill>
        <p:spPr>
          <a:xfrm>
            <a:off x="9698831" y="1765935"/>
            <a:ext cx="4356973" cy="4356973"/>
          </a:xfrm>
          <a:prstGeom prst="rect">
            <a:avLst/>
          </a:prstGeom>
        </p:spPr>
      </p:pic>
      <p:sp>
        <p:nvSpPr>
          <p:cNvPr id="11" name="Text 6"/>
          <p:cNvSpPr/>
          <p:nvPr/>
        </p:nvSpPr>
        <p:spPr>
          <a:xfrm>
            <a:off x="9698831" y="6287095"/>
            <a:ext cx="2155150" cy="269319"/>
          </a:xfrm>
          <a:prstGeom prst="rect">
            <a:avLst/>
          </a:prstGeom>
          <a:noFill/>
          <a:ln/>
        </p:spPr>
        <p:txBody>
          <a:bodyPr wrap="none" lIns="0" tIns="0" rIns="0" bIns="0" rtlCol="0" anchor="t"/>
          <a:lstStyle/>
          <a:p>
            <a:pPr marL="0" indent="0" algn="l">
              <a:lnSpc>
                <a:spcPts val="2100"/>
              </a:lnSpc>
              <a:buNone/>
            </a:pPr>
            <a:r>
              <a:rPr lang="en-US" sz="1650" b="1" dirty="0">
                <a:solidFill>
                  <a:srgbClr val="272525"/>
                </a:solidFill>
                <a:latin typeface="Petrona Bold" pitchFamily="34" charset="0"/>
                <a:ea typeface="Petrona Bold" pitchFamily="34" charset="-122"/>
                <a:cs typeface="Petrona Bold" pitchFamily="34" charset="-120"/>
              </a:rPr>
              <a:t>Stress Management</a:t>
            </a:r>
            <a:endParaRPr lang="en-US" sz="1650" dirty="0"/>
          </a:p>
        </p:txBody>
      </p:sp>
      <p:sp>
        <p:nvSpPr>
          <p:cNvPr id="12" name="Text 7"/>
          <p:cNvSpPr/>
          <p:nvPr/>
        </p:nvSpPr>
        <p:spPr>
          <a:xfrm>
            <a:off x="9698831" y="6654879"/>
            <a:ext cx="4356973" cy="525304"/>
          </a:xfrm>
          <a:prstGeom prst="rect">
            <a:avLst/>
          </a:prstGeom>
          <a:noFill/>
          <a:ln/>
        </p:spPr>
        <p:txBody>
          <a:bodyPr wrap="square" lIns="0" tIns="0" rIns="0" bIns="0" rtlCol="0" anchor="t"/>
          <a:lstStyle/>
          <a:p>
            <a:pPr marL="0" indent="0" algn="l">
              <a:lnSpc>
                <a:spcPts val="2050"/>
              </a:lnSpc>
              <a:buNone/>
            </a:pPr>
            <a:r>
              <a:rPr lang="en-US" sz="1250" dirty="0">
                <a:solidFill>
                  <a:srgbClr val="272525"/>
                </a:solidFill>
                <a:latin typeface="Inter" pitchFamily="34" charset="0"/>
                <a:ea typeface="Inter" pitchFamily="34" charset="-122"/>
                <a:cs typeface="Inter" pitchFamily="34" charset="-120"/>
              </a:rPr>
              <a:t>Mindfulness and CBT reduce blood pressure, improve resilience.</a:t>
            </a:r>
            <a:endParaRPr lang="en-US" sz="1250" dirty="0"/>
          </a:p>
        </p:txBody>
      </p:sp>
      <p:sp>
        <p:nvSpPr>
          <p:cNvPr id="13" name="Text 8"/>
          <p:cNvSpPr/>
          <p:nvPr/>
        </p:nvSpPr>
        <p:spPr>
          <a:xfrm>
            <a:off x="574596" y="7364849"/>
            <a:ext cx="13481209" cy="262652"/>
          </a:xfrm>
          <a:prstGeom prst="rect">
            <a:avLst/>
          </a:prstGeom>
          <a:noFill/>
          <a:ln/>
        </p:spPr>
        <p:txBody>
          <a:bodyPr wrap="none" lIns="0" tIns="0" rIns="0" bIns="0" rtlCol="0" anchor="t"/>
          <a:lstStyle/>
          <a:p>
            <a:pPr marL="0" indent="0" algn="l">
              <a:lnSpc>
                <a:spcPts val="2050"/>
              </a:lnSpc>
              <a:buNone/>
            </a:pPr>
            <a:r>
              <a:rPr lang="en-US" sz="1250" dirty="0">
                <a:solidFill>
                  <a:srgbClr val="272525"/>
                </a:solidFill>
                <a:latin typeface="Inter" pitchFamily="34" charset="0"/>
                <a:ea typeface="Inter" pitchFamily="34" charset="-122"/>
                <a:cs typeface="Inter" pitchFamily="34" charset="-120"/>
              </a:rPr>
              <a:t>Smoking cessation, weight control (BMI &lt;25), and alcohol moderation are crucial.</a:t>
            </a:r>
            <a:endParaRPr lang="en-US" sz="1250" dirty="0"/>
          </a:p>
        </p:txBody>
      </p:sp>
      <p:sp>
        <p:nvSpPr>
          <p:cNvPr id="14" name="Text 9"/>
          <p:cNvSpPr/>
          <p:nvPr/>
        </p:nvSpPr>
        <p:spPr>
          <a:xfrm>
            <a:off x="574596" y="7812167"/>
            <a:ext cx="13481209" cy="262652"/>
          </a:xfrm>
          <a:prstGeom prst="rect">
            <a:avLst/>
          </a:prstGeom>
          <a:noFill/>
          <a:ln/>
        </p:spPr>
        <p:txBody>
          <a:bodyPr wrap="none" lIns="0" tIns="0" rIns="0" bIns="0" rtlCol="0" anchor="t"/>
          <a:lstStyle/>
          <a:p>
            <a:pPr marL="0" indent="0" algn="l">
              <a:lnSpc>
                <a:spcPts val="2050"/>
              </a:lnSpc>
              <a:buNone/>
            </a:pPr>
            <a:r>
              <a:rPr lang="en-US" sz="1250" dirty="0">
                <a:solidFill>
                  <a:srgbClr val="272525"/>
                </a:solidFill>
                <a:latin typeface="Inter" pitchFamily="34" charset="0"/>
                <a:ea typeface="Inter" pitchFamily="34" charset="-122"/>
                <a:cs typeface="Inter" pitchFamily="34" charset="-120"/>
              </a:rPr>
              <a:t>Meal timing and carbohydrate control stabilise glucose levels (ElSayed et al., 2022).</a:t>
            </a:r>
            <a:endParaRPr lang="en-US" sz="1250" dirty="0"/>
          </a:p>
        </p:txBody>
      </p:sp>
      <p:sp>
        <p:nvSpPr>
          <p:cNvPr id="16" name="TextBox 15">
            <a:extLst>
              <a:ext uri="{FF2B5EF4-FFF2-40B4-BE49-F238E27FC236}">
                <a16:creationId xmlns:a16="http://schemas.microsoft.com/office/drawing/2014/main" id="{14962EBE-7D20-B0C8-A17A-FDD67A445EBA}"/>
              </a:ext>
            </a:extLst>
          </p:cNvPr>
          <p:cNvSpPr txBox="1"/>
          <p:nvPr/>
        </p:nvSpPr>
        <p:spPr>
          <a:xfrm>
            <a:off x="12860977" y="7683335"/>
            <a:ext cx="1769423" cy="540735"/>
          </a:xfrm>
          <a:prstGeom prst="rect">
            <a:avLst/>
          </a:prstGeom>
          <a:solidFill>
            <a:schemeClr val="bg1"/>
          </a:solidFill>
        </p:spPr>
        <p:txBody>
          <a:bodyPr wrap="square" rtlCol="0">
            <a:spAutoFit/>
          </a:bodyPr>
          <a:lstStyle/>
          <a:p>
            <a:endParaRPr lang="en-US" dirty="0"/>
          </a:p>
        </p:txBody>
      </p:sp>
      <p:pic>
        <p:nvPicPr>
          <p:cNvPr id="15" name="Audio Recording 19 Dec 2025 at 12:43:53" descr="Audio Recording 19 Dec 2025 at 12:43:53">
            <a:hlinkClick r:id="" action="ppaction://media"/>
            <a:extLst>
              <a:ext uri="{FF2B5EF4-FFF2-40B4-BE49-F238E27FC236}">
                <a16:creationId xmlns:a16="http://schemas.microsoft.com/office/drawing/2014/main" id="{63363D2F-6D87-F394-664A-4838002106A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52"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0" y="0"/>
            <a:ext cx="5486400" cy="8233172"/>
          </a:xfrm>
          <a:prstGeom prst="rect">
            <a:avLst/>
          </a:prstGeom>
        </p:spPr>
      </p:pic>
      <p:sp>
        <p:nvSpPr>
          <p:cNvPr id="3" name="Text 0"/>
          <p:cNvSpPr/>
          <p:nvPr/>
        </p:nvSpPr>
        <p:spPr>
          <a:xfrm>
            <a:off x="6018133" y="417790"/>
            <a:ext cx="8080534" cy="997029"/>
          </a:xfrm>
          <a:prstGeom prst="rect">
            <a:avLst/>
          </a:prstGeom>
          <a:noFill/>
          <a:ln/>
        </p:spPr>
        <p:txBody>
          <a:bodyPr wrap="square" lIns="0" tIns="0" rIns="0" bIns="0" rtlCol="0" anchor="t"/>
          <a:lstStyle/>
          <a:p>
            <a:pPr marL="0" indent="0" algn="l">
              <a:lnSpc>
                <a:spcPts val="3900"/>
              </a:lnSpc>
              <a:buNone/>
            </a:pPr>
            <a:r>
              <a:rPr lang="en-US" sz="3100" b="1" dirty="0">
                <a:solidFill>
                  <a:srgbClr val="000000"/>
                </a:solidFill>
                <a:latin typeface="Petrona Bold" pitchFamily="34" charset="0"/>
                <a:ea typeface="Petrona Bold" pitchFamily="34" charset="-122"/>
                <a:cs typeface="Petrona Bold" pitchFamily="34" charset="-120"/>
              </a:rPr>
              <a:t>Communication &amp; Ethical Considerations in Care</a:t>
            </a:r>
            <a:endParaRPr lang="en-US" sz="3100" dirty="0"/>
          </a:p>
        </p:txBody>
      </p:sp>
      <p:sp>
        <p:nvSpPr>
          <p:cNvPr id="4" name="Text 1"/>
          <p:cNvSpPr/>
          <p:nvPr/>
        </p:nvSpPr>
        <p:spPr>
          <a:xfrm>
            <a:off x="6018133" y="1642705"/>
            <a:ext cx="8080534" cy="243007"/>
          </a:xfrm>
          <a:prstGeom prst="rect">
            <a:avLst/>
          </a:prstGeom>
          <a:noFill/>
          <a:ln/>
        </p:spPr>
        <p:txBody>
          <a:bodyPr wrap="none" lIns="0" tIns="0" rIns="0" bIns="0" rtlCol="0" anchor="t"/>
          <a:lstStyle/>
          <a:p>
            <a:pPr marL="0" indent="0" algn="l">
              <a:lnSpc>
                <a:spcPts val="1900"/>
              </a:lnSpc>
              <a:buNone/>
            </a:pPr>
            <a:r>
              <a:rPr lang="en-US" sz="1150" dirty="0">
                <a:solidFill>
                  <a:srgbClr val="272525"/>
                </a:solidFill>
                <a:latin typeface="Inter" pitchFamily="34" charset="0"/>
                <a:ea typeface="Inter" pitchFamily="34" charset="-122"/>
                <a:cs typeface="Inter" pitchFamily="34" charset="-120"/>
              </a:rPr>
              <a:t>Effective communication underpins safe, ethical practice.</a:t>
            </a:r>
            <a:endParaRPr lang="en-US" sz="1150" dirty="0"/>
          </a:p>
        </p:txBody>
      </p:sp>
      <p:sp>
        <p:nvSpPr>
          <p:cNvPr id="5" name="Shape 2"/>
          <p:cNvSpPr/>
          <p:nvPr/>
        </p:nvSpPr>
        <p:spPr>
          <a:xfrm>
            <a:off x="6018133" y="2056567"/>
            <a:ext cx="8080534" cy="4931093"/>
          </a:xfrm>
          <a:prstGeom prst="roundRect">
            <a:avLst>
              <a:gd name="adj" fmla="val 1294"/>
            </a:avLst>
          </a:prstGeom>
          <a:solidFill>
            <a:srgbClr val="CCEEFF"/>
          </a:solidFill>
          <a:ln w="7620">
            <a:solidFill>
              <a:srgbClr val="B2D4E5"/>
            </a:solidFill>
            <a:prstDash val="solid"/>
          </a:ln>
        </p:spPr>
      </p:sp>
      <p:sp>
        <p:nvSpPr>
          <p:cNvPr id="6" name="Shape 3"/>
          <p:cNvSpPr/>
          <p:nvPr/>
        </p:nvSpPr>
        <p:spPr>
          <a:xfrm>
            <a:off x="6025753" y="2064187"/>
            <a:ext cx="8065294" cy="1115020"/>
          </a:xfrm>
          <a:prstGeom prst="roundRect">
            <a:avLst>
              <a:gd name="adj" fmla="val 5724"/>
            </a:avLst>
          </a:prstGeom>
          <a:solidFill>
            <a:srgbClr val="CCEEFF"/>
          </a:solidFill>
          <a:ln/>
        </p:spPr>
      </p:sp>
      <p:sp>
        <p:nvSpPr>
          <p:cNvPr id="7" name="Text 4"/>
          <p:cNvSpPr/>
          <p:nvPr/>
        </p:nvSpPr>
        <p:spPr>
          <a:xfrm>
            <a:off x="6177677" y="2216110"/>
            <a:ext cx="2339578" cy="249198"/>
          </a:xfrm>
          <a:prstGeom prst="rect">
            <a:avLst/>
          </a:prstGeom>
          <a:noFill/>
          <a:ln/>
        </p:spPr>
        <p:txBody>
          <a:bodyPr wrap="none" lIns="0" tIns="0" rIns="0" bIns="0" rtlCol="0" anchor="t"/>
          <a:lstStyle/>
          <a:p>
            <a:pPr marL="0" indent="0" algn="l">
              <a:lnSpc>
                <a:spcPts val="1950"/>
              </a:lnSpc>
              <a:buNone/>
            </a:pPr>
            <a:r>
              <a:rPr lang="en-US" sz="1550" b="1" dirty="0">
                <a:solidFill>
                  <a:srgbClr val="272525"/>
                </a:solidFill>
                <a:latin typeface="Petrona Bold" pitchFamily="34" charset="0"/>
                <a:ea typeface="Petrona Bold" pitchFamily="34" charset="-122"/>
                <a:cs typeface="Petrona Bold" pitchFamily="34" charset="-120"/>
              </a:rPr>
              <a:t>Effective Communication</a:t>
            </a:r>
            <a:endParaRPr lang="en-US" sz="1550" dirty="0"/>
          </a:p>
        </p:txBody>
      </p:sp>
      <p:sp>
        <p:nvSpPr>
          <p:cNvPr id="8" name="Text 5"/>
          <p:cNvSpPr/>
          <p:nvPr/>
        </p:nvSpPr>
        <p:spPr>
          <a:xfrm>
            <a:off x="6177677" y="2556391"/>
            <a:ext cx="7761446" cy="243007"/>
          </a:xfrm>
          <a:prstGeom prst="rect">
            <a:avLst/>
          </a:prstGeom>
          <a:noFill/>
          <a:ln/>
        </p:spPr>
        <p:txBody>
          <a:bodyPr wrap="none" lIns="0" tIns="0" rIns="0" bIns="0" rtlCol="0" anchor="t"/>
          <a:lstStyle/>
          <a:p>
            <a:pPr marL="0" indent="0" algn="l">
              <a:lnSpc>
                <a:spcPts val="1900"/>
              </a:lnSpc>
              <a:buNone/>
            </a:pPr>
            <a:r>
              <a:rPr lang="en-US" sz="1150" dirty="0">
                <a:solidFill>
                  <a:srgbClr val="272525"/>
                </a:solidFill>
                <a:latin typeface="Inter" pitchFamily="34" charset="0"/>
                <a:ea typeface="Inter" pitchFamily="34" charset="-122"/>
                <a:cs typeface="Inter" pitchFamily="34" charset="-120"/>
              </a:rPr>
              <a:t>Compassionate, literacy-appropriate, informed consent (Silverman, Kurtz and Draper, 2016).</a:t>
            </a:r>
            <a:endParaRPr lang="en-US" sz="1150" dirty="0"/>
          </a:p>
        </p:txBody>
      </p:sp>
      <p:sp>
        <p:nvSpPr>
          <p:cNvPr id="9" name="Shape 6"/>
          <p:cNvSpPr/>
          <p:nvPr/>
        </p:nvSpPr>
        <p:spPr>
          <a:xfrm>
            <a:off x="6025753" y="3179207"/>
            <a:ext cx="8065294" cy="1342906"/>
          </a:xfrm>
          <a:prstGeom prst="rect">
            <a:avLst/>
          </a:prstGeom>
          <a:solidFill>
            <a:srgbClr val="CCEEFF"/>
          </a:solidFill>
          <a:ln/>
        </p:spPr>
      </p:sp>
      <p:sp>
        <p:nvSpPr>
          <p:cNvPr id="10" name="Shape 7"/>
          <p:cNvSpPr/>
          <p:nvPr/>
        </p:nvSpPr>
        <p:spPr>
          <a:xfrm>
            <a:off x="6025753" y="3179207"/>
            <a:ext cx="8065294" cy="15240"/>
          </a:xfrm>
          <a:prstGeom prst="roundRect">
            <a:avLst>
              <a:gd name="adj" fmla="val 418754"/>
            </a:avLst>
          </a:prstGeom>
          <a:solidFill>
            <a:srgbClr val="B2D4E5"/>
          </a:solidFill>
          <a:ln/>
        </p:spPr>
      </p:sp>
      <p:sp>
        <p:nvSpPr>
          <p:cNvPr id="11" name="Shape 8"/>
          <p:cNvSpPr/>
          <p:nvPr/>
        </p:nvSpPr>
        <p:spPr>
          <a:xfrm>
            <a:off x="9868376" y="2996922"/>
            <a:ext cx="379809" cy="379809"/>
          </a:xfrm>
          <a:prstGeom prst="roundRect">
            <a:avLst>
              <a:gd name="adj" fmla="val 16803"/>
            </a:avLst>
          </a:prstGeom>
          <a:solidFill>
            <a:srgbClr val="FFFFFF">
              <a:alpha val="95000"/>
            </a:srgbClr>
          </a:solidFill>
          <a:ln w="15240">
            <a:solidFill>
              <a:srgbClr val="B2D4E5"/>
            </a:solidFill>
            <a:prstDash val="solid"/>
          </a:ln>
        </p:spPr>
      </p:sp>
      <p:pic>
        <p:nvPicPr>
          <p:cNvPr id="12" name="Image 1"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63269" y="3091815"/>
            <a:ext cx="189905" cy="189905"/>
          </a:xfrm>
          <a:prstGeom prst="rect">
            <a:avLst/>
          </a:prstGeom>
        </p:spPr>
      </p:pic>
      <p:sp>
        <p:nvSpPr>
          <p:cNvPr id="13" name="Text 9"/>
          <p:cNvSpPr/>
          <p:nvPr/>
        </p:nvSpPr>
        <p:spPr>
          <a:xfrm>
            <a:off x="6177677" y="3559016"/>
            <a:ext cx="2259806" cy="249198"/>
          </a:xfrm>
          <a:prstGeom prst="rect">
            <a:avLst/>
          </a:prstGeom>
          <a:noFill/>
          <a:ln/>
        </p:spPr>
        <p:txBody>
          <a:bodyPr wrap="none" lIns="0" tIns="0" rIns="0" bIns="0" rtlCol="0" anchor="t"/>
          <a:lstStyle/>
          <a:p>
            <a:pPr marL="0" indent="0" algn="l">
              <a:lnSpc>
                <a:spcPts val="1950"/>
              </a:lnSpc>
              <a:buNone/>
            </a:pPr>
            <a:r>
              <a:rPr lang="en-US" sz="1550" b="1" dirty="0">
                <a:solidFill>
                  <a:srgbClr val="272525"/>
                </a:solidFill>
                <a:latin typeface="Petrona Bold" pitchFamily="34" charset="0"/>
                <a:ea typeface="Petrona Bold" pitchFamily="34" charset="-122"/>
                <a:cs typeface="Petrona Bold" pitchFamily="34" charset="-120"/>
              </a:rPr>
              <a:t>Shared Decision-Making</a:t>
            </a:r>
            <a:endParaRPr lang="en-US" sz="1550" dirty="0"/>
          </a:p>
        </p:txBody>
      </p:sp>
      <p:sp>
        <p:nvSpPr>
          <p:cNvPr id="14" name="Text 10"/>
          <p:cNvSpPr/>
          <p:nvPr/>
        </p:nvSpPr>
        <p:spPr>
          <a:xfrm>
            <a:off x="6177677" y="3899297"/>
            <a:ext cx="7761446" cy="243007"/>
          </a:xfrm>
          <a:prstGeom prst="rect">
            <a:avLst/>
          </a:prstGeom>
          <a:noFill/>
          <a:ln/>
        </p:spPr>
        <p:txBody>
          <a:bodyPr wrap="none" lIns="0" tIns="0" rIns="0" bIns="0" rtlCol="0" anchor="t"/>
          <a:lstStyle/>
          <a:p>
            <a:pPr marL="0" indent="0" algn="l">
              <a:lnSpc>
                <a:spcPts val="1900"/>
              </a:lnSpc>
              <a:buNone/>
            </a:pPr>
            <a:r>
              <a:rPr lang="en-US" sz="1150" dirty="0">
                <a:solidFill>
                  <a:srgbClr val="272525"/>
                </a:solidFill>
                <a:latin typeface="Inter" pitchFamily="34" charset="0"/>
                <a:ea typeface="Inter" pitchFamily="34" charset="-122"/>
                <a:cs typeface="Inter" pitchFamily="34" charset="-120"/>
              </a:rPr>
              <a:t>Involves patient in treatment decisions, enhancing compliance and autonomy.</a:t>
            </a:r>
            <a:endParaRPr lang="en-US" sz="1150" dirty="0"/>
          </a:p>
        </p:txBody>
      </p:sp>
      <p:sp>
        <p:nvSpPr>
          <p:cNvPr id="15" name="Shape 11"/>
          <p:cNvSpPr/>
          <p:nvPr/>
        </p:nvSpPr>
        <p:spPr>
          <a:xfrm>
            <a:off x="6025753" y="4522113"/>
            <a:ext cx="8065294" cy="1342906"/>
          </a:xfrm>
          <a:prstGeom prst="rect">
            <a:avLst/>
          </a:prstGeom>
          <a:solidFill>
            <a:srgbClr val="CCEEFF"/>
          </a:solidFill>
          <a:ln/>
        </p:spPr>
      </p:sp>
      <p:sp>
        <p:nvSpPr>
          <p:cNvPr id="16" name="Shape 12"/>
          <p:cNvSpPr/>
          <p:nvPr/>
        </p:nvSpPr>
        <p:spPr>
          <a:xfrm>
            <a:off x="6025753" y="4522113"/>
            <a:ext cx="8065294" cy="15240"/>
          </a:xfrm>
          <a:prstGeom prst="roundRect">
            <a:avLst>
              <a:gd name="adj" fmla="val 418754"/>
            </a:avLst>
          </a:prstGeom>
          <a:solidFill>
            <a:srgbClr val="B2D4E5"/>
          </a:solidFill>
          <a:ln/>
        </p:spPr>
      </p:sp>
      <p:sp>
        <p:nvSpPr>
          <p:cNvPr id="17" name="Shape 13"/>
          <p:cNvSpPr/>
          <p:nvPr/>
        </p:nvSpPr>
        <p:spPr>
          <a:xfrm>
            <a:off x="9868376" y="4339828"/>
            <a:ext cx="379809" cy="379809"/>
          </a:xfrm>
          <a:prstGeom prst="roundRect">
            <a:avLst>
              <a:gd name="adj" fmla="val 16803"/>
            </a:avLst>
          </a:prstGeom>
          <a:solidFill>
            <a:srgbClr val="FFFFFF">
              <a:alpha val="95000"/>
            </a:srgbClr>
          </a:solidFill>
          <a:ln w="15240">
            <a:solidFill>
              <a:srgbClr val="B2D4E5"/>
            </a:solidFill>
            <a:prstDash val="solid"/>
          </a:ln>
        </p:spPr>
      </p:sp>
      <p:pic>
        <p:nvPicPr>
          <p:cNvPr id="18" name="Image 2"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963269" y="4434721"/>
            <a:ext cx="189905" cy="189905"/>
          </a:xfrm>
          <a:prstGeom prst="rect">
            <a:avLst/>
          </a:prstGeom>
        </p:spPr>
      </p:pic>
      <p:sp>
        <p:nvSpPr>
          <p:cNvPr id="19" name="Text 14"/>
          <p:cNvSpPr/>
          <p:nvPr/>
        </p:nvSpPr>
        <p:spPr>
          <a:xfrm>
            <a:off x="6177677" y="4901922"/>
            <a:ext cx="1994297" cy="249198"/>
          </a:xfrm>
          <a:prstGeom prst="rect">
            <a:avLst/>
          </a:prstGeom>
          <a:noFill/>
          <a:ln/>
        </p:spPr>
        <p:txBody>
          <a:bodyPr wrap="none" lIns="0" tIns="0" rIns="0" bIns="0" rtlCol="0" anchor="t"/>
          <a:lstStyle/>
          <a:p>
            <a:pPr marL="0" indent="0" algn="l">
              <a:lnSpc>
                <a:spcPts val="1950"/>
              </a:lnSpc>
              <a:buNone/>
            </a:pPr>
            <a:r>
              <a:rPr lang="en-US" sz="1550" b="1" dirty="0">
                <a:solidFill>
                  <a:srgbClr val="272525"/>
                </a:solidFill>
                <a:latin typeface="Petrona Bold" pitchFamily="34" charset="0"/>
                <a:ea typeface="Petrona Bold" pitchFamily="34" charset="-122"/>
                <a:cs typeface="Petrona Bold" pitchFamily="34" charset="-120"/>
              </a:rPr>
              <a:t>Ethical Principles</a:t>
            </a:r>
            <a:endParaRPr lang="en-US" sz="1550" dirty="0"/>
          </a:p>
        </p:txBody>
      </p:sp>
      <p:sp>
        <p:nvSpPr>
          <p:cNvPr id="20" name="Text 15"/>
          <p:cNvSpPr/>
          <p:nvPr/>
        </p:nvSpPr>
        <p:spPr>
          <a:xfrm>
            <a:off x="6177677" y="5242203"/>
            <a:ext cx="7761446" cy="243007"/>
          </a:xfrm>
          <a:prstGeom prst="rect">
            <a:avLst/>
          </a:prstGeom>
          <a:noFill/>
          <a:ln/>
        </p:spPr>
        <p:txBody>
          <a:bodyPr wrap="none" lIns="0" tIns="0" rIns="0" bIns="0" rtlCol="0" anchor="t"/>
          <a:lstStyle/>
          <a:p>
            <a:pPr marL="0" indent="0" algn="l">
              <a:lnSpc>
                <a:spcPts val="1900"/>
              </a:lnSpc>
              <a:buNone/>
            </a:pPr>
            <a:r>
              <a:rPr lang="en-US" sz="1150" dirty="0">
                <a:solidFill>
                  <a:srgbClr val="272525"/>
                </a:solidFill>
                <a:latin typeface="Inter" pitchFamily="34" charset="0"/>
                <a:ea typeface="Inter" pitchFamily="34" charset="-122"/>
                <a:cs typeface="Inter" pitchFamily="34" charset="-120"/>
              </a:rPr>
              <a:t>Beneficence, non-maleficence, justice guide clinical decisions (Snelling and Quick, 2022).</a:t>
            </a:r>
            <a:endParaRPr lang="en-US" sz="1150" dirty="0"/>
          </a:p>
        </p:txBody>
      </p:sp>
      <p:sp>
        <p:nvSpPr>
          <p:cNvPr id="21" name="Shape 16"/>
          <p:cNvSpPr/>
          <p:nvPr/>
        </p:nvSpPr>
        <p:spPr>
          <a:xfrm>
            <a:off x="6025753" y="5865019"/>
            <a:ext cx="8065294" cy="1115020"/>
          </a:xfrm>
          <a:prstGeom prst="rect">
            <a:avLst/>
          </a:prstGeom>
          <a:solidFill>
            <a:srgbClr val="CCEEFF"/>
          </a:solidFill>
          <a:ln/>
        </p:spPr>
      </p:sp>
      <p:sp>
        <p:nvSpPr>
          <p:cNvPr id="22" name="Shape 17"/>
          <p:cNvSpPr/>
          <p:nvPr/>
        </p:nvSpPr>
        <p:spPr>
          <a:xfrm>
            <a:off x="6025753" y="5865019"/>
            <a:ext cx="8065294" cy="15240"/>
          </a:xfrm>
          <a:prstGeom prst="roundRect">
            <a:avLst>
              <a:gd name="adj" fmla="val 418754"/>
            </a:avLst>
          </a:prstGeom>
          <a:solidFill>
            <a:srgbClr val="B2D4E5"/>
          </a:solidFill>
          <a:ln/>
        </p:spPr>
      </p:sp>
      <p:sp>
        <p:nvSpPr>
          <p:cNvPr id="23" name="Shape 18"/>
          <p:cNvSpPr/>
          <p:nvPr/>
        </p:nvSpPr>
        <p:spPr>
          <a:xfrm>
            <a:off x="9868376" y="5682734"/>
            <a:ext cx="379809" cy="379809"/>
          </a:xfrm>
          <a:prstGeom prst="roundRect">
            <a:avLst>
              <a:gd name="adj" fmla="val 16803"/>
            </a:avLst>
          </a:prstGeom>
          <a:solidFill>
            <a:srgbClr val="FFFFFF">
              <a:alpha val="95000"/>
            </a:srgbClr>
          </a:solidFill>
          <a:ln w="15240">
            <a:solidFill>
              <a:srgbClr val="B2D4E5"/>
            </a:solidFill>
            <a:prstDash val="solid"/>
          </a:ln>
        </p:spPr>
      </p:sp>
      <p:pic>
        <p:nvPicPr>
          <p:cNvPr id="24" name="Image 3"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963269" y="5777627"/>
            <a:ext cx="189905" cy="189905"/>
          </a:xfrm>
          <a:prstGeom prst="rect">
            <a:avLst/>
          </a:prstGeom>
        </p:spPr>
      </p:pic>
      <p:sp>
        <p:nvSpPr>
          <p:cNvPr id="25" name="Text 19"/>
          <p:cNvSpPr/>
          <p:nvPr/>
        </p:nvSpPr>
        <p:spPr>
          <a:xfrm>
            <a:off x="6177677" y="6244828"/>
            <a:ext cx="1994297" cy="249198"/>
          </a:xfrm>
          <a:prstGeom prst="rect">
            <a:avLst/>
          </a:prstGeom>
          <a:noFill/>
          <a:ln/>
        </p:spPr>
        <p:txBody>
          <a:bodyPr wrap="none" lIns="0" tIns="0" rIns="0" bIns="0" rtlCol="0" anchor="t"/>
          <a:lstStyle/>
          <a:p>
            <a:pPr marL="0" indent="0" algn="l">
              <a:lnSpc>
                <a:spcPts val="1950"/>
              </a:lnSpc>
              <a:buNone/>
            </a:pPr>
            <a:r>
              <a:rPr lang="en-US" sz="1550" b="1" dirty="0">
                <a:solidFill>
                  <a:srgbClr val="272525"/>
                </a:solidFill>
                <a:latin typeface="Petrona Bold" pitchFamily="34" charset="0"/>
                <a:ea typeface="Petrona Bold" pitchFamily="34" charset="-122"/>
                <a:cs typeface="Petrona Bold" pitchFamily="34" charset="-120"/>
              </a:rPr>
              <a:t>Confidentiality</a:t>
            </a:r>
            <a:endParaRPr lang="en-US" sz="1550" dirty="0"/>
          </a:p>
        </p:txBody>
      </p:sp>
      <p:sp>
        <p:nvSpPr>
          <p:cNvPr id="26" name="Text 20"/>
          <p:cNvSpPr/>
          <p:nvPr/>
        </p:nvSpPr>
        <p:spPr>
          <a:xfrm>
            <a:off x="6177677" y="6585109"/>
            <a:ext cx="7761446" cy="243007"/>
          </a:xfrm>
          <a:prstGeom prst="rect">
            <a:avLst/>
          </a:prstGeom>
          <a:noFill/>
          <a:ln/>
        </p:spPr>
        <p:txBody>
          <a:bodyPr wrap="none" lIns="0" tIns="0" rIns="0" bIns="0" rtlCol="0" anchor="t"/>
          <a:lstStyle/>
          <a:p>
            <a:pPr marL="0" indent="0" algn="l">
              <a:lnSpc>
                <a:spcPts val="1900"/>
              </a:lnSpc>
              <a:buNone/>
            </a:pPr>
            <a:r>
              <a:rPr lang="en-US" sz="1150" dirty="0">
                <a:solidFill>
                  <a:srgbClr val="272525"/>
                </a:solidFill>
                <a:latin typeface="Inter" pitchFamily="34" charset="0"/>
                <a:ea typeface="Inter" pitchFamily="34" charset="-122"/>
                <a:cs typeface="Inter" pitchFamily="34" charset="-120"/>
              </a:rPr>
              <a:t>Maintained per NHS Code of Practice (Department of Health, 2021).</a:t>
            </a:r>
            <a:endParaRPr lang="en-US" sz="1150" dirty="0"/>
          </a:p>
        </p:txBody>
      </p:sp>
      <p:sp>
        <p:nvSpPr>
          <p:cNvPr id="27" name="Text 21"/>
          <p:cNvSpPr/>
          <p:nvPr/>
        </p:nvSpPr>
        <p:spPr>
          <a:xfrm>
            <a:off x="6018133" y="7158514"/>
            <a:ext cx="8080534" cy="243007"/>
          </a:xfrm>
          <a:prstGeom prst="rect">
            <a:avLst/>
          </a:prstGeom>
          <a:noFill/>
          <a:ln/>
        </p:spPr>
        <p:txBody>
          <a:bodyPr wrap="none" lIns="0" tIns="0" rIns="0" bIns="0" rtlCol="0" anchor="t"/>
          <a:lstStyle/>
          <a:p>
            <a:pPr marL="0" indent="0" algn="l">
              <a:lnSpc>
                <a:spcPts val="1900"/>
              </a:lnSpc>
              <a:buNone/>
            </a:pPr>
            <a:r>
              <a:rPr lang="en-US" sz="1150" dirty="0">
                <a:solidFill>
                  <a:srgbClr val="272525"/>
                </a:solidFill>
                <a:latin typeface="Inter" pitchFamily="34" charset="0"/>
                <a:ea typeface="Inter" pitchFamily="34" charset="-122"/>
                <a:cs typeface="Inter" pitchFamily="34" charset="-120"/>
              </a:rPr>
              <a:t>Accurate documentation, open multidisciplinary communication, and cultural competence reduce errors.</a:t>
            </a:r>
            <a:endParaRPr lang="en-US" sz="1150" dirty="0"/>
          </a:p>
        </p:txBody>
      </p:sp>
      <p:sp>
        <p:nvSpPr>
          <p:cNvPr id="28" name="Text 22"/>
          <p:cNvSpPr/>
          <p:nvPr/>
        </p:nvSpPr>
        <p:spPr>
          <a:xfrm>
            <a:off x="6018133" y="7572375"/>
            <a:ext cx="8080534" cy="243007"/>
          </a:xfrm>
          <a:prstGeom prst="rect">
            <a:avLst/>
          </a:prstGeom>
          <a:noFill/>
          <a:ln/>
        </p:spPr>
        <p:txBody>
          <a:bodyPr wrap="none" lIns="0" tIns="0" rIns="0" bIns="0" rtlCol="0" anchor="t"/>
          <a:lstStyle/>
          <a:p>
            <a:pPr marL="0" indent="0" algn="l">
              <a:lnSpc>
                <a:spcPts val="1900"/>
              </a:lnSpc>
              <a:buNone/>
            </a:pPr>
            <a:r>
              <a:rPr lang="en-US" sz="1150" dirty="0">
                <a:solidFill>
                  <a:srgbClr val="272525"/>
                </a:solidFill>
                <a:latin typeface="Inter" pitchFamily="34" charset="0"/>
                <a:ea typeface="Inter" pitchFamily="34" charset="-122"/>
                <a:cs typeface="Inter" pitchFamily="34" charset="-120"/>
              </a:rPr>
              <a:t>Moral consciousness builds credibility and enhances long-term patient adherence.</a:t>
            </a:r>
            <a:endParaRPr lang="en-US" sz="1150" dirty="0"/>
          </a:p>
        </p:txBody>
      </p:sp>
      <p:sp>
        <p:nvSpPr>
          <p:cNvPr id="29" name="TextBox 28">
            <a:extLst>
              <a:ext uri="{FF2B5EF4-FFF2-40B4-BE49-F238E27FC236}">
                <a16:creationId xmlns:a16="http://schemas.microsoft.com/office/drawing/2014/main" id="{45062748-75C5-C8FB-F6EF-7EF31BC8B235}"/>
              </a:ext>
            </a:extLst>
          </p:cNvPr>
          <p:cNvSpPr txBox="1"/>
          <p:nvPr/>
        </p:nvSpPr>
        <p:spPr>
          <a:xfrm>
            <a:off x="12860977" y="7683335"/>
            <a:ext cx="1769423" cy="540735"/>
          </a:xfrm>
          <a:prstGeom prst="rect">
            <a:avLst/>
          </a:prstGeom>
          <a:solidFill>
            <a:schemeClr val="bg1"/>
          </a:solidFill>
        </p:spPr>
        <p:txBody>
          <a:bodyPr wrap="square" rtlCol="0">
            <a:spAutoFit/>
          </a:bodyPr>
          <a:lstStyle/>
          <a:p>
            <a:endParaRPr lang="en-US" dirty="0"/>
          </a:p>
        </p:txBody>
      </p:sp>
      <p:pic>
        <p:nvPicPr>
          <p:cNvPr id="30" name="Audio Recording 19 Dec 2025 at 12:45:45" descr="Audio Recording 19 Dec 2025 at 12:45:45">
            <a:hlinkClick r:id="" action="ppaction://media"/>
            <a:extLst>
              <a:ext uri="{FF2B5EF4-FFF2-40B4-BE49-F238E27FC236}">
                <a16:creationId xmlns:a16="http://schemas.microsoft.com/office/drawing/2014/main" id="{F5C5D009-BFA4-31A5-1878-27515806A20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6908800" y="37084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152"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7D65AD-5B15-7EAC-90BA-0A8DABA5215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1FC70C-0603-8413-A9F6-30CD4C4C8650}"/>
              </a:ext>
            </a:extLst>
          </p:cNvPr>
          <p:cNvSpPr/>
          <p:nvPr/>
        </p:nvSpPr>
        <p:spPr>
          <a:xfrm>
            <a:off x="520303" y="408742"/>
            <a:ext cx="6827163" cy="487799"/>
          </a:xfrm>
          <a:prstGeom prst="rect">
            <a:avLst/>
          </a:prstGeom>
          <a:noFill/>
          <a:ln/>
        </p:spPr>
        <p:txBody>
          <a:bodyPr wrap="none" lIns="0" tIns="0" rIns="0" bIns="0" rtlCol="0" anchor="t"/>
          <a:lstStyle/>
          <a:p>
            <a:pPr marL="0" indent="0" algn="l">
              <a:lnSpc>
                <a:spcPts val="3800"/>
              </a:lnSpc>
              <a:buNone/>
            </a:pPr>
            <a:r>
              <a:rPr lang="en-US" sz="3050" b="1" dirty="0">
                <a:solidFill>
                  <a:srgbClr val="000000"/>
                </a:solidFill>
                <a:latin typeface="Petrona Bold" pitchFamily="34" charset="0"/>
                <a:ea typeface="Petrona Bold" pitchFamily="34" charset="-122"/>
                <a:cs typeface="Petrona Bold" pitchFamily="34" charset="-120"/>
              </a:rPr>
              <a:t>Patient Education and Multidisciplinary Collaboration</a:t>
            </a:r>
            <a:endParaRPr lang="en-US" sz="3050" dirty="0"/>
          </a:p>
        </p:txBody>
      </p:sp>
      <p:sp>
        <p:nvSpPr>
          <p:cNvPr id="3" name="Rectangle 1">
            <a:extLst>
              <a:ext uri="{FF2B5EF4-FFF2-40B4-BE49-F238E27FC236}">
                <a16:creationId xmlns:a16="http://schemas.microsoft.com/office/drawing/2014/main" id="{3B9809C3-981C-1399-628E-C2580F0F207E}"/>
              </a:ext>
            </a:extLst>
          </p:cNvPr>
          <p:cNvSpPr>
            <a:spLocks noChangeArrowheads="1"/>
          </p:cNvSpPr>
          <p:nvPr/>
        </p:nvSpPr>
        <p:spPr bwMode="auto">
          <a:xfrm>
            <a:off x="393303" y="1652840"/>
            <a:ext cx="6515497" cy="6444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Education supports medication adherence and glucose monitoring (Silverman, Kurtz and Draper, 2016).</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Team includes GP, nurse, dietitian, physiotherapist, and cardiologist (NICE, 2023).</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Continuous learning reduces hospital readmissions (Forbes and Fotheringham, 2017).</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Community cardiac rehab boosts recovery and confidence.</a:t>
            </a:r>
          </a:p>
        </p:txBody>
      </p:sp>
      <p:pic>
        <p:nvPicPr>
          <p:cNvPr id="1027" name="Picture 3" descr="The Importance of Patient Education in Reducing Home Health Care  Readmissions">
            <a:extLst>
              <a:ext uri="{FF2B5EF4-FFF2-40B4-BE49-F238E27FC236}">
                <a16:creationId xmlns:a16="http://schemas.microsoft.com/office/drawing/2014/main" id="{E81EEC3F-1A2A-74C0-A3CD-B41B1D289B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1200" y="1790700"/>
            <a:ext cx="7569201" cy="64389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9 Dec 2025 at 12:47:26" descr="Audio Recording 19 Dec 2025 at 12:47:26">
            <a:hlinkClick r:id="" action="ppaction://media"/>
            <a:extLst>
              <a:ext uri="{FF2B5EF4-FFF2-40B4-BE49-F238E27FC236}">
                <a16:creationId xmlns:a16="http://schemas.microsoft.com/office/drawing/2014/main" id="{8C13612D-E759-9D93-803B-22BE6DE4B3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extLst>
      <p:ext uri="{BB962C8B-B14F-4D97-AF65-F5344CB8AC3E}">
        <p14:creationId xmlns:p14="http://schemas.microsoft.com/office/powerpoint/2010/main" val="2698544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7B3902-F77E-1314-9A51-E9CCBDFB159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3332521-C3A7-C0FB-83DE-DD7195A43958}"/>
              </a:ext>
            </a:extLst>
          </p:cNvPr>
          <p:cNvSpPr/>
          <p:nvPr/>
        </p:nvSpPr>
        <p:spPr>
          <a:xfrm>
            <a:off x="520303" y="408742"/>
            <a:ext cx="6827163" cy="487799"/>
          </a:xfrm>
          <a:prstGeom prst="rect">
            <a:avLst/>
          </a:prstGeom>
          <a:noFill/>
          <a:ln/>
        </p:spPr>
        <p:txBody>
          <a:bodyPr wrap="none" lIns="0" tIns="0" rIns="0" bIns="0" rtlCol="0" anchor="t"/>
          <a:lstStyle/>
          <a:p>
            <a:pPr marL="0" indent="0" algn="l">
              <a:lnSpc>
                <a:spcPts val="3800"/>
              </a:lnSpc>
              <a:buNone/>
            </a:pPr>
            <a:r>
              <a:rPr lang="en-US" sz="3200" b="1" dirty="0">
                <a:solidFill>
                  <a:srgbClr val="000000"/>
                </a:solidFill>
                <a:latin typeface="Petrona Bold" pitchFamily="34" charset="0"/>
                <a:ea typeface="Petrona Bold" pitchFamily="34" charset="-122"/>
                <a:cs typeface="Petrona Bold" pitchFamily="34" charset="-120"/>
              </a:rPr>
              <a:t>Outcomes and Evaluation of Care Plan</a:t>
            </a:r>
            <a:endParaRPr lang="en-US" sz="3200" dirty="0"/>
          </a:p>
        </p:txBody>
      </p:sp>
      <p:sp>
        <p:nvSpPr>
          <p:cNvPr id="3" name="Rectangle 1">
            <a:extLst>
              <a:ext uri="{FF2B5EF4-FFF2-40B4-BE49-F238E27FC236}">
                <a16:creationId xmlns:a16="http://schemas.microsoft.com/office/drawing/2014/main" id="{45964B9F-7AF2-74DE-2AFD-A827DB17F881}"/>
              </a:ext>
            </a:extLst>
          </p:cNvPr>
          <p:cNvSpPr>
            <a:spLocks noChangeArrowheads="1"/>
          </p:cNvSpPr>
          <p:nvPr/>
        </p:nvSpPr>
        <p:spPr bwMode="auto">
          <a:xfrm>
            <a:off x="647304" y="2514666"/>
            <a:ext cx="6508632" cy="47820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Evaluate via BP, HbA1c, mobility, and absence of stroke recurrence (NICE, 2023).</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Integrated lipid and glucose control lowers mortality (Li et al., 2023).</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Patient satisfaction measures reflect quality improvement (Bozkurt et al., 2025).</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Regular audits maintain evidence-based practice and equity.</a:t>
            </a:r>
          </a:p>
        </p:txBody>
      </p:sp>
      <p:pic>
        <p:nvPicPr>
          <p:cNvPr id="2050" name="Picture 2" descr="What is A Care Plan in Aged Care? | 5 Things You Need to Know">
            <a:extLst>
              <a:ext uri="{FF2B5EF4-FFF2-40B4-BE49-F238E27FC236}">
                <a16:creationId xmlns:a16="http://schemas.microsoft.com/office/drawing/2014/main" id="{179660B0-6D32-8DEC-08C9-9F6F94967B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4466" y="1833984"/>
            <a:ext cx="7155934" cy="639561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9 Dec 2025 at 12:51:13" descr="Audio Recording 19 Dec 2025 at 12:51:13">
            <a:hlinkClick r:id="" action="ppaction://media"/>
            <a:extLst>
              <a:ext uri="{FF2B5EF4-FFF2-40B4-BE49-F238E27FC236}">
                <a16:creationId xmlns:a16="http://schemas.microsoft.com/office/drawing/2014/main" id="{4706A853-DCA5-715E-3059-960FFC5C45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extLst>
      <p:ext uri="{BB962C8B-B14F-4D97-AF65-F5344CB8AC3E}">
        <p14:creationId xmlns:p14="http://schemas.microsoft.com/office/powerpoint/2010/main" val="328653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5F8B3-89ED-58C2-396D-63D40337B0D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B006675-52F9-879A-029D-13CB192CD35B}"/>
              </a:ext>
            </a:extLst>
          </p:cNvPr>
          <p:cNvSpPr/>
          <p:nvPr/>
        </p:nvSpPr>
        <p:spPr>
          <a:xfrm>
            <a:off x="520303" y="408742"/>
            <a:ext cx="6827163" cy="487799"/>
          </a:xfrm>
          <a:prstGeom prst="rect">
            <a:avLst/>
          </a:prstGeom>
          <a:noFill/>
          <a:ln/>
        </p:spPr>
        <p:txBody>
          <a:bodyPr wrap="none" lIns="0" tIns="0" rIns="0" bIns="0" rtlCol="0" anchor="t"/>
          <a:lstStyle/>
          <a:p>
            <a:pPr marL="0" indent="0" algn="l">
              <a:lnSpc>
                <a:spcPts val="3800"/>
              </a:lnSpc>
              <a:buNone/>
            </a:pPr>
            <a:r>
              <a:rPr lang="en-US" sz="3200" b="1" dirty="0">
                <a:solidFill>
                  <a:srgbClr val="000000"/>
                </a:solidFill>
                <a:latin typeface="Petrona Bold" pitchFamily="34" charset="0"/>
                <a:ea typeface="Petrona Bold" pitchFamily="34" charset="-122"/>
                <a:cs typeface="Petrona Bold" pitchFamily="34" charset="-120"/>
              </a:rPr>
              <a:t>Summary and Conclusion</a:t>
            </a:r>
            <a:endParaRPr lang="en-US" sz="3200" dirty="0"/>
          </a:p>
        </p:txBody>
      </p:sp>
      <p:sp>
        <p:nvSpPr>
          <p:cNvPr id="3" name="Rectangle 1">
            <a:extLst>
              <a:ext uri="{FF2B5EF4-FFF2-40B4-BE49-F238E27FC236}">
                <a16:creationId xmlns:a16="http://schemas.microsoft.com/office/drawing/2014/main" id="{22E1A0F0-6DB5-A772-5DAC-02E43D7D9836}"/>
              </a:ext>
            </a:extLst>
          </p:cNvPr>
          <p:cNvSpPr>
            <a:spLocks noChangeArrowheads="1"/>
          </p:cNvSpPr>
          <p:nvPr/>
        </p:nvSpPr>
        <p:spPr bwMode="auto">
          <a:xfrm>
            <a:off x="647303" y="2514666"/>
            <a:ext cx="6827163" cy="47820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Stroke and diabetes are interlinked CVDs requiring integrated care.</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Understanding anatomy guides accurate diagnosis and intervention.</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Lifestyle, medication, and education ensure sustainable recovery.</a:t>
            </a:r>
          </a:p>
          <a:p>
            <a:pPr marL="342900" marR="0" lvl="0" indent="-342900" algn="just" defTabSz="914400" rtl="0" eaLnBrk="0" fontAlgn="base" latinLnBrk="0" hangingPunct="0">
              <a:lnSpc>
                <a:spcPct val="150000"/>
              </a:lnSpc>
              <a:spcBef>
                <a:spcPts val="400"/>
              </a:spcBef>
              <a:spcAft>
                <a:spcPts val="40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Petrona Bold"/>
              </a:rPr>
              <a:t>Ethical, multidisciplinary practice aligns with NHS health goals.</a:t>
            </a:r>
          </a:p>
        </p:txBody>
      </p:sp>
      <p:pic>
        <p:nvPicPr>
          <p:cNvPr id="4" name="Image 0" descr="preencoded.png">
            <a:extLst>
              <a:ext uri="{FF2B5EF4-FFF2-40B4-BE49-F238E27FC236}">
                <a16:creationId xmlns:a16="http://schemas.microsoft.com/office/drawing/2014/main" id="{EF4559AB-A1F1-E679-8265-7C9D51D24545}"/>
              </a:ext>
            </a:extLst>
          </p:cNvPr>
          <p:cNvPicPr>
            <a:picLocks noChangeAspect="1"/>
          </p:cNvPicPr>
          <p:nvPr/>
        </p:nvPicPr>
        <p:blipFill>
          <a:blip r:embed="rId5"/>
          <a:stretch>
            <a:fillRect/>
          </a:stretch>
        </p:blipFill>
        <p:spPr>
          <a:xfrm>
            <a:off x="9144000" y="0"/>
            <a:ext cx="5486400" cy="8229600"/>
          </a:xfrm>
          <a:prstGeom prst="rect">
            <a:avLst/>
          </a:prstGeom>
        </p:spPr>
      </p:pic>
      <p:pic>
        <p:nvPicPr>
          <p:cNvPr id="5" name="Audio Recording 19 Dec 2025 at 12:52:08" descr="Audio Recording 19 Dec 2025 at 12:52:08">
            <a:hlinkClick r:id="" action="ppaction://media"/>
            <a:extLst>
              <a:ext uri="{FF2B5EF4-FFF2-40B4-BE49-F238E27FC236}">
                <a16:creationId xmlns:a16="http://schemas.microsoft.com/office/drawing/2014/main" id="{F6022567-B0B5-E0B8-C2CA-0A9EFF9558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08800" y="3708400"/>
            <a:ext cx="812800" cy="812800"/>
          </a:xfrm>
          <a:prstGeom prst="rect">
            <a:avLst/>
          </a:prstGeom>
        </p:spPr>
      </p:pic>
    </p:spTree>
    <p:extLst>
      <p:ext uri="{BB962C8B-B14F-4D97-AF65-F5344CB8AC3E}">
        <p14:creationId xmlns:p14="http://schemas.microsoft.com/office/powerpoint/2010/main" val="330515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40AA3-2364-B62B-1920-C44937676EC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CC4C7C6-968C-7E62-01B0-4B6B743AC622}"/>
              </a:ext>
            </a:extLst>
          </p:cNvPr>
          <p:cNvSpPr/>
          <p:nvPr/>
        </p:nvSpPr>
        <p:spPr>
          <a:xfrm>
            <a:off x="5244703" y="474584"/>
            <a:ext cx="6827163" cy="487799"/>
          </a:xfrm>
          <a:prstGeom prst="rect">
            <a:avLst/>
          </a:prstGeom>
          <a:noFill/>
          <a:ln/>
        </p:spPr>
        <p:txBody>
          <a:bodyPr wrap="none" lIns="0" tIns="0" rIns="0" bIns="0" rtlCol="0" anchor="t"/>
          <a:lstStyle/>
          <a:p>
            <a:pPr marL="0" indent="0" algn="l">
              <a:lnSpc>
                <a:spcPts val="3800"/>
              </a:lnSpc>
              <a:buNone/>
            </a:pPr>
            <a:r>
              <a:rPr lang="en-US" sz="3200" b="1" dirty="0">
                <a:solidFill>
                  <a:srgbClr val="000000"/>
                </a:solidFill>
                <a:latin typeface="Petrona Bold" pitchFamily="34" charset="0"/>
                <a:ea typeface="Petrona Bold" pitchFamily="34" charset="-122"/>
                <a:cs typeface="Petrona Bold" pitchFamily="34" charset="-120"/>
              </a:rPr>
              <a:t>References</a:t>
            </a:r>
            <a:endParaRPr lang="en-US" sz="3200" dirty="0"/>
          </a:p>
        </p:txBody>
      </p:sp>
      <p:sp>
        <p:nvSpPr>
          <p:cNvPr id="5" name="TextBox 4">
            <a:extLst>
              <a:ext uri="{FF2B5EF4-FFF2-40B4-BE49-F238E27FC236}">
                <a16:creationId xmlns:a16="http://schemas.microsoft.com/office/drawing/2014/main" id="{7653C045-F341-11B9-0394-3D3A187D67EB}"/>
              </a:ext>
            </a:extLst>
          </p:cNvPr>
          <p:cNvSpPr txBox="1"/>
          <p:nvPr/>
        </p:nvSpPr>
        <p:spPr>
          <a:xfrm>
            <a:off x="12860977" y="7683335"/>
            <a:ext cx="1769423" cy="540735"/>
          </a:xfrm>
          <a:prstGeom prst="rect">
            <a:avLst/>
          </a:prstGeom>
          <a:solidFill>
            <a:schemeClr val="bg1"/>
          </a:solidFill>
        </p:spPr>
        <p:txBody>
          <a:bodyPr wrap="square" rtlCol="0">
            <a:spAutoFit/>
          </a:bodyPr>
          <a:lstStyle/>
          <a:p>
            <a:endParaRPr lang="en-US" dirty="0"/>
          </a:p>
        </p:txBody>
      </p:sp>
      <p:sp>
        <p:nvSpPr>
          <p:cNvPr id="6" name="Rectangle 1">
            <a:extLst>
              <a:ext uri="{FF2B5EF4-FFF2-40B4-BE49-F238E27FC236}">
                <a16:creationId xmlns:a16="http://schemas.microsoft.com/office/drawing/2014/main" id="{9D3BC777-1C53-D5D9-3408-812A3740F9B4}"/>
              </a:ext>
            </a:extLst>
          </p:cNvPr>
          <p:cNvSpPr>
            <a:spLocks noChangeArrowheads="1"/>
          </p:cNvSpPr>
          <p:nvPr/>
        </p:nvSpPr>
        <p:spPr bwMode="auto">
          <a:xfrm>
            <a:off x="552251" y="1243735"/>
            <a:ext cx="13525897" cy="66684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American Diabetes Association, 2023. Standards of care in diabetes—2023 abridged for primary care providers. Clinical Diabetes, 41(1), pp.4-31.</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err="1">
                <a:ln>
                  <a:noFill/>
                </a:ln>
                <a:solidFill>
                  <a:schemeClr val="tx1"/>
                </a:solidFill>
                <a:effectLst/>
                <a:latin typeface="Petrona Bold"/>
              </a:rPr>
              <a:t>Amirqulova</a:t>
            </a:r>
            <a:r>
              <a:rPr kumimoji="0" lang="en-US" altLang="en-US" sz="1600" b="0" i="0" u="none" strike="noStrike" cap="none" normalizeH="0" baseline="0" dirty="0">
                <a:ln>
                  <a:noFill/>
                </a:ln>
                <a:solidFill>
                  <a:schemeClr val="tx1"/>
                </a:solidFill>
                <a:effectLst/>
                <a:latin typeface="Petrona Bold"/>
              </a:rPr>
              <a:t>, G.M. and Xidirova, N.X., 2024. VASCULAR COMPLICATIONS OF DIABETES. European Journal of Modern Medicine and Practice, 4(11), pp.180-185.</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Bozkurt, B., Ahmad, T., Alexander, K., Baker, W.L., Bosak, K., </a:t>
            </a:r>
            <a:r>
              <a:rPr kumimoji="0" lang="en-US" altLang="en-US" sz="1600" b="0" i="0" u="none" strike="noStrike" cap="none" normalizeH="0" baseline="0" dirty="0" err="1">
                <a:ln>
                  <a:noFill/>
                </a:ln>
                <a:solidFill>
                  <a:schemeClr val="tx1"/>
                </a:solidFill>
                <a:effectLst/>
                <a:latin typeface="Petrona Bold"/>
              </a:rPr>
              <a:t>Breathett</a:t>
            </a:r>
            <a:r>
              <a:rPr kumimoji="0" lang="en-US" altLang="en-US" sz="1600" b="0" i="0" u="none" strike="noStrike" cap="none" normalizeH="0" baseline="0" dirty="0">
                <a:ln>
                  <a:noFill/>
                </a:ln>
                <a:solidFill>
                  <a:schemeClr val="tx1"/>
                </a:solidFill>
                <a:effectLst/>
                <a:latin typeface="Petrona Bold"/>
              </a:rPr>
              <a:t>, K., Carter, S., </a:t>
            </a:r>
            <a:r>
              <a:rPr kumimoji="0" lang="en-US" altLang="en-US" sz="1600" b="0" i="0" u="none" strike="noStrike" cap="none" normalizeH="0" baseline="0" dirty="0" err="1">
                <a:ln>
                  <a:noFill/>
                </a:ln>
                <a:solidFill>
                  <a:schemeClr val="tx1"/>
                </a:solidFill>
                <a:effectLst/>
                <a:latin typeface="Petrona Bold"/>
              </a:rPr>
              <a:t>Drazner</a:t>
            </a:r>
            <a:r>
              <a:rPr kumimoji="0" lang="en-US" altLang="en-US" sz="1600" b="0" i="0" u="none" strike="noStrike" cap="none" normalizeH="0" baseline="0" dirty="0">
                <a:ln>
                  <a:noFill/>
                </a:ln>
                <a:solidFill>
                  <a:schemeClr val="tx1"/>
                </a:solidFill>
                <a:effectLst/>
                <a:latin typeface="Petrona Bold"/>
              </a:rPr>
              <a:t>, M.H., Dunlay, S.M., </a:t>
            </a:r>
            <a:r>
              <a:rPr kumimoji="0" lang="en-US" altLang="en-US" sz="1600" b="0" i="0" u="none" strike="noStrike" cap="none" normalizeH="0" baseline="0" dirty="0" err="1">
                <a:ln>
                  <a:noFill/>
                </a:ln>
                <a:solidFill>
                  <a:schemeClr val="tx1"/>
                </a:solidFill>
                <a:effectLst/>
                <a:latin typeface="Petrona Bold"/>
              </a:rPr>
              <a:t>Fonarow</a:t>
            </a:r>
            <a:r>
              <a:rPr kumimoji="0" lang="en-US" altLang="en-US" sz="1600" b="0" i="0" u="none" strike="noStrike" cap="none" normalizeH="0" baseline="0" dirty="0">
                <a:ln>
                  <a:noFill/>
                </a:ln>
                <a:solidFill>
                  <a:schemeClr val="tx1"/>
                </a:solidFill>
                <a:effectLst/>
                <a:latin typeface="Petrona Bold"/>
              </a:rPr>
              <a:t>, G.C. and Greene, S.J., 2025. HF STATS 2024: heart failure epidemiology and outcomes statistics an updated 2024 report from the Heart Failure Society of America. Journal of cardiac failure, 31(1), pp.66-116.</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Correia, L.C., 2018. Primary prevention of cardiovascular disease with a Mediterranean diet supplemented with extra-virgin olive oil or nuts. The New England journal of medicine, 379(14), pp.1387-1387.</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ElSayed, N.A., Aleppo, G., </a:t>
            </a:r>
            <a:r>
              <a:rPr kumimoji="0" lang="en-US" altLang="en-US" sz="1600" b="0" i="0" u="none" strike="noStrike" cap="none" normalizeH="0" baseline="0" dirty="0" err="1">
                <a:ln>
                  <a:noFill/>
                </a:ln>
                <a:solidFill>
                  <a:schemeClr val="tx1"/>
                </a:solidFill>
                <a:effectLst/>
                <a:latin typeface="Petrona Bold"/>
              </a:rPr>
              <a:t>Aroda</a:t>
            </a:r>
            <a:r>
              <a:rPr kumimoji="0" lang="en-US" altLang="en-US" sz="1600" b="0" i="0" u="none" strike="noStrike" cap="none" normalizeH="0" baseline="0" dirty="0">
                <a:ln>
                  <a:noFill/>
                </a:ln>
                <a:solidFill>
                  <a:schemeClr val="tx1"/>
                </a:solidFill>
                <a:effectLst/>
                <a:latin typeface="Petrona Bold"/>
              </a:rPr>
              <a:t>, V.R., </a:t>
            </a:r>
            <a:r>
              <a:rPr kumimoji="0" lang="en-US" altLang="en-US" sz="1600" b="0" i="0" u="none" strike="noStrike" cap="none" normalizeH="0" baseline="0" dirty="0" err="1">
                <a:ln>
                  <a:noFill/>
                </a:ln>
                <a:solidFill>
                  <a:schemeClr val="tx1"/>
                </a:solidFill>
                <a:effectLst/>
                <a:latin typeface="Petrona Bold"/>
              </a:rPr>
              <a:t>Bannuru</a:t>
            </a:r>
            <a:r>
              <a:rPr kumimoji="0" lang="en-US" altLang="en-US" sz="1600" b="0" i="0" u="none" strike="noStrike" cap="none" normalizeH="0" baseline="0" dirty="0">
                <a:ln>
                  <a:noFill/>
                </a:ln>
                <a:solidFill>
                  <a:schemeClr val="tx1"/>
                </a:solidFill>
                <a:effectLst/>
                <a:latin typeface="Petrona Bold"/>
              </a:rPr>
              <a:t>, R.R., Brown, F.M., Bruemmer, D., Collins, B.S., Cusi, K., Das, S.R., Gibbons, C.H. and </a:t>
            </a:r>
            <a:r>
              <a:rPr kumimoji="0" lang="en-US" altLang="en-US" sz="1600" b="0" i="0" u="none" strike="noStrike" cap="none" normalizeH="0" baseline="0" dirty="0" err="1">
                <a:ln>
                  <a:noFill/>
                </a:ln>
                <a:solidFill>
                  <a:schemeClr val="tx1"/>
                </a:solidFill>
                <a:effectLst/>
                <a:latin typeface="Petrona Bold"/>
              </a:rPr>
              <a:t>Giurini</a:t>
            </a:r>
            <a:r>
              <a:rPr kumimoji="0" lang="en-US" altLang="en-US" sz="1600" b="0" i="0" u="none" strike="noStrike" cap="none" normalizeH="0" baseline="0" dirty="0">
                <a:ln>
                  <a:noFill/>
                </a:ln>
                <a:solidFill>
                  <a:schemeClr val="tx1"/>
                </a:solidFill>
                <a:effectLst/>
                <a:latin typeface="Petrona Bold"/>
              </a:rPr>
              <a:t>, J.M., 2022. Introduction and methodology: standards of care in diabetes—2023. Diabetes care, 46(Suppl 1), p.S1.</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err="1">
                <a:ln>
                  <a:noFill/>
                </a:ln>
                <a:solidFill>
                  <a:schemeClr val="tx1"/>
                </a:solidFill>
                <a:effectLst/>
                <a:latin typeface="Petrona Bold"/>
              </a:rPr>
              <a:t>Estruch</a:t>
            </a:r>
            <a:r>
              <a:rPr kumimoji="0" lang="en-US" altLang="en-US" sz="1600" b="0" i="0" u="none" strike="noStrike" cap="none" normalizeH="0" baseline="0" dirty="0">
                <a:ln>
                  <a:noFill/>
                </a:ln>
                <a:solidFill>
                  <a:schemeClr val="tx1"/>
                </a:solidFill>
                <a:effectLst/>
                <a:latin typeface="Petrona Bold"/>
              </a:rPr>
              <a:t>, R., Ros, E., Salas-</a:t>
            </a:r>
            <a:r>
              <a:rPr kumimoji="0" lang="en-US" altLang="en-US" sz="1600" b="0" i="0" u="none" strike="noStrike" cap="none" normalizeH="0" baseline="0" dirty="0" err="1">
                <a:ln>
                  <a:noFill/>
                </a:ln>
                <a:solidFill>
                  <a:schemeClr val="tx1"/>
                </a:solidFill>
                <a:effectLst/>
                <a:latin typeface="Petrona Bold"/>
              </a:rPr>
              <a:t>Salvadó</a:t>
            </a:r>
            <a:r>
              <a:rPr kumimoji="0" lang="en-US" altLang="en-US" sz="1600" b="0" i="0" u="none" strike="noStrike" cap="none" normalizeH="0" baseline="0" dirty="0">
                <a:ln>
                  <a:noFill/>
                </a:ln>
                <a:solidFill>
                  <a:schemeClr val="tx1"/>
                </a:solidFill>
                <a:effectLst/>
                <a:latin typeface="Petrona Bold"/>
              </a:rPr>
              <a:t>, J., Covas, M.I., Corella, D., </a:t>
            </a:r>
            <a:r>
              <a:rPr kumimoji="0" lang="en-US" altLang="en-US" sz="1600" b="0" i="0" u="none" strike="noStrike" cap="none" normalizeH="0" baseline="0" dirty="0" err="1">
                <a:ln>
                  <a:noFill/>
                </a:ln>
                <a:solidFill>
                  <a:schemeClr val="tx1"/>
                </a:solidFill>
                <a:effectLst/>
                <a:latin typeface="Petrona Bold"/>
              </a:rPr>
              <a:t>Arós</a:t>
            </a:r>
            <a:r>
              <a:rPr kumimoji="0" lang="en-US" altLang="en-US" sz="1600" b="0" i="0" u="none" strike="noStrike" cap="none" normalizeH="0" baseline="0" dirty="0">
                <a:ln>
                  <a:noFill/>
                </a:ln>
                <a:solidFill>
                  <a:schemeClr val="tx1"/>
                </a:solidFill>
                <a:effectLst/>
                <a:latin typeface="Petrona Bold"/>
              </a:rPr>
              <a:t>, F., Gómez-Gracia, E., Ruiz-Gutiérrez, V., Fiol, M., </a:t>
            </a:r>
            <a:r>
              <a:rPr kumimoji="0" lang="en-US" altLang="en-US" sz="1600" b="0" i="0" u="none" strike="noStrike" cap="none" normalizeH="0" baseline="0" dirty="0" err="1">
                <a:ln>
                  <a:noFill/>
                </a:ln>
                <a:solidFill>
                  <a:schemeClr val="tx1"/>
                </a:solidFill>
                <a:effectLst/>
                <a:latin typeface="Petrona Bold"/>
              </a:rPr>
              <a:t>Lapetra</a:t>
            </a:r>
            <a:r>
              <a:rPr kumimoji="0" lang="en-US" altLang="en-US" sz="1600" b="0" i="0" u="none" strike="noStrike" cap="none" normalizeH="0" baseline="0" dirty="0">
                <a:ln>
                  <a:noFill/>
                </a:ln>
                <a:solidFill>
                  <a:schemeClr val="tx1"/>
                </a:solidFill>
                <a:effectLst/>
                <a:latin typeface="Petrona Bold"/>
              </a:rPr>
              <a:t>, J. and </a:t>
            </a:r>
            <a:r>
              <a:rPr kumimoji="0" lang="en-US" altLang="en-US" sz="1600" b="0" i="0" u="none" strike="noStrike" cap="none" normalizeH="0" baseline="0" dirty="0" err="1">
                <a:ln>
                  <a:noFill/>
                </a:ln>
                <a:solidFill>
                  <a:schemeClr val="tx1"/>
                </a:solidFill>
                <a:effectLst/>
                <a:latin typeface="Petrona Bold"/>
              </a:rPr>
              <a:t>Lamuela</a:t>
            </a:r>
            <a:r>
              <a:rPr kumimoji="0" lang="en-US" altLang="en-US" sz="1600" b="0" i="0" u="none" strike="noStrike" cap="none" normalizeH="0" baseline="0" dirty="0">
                <a:ln>
                  <a:noFill/>
                </a:ln>
                <a:solidFill>
                  <a:schemeClr val="tx1"/>
                </a:solidFill>
                <a:effectLst/>
                <a:latin typeface="Petrona Bold"/>
              </a:rPr>
              <a:t>-Raventos, R.M., 2018. Primary prevention of cardiovascular disease with a Mediterranean diet supplemented with extra-virgin olive oil or nuts. New England journal of medicine, 378(25), p.e34.</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Forbes, J.M. and Fotheringham, A.K., 2017. Vascular complications in diabetes: old messages, new thoughts. </a:t>
            </a:r>
            <a:r>
              <a:rPr kumimoji="0" lang="en-US" altLang="en-US" sz="1600" b="0" i="0" u="none" strike="noStrike" cap="none" normalizeH="0" baseline="0" dirty="0" err="1">
                <a:ln>
                  <a:noFill/>
                </a:ln>
                <a:solidFill>
                  <a:schemeClr val="tx1"/>
                </a:solidFill>
                <a:effectLst/>
                <a:latin typeface="Petrona Bold"/>
              </a:rPr>
              <a:t>Diabetologia</a:t>
            </a:r>
            <a:r>
              <a:rPr kumimoji="0" lang="en-US" altLang="en-US" sz="1600" b="0" i="0" u="none" strike="noStrike" cap="none" normalizeH="0" baseline="0" dirty="0">
                <a:ln>
                  <a:noFill/>
                </a:ln>
                <a:solidFill>
                  <a:schemeClr val="tx1"/>
                </a:solidFill>
                <a:effectLst/>
                <a:latin typeface="Petrona Bold"/>
              </a:rPr>
              <a:t>, 60(11), pp.2129-2138.</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guideline CG181, N.I.C.E., 2023. Cardiovascular disease: risk assessment and reduction, including lipid modification. Methods.</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Li, Y., Liu, Y., Liu, S., Gao, M., Wang, W., Chen, K., Huang, L. and Liu, Y., 2023. Diabetic vascular diseases: molecular mechanisms and therapeutic strategies. Signal transduction and targeted therapy, 8(1), p.152.</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Libby, P., 2021. The changing landscape of atherosclerosis. Nature, 592(7855), pp.524-533.</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Mitra, M., Mitra, S. and Nandi, D.K., 2024. Human Physiology and Metabolism: An Overview. Body </a:t>
            </a:r>
            <a:r>
              <a:rPr kumimoji="0" lang="en-US" altLang="en-US" sz="1600" b="0" i="0" u="none" strike="noStrike" cap="none" normalizeH="0" baseline="0" dirty="0" err="1">
                <a:ln>
                  <a:noFill/>
                </a:ln>
                <a:solidFill>
                  <a:schemeClr val="tx1"/>
                </a:solidFill>
                <a:effectLst/>
                <a:latin typeface="Petrona Bold"/>
              </a:rPr>
              <a:t>Recomposition</a:t>
            </a:r>
            <a:r>
              <a:rPr kumimoji="0" lang="en-US" altLang="en-US" sz="1600" b="0" i="0" u="none" strike="noStrike" cap="none" normalizeH="0" baseline="0" dirty="0">
                <a:ln>
                  <a:noFill/>
                </a:ln>
                <a:solidFill>
                  <a:schemeClr val="tx1"/>
                </a:solidFill>
                <a:effectLst/>
                <a:latin typeface="Petrona Bold"/>
              </a:rPr>
              <a:t>, pp.43-58.</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err="1">
                <a:ln>
                  <a:noFill/>
                </a:ln>
                <a:solidFill>
                  <a:schemeClr val="tx1"/>
                </a:solidFill>
                <a:effectLst/>
                <a:latin typeface="Petrona Bold"/>
              </a:rPr>
              <a:t>Nedosugova</a:t>
            </a:r>
            <a:r>
              <a:rPr kumimoji="0" lang="en-US" altLang="en-US" sz="1600" b="0" i="0" u="none" strike="noStrike" cap="none" normalizeH="0" baseline="0" dirty="0">
                <a:ln>
                  <a:noFill/>
                </a:ln>
                <a:solidFill>
                  <a:schemeClr val="tx1"/>
                </a:solidFill>
                <a:effectLst/>
                <a:latin typeface="Petrona Bold"/>
              </a:rPr>
              <a:t>, L.V., Markina, Y.V., </a:t>
            </a:r>
            <a:r>
              <a:rPr kumimoji="0" lang="en-US" altLang="en-US" sz="1600" b="0" i="0" u="none" strike="noStrike" cap="none" normalizeH="0" baseline="0" dirty="0" err="1">
                <a:ln>
                  <a:noFill/>
                </a:ln>
                <a:solidFill>
                  <a:schemeClr val="tx1"/>
                </a:solidFill>
                <a:effectLst/>
                <a:latin typeface="Petrona Bold"/>
              </a:rPr>
              <a:t>Bochkareva</a:t>
            </a:r>
            <a:r>
              <a:rPr kumimoji="0" lang="en-US" altLang="en-US" sz="1600" b="0" i="0" u="none" strike="noStrike" cap="none" normalizeH="0" baseline="0" dirty="0">
                <a:ln>
                  <a:noFill/>
                </a:ln>
                <a:solidFill>
                  <a:schemeClr val="tx1"/>
                </a:solidFill>
                <a:effectLst/>
                <a:latin typeface="Petrona Bold"/>
              </a:rPr>
              <a:t>, L.A., Kuzina, I.A., </a:t>
            </a:r>
            <a:r>
              <a:rPr kumimoji="0" lang="en-US" altLang="en-US" sz="1600" b="0" i="0" u="none" strike="noStrike" cap="none" normalizeH="0" baseline="0" dirty="0" err="1">
                <a:ln>
                  <a:noFill/>
                </a:ln>
                <a:solidFill>
                  <a:schemeClr val="tx1"/>
                </a:solidFill>
                <a:effectLst/>
                <a:latin typeface="Petrona Bold"/>
              </a:rPr>
              <a:t>Petunina</a:t>
            </a:r>
            <a:r>
              <a:rPr kumimoji="0" lang="en-US" altLang="en-US" sz="1600" b="0" i="0" u="none" strike="noStrike" cap="none" normalizeH="0" baseline="0" dirty="0">
                <a:ln>
                  <a:noFill/>
                </a:ln>
                <a:solidFill>
                  <a:schemeClr val="tx1"/>
                </a:solidFill>
                <a:effectLst/>
                <a:latin typeface="Petrona Bold"/>
              </a:rPr>
              <a:t>, N.A., Yudina, I.Y. and Kirichenko, T.V., 2022. Inflammatory mechanisms of diabetes and its vascular complications. Biomedicines, 10(5), p.1168.</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Silverman, J., Kurtz, S. and Draper, J., 2016. Skills for communicating with patients. </a:t>
            </a:r>
            <a:r>
              <a:rPr kumimoji="0" lang="en-US" altLang="en-US" sz="1600" b="0" i="0" u="none" strike="noStrike" cap="none" normalizeH="0" baseline="0" dirty="0" err="1">
                <a:ln>
                  <a:noFill/>
                </a:ln>
                <a:solidFill>
                  <a:schemeClr val="tx1"/>
                </a:solidFill>
                <a:effectLst/>
                <a:latin typeface="Petrona Bold"/>
              </a:rPr>
              <a:t>crc</a:t>
            </a:r>
            <a:r>
              <a:rPr kumimoji="0" lang="en-US" altLang="en-US" sz="1600" b="0" i="0" u="none" strike="noStrike" cap="none" normalizeH="0" baseline="0" dirty="0">
                <a:ln>
                  <a:noFill/>
                </a:ln>
                <a:solidFill>
                  <a:schemeClr val="tx1"/>
                </a:solidFill>
                <a:effectLst/>
                <a:latin typeface="Petrona Bold"/>
              </a:rPr>
              <a:t> press.</a:t>
            </a:r>
          </a:p>
          <a:p>
            <a:pPr marL="342900" marR="0" lvl="0" indent="-342900" algn="just" defTabSz="914400" rtl="0" eaLnBrk="0" fontAlgn="base" latinLnBrk="0" hangingPunct="0">
              <a:spcBef>
                <a:spcPts val="200"/>
              </a:spcBef>
              <a:spcAft>
                <a:spcPts val="200"/>
              </a:spcAft>
              <a:buClrTx/>
              <a:buSzTx/>
              <a:buFont typeface="Wingdings" panose="05000000000000000000" pitchFamily="2" charset="2"/>
              <a:buChar char="Ø"/>
              <a:tabLst/>
            </a:pPr>
            <a:r>
              <a:rPr kumimoji="0" lang="en-US" altLang="en-US" sz="1600" b="0" i="0" u="none" strike="noStrike" cap="none" normalizeH="0" baseline="0" dirty="0">
                <a:ln>
                  <a:noFill/>
                </a:ln>
                <a:solidFill>
                  <a:schemeClr val="tx1"/>
                </a:solidFill>
                <a:effectLst/>
                <a:latin typeface="Petrona Bold"/>
              </a:rPr>
              <a:t>Snelling, P. and Quick, O., 2022. Confidentiality and public interest disclosure: A framework to evaluate UK healthcare professional regulatory guidance. Medical Law International, 22(1), pp.3-32.</a:t>
            </a:r>
          </a:p>
        </p:txBody>
      </p:sp>
      <p:pic>
        <p:nvPicPr>
          <p:cNvPr id="3" name="Audio Recording 19 Dec 2025 at 12:56:00" descr="Audio Recording 19 Dec 2025 at 12:56:00">
            <a:hlinkClick r:id="" action="ppaction://media"/>
            <a:extLst>
              <a:ext uri="{FF2B5EF4-FFF2-40B4-BE49-F238E27FC236}">
                <a16:creationId xmlns:a16="http://schemas.microsoft.com/office/drawing/2014/main" id="{59F8169D-D391-0884-C303-13AFBE05CB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08800" y="3708400"/>
            <a:ext cx="812800" cy="812800"/>
          </a:xfrm>
          <a:prstGeom prst="rect">
            <a:avLst/>
          </a:prstGeom>
        </p:spPr>
      </p:pic>
    </p:spTree>
    <p:extLst>
      <p:ext uri="{BB962C8B-B14F-4D97-AF65-F5344CB8AC3E}">
        <p14:creationId xmlns:p14="http://schemas.microsoft.com/office/powerpoint/2010/main" val="1095815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4018</Words>
  <Application>Microsoft Macintosh PowerPoint</Application>
  <PresentationFormat>Custom</PresentationFormat>
  <Paragraphs>178</Paragraphs>
  <Slides>15</Slides>
  <Notes>15</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Petrona Bold</vt:lpstr>
      <vt:lpstr>Calibri</vt:lpstr>
      <vt:lpstr>Petrona Light</vt:lpstr>
      <vt:lpstr>Arial</vt:lpstr>
      <vt:lpstr>Wingdings</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silvia franca</cp:lastModifiedBy>
  <cp:revision>2</cp:revision>
  <dcterms:created xsi:type="dcterms:W3CDTF">2025-12-11T21:09:23Z</dcterms:created>
  <dcterms:modified xsi:type="dcterms:W3CDTF">2025-12-19T13:01:22Z</dcterms:modified>
</cp:coreProperties>
</file>