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556" r:id="rId3"/>
    <p:sldId id="554" r:id="rId4"/>
    <p:sldId id="555" r:id="rId6"/>
    <p:sldId id="315" r:id="rId7"/>
    <p:sldId id="373" r:id="rId8"/>
    <p:sldId id="388" r:id="rId9"/>
    <p:sldId id="427" r:id="rId10"/>
    <p:sldId id="428" r:id="rId11"/>
    <p:sldId id="429" r:id="rId12"/>
    <p:sldId id="430" r:id="rId13"/>
    <p:sldId id="431" r:id="rId14"/>
    <p:sldId id="432" r:id="rId15"/>
    <p:sldId id="436" r:id="rId16"/>
    <p:sldId id="437" r:id="rId17"/>
    <p:sldId id="438" r:id="rId18"/>
    <p:sldId id="439" r:id="rId19"/>
    <p:sldId id="440" r:id="rId20"/>
    <p:sldId id="441" r:id="rId21"/>
    <p:sldId id="442" r:id="rId22"/>
    <p:sldId id="447" r:id="rId23"/>
    <p:sldId id="559" r:id="rId24"/>
    <p:sldId id="560" r:id="rId25"/>
    <p:sldId id="473" r:id="rId26"/>
    <p:sldId id="488" r:id="rId27"/>
    <p:sldId id="491" r:id="rId28"/>
    <p:sldId id="562" r:id="rId29"/>
    <p:sldId id="492" r:id="rId30"/>
    <p:sldId id="561" r:id="rId31"/>
    <p:sldId id="484" r:id="rId32"/>
    <p:sldId id="485" r:id="rId33"/>
    <p:sldId id="452" r:id="rId34"/>
    <p:sldId id="474" r:id="rId35"/>
    <p:sldId id="475" r:id="rId36"/>
    <p:sldId id="454" r:id="rId37"/>
    <p:sldId id="455" r:id="rId38"/>
    <p:sldId id="456" r:id="rId39"/>
    <p:sldId id="457" r:id="rId40"/>
    <p:sldId id="458" r:id="rId41"/>
    <p:sldId id="459" r:id="rId42"/>
    <p:sldId id="460" r:id="rId43"/>
    <p:sldId id="461" r:id="rId44"/>
    <p:sldId id="462" r:id="rId45"/>
    <p:sldId id="463" r:id="rId46"/>
    <p:sldId id="464" r:id="rId47"/>
    <p:sldId id="465" r:id="rId48"/>
    <p:sldId id="466" r:id="rId49"/>
    <p:sldId id="467" r:id="rId50"/>
    <p:sldId id="468" r:id="rId51"/>
    <p:sldId id="557" r:id="rId52"/>
  </p:sldIdLst>
  <p:sldSz cx="12192000" cy="6858000"/>
  <p:notesSz cx="6858000" cy="9144000"/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kern="1200">
        <a:solidFill>
          <a:schemeClr val="tx1"/>
        </a:solidFill>
        <a:latin typeface="Calibri" panose="020F0502020204030204" charset="0"/>
        <a:ea typeface="SimSun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B00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649"/>
    <p:restoredTop sz="95958"/>
  </p:normalViewPr>
  <p:slideViewPr>
    <p:cSldViewPr snapToGrid="0" snapToObjects="1" showGuides="1">
      <p:cViewPr varScale="1">
        <p:scale>
          <a:sx n="82" d="100"/>
          <a:sy n="82" d="100"/>
        </p:scale>
        <p:origin x="1142" y="62"/>
      </p:cViewPr>
      <p:guideLst>
        <p:guide orient="horz" pos="2272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5" Type="http://schemas.openxmlformats.org/officeDocument/2006/relationships/tableStyles" Target="tableStyles.xml"/><Relationship Id="rId54" Type="http://schemas.openxmlformats.org/officeDocument/2006/relationships/viewProps" Target="viewProps.xml"/><Relationship Id="rId53" Type="http://schemas.openxmlformats.org/officeDocument/2006/relationships/presProps" Target="presProps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notesMaster" Target="notesMasters/notesMaster1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slide" Target="slides/slide2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auto"/>
            <a:fld id="{D2A48B96-639E-45A3-A0BA-2464DFDB1FAA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100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101" name="备注占位符 4"/>
          <p:cNvSpPr>
            <a:spLocks noGrp="1"/>
          </p:cNvSpPr>
          <p:nvPr>
            <p:ph type="body" sz="quarter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auto"/>
            <a:fld id="{A6837353-30EB-4A48-80EB-173D804AEFBD}" type="slidenum">
              <a:rPr lang="zh-CN" altLang="en-US" strike="noStrike" noProof="1" smtClean="0">
                <a:latin typeface="+mn-lt"/>
                <a:ea typeface="+mn-ea"/>
                <a:cs typeface="+mn-cs"/>
              </a:rPr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7170" name="备注占位符 2"/>
          <p:cNvSpPr>
            <a:spLocks noGrp="1"/>
          </p:cNvSpPr>
          <p:nvPr>
            <p:ph type="body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7171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/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218" name="备注占位符 2"/>
          <p:cNvSpPr>
            <a:spLocks noGrp="1"/>
          </p:cNvSpPr>
          <p:nvPr>
            <p:ph type="body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/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kumimoji="1" lang="zh-CN" altLang="en-US" strike="noStrike" noProof="1"/>
              <a:t>单击此处编辑母版副标题样式</a:t>
            </a:r>
            <a:endParaRPr kumimoji="1"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kumimoji="1"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auto"/>
            <a:r>
              <a:rPr kumimoji="1" lang="zh-CN" altLang="en-US" strike="noStrike" noProof="1"/>
              <a:t>单击此处编辑母版标题样式</a:t>
            </a:r>
            <a:endParaRPr kumimoji="1"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auto"/>
            <a:r>
              <a:rPr kumimoji="1" lang="zh-CN" altLang="en-US" strike="noStrike" noProof="1"/>
              <a:t>单击此处编辑母版文本样式</a:t>
            </a:r>
            <a:endParaRPr kumimoji="1" lang="zh-CN" altLang="en-US" strike="noStrike" noProof="1"/>
          </a:p>
          <a:p>
            <a:pPr lvl="1" fontAlgn="auto"/>
            <a:r>
              <a:rPr kumimoji="1" lang="zh-CN" altLang="en-US" strike="noStrike" noProof="1"/>
              <a:t>二级</a:t>
            </a:r>
            <a:endParaRPr kumimoji="1" lang="zh-CN" altLang="en-US" strike="noStrike" noProof="1"/>
          </a:p>
          <a:p>
            <a:pPr lvl="2" fontAlgn="auto"/>
            <a:r>
              <a:rPr kumimoji="1" lang="zh-CN" altLang="en-US" strike="noStrike" noProof="1"/>
              <a:t>三级</a:t>
            </a:r>
            <a:endParaRPr kumimoji="1" lang="zh-CN" altLang="en-US" strike="noStrike" noProof="1"/>
          </a:p>
          <a:p>
            <a:pPr lvl="3" fontAlgn="auto"/>
            <a:r>
              <a:rPr kumimoji="1" lang="zh-CN" altLang="en-US" strike="noStrike" noProof="1"/>
              <a:t>四级</a:t>
            </a:r>
            <a:endParaRPr kumimoji="1" lang="zh-CN" altLang="en-US" strike="noStrike" noProof="1"/>
          </a:p>
          <a:p>
            <a:pPr lvl="4" fontAlgn="auto"/>
            <a:r>
              <a:rPr kumimoji="1" lang="zh-CN" altLang="en-US" strike="noStrike" noProof="1"/>
              <a:t>五级</a:t>
            </a:r>
            <a:endParaRPr kumimoji="1"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/>
            <a:endParaRPr kumimoji="1"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标题、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auto"/>
            <a:fld id="{C1C7950D-D695-2146-84BD-FE8068C7A46D}" type="datetime1">
              <a:rPr lang="zh-CN" altLang="en-US" strike="noStrike" noProof="1">
                <a:latin typeface="+mn-lt"/>
                <a:ea typeface="+mn-ea"/>
                <a:cs typeface="+mn-cs"/>
              </a:rPr>
            </a:fld>
            <a:endParaRPr lang="en-US" altLang="zh-CN" strike="noStrike" noProof="1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auto"/>
            <a:endParaRPr lang="en-US" altLang="zh-CN" strike="noStrike" noProof="1"/>
          </a:p>
        </p:txBody>
      </p:sp>
      <p:sp>
        <p:nvSpPr>
          <p:cNvPr id="8" name="幻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auto"/>
            <a:fld id="{F0777F03-AF6D-6445-A64F-E0A693162F04}" type="slidenum">
              <a:rPr lang="zh-CN" altLang="en-US" strike="noStrike" noProof="1">
                <a:latin typeface="+mn-lt"/>
                <a:ea typeface="+mn-ea"/>
                <a:cs typeface="+mn-cs"/>
              </a:rPr>
            </a:fld>
            <a:endParaRPr lang="en-US" altLang="zh-CN" strike="noStrike" noProof="1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auto"/>
            <a:fld id="{E37FA246-D6CD-F64B-99DC-DBEFA78706BE}" type="datetime1">
              <a:rPr lang="zh-CN" altLang="en-US" strike="noStrike" noProof="1">
                <a:latin typeface="+mn-lt"/>
                <a:ea typeface="+mn-ea"/>
                <a:cs typeface="+mn-cs"/>
              </a:rPr>
            </a:fld>
            <a:endParaRPr lang="en-US" altLang="zh-CN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auto"/>
            <a:endParaRPr lang="en-US" altLang="zh-CN" strike="noStrike" noProof="1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auto"/>
            <a:fld id="{FDDCA72E-9F83-1E4A-BA2E-E027FDF015DC}" type="slidenum">
              <a:rPr lang="zh-CN" altLang="en-US" strike="noStrike" noProof="1">
                <a:latin typeface="+mn-lt"/>
                <a:ea typeface="+mn-ea"/>
                <a:cs typeface="+mn-cs"/>
              </a:rPr>
            </a:fld>
            <a:endParaRPr lang="en-US" altLang="zh-CN" strike="noStrike" noProof="1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二级</a:t>
            </a:r>
            <a:endParaRPr lang="zh-CN" altLang="en-US"/>
          </a:p>
          <a:p>
            <a:pPr lvl="2" indent="-228600"/>
            <a:r>
              <a:rPr lang="zh-CN" altLang="en-US"/>
              <a:t>三级</a:t>
            </a:r>
            <a:endParaRPr lang="zh-CN" altLang="en-US"/>
          </a:p>
          <a:p>
            <a:pPr lvl="3" indent="-228600"/>
            <a:r>
              <a:rPr lang="zh-CN" altLang="en-US"/>
              <a:t>四级</a:t>
            </a:r>
            <a:endParaRPr lang="zh-CN" altLang="en-US"/>
          </a:p>
          <a:p>
            <a:pPr lvl="4" indent="-228600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/>
            <a:fld id="{96C98244-E7CE-7E4E-84D5-AE528F2EDB7A}" type="datetimeFigureOut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/>
            <a:endParaRPr kumimoji="1" lang="zh-CN" altLang="en-US" strike="noStrike" noProof="1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/>
            <a:fld id="{90CA2780-1BCA-4B45-BC2A-525004756F6D}" type="slidenum">
              <a:rPr kumimoji="1" lang="zh-CN" altLang="en-US" strike="noStrike" noProof="1" smtClean="0">
                <a:latin typeface="+mn-lt"/>
                <a:ea typeface="+mn-ea"/>
                <a:cs typeface="+mn-cs"/>
              </a:rPr>
            </a:fld>
            <a:endParaRPr kumimoji="1"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image" Target="../media/image22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6.jpeg"/><Relationship Id="rId1" Type="http://schemas.openxmlformats.org/officeDocument/2006/relationships/image" Target="../media/image2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s://www.hanzi5.com/" TargetMode="External"/><Relationship Id="rId1" Type="http://schemas.openxmlformats.org/officeDocument/2006/relationships/hyperlink" Target="http://bishun.strokeorder.info/" TargetMode="External"/></Relationships>
</file>

<file path=ppt/slides/_rels/slide2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7.jpeg"/><Relationship Id="rId3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image" Target="../media/image1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7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9.jpeg"/><Relationship Id="rId1" Type="http://schemas.openxmlformats.org/officeDocument/2006/relationships/image" Target="../media/image2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0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5.jpeg"/><Relationship Id="rId1" Type="http://schemas.openxmlformats.org/officeDocument/2006/relationships/image" Target="../media/image1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2.jpeg"/><Relationship Id="rId1" Type="http://schemas.openxmlformats.org/officeDocument/2006/relationships/image" Target="../media/image31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3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4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5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6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8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7.jpe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2"/>
          <p:cNvSpPr>
            <a:spLocks noGrp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 vert="horz" lIns="91440" tIns="45720" rIns="91440" bIns="45720" anchor="b"/>
          <a:lstStyle/>
          <a:p>
            <a:pPr defTabSz="914400">
              <a:lnSpc>
                <a:spcPct val="120000"/>
              </a:lnSpc>
              <a:buClrTx/>
              <a:buSzTx/>
              <a:buFontTx/>
            </a:pPr>
            <a:r>
              <a:rPr lang="en-US" altLang="zh-CN" sz="4000" dirty="0">
                <a:solidFill>
                  <a:srgbClr val="000000"/>
                </a:solidFill>
                <a:latin typeface="Microsoft YaHei" panose="020B0503020204020204" charset="-122"/>
                <a:ea typeface="Microsoft YaHei" panose="020B0503020204020204" charset="-122"/>
              </a:rPr>
              <a:t>Week</a:t>
            </a:r>
            <a:r>
              <a:rPr lang="zh-CN" altLang="en-US" sz="4000" dirty="0">
                <a:solidFill>
                  <a:srgbClr val="000000"/>
                </a:solidFill>
                <a:latin typeface="Microsoft YaHei" panose="020B0503020204020204" charset="-122"/>
                <a:ea typeface="Microsoft YaHei" panose="020B0503020204020204" charset="-122"/>
              </a:rPr>
              <a:t> </a:t>
            </a:r>
            <a:r>
              <a:rPr lang="en-US" altLang="zh-CN" sz="4000" dirty="0">
                <a:solidFill>
                  <a:srgbClr val="000000"/>
                </a:solidFill>
                <a:latin typeface="Microsoft YaHei" panose="020B0503020204020204" charset="-122"/>
                <a:ea typeface="Microsoft YaHei" panose="020B0503020204020204" charset="-122"/>
              </a:rPr>
              <a:t>6</a:t>
            </a:r>
            <a:r>
              <a:rPr lang="zh-CN" altLang="en-US" sz="4000" dirty="0">
                <a:solidFill>
                  <a:srgbClr val="000000"/>
                </a:solidFill>
                <a:latin typeface="Microsoft YaHei" panose="020B0503020204020204" charset="-122"/>
                <a:ea typeface="Microsoft YaHei" panose="020B0503020204020204" charset="-122"/>
              </a:rPr>
              <a:t> </a:t>
            </a:r>
            <a:endParaRPr lang="zh-CN" altLang="en-US" sz="4000" kern="1200" dirty="0">
              <a:solidFill>
                <a:srgbClr val="000000"/>
              </a:solidFill>
              <a:latin typeface="Microsoft YaHei" panose="020B0503020204020204" charset="-122"/>
              <a:ea typeface="Microsoft YaHei" panose="020B0503020204020204" charset="-122"/>
              <a:cs typeface="+mj-cs"/>
            </a:endParaRPr>
          </a:p>
        </p:txBody>
      </p:sp>
      <p:sp>
        <p:nvSpPr>
          <p:cNvPr id="5122" name="Rectangle 3"/>
          <p:cNvSpPr>
            <a:spLocks noGrp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 vert="horz" lIns="91440" tIns="45720" rIns="91440" bIns="45720" anchor="t"/>
          <a:lstStyle/>
          <a:p>
            <a:pPr>
              <a:lnSpc>
                <a:spcPct val="70000"/>
              </a:lnSpc>
            </a:pPr>
            <a:r>
              <a:rPr lang="zh-CN" altLang="zh-CN" sz="2800" dirty="0">
                <a:latin typeface="Arial Unicode MS" pitchFamily="34" charset="-128"/>
                <a:ea typeface="inherit"/>
              </a:rPr>
              <a:t>Qǐngwèn hái yǒu kòng fáng ma?</a:t>
            </a:r>
            <a:r>
              <a:rPr lang="zh-CN" altLang="zh-CN" sz="2800" dirty="0"/>
              <a:t> </a:t>
            </a:r>
            <a:endParaRPr lang="zh-CN" altLang="zh-CN" sz="2800" dirty="0">
              <a:latin typeface="Arial" panose="020B0604020202020204" pitchFamily="34" charset="0"/>
            </a:endParaRPr>
          </a:p>
          <a:p>
            <a:pPr defTabSz="914400">
              <a:lnSpc>
                <a:spcPct val="70000"/>
              </a:lnSpc>
              <a:buClrTx/>
              <a:buSzTx/>
            </a:pPr>
            <a:r>
              <a:rPr lang="zh-CN" altLang="en-US" sz="5400" kern="1200" dirty="0">
                <a:latin typeface="+mn-lt"/>
                <a:ea typeface="+mn-ea"/>
                <a:cs typeface="+mn-cs"/>
              </a:rPr>
              <a:t>请问还有空房吗</a:t>
            </a:r>
            <a:r>
              <a:rPr lang="en-US" altLang="zh-CN" sz="5400" kern="1200" dirty="0">
                <a:latin typeface="+mn-lt"/>
                <a:ea typeface="+mn-ea"/>
                <a:cs typeface="+mn-cs"/>
              </a:rPr>
              <a:t>?</a:t>
            </a:r>
            <a:endParaRPr lang="en-US" altLang="zh-CN" sz="5400" b="1" kern="1200" dirty="0">
              <a:solidFill>
                <a:srgbClr val="000000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110343" y="574904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/>
          <p:nvPr/>
        </p:nvSpPr>
        <p:spPr>
          <a:xfrm>
            <a:off x="2273300" y="1516063"/>
            <a:ext cx="1316038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dàt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á</a:t>
            </a:r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/>
          <p:nvPr/>
        </p:nvSpPr>
        <p:spPr>
          <a:xfrm>
            <a:off x="2268538" y="2384425"/>
            <a:ext cx="1250950" cy="9525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f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á</a:t>
            </a:r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ngkǎ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/>
          <p:nvPr/>
        </p:nvSpPr>
        <p:spPr>
          <a:xfrm>
            <a:off x="3105150" y="3227388"/>
            <a:ext cx="1628775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xìnyòngkǎ</a:t>
            </a:r>
            <a:endParaRPr lang="en-US" altLang="zh-CN" sz="2800">
              <a:latin typeface="Calibri" panose="020F0502020204030204" charset="0"/>
              <a:ea typeface="SimSun" panose="02010600030101010101" pitchFamily="2" charset="-122"/>
              <a:sym typeface="SimSun" panose="02010600030101010101" pitchFamily="2" charset="-122"/>
            </a:endParaRPr>
          </a:p>
        </p:txBody>
      </p:sp>
      <p:cxnSp>
        <p:nvCxnSpPr>
          <p:cNvPr id="6148" name="AutoShape 4"/>
          <p:cNvCxnSpPr/>
          <p:nvPr/>
        </p:nvCxnSpPr>
        <p:spPr>
          <a:xfrm flipH="1" flipV="1">
            <a:off x="100013" y="-15875"/>
            <a:ext cx="12700" cy="6872288"/>
          </a:xfrm>
          <a:prstGeom prst="straightConnector1">
            <a:avLst/>
          </a:prstGeom>
          <a:ln w="228600" cap="flat" cmpd="sng">
            <a:solidFill>
              <a:srgbClr val="800080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" name="组合 5"/>
          <p:cNvGrpSpPr/>
          <p:nvPr/>
        </p:nvGrpSpPr>
        <p:grpSpPr>
          <a:xfrm>
            <a:off x="771525" y="1516063"/>
            <a:ext cx="1338263" cy="544512"/>
            <a:chOff x="682668" y="3939837"/>
            <a:chExt cx="1338943" cy="543956"/>
          </a:xfrm>
        </p:grpSpPr>
        <p:sp>
          <p:nvSpPr>
            <p:cNvPr id="6150" name="圆角矩形 32"/>
            <p:cNvSpPr/>
            <p:nvPr/>
          </p:nvSpPr>
          <p:spPr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51" name="文本框 88"/>
            <p:cNvSpPr/>
            <p:nvPr/>
          </p:nvSpPr>
          <p:spPr>
            <a:xfrm>
              <a:off x="911304" y="3959851"/>
              <a:ext cx="905498" cy="523942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90170" tIns="46990" rIns="90170" bIns="46990" anchor="t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大堂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grpSp>
        <p:nvGrpSpPr>
          <p:cNvPr id="3" name="组合 6"/>
          <p:cNvGrpSpPr/>
          <p:nvPr/>
        </p:nvGrpSpPr>
        <p:grpSpPr>
          <a:xfrm>
            <a:off x="771525" y="2360613"/>
            <a:ext cx="1338263" cy="536575"/>
            <a:chOff x="682668" y="4792841"/>
            <a:chExt cx="1338943" cy="536981"/>
          </a:xfrm>
        </p:grpSpPr>
        <p:sp>
          <p:nvSpPr>
            <p:cNvPr id="6153" name="圆角矩形 31"/>
            <p:cNvSpPr/>
            <p:nvPr/>
          </p:nvSpPr>
          <p:spPr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54" name="文本框 107"/>
            <p:cNvSpPr/>
            <p:nvPr/>
          </p:nvSpPr>
          <p:spPr>
            <a:xfrm>
              <a:off x="912891" y="4792841"/>
              <a:ext cx="903911" cy="52490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90170" tIns="46990" rIns="90170" bIns="46990" anchor="t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房卡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>
          <a:xfrm>
            <a:off x="773113" y="3222625"/>
            <a:ext cx="2198687" cy="530225"/>
            <a:chOff x="683984" y="5619216"/>
            <a:chExt cx="2198467" cy="529187"/>
          </a:xfrm>
        </p:grpSpPr>
        <p:sp>
          <p:nvSpPr>
            <p:cNvPr id="6156" name="圆角矩形 30"/>
            <p:cNvSpPr/>
            <p:nvPr/>
          </p:nvSpPr>
          <p:spPr>
            <a:xfrm>
              <a:off x="683984" y="5619216"/>
              <a:ext cx="2198467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57" name="文本框 110"/>
            <p:cNvSpPr/>
            <p:nvPr/>
          </p:nvSpPr>
          <p:spPr>
            <a:xfrm>
              <a:off x="895960" y="5623288"/>
              <a:ext cx="1252730" cy="52348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信用卡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grpSp>
        <p:nvGrpSpPr>
          <p:cNvPr id="6158" name="组合 8"/>
          <p:cNvGrpSpPr/>
          <p:nvPr/>
        </p:nvGrpSpPr>
        <p:grpSpPr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6159" name="Text Box 4"/>
            <p:cNvSpPr txBox="1"/>
            <p:nvPr/>
          </p:nvSpPr>
          <p:spPr>
            <a:xfrm>
              <a:off x="329266" y="6819"/>
              <a:ext cx="3813059" cy="6463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/>
            <a:p>
              <a:pPr>
                <a:buSzTx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charset="-122"/>
                  <a:ea typeface="Microsoft YaHei" panose="020B0503020204020204" charset="-122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charset="-122"/>
                  <a:ea typeface="Microsoft YaHei" panose="020B0503020204020204" charset="-122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charset="-122"/>
                <a:ea typeface="Microsoft YaHei" panose="020B0503020204020204" charset="-122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/>
          <p:nvPr/>
        </p:nvSpPr>
        <p:spPr>
          <a:xfrm>
            <a:off x="10377488" y="1522413"/>
            <a:ext cx="1573212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f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á</a:t>
            </a:r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ng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 jiān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/>
          <p:nvPr/>
        </p:nvSpPr>
        <p:spPr>
          <a:xfrm>
            <a:off x="10523538" y="2413000"/>
            <a:ext cx="1262062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hùzhào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38" name="文本框 149"/>
          <p:cNvSpPr/>
          <p:nvPr/>
        </p:nvSpPr>
        <p:spPr>
          <a:xfrm>
            <a:off x="10377488" y="3248025"/>
            <a:ext cx="1655762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yínhángkǎ</a:t>
            </a:r>
            <a:endParaRPr lang="en-US" altLang="zh-CN" sz="2800">
              <a:latin typeface="Calibri" panose="020F0502020204030204" charset="0"/>
              <a:ea typeface="SimSun" panose="02010600030101010101" pitchFamily="2" charset="-122"/>
              <a:sym typeface="SimSun" panose="02010600030101010101" pitchFamily="2" charset="-122"/>
            </a:endParaRPr>
          </a:p>
        </p:txBody>
      </p:sp>
      <p:grpSp>
        <p:nvGrpSpPr>
          <p:cNvPr id="6" name="组合 38"/>
          <p:cNvGrpSpPr/>
          <p:nvPr/>
        </p:nvGrpSpPr>
        <p:grpSpPr>
          <a:xfrm>
            <a:off x="8926513" y="1536700"/>
            <a:ext cx="1338262" cy="544513"/>
            <a:chOff x="682668" y="3939837"/>
            <a:chExt cx="1338943" cy="543956"/>
          </a:xfrm>
        </p:grpSpPr>
        <p:sp>
          <p:nvSpPr>
            <p:cNvPr id="6165" name="圆角矩形 32"/>
            <p:cNvSpPr/>
            <p:nvPr/>
          </p:nvSpPr>
          <p:spPr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66" name="文本框 88"/>
            <p:cNvSpPr/>
            <p:nvPr/>
          </p:nvSpPr>
          <p:spPr>
            <a:xfrm>
              <a:off x="911304" y="3959851"/>
              <a:ext cx="905498" cy="523942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90170" tIns="46990" rIns="90170" bIns="46990" anchor="t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房间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grpSp>
        <p:nvGrpSpPr>
          <p:cNvPr id="7" name="组合 41"/>
          <p:cNvGrpSpPr/>
          <p:nvPr/>
        </p:nvGrpSpPr>
        <p:grpSpPr>
          <a:xfrm>
            <a:off x="8926513" y="2381250"/>
            <a:ext cx="1338262" cy="536575"/>
            <a:chOff x="682668" y="4792841"/>
            <a:chExt cx="1338943" cy="536981"/>
          </a:xfrm>
        </p:grpSpPr>
        <p:sp>
          <p:nvSpPr>
            <p:cNvPr id="6168" name="圆角矩形 31"/>
            <p:cNvSpPr/>
            <p:nvPr/>
          </p:nvSpPr>
          <p:spPr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69" name="文本框 107"/>
            <p:cNvSpPr/>
            <p:nvPr/>
          </p:nvSpPr>
          <p:spPr>
            <a:xfrm>
              <a:off x="922892" y="4792841"/>
              <a:ext cx="895806" cy="5249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护照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grpSp>
        <p:nvGrpSpPr>
          <p:cNvPr id="8" name="组合 44"/>
          <p:cNvGrpSpPr/>
          <p:nvPr/>
        </p:nvGrpSpPr>
        <p:grpSpPr>
          <a:xfrm>
            <a:off x="8928100" y="3243263"/>
            <a:ext cx="1338263" cy="528637"/>
            <a:chOff x="683984" y="5619216"/>
            <a:chExt cx="1338943" cy="529394"/>
          </a:xfrm>
        </p:grpSpPr>
        <p:sp>
          <p:nvSpPr>
            <p:cNvPr id="6171" name="圆角矩形 30"/>
            <p:cNvSpPr/>
            <p:nvPr/>
          </p:nvSpPr>
          <p:spPr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72" name="文本框 110"/>
            <p:cNvSpPr/>
            <p:nvPr/>
          </p:nvSpPr>
          <p:spPr>
            <a:xfrm>
              <a:off x="747483" y="5622651"/>
              <a:ext cx="1253492" cy="52595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银行卡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30" name="文本框 149"/>
          <p:cNvSpPr/>
          <p:nvPr/>
        </p:nvSpPr>
        <p:spPr>
          <a:xfrm>
            <a:off x="2262188" y="4121150"/>
            <a:ext cx="1130300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zh-CN" altLang="zh-CN" sz="2800">
                <a:latin typeface="Calibri" panose="020F0502020204030204" charset="0"/>
                <a:ea typeface="SimSun" panose="02010600030101010101" pitchFamily="2" charset="-122"/>
              </a:rPr>
              <a:t>xiànjīn</a:t>
            </a:r>
            <a:endParaRPr lang="zh-CN" altLang="zh-CN" sz="2800">
              <a:latin typeface="Calibri" panose="020F0502020204030204" charset="0"/>
              <a:ea typeface="SimSun" panose="02010600030101010101" pitchFamily="2" charset="-122"/>
            </a:endParaRPr>
          </a:p>
        </p:txBody>
      </p:sp>
      <p:grpSp>
        <p:nvGrpSpPr>
          <p:cNvPr id="9" name="组合 7"/>
          <p:cNvGrpSpPr/>
          <p:nvPr/>
        </p:nvGrpSpPr>
        <p:grpSpPr>
          <a:xfrm>
            <a:off x="768350" y="4116388"/>
            <a:ext cx="1338263" cy="528637"/>
            <a:chOff x="683984" y="5619216"/>
            <a:chExt cx="1338943" cy="529394"/>
          </a:xfrm>
        </p:grpSpPr>
        <p:sp>
          <p:nvSpPr>
            <p:cNvPr id="6175" name="圆角矩形 30"/>
            <p:cNvSpPr/>
            <p:nvPr/>
          </p:nvSpPr>
          <p:spPr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76" name="文本框 110"/>
            <p:cNvSpPr/>
            <p:nvPr/>
          </p:nvSpPr>
          <p:spPr>
            <a:xfrm>
              <a:off x="931148" y="5622651"/>
              <a:ext cx="895805" cy="52595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现金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39" name="文本框 149"/>
          <p:cNvSpPr/>
          <p:nvPr/>
        </p:nvSpPr>
        <p:spPr>
          <a:xfrm>
            <a:off x="10372725" y="4141788"/>
            <a:ext cx="1081088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lóutī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grpSp>
        <p:nvGrpSpPr>
          <p:cNvPr id="10" name="组合 44"/>
          <p:cNvGrpSpPr/>
          <p:nvPr/>
        </p:nvGrpSpPr>
        <p:grpSpPr>
          <a:xfrm>
            <a:off x="8923338" y="4137025"/>
            <a:ext cx="1338262" cy="542925"/>
            <a:chOff x="683984" y="5619216"/>
            <a:chExt cx="1338943" cy="544394"/>
          </a:xfrm>
        </p:grpSpPr>
        <p:sp>
          <p:nvSpPr>
            <p:cNvPr id="6179" name="圆角矩形 30"/>
            <p:cNvSpPr/>
            <p:nvPr/>
          </p:nvSpPr>
          <p:spPr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80" name="文本框 110"/>
            <p:cNvSpPr/>
            <p:nvPr/>
          </p:nvSpPr>
          <p:spPr>
            <a:xfrm>
              <a:off x="941449" y="5638447"/>
              <a:ext cx="895806" cy="52516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楼梯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46" name="文本框 149"/>
          <p:cNvSpPr/>
          <p:nvPr/>
        </p:nvSpPr>
        <p:spPr>
          <a:xfrm>
            <a:off x="7310438" y="1562100"/>
            <a:ext cx="1514475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qi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á</a:t>
            </a:r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nt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á</a:t>
            </a:r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/>
          <p:nvPr/>
        </p:nvGrpSpPr>
        <p:grpSpPr>
          <a:xfrm>
            <a:off x="5745163" y="1557338"/>
            <a:ext cx="1338262" cy="530225"/>
            <a:chOff x="683984" y="5619216"/>
            <a:chExt cx="1338943" cy="529187"/>
          </a:xfrm>
        </p:grpSpPr>
        <p:sp>
          <p:nvSpPr>
            <p:cNvPr id="6183" name="圆角矩形 30"/>
            <p:cNvSpPr/>
            <p:nvPr/>
          </p:nvSpPr>
          <p:spPr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84" name="文本框 110"/>
            <p:cNvSpPr/>
            <p:nvPr/>
          </p:nvSpPr>
          <p:spPr>
            <a:xfrm>
              <a:off x="1060010" y="5622652"/>
              <a:ext cx="895806" cy="52348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前台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51" name="文本框 149"/>
          <p:cNvSpPr/>
          <p:nvPr/>
        </p:nvSpPr>
        <p:spPr>
          <a:xfrm>
            <a:off x="7285038" y="2409825"/>
            <a:ext cx="1431925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f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á</a:t>
            </a:r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ngjià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3" name="组合 7"/>
          <p:cNvGrpSpPr/>
          <p:nvPr/>
        </p:nvGrpSpPr>
        <p:grpSpPr>
          <a:xfrm>
            <a:off x="5745163" y="2405063"/>
            <a:ext cx="1338262" cy="530225"/>
            <a:chOff x="683984" y="5619216"/>
            <a:chExt cx="1338943" cy="529187"/>
          </a:xfrm>
        </p:grpSpPr>
        <p:sp>
          <p:nvSpPr>
            <p:cNvPr id="6187" name="圆角矩形 30"/>
            <p:cNvSpPr/>
            <p:nvPr/>
          </p:nvSpPr>
          <p:spPr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88" name="文本框 110"/>
            <p:cNvSpPr/>
            <p:nvPr/>
          </p:nvSpPr>
          <p:spPr>
            <a:xfrm>
              <a:off x="1062387" y="5622652"/>
              <a:ext cx="895806" cy="52348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房价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54" name="文本框 149"/>
          <p:cNvSpPr/>
          <p:nvPr/>
        </p:nvSpPr>
        <p:spPr>
          <a:xfrm>
            <a:off x="7289800" y="3227388"/>
            <a:ext cx="1025525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jièjìkǎ</a:t>
            </a:r>
            <a:endParaRPr lang="en-US" altLang="zh-CN" sz="2800">
              <a:latin typeface="Calibri" panose="020F0502020204030204" charset="0"/>
              <a:ea typeface="SimSun" panose="02010600030101010101" pitchFamily="2" charset="-122"/>
              <a:sym typeface="SimSun" panose="02010600030101010101" pitchFamily="2" charset="-122"/>
            </a:endParaRPr>
          </a:p>
        </p:txBody>
      </p:sp>
      <p:grpSp>
        <p:nvGrpSpPr>
          <p:cNvPr id="14" name="组合 44"/>
          <p:cNvGrpSpPr/>
          <p:nvPr/>
        </p:nvGrpSpPr>
        <p:grpSpPr>
          <a:xfrm>
            <a:off x="5751513" y="3222625"/>
            <a:ext cx="1485900" cy="528638"/>
            <a:chOff x="683984" y="5619216"/>
            <a:chExt cx="1486324" cy="529393"/>
          </a:xfrm>
        </p:grpSpPr>
        <p:sp>
          <p:nvSpPr>
            <p:cNvPr id="6191" name="圆角矩形 30"/>
            <p:cNvSpPr/>
            <p:nvPr/>
          </p:nvSpPr>
          <p:spPr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92" name="文本框 110"/>
            <p:cNvSpPr/>
            <p:nvPr/>
          </p:nvSpPr>
          <p:spPr>
            <a:xfrm>
              <a:off x="916815" y="5622651"/>
              <a:ext cx="1253493" cy="52595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借记卡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59" name="文本框 149"/>
          <p:cNvSpPr/>
          <p:nvPr/>
        </p:nvSpPr>
        <p:spPr>
          <a:xfrm>
            <a:off x="7381875" y="4156075"/>
            <a:ext cx="1004888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zh-CN" altLang="zh-CN" sz="2800">
                <a:latin typeface="Calibri" panose="020F0502020204030204" charset="0"/>
                <a:ea typeface="SimSun" panose="02010600030101010101" pitchFamily="2" charset="-122"/>
              </a:rPr>
              <a:t>diàntī</a:t>
            </a:r>
            <a:endParaRPr lang="zh-CN" altLang="zh-CN" sz="2800">
              <a:latin typeface="Calibri" panose="020F0502020204030204" charset="0"/>
              <a:ea typeface="SimSun" panose="02010600030101010101" pitchFamily="2" charset="-122"/>
            </a:endParaRPr>
          </a:p>
        </p:txBody>
      </p:sp>
      <p:grpSp>
        <p:nvGrpSpPr>
          <p:cNvPr id="15" name="组合 44"/>
          <p:cNvGrpSpPr/>
          <p:nvPr/>
        </p:nvGrpSpPr>
        <p:grpSpPr>
          <a:xfrm>
            <a:off x="5746750" y="4116388"/>
            <a:ext cx="1338263" cy="542925"/>
            <a:chOff x="683984" y="5619216"/>
            <a:chExt cx="1338943" cy="544395"/>
          </a:xfrm>
        </p:grpSpPr>
        <p:sp>
          <p:nvSpPr>
            <p:cNvPr id="6195" name="圆角矩形 30"/>
            <p:cNvSpPr/>
            <p:nvPr/>
          </p:nvSpPr>
          <p:spPr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6196" name="文本框 110"/>
            <p:cNvSpPr/>
            <p:nvPr/>
          </p:nvSpPr>
          <p:spPr>
            <a:xfrm>
              <a:off x="922639" y="5638447"/>
              <a:ext cx="895805" cy="52516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电梯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/>
      <p:bldP spid="5141" grpId="1" bldLvl="0"/>
      <p:bldP spid="5141" grpId="2" bldLvl="0"/>
      <p:bldP spid="5141" grpId="3" bldLvl="0"/>
      <p:bldP spid="5141" grpId="4" bldLvl="0"/>
      <p:bldP spid="5148" grpId="0" bldLvl="0"/>
      <p:bldP spid="5148" grpId="1" bldLvl="0"/>
      <p:bldP spid="5148" grpId="2" bldLvl="0"/>
      <p:bldP spid="5148" grpId="3" bldLvl="0"/>
      <p:bldP spid="5148" grpId="4" bldLvl="0"/>
      <p:bldP spid="5149" grpId="0" bldLvl="0"/>
      <p:bldP spid="5149" grpId="1" bldLvl="0"/>
      <p:bldP spid="5149" grpId="2" bldLvl="0"/>
      <p:bldP spid="5149" grpId="3" bldLvl="0"/>
      <p:bldP spid="5149" grpId="4" bldLvl="0"/>
      <p:bldP spid="36" grpId="0" bldLvl="0"/>
      <p:bldP spid="36" grpId="1" bldLvl="0"/>
      <p:bldP spid="36" grpId="2" bldLvl="0"/>
      <p:bldP spid="36" grpId="3" bldLvl="0"/>
      <p:bldP spid="36" grpId="4" bldLvl="0"/>
      <p:bldP spid="37" grpId="0" bldLvl="0"/>
      <p:bldP spid="37" grpId="1" bldLvl="0"/>
      <p:bldP spid="37" grpId="2" bldLvl="0"/>
      <p:bldP spid="37" grpId="3" bldLvl="0"/>
      <p:bldP spid="37" grpId="4" bldLvl="0"/>
      <p:bldP spid="38" grpId="0" bldLvl="0"/>
      <p:bldP spid="38" grpId="1" bldLvl="0"/>
      <p:bldP spid="38" grpId="2" bldLvl="0"/>
      <p:bldP spid="38" grpId="3" bldLvl="0"/>
      <p:bldP spid="38" grpId="4" bldLvl="0"/>
      <p:bldP spid="30" grpId="0" bldLvl="0"/>
      <p:bldP spid="30" grpId="1" bldLvl="0"/>
      <p:bldP spid="30" grpId="2" bldLvl="0"/>
      <p:bldP spid="30" grpId="3" bldLvl="0"/>
      <p:bldP spid="30" grpId="4" bldLvl="0"/>
      <p:bldP spid="39" grpId="0" bldLvl="0"/>
      <p:bldP spid="39" grpId="1" bldLvl="0"/>
      <p:bldP spid="39" grpId="2" bldLvl="0"/>
      <p:bldP spid="39" grpId="3" bldLvl="0"/>
      <p:bldP spid="39" grpId="4" bldLvl="0"/>
      <p:bldP spid="46" grpId="0" bldLvl="0"/>
      <p:bldP spid="46" grpId="1" bldLvl="0"/>
      <p:bldP spid="46" grpId="2" bldLvl="0"/>
      <p:bldP spid="46" grpId="3" bldLvl="0"/>
      <p:bldP spid="46" grpId="4" bldLvl="0"/>
      <p:bldP spid="51" grpId="0" bldLvl="0"/>
      <p:bldP spid="51" grpId="1" bldLvl="0"/>
      <p:bldP spid="51" grpId="2" bldLvl="0"/>
      <p:bldP spid="51" grpId="3" bldLvl="0"/>
      <p:bldP spid="51" grpId="4" bldLvl="0"/>
      <p:bldP spid="54" grpId="0" bldLvl="0"/>
      <p:bldP spid="54" grpId="1" bldLvl="0"/>
      <p:bldP spid="54" grpId="2" bldLvl="0"/>
      <p:bldP spid="54" grpId="3" bldLvl="0"/>
      <p:bldP spid="54" grpId="4" bldLvl="0"/>
      <p:bldP spid="59" grpId="0" bldLvl="0"/>
      <p:bldP spid="59" grpId="1" bldLvl="0"/>
      <p:bldP spid="59" grpId="2" bldLvl="0"/>
      <p:bldP spid="59" grpId="3" bldLvl="0"/>
      <p:bldP spid="59" grpId="4" bldLvl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文本框 142"/>
          <p:cNvSpPr/>
          <p:nvPr/>
        </p:nvSpPr>
        <p:spPr>
          <a:xfrm>
            <a:off x="2273300" y="1516063"/>
            <a:ext cx="909638" cy="5238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xiǎo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/>
          <p:nvPr/>
        </p:nvSpPr>
        <p:spPr>
          <a:xfrm>
            <a:off x="3436938" y="3184525"/>
            <a:ext cx="38449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háohuá dà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chuángfáng</a:t>
            </a:r>
            <a:endParaRPr lang="en-US" altLang="zh-CN" sz="24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cxnSp>
        <p:nvCxnSpPr>
          <p:cNvPr id="8195" name="AutoShape 4"/>
          <p:cNvCxnSpPr/>
          <p:nvPr/>
        </p:nvCxnSpPr>
        <p:spPr>
          <a:xfrm flipH="1" flipV="1">
            <a:off x="100013" y="-15875"/>
            <a:ext cx="12700" cy="6872288"/>
          </a:xfrm>
          <a:prstGeom prst="straightConnector1">
            <a:avLst/>
          </a:prstGeom>
          <a:ln w="228600" cap="flat" cmpd="sng">
            <a:solidFill>
              <a:srgbClr val="80008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196" name="圆角矩形 32"/>
          <p:cNvSpPr/>
          <p:nvPr/>
        </p:nvSpPr>
        <p:spPr>
          <a:xfrm>
            <a:off x="771525" y="1355725"/>
            <a:ext cx="2411413" cy="5683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</a:ln>
        </p:spPr>
        <p:txBody>
          <a:bodyPr anchor="t"/>
          <a:lstStyle/>
          <a:p>
            <a:endParaRPr lang="zh-CN" altLang="en-US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71737" name="文本框 88"/>
          <p:cNvSpPr/>
          <p:nvPr/>
        </p:nvSpPr>
        <p:spPr>
          <a:xfrm>
            <a:off x="1001713" y="1376363"/>
            <a:ext cx="2028825" cy="525462"/>
          </a:xfrm>
          <a:prstGeom prst="rect">
            <a:avLst/>
          </a:prstGeom>
          <a:noFill/>
          <a:ln w="9525">
            <a:noFill/>
          </a:ln>
        </p:spPr>
        <p:txBody>
          <a:bodyPr wrap="square" lIns="90170" tIns="46990" rIns="90170" bIns="46990" anchor="t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标准单人间</a:t>
            </a:r>
            <a:endParaRPr lang="zh-CN" altLang="en-US" sz="2800" b="1" dirty="0">
              <a:solidFill>
                <a:srgbClr val="000000"/>
              </a:solidFill>
              <a:latin typeface="Calibri" panose="020F0502020204030204" charset="0"/>
              <a:ea typeface="SimSun" panose="02010600030101010101" pitchFamily="2" charset="-122"/>
              <a:sym typeface="SimSun" panose="02010600030101010101" pitchFamily="2" charset="-122"/>
            </a:endParaRPr>
          </a:p>
        </p:txBody>
      </p:sp>
      <p:grpSp>
        <p:nvGrpSpPr>
          <p:cNvPr id="3" name="组合 6"/>
          <p:cNvGrpSpPr/>
          <p:nvPr/>
        </p:nvGrpSpPr>
        <p:grpSpPr>
          <a:xfrm>
            <a:off x="935038" y="4725988"/>
            <a:ext cx="1338262" cy="536575"/>
            <a:chOff x="682668" y="4792841"/>
            <a:chExt cx="1338943" cy="536981"/>
          </a:xfrm>
        </p:grpSpPr>
        <p:sp>
          <p:nvSpPr>
            <p:cNvPr id="8199" name="圆角矩形 31"/>
            <p:cNvSpPr/>
            <p:nvPr/>
          </p:nvSpPr>
          <p:spPr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8200" name="文本框 107"/>
            <p:cNvSpPr/>
            <p:nvPr/>
          </p:nvSpPr>
          <p:spPr>
            <a:xfrm>
              <a:off x="912891" y="4792841"/>
              <a:ext cx="903911" cy="52490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90170" tIns="46990" rIns="90170" bIns="46990" anchor="t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套房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grpSp>
        <p:nvGrpSpPr>
          <p:cNvPr id="8201" name="组合 8"/>
          <p:cNvGrpSpPr/>
          <p:nvPr/>
        </p:nvGrpSpPr>
        <p:grpSpPr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8202" name="Text Box 4"/>
            <p:cNvSpPr txBox="1"/>
            <p:nvPr/>
          </p:nvSpPr>
          <p:spPr>
            <a:xfrm>
              <a:off x="329266" y="6819"/>
              <a:ext cx="3813059" cy="6463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/>
            <a:p>
              <a:pPr>
                <a:buSzTx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charset="-122"/>
                  <a:ea typeface="Microsoft YaHei" panose="020B0503020204020204" charset="-122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charset="-122"/>
                  <a:ea typeface="Microsoft YaHei" panose="020B0503020204020204" charset="-122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charset="-122"/>
                <a:ea typeface="Microsoft YaHei" panose="020B0503020204020204" charset="-122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38"/>
          <p:cNvGrpSpPr/>
          <p:nvPr/>
        </p:nvGrpSpPr>
        <p:grpSpPr>
          <a:xfrm>
            <a:off x="727075" y="3132138"/>
            <a:ext cx="2387600" cy="544512"/>
            <a:chOff x="628881" y="3939837"/>
            <a:chExt cx="985233" cy="540937"/>
          </a:xfrm>
        </p:grpSpPr>
        <p:sp>
          <p:nvSpPr>
            <p:cNvPr id="8205" name="圆角矩形 32"/>
            <p:cNvSpPr/>
            <p:nvPr/>
          </p:nvSpPr>
          <p:spPr>
            <a:xfrm>
              <a:off x="628881" y="3939837"/>
              <a:ext cx="98523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8206" name="文本框 88"/>
            <p:cNvSpPr/>
            <p:nvPr/>
          </p:nvSpPr>
          <p:spPr>
            <a:xfrm>
              <a:off x="682668" y="3959851"/>
              <a:ext cx="931446" cy="52092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90170" tIns="46990" rIns="90170" bIns="46990" anchor="t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豪华大床房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grpSp>
        <p:nvGrpSpPr>
          <p:cNvPr id="7" name="组合 41"/>
          <p:cNvGrpSpPr/>
          <p:nvPr/>
        </p:nvGrpSpPr>
        <p:grpSpPr>
          <a:xfrm>
            <a:off x="5384800" y="5454650"/>
            <a:ext cx="2206625" cy="536575"/>
            <a:chOff x="682668" y="4792841"/>
            <a:chExt cx="2209090" cy="536981"/>
          </a:xfrm>
        </p:grpSpPr>
        <p:sp>
          <p:nvSpPr>
            <p:cNvPr id="8208" name="圆角矩形 31"/>
            <p:cNvSpPr/>
            <p:nvPr/>
          </p:nvSpPr>
          <p:spPr>
            <a:xfrm>
              <a:off x="682668" y="4800635"/>
              <a:ext cx="2209090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8209" name="文本框 107"/>
            <p:cNvSpPr/>
            <p:nvPr/>
          </p:nvSpPr>
          <p:spPr>
            <a:xfrm>
              <a:off x="922892" y="4792841"/>
              <a:ext cx="1968866" cy="5249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170" tIns="46990" rIns="90170" bIns="46990" anchor="t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豪华景观房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46" name="文本框 149"/>
          <p:cNvSpPr/>
          <p:nvPr/>
        </p:nvSpPr>
        <p:spPr>
          <a:xfrm>
            <a:off x="8027988" y="1990725"/>
            <a:ext cx="3379787" cy="9540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háohuá</a:t>
            </a:r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 dānrénjiān</a:t>
            </a:r>
            <a:endParaRPr lang="zh-CN" altLang="en-US" sz="2800" dirty="0">
              <a:latin typeface="Calibri" panose="020F0502020204030204" charset="0"/>
              <a:ea typeface="SimSun" panose="02010600030101010101" pitchFamily="2" charset="-122"/>
            </a:endParaRPr>
          </a:p>
          <a:p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/>
          <p:nvPr/>
        </p:nvGrpSpPr>
        <p:grpSpPr>
          <a:xfrm>
            <a:off x="5360988" y="1981200"/>
            <a:ext cx="3163887" cy="534988"/>
            <a:chOff x="683984" y="5619214"/>
            <a:chExt cx="2042269" cy="549489"/>
          </a:xfrm>
        </p:grpSpPr>
        <p:sp>
          <p:nvSpPr>
            <p:cNvPr id="8212" name="圆角矩形 30"/>
            <p:cNvSpPr/>
            <p:nvPr/>
          </p:nvSpPr>
          <p:spPr>
            <a:xfrm>
              <a:off x="683984" y="56192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8213" name="文本框 110"/>
            <p:cNvSpPr/>
            <p:nvPr/>
          </p:nvSpPr>
          <p:spPr>
            <a:xfrm>
              <a:off x="757387" y="5629291"/>
              <a:ext cx="1968866" cy="53941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90170" tIns="46990" rIns="90170" bIns="46990" anchor="t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豪华单人间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51" name="文本框 149"/>
          <p:cNvSpPr/>
          <p:nvPr/>
        </p:nvSpPr>
        <p:spPr>
          <a:xfrm>
            <a:off x="8320088" y="5454650"/>
            <a:ext cx="3832225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8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háohuá </a:t>
            </a:r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jǐngguānfáng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3" name="组合 7"/>
          <p:cNvGrpSpPr/>
          <p:nvPr/>
        </p:nvGrpSpPr>
        <p:grpSpPr>
          <a:xfrm>
            <a:off x="5360988" y="3822700"/>
            <a:ext cx="2803525" cy="530225"/>
            <a:chOff x="683984" y="5619216"/>
            <a:chExt cx="4003709" cy="529187"/>
          </a:xfrm>
        </p:grpSpPr>
        <p:sp>
          <p:nvSpPr>
            <p:cNvPr id="8216" name="圆角矩形 30"/>
            <p:cNvSpPr/>
            <p:nvPr/>
          </p:nvSpPr>
          <p:spPr>
            <a:xfrm>
              <a:off x="683984" y="5619216"/>
              <a:ext cx="325219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</a:ln>
          </p:spPr>
          <p:txBody>
            <a:bodyPr anchor="t"/>
            <a:lstStyle/>
            <a:p>
              <a:endParaRPr lang="zh-CN" altLang="en-US">
                <a:latin typeface="Calibri" panose="020F0502020204030204" charset="0"/>
                <a:ea typeface="SimSun" panose="02010600030101010101" pitchFamily="2" charset="-122"/>
              </a:endParaRPr>
            </a:p>
          </p:txBody>
        </p:sp>
        <p:sp>
          <p:nvSpPr>
            <p:cNvPr id="8217" name="文本框 110"/>
            <p:cNvSpPr/>
            <p:nvPr/>
          </p:nvSpPr>
          <p:spPr>
            <a:xfrm>
              <a:off x="1062386" y="5622652"/>
              <a:ext cx="3625307" cy="52348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90170" tIns="46990" rIns="90170" bIns="46990" anchor="t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charset="0"/>
                  <a:ea typeface="SimSun" panose="02010600030101010101" pitchFamily="2" charset="-122"/>
                  <a:sym typeface="SimSun" panose="02010600030101010101" pitchFamily="2" charset="-122"/>
                </a:rPr>
                <a:t>豪华海景房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320088" y="3822700"/>
            <a:ext cx="254317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háohuá </a:t>
            </a:r>
            <a:r>
              <a:rPr lang="is-IS" altLang="zh-CN" sz="24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hǎijǐngfáng</a:t>
            </a:r>
            <a:endParaRPr lang="zh-CN" altLang="en-US" sz="2400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114675" y="1422400"/>
            <a:ext cx="2873375" cy="736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zh-CN" altLang="en-US" sz="2400" dirty="0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biāozhǔn dānrénjiān</a:t>
            </a:r>
            <a:endParaRPr lang="zh-CN" altLang="en-US" sz="2400" dirty="0">
              <a:latin typeface="Calibri" panose="020F0502020204030204" charset="0"/>
              <a:ea typeface="SimSun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29" name="文本框 148"/>
          <p:cNvSpPr/>
          <p:nvPr/>
        </p:nvSpPr>
        <p:spPr>
          <a:xfrm>
            <a:off x="2876550" y="4787900"/>
            <a:ext cx="27495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  <a:sym typeface="SimSun" panose="02010600030101010101" pitchFamily="2" charset="-122"/>
              </a:rPr>
              <a:t>tàofáng</a:t>
            </a:r>
            <a:endParaRPr lang="en-US" altLang="zh-CN" sz="24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 bldLvl="0"/>
      <p:bldP spid="8193" grpId="1" bldLvl="0"/>
      <p:bldP spid="8193" grpId="2" bldLvl="0"/>
      <p:bldP spid="8193" grpId="4" bldLvl="0"/>
      <p:bldP spid="5148" grpId="0"/>
      <p:bldP spid="5148" grpId="1"/>
      <p:bldP spid="71737" grpId="0"/>
      <p:bldP spid="71737" grpId="1"/>
      <p:bldP spid="46" grpId="0"/>
      <p:bldP spid="46" grpId="1"/>
      <p:bldP spid="51" grpId="0"/>
      <p:bldP spid="51" grpId="1"/>
      <p:bldP spid="5" grpId="1"/>
      <p:bldP spid="16" grpId="0"/>
      <p:bldP spid="16" grpId="1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49275" y="365125"/>
            <a:ext cx="10515600" cy="1325563"/>
          </a:xfrm>
        </p:spPr>
        <p:txBody>
          <a:bodyPr vert="horz" lIns="91440" tIns="45720" rIns="91440" bIns="45720" anchor="ctr"/>
          <a:lstStyle/>
          <a:p>
            <a:pPr algn="ctr"/>
            <a:r>
              <a:rPr lang="en-US" altLang="zh-CN" sz="3600" dirty="0">
                <a:latin typeface="Arial" panose="020B0604020202020204" pitchFamily="34" charset="0"/>
              </a:rPr>
              <a:t>d</a:t>
            </a:r>
            <a:r>
              <a:rPr lang="it-IT" altLang="zh-CN" sz="36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3600" dirty="0" err="1">
                <a:latin typeface="Arial" panose="020B0604020202020204" pitchFamily="34" charset="0"/>
              </a:rPr>
              <a:t>táng</a:t>
            </a:r>
            <a:r>
              <a:rPr lang="it-IT" altLang="zh-CN" sz="3600" dirty="0">
                <a:latin typeface="Arial" panose="020B0604020202020204" pitchFamily="34" charset="0"/>
              </a:rPr>
              <a:t> </a:t>
            </a:r>
            <a:r>
              <a:rPr lang="it-IT" altLang="zh-CN" sz="3600" dirty="0" err="1">
                <a:latin typeface="Arial" panose="020B0604020202020204" pitchFamily="34" charset="0"/>
              </a:rPr>
              <a:t>d</a:t>
            </a:r>
            <a:r>
              <a:rPr lang="it-IT" altLang="zh-CN" sz="36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3600" dirty="0" err="1">
                <a:latin typeface="Arial" panose="020B0604020202020204" pitchFamily="34" charset="0"/>
              </a:rPr>
              <a:t>tīng</a:t>
            </a:r>
            <a:br>
              <a:rPr lang="zh-CN" altLang="en-US" sz="3600" dirty="0">
                <a:latin typeface="Arial" panose="020B0604020202020204" pitchFamily="34" charset="0"/>
              </a:rPr>
            </a:br>
            <a:r>
              <a:rPr lang="en-US" altLang="zh-CN" sz="3600" dirty="0">
                <a:latin typeface="Arial" panose="020B0604020202020204" pitchFamily="34" charset="0"/>
              </a:rPr>
              <a:t>            </a:t>
            </a:r>
            <a:r>
              <a:rPr lang="zh-CN" altLang="en-US" dirty="0"/>
              <a:t>大堂／大厅  </a:t>
            </a:r>
            <a:r>
              <a:rPr lang="en-US" altLang="zh-CN" dirty="0"/>
              <a:t>lobby</a:t>
            </a:r>
            <a:endParaRPr lang="zh-CN" altLang="en-US" dirty="0"/>
          </a:p>
        </p:txBody>
      </p:sp>
      <p:pic>
        <p:nvPicPr>
          <p:cNvPr id="5" name="内容占位符 4" descr="/Users/ziyu/Downloads/949de0cb512abe49f414ff14a59e4345.jpg"/>
          <p:cNvPicPr>
            <a:picLocks noGrp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603500" y="2341563"/>
            <a:ext cx="6407150" cy="435133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6750" y="284163"/>
            <a:ext cx="10515600" cy="1325562"/>
          </a:xfrm>
        </p:spPr>
        <p:txBody>
          <a:bodyPr vert="horz" lIns="91440" tIns="45720" rIns="91440" bIns="45720" anchor="ctr"/>
          <a:lstStyle/>
          <a:p>
            <a:pPr algn="ctr"/>
            <a:r>
              <a:rPr lang="hu-HU" altLang="zh-CN" sz="3200" dirty="0" err="1">
                <a:latin typeface="Arial" panose="020B0604020202020204" pitchFamily="34" charset="0"/>
              </a:rPr>
              <a:t>qiántái</a:t>
            </a:r>
            <a:br>
              <a:rPr lang="zh-CN" altLang="en-US" sz="3200" dirty="0">
                <a:latin typeface="Arial" panose="020B0604020202020204" pitchFamily="34" charset="0"/>
              </a:rPr>
            </a:br>
            <a:r>
              <a:rPr lang="zh-CN" altLang="en-US" sz="3200" dirty="0">
                <a:latin typeface="Arial" panose="020B0604020202020204" pitchFamily="34" charset="0"/>
              </a:rPr>
              <a:t>                  </a:t>
            </a:r>
            <a:r>
              <a:rPr lang="zh-CN" altLang="en-US" dirty="0"/>
              <a:t>前台    </a:t>
            </a:r>
            <a:r>
              <a:rPr lang="en-US" altLang="zh-CN" sz="2400" dirty="0">
                <a:latin typeface="SimSun" panose="02010600030101010101" pitchFamily="2" charset="-122"/>
              </a:rPr>
              <a:t>reception</a:t>
            </a:r>
            <a:endParaRPr lang="zh-CN" altLang="en-US" sz="2400" dirty="0">
              <a:latin typeface="SimSun" panose="02010600030101010101" pitchFamily="2" charset="-122"/>
            </a:endParaRPr>
          </a:p>
        </p:txBody>
      </p:sp>
      <p:pic>
        <p:nvPicPr>
          <p:cNvPr id="4" name="图片 3" descr="/Users/ziyu/Downloads/a9d3fd1f4134970a686077169ecad1c8a7865df3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5718175" y="2995613"/>
            <a:ext cx="5264150" cy="35099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descr="/Users/ziyu/Downloads/u=929087361,492761313&amp;fm=27&amp;gp=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454025" y="3255963"/>
            <a:ext cx="5264150" cy="14954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is-IS" altLang="zh-CN" sz="3200" dirty="0">
                <a:latin typeface="Arial" panose="020B0604020202020204" pitchFamily="34" charset="0"/>
              </a:rPr>
              <a:t>fángjiān</a:t>
            </a:r>
            <a:br>
              <a:rPr lang="is-IS" altLang="zh-CN" dirty="0"/>
            </a:br>
            <a:r>
              <a:rPr lang="is-IS" altLang="zh-CN" dirty="0"/>
              <a:t>             </a:t>
            </a:r>
            <a:r>
              <a:rPr lang="zh-CN" altLang="en-US" dirty="0"/>
              <a:t>房间    </a:t>
            </a:r>
            <a:r>
              <a:rPr lang="en-US" altLang="zh-CN" dirty="0"/>
              <a:t>room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1950" y="2112963"/>
            <a:ext cx="6388100" cy="47450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r>
              <a:rPr lang="en-GB" altLang="zh-CN" dirty="0"/>
              <a:t>b</a:t>
            </a:r>
            <a:r>
              <a:rPr lang="hu-HU" altLang="zh-CN" dirty="0"/>
              <a:t>iāozhǔn dān rén jiān</a:t>
            </a:r>
            <a:br>
              <a:rPr lang="zh-CN" altLang="en-US" dirty="0"/>
            </a:br>
            <a:r>
              <a:rPr lang="zh-CN" altLang="en-US" dirty="0"/>
              <a:t>标准单人间                      </a:t>
            </a:r>
            <a:r>
              <a:rPr lang="en-US" altLang="zh-CN" sz="3200" dirty="0"/>
              <a:t>Standard single room </a:t>
            </a:r>
            <a:endParaRPr lang="zh-CN" altLang="en-US" dirty="0"/>
          </a:p>
        </p:txBody>
      </p:sp>
      <p:pic>
        <p:nvPicPr>
          <p:cNvPr id="4" name="图片 3" descr="/Users/ziyu/Downloads/44a359c76e5fadf068f616f999f4d80c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2482850" y="2449513"/>
            <a:ext cx="6140450" cy="43465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087438"/>
            <a:ext cx="10515600" cy="855663"/>
          </a:xfrm>
        </p:spPr>
        <p:txBody>
          <a:bodyPr>
            <a:normAutofit fontScale="90000"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hu-HU" altLang="zh-CN" sz="31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háohuá dān jiān</a:t>
            </a:r>
            <a:br>
              <a:rPr lang="zh-CN" altLang="en-US" sz="3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1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豪华单人间      </a:t>
            </a:r>
            <a:r>
              <a:rPr kumimoji="0" lang="en-US" altLang="zh-CN" sz="4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Deluxe Single Room </a:t>
            </a:r>
            <a:br>
              <a:rPr lang="en-US" altLang="zh-CN" dirty="0"/>
            </a:br>
            <a:br>
              <a:rPr lang="en-US" altLang="zh-CN" dirty="0"/>
            </a:br>
            <a:r>
              <a:rPr kumimoji="1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</a:t>
            </a:r>
            <a:endParaRPr kumimoji="1" lang="zh-CN" altLang="en-US" sz="44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图片 4" descr="/Users/ziyu/Downloads/23a61f96239614e2f202caa379a8207f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2882900" y="2620963"/>
            <a:ext cx="5451475" cy="39893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r>
              <a:rPr lang="it-IT" altLang="zh-CN" sz="2800" dirty="0" err="1">
                <a:latin typeface="Arial" panose="020B0604020202020204" pitchFamily="34" charset="0"/>
              </a:rPr>
              <a:t>háohuá</a:t>
            </a:r>
            <a:r>
              <a:rPr lang="it-IT" altLang="zh-CN" sz="2800" dirty="0">
                <a:latin typeface="Arial" panose="020B0604020202020204" pitchFamily="34" charset="0"/>
              </a:rPr>
              <a:t> d</a:t>
            </a:r>
            <a:r>
              <a:rPr lang="it-IT" altLang="zh-CN" sz="2800" dirty="0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2800" dirty="0">
                <a:latin typeface="Arial" panose="020B0604020202020204" pitchFamily="34" charset="0"/>
              </a:rPr>
              <a:t> </a:t>
            </a:r>
            <a:r>
              <a:rPr lang="it-IT" altLang="zh-CN" sz="2800" dirty="0" err="1">
                <a:latin typeface="Arial" panose="020B0604020202020204" pitchFamily="34" charset="0"/>
              </a:rPr>
              <a:t>chuáng</a:t>
            </a:r>
            <a:r>
              <a:rPr lang="it-IT" altLang="zh-CN" sz="2800" dirty="0">
                <a:latin typeface="Arial" panose="020B0604020202020204" pitchFamily="34" charset="0"/>
              </a:rPr>
              <a:t> </a:t>
            </a:r>
            <a:r>
              <a:rPr lang="it-IT" altLang="zh-CN" sz="2800" dirty="0" err="1">
                <a:latin typeface="Arial" panose="020B0604020202020204" pitchFamily="34" charset="0"/>
              </a:rPr>
              <a:t>fáng</a:t>
            </a:r>
            <a:r>
              <a:rPr lang="it-IT" altLang="zh-CN" sz="2800" dirty="0">
                <a:latin typeface="Arial" panose="020B0604020202020204" pitchFamily="34" charset="0"/>
              </a:rPr>
              <a:t> </a:t>
            </a:r>
            <a:br>
              <a:rPr lang="sk-SK" altLang="zh-CN" dirty="0"/>
            </a:br>
            <a:r>
              <a:rPr lang="zh-CN" altLang="en-US" dirty="0"/>
              <a:t>豪华大床房         </a:t>
            </a:r>
            <a:r>
              <a:rPr lang="en-US" altLang="zh-CN" sz="4000" dirty="0"/>
              <a:t>Deluxe king bed room</a:t>
            </a:r>
            <a:endParaRPr lang="zh-CN" altLang="en-US" sz="4000" dirty="0"/>
          </a:p>
        </p:txBody>
      </p:sp>
      <p:pic>
        <p:nvPicPr>
          <p:cNvPr id="4" name="图片 3" descr="/Users/ziyu/Downloads/3c98126aa5e63fe28835c5d1016e5b8b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3022600" y="2430463"/>
            <a:ext cx="5635625" cy="4165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r>
              <a:rPr lang="it-IT" altLang="zh-CN" dirty="0" err="1"/>
              <a:t>tàofáng</a:t>
            </a:r>
            <a:br>
              <a:rPr lang="zh-CN" altLang="en-US" dirty="0"/>
            </a:br>
            <a:r>
              <a:rPr lang="zh-CN" altLang="en-US" dirty="0"/>
              <a:t>套房         </a:t>
            </a:r>
            <a:r>
              <a:rPr lang="en-US" altLang="zh-CN" dirty="0"/>
              <a:t>suite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9850" y="2751138"/>
            <a:ext cx="6086475" cy="40163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r>
              <a:rPr lang="cs-CZ" altLang="zh-CN" sz="2800" dirty="0" err="1">
                <a:latin typeface="Arial" panose="020B0604020202020204" pitchFamily="34" charset="0"/>
              </a:rPr>
              <a:t>háohuá</a:t>
            </a:r>
            <a:r>
              <a:rPr lang="cs-CZ" altLang="zh-CN" sz="2800" dirty="0">
                <a:latin typeface="Arial" panose="020B0604020202020204" pitchFamily="34" charset="0"/>
              </a:rPr>
              <a:t> </a:t>
            </a:r>
            <a:r>
              <a:rPr lang="cs-CZ" altLang="zh-CN" sz="2800" dirty="0" err="1">
                <a:latin typeface="Arial" panose="020B0604020202020204" pitchFamily="34" charset="0"/>
              </a:rPr>
              <a:t>hǎijǐng</a:t>
            </a:r>
            <a:r>
              <a:rPr lang="cs-CZ" altLang="zh-CN" sz="2800" dirty="0">
                <a:latin typeface="Arial" panose="020B0604020202020204" pitchFamily="34" charset="0"/>
              </a:rPr>
              <a:t> </a:t>
            </a:r>
            <a:r>
              <a:rPr lang="cs-CZ" altLang="zh-CN" sz="2800" dirty="0" err="1">
                <a:latin typeface="Arial" panose="020B0604020202020204" pitchFamily="34" charset="0"/>
              </a:rPr>
              <a:t>fáng</a:t>
            </a:r>
            <a:br>
              <a:rPr lang="cs-CZ" altLang="zh-CN" sz="2800" dirty="0">
                <a:latin typeface="Arial" panose="020B0604020202020204" pitchFamily="34" charset="0"/>
              </a:rPr>
            </a:br>
            <a:r>
              <a:rPr lang="zh-CN" altLang="en-US" dirty="0"/>
              <a:t>豪华海景房        </a:t>
            </a:r>
            <a:r>
              <a:rPr lang="en-US" altLang="zh-CN" sz="3200" dirty="0"/>
              <a:t>Deluxe Seaview Room</a:t>
            </a:r>
            <a:endParaRPr lang="zh-CN" altLang="en-US" sz="3200" dirty="0"/>
          </a:p>
        </p:txBody>
      </p:sp>
      <p:pic>
        <p:nvPicPr>
          <p:cNvPr id="4" name="图片 3" descr="/Users/ziyu/Downloads/u=3971961666,1505469830&amp;fm=27&amp;gp=0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2717800" y="2613025"/>
            <a:ext cx="5842000" cy="4089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r>
              <a:rPr lang="en-US" altLang="zh-CN" dirty="0"/>
              <a:t>h</a:t>
            </a:r>
            <a:r>
              <a:rPr lang="is-IS" altLang="zh-CN" dirty="0"/>
              <a:t>áohuá jǐngguān fáng</a:t>
            </a:r>
            <a:br>
              <a:rPr lang="is-IS" altLang="zh-CN" dirty="0"/>
            </a:br>
            <a:r>
              <a:rPr lang="zh-CN" altLang="en-US" dirty="0"/>
              <a:t>豪华景观房                   </a:t>
            </a:r>
            <a:r>
              <a:rPr lang="en-US" altLang="zh-CN" sz="3600" dirty="0"/>
              <a:t>Deluxe View Room</a:t>
            </a:r>
            <a:endParaRPr lang="zh-CN" altLang="en-US" sz="3600" dirty="0"/>
          </a:p>
        </p:txBody>
      </p:sp>
      <p:pic>
        <p:nvPicPr>
          <p:cNvPr id="4" name="图片 3" descr="/Users/ziyu/Downloads/u=2177889461,3635945902&amp;fm=27&amp;gp=0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2133600" y="3055938"/>
            <a:ext cx="6919913" cy="36909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8275" y="365125"/>
            <a:ext cx="10515600" cy="1325563"/>
          </a:xfrm>
        </p:spPr>
        <p:txBody>
          <a:bodyPr vert="horz" lIns="91440" tIns="45720" rIns="91440" bIns="45720" anchor="ctr"/>
          <a:lstStyle/>
          <a:p>
            <a:pPr algn="ctr"/>
            <a:r>
              <a:rPr lang="is-IS" altLang="zh-CN" dirty="0"/>
              <a:t>fáng kǎ</a:t>
            </a:r>
            <a:br>
              <a:rPr lang="zh-CN" altLang="en-US" dirty="0"/>
            </a:br>
            <a:r>
              <a:rPr lang="zh-CN" altLang="en-US" dirty="0"/>
              <a:t>                  房卡    </a:t>
            </a:r>
            <a:r>
              <a:rPr lang="en-US" altLang="zh-CN" sz="2800" dirty="0"/>
              <a:t>room card</a:t>
            </a:r>
            <a:endParaRPr lang="zh-CN" altLang="en-US" sz="2800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87700" y="2576513"/>
            <a:ext cx="5521325" cy="417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8475" y="365125"/>
            <a:ext cx="10515600" cy="1325563"/>
          </a:xfrm>
        </p:spPr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h</a:t>
            </a:r>
            <a:r>
              <a:rPr lang="it-IT" altLang="zh-CN" dirty="0" err="1"/>
              <a:t>ùzhào</a:t>
            </a:r>
            <a:br>
              <a:rPr lang="zh-CN" altLang="en-US" dirty="0"/>
            </a:br>
            <a:r>
              <a:rPr lang="en-US" altLang="zh-CN" dirty="0"/>
              <a:t>                 </a:t>
            </a:r>
            <a:r>
              <a:rPr lang="zh-CN" altLang="en-US" dirty="0"/>
              <a:t>护照     </a:t>
            </a:r>
            <a:r>
              <a:rPr lang="en-US" altLang="zh-CN" sz="3200" dirty="0"/>
              <a:t>passport</a:t>
            </a:r>
            <a:endParaRPr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89225" y="3143250"/>
            <a:ext cx="2362200" cy="344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155950"/>
            <a:ext cx="2362200" cy="3429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it-IT" altLang="zh-CN" sz="2800" dirty="0" err="1">
                <a:latin typeface="Arial" panose="020B0604020202020204" pitchFamily="34" charset="0"/>
              </a:rPr>
              <a:t>xìnyòngkǎ</a:t>
            </a:r>
            <a:br>
              <a:rPr lang="it-IT" altLang="zh-CN" sz="2800" dirty="0">
                <a:latin typeface="Arial" panose="020B0604020202020204" pitchFamily="34" charset="0"/>
              </a:rPr>
            </a:br>
            <a:r>
              <a:rPr lang="it-IT" altLang="zh-CN" sz="2800" dirty="0">
                <a:latin typeface="Arial" panose="020B0604020202020204" pitchFamily="34" charset="0"/>
              </a:rPr>
              <a:t>                  </a:t>
            </a:r>
            <a:r>
              <a:rPr lang="zh-CN" altLang="en-US" dirty="0"/>
              <a:t>信用卡</a:t>
            </a:r>
            <a:r>
              <a:rPr lang="en-US" altLang="zh-CN" dirty="0"/>
              <a:t> </a:t>
            </a:r>
            <a:r>
              <a:rPr lang="en-US" altLang="zh-CN" sz="2800" dirty="0"/>
              <a:t>credit card</a:t>
            </a:r>
            <a:endParaRPr lang="zh-CN" altLang="en-US" sz="2800" dirty="0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286000" y="3556000"/>
            <a:ext cx="7620000" cy="21971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22400" y="365125"/>
            <a:ext cx="10515600" cy="1325563"/>
          </a:xfrm>
        </p:spPr>
        <p:txBody>
          <a:bodyPr>
            <a:normAutofit fontScale="90000"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it-IT" altLang="zh-CN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jiè jì kǎ</a:t>
            </a:r>
            <a:r>
              <a:rPr kumimoji="0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altLang="zh-CN" dirty="0"/>
            </a:br>
            <a:r>
              <a:rPr kumimoji="1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借记卡 </a:t>
            </a:r>
            <a:r>
              <a:rPr kumimoji="1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debit card</a:t>
            </a:r>
            <a:br>
              <a:rPr kumimoji="1" lang="zh-CN" altLang="en-US" dirty="0"/>
            </a:br>
            <a:endParaRPr kumimoji="1" lang="zh-CN" altLang="en-US" sz="44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3679825" y="3040063"/>
            <a:ext cx="3949700" cy="2482850"/>
          </a:xfrm>
        </p:spPr>
      </p:pic>
      <p:sp>
        <p:nvSpPr>
          <p:cNvPr id="3" name="文本框 2"/>
          <p:cNvSpPr txBox="1"/>
          <p:nvPr/>
        </p:nvSpPr>
        <p:spPr>
          <a:xfrm>
            <a:off x="5694363" y="101600"/>
            <a:ext cx="3870325" cy="1200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hu-HU" altLang="zh-CN" sz="2800" dirty="0" err="1">
                <a:latin typeface="Arial" panose="020B0604020202020204" pitchFamily="34" charset="0"/>
                <a:ea typeface="SimSun" panose="02010600030101010101" pitchFamily="2" charset="-122"/>
              </a:rPr>
              <a:t>yínháng</a:t>
            </a:r>
            <a:r>
              <a:rPr lang="hu-HU" altLang="zh-CN" sz="2800" dirty="0"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hu-HU" altLang="zh-CN" sz="2800" dirty="0" err="1">
                <a:latin typeface="Arial" panose="020B0604020202020204" pitchFamily="34" charset="0"/>
                <a:ea typeface="SimSun" panose="02010600030101010101" pitchFamily="2" charset="-122"/>
              </a:rPr>
              <a:t>kǎ</a:t>
            </a:r>
            <a:br>
              <a:rPr lang="it-IT" altLang="zh-CN" dirty="0">
                <a:latin typeface="Calibri" panose="020F0502020204030204" charset="0"/>
                <a:ea typeface="SimSun" panose="02010600030101010101" pitchFamily="2" charset="-122"/>
              </a:rPr>
            </a:br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</a:rPr>
              <a:t>银行卡</a:t>
            </a:r>
            <a:r>
              <a:rPr lang="en-US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latin typeface="Calibri" panose="020F0502020204030204" charset="0"/>
                <a:ea typeface="SimSun" panose="02010600030101010101" pitchFamily="2" charset="-122"/>
              </a:rPr>
              <a:t>bank card</a:t>
            </a:r>
            <a:endParaRPr lang="zh-CN" altLang="en-US" sz="2800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50863" y="365125"/>
            <a:ext cx="10515600" cy="1325563"/>
          </a:xfrm>
        </p:spPr>
        <p:txBody>
          <a:bodyPr vert="horz" lIns="91440" tIns="45720" rIns="91440" bIns="45720" anchor="ctr"/>
          <a:lstStyle/>
          <a:p>
            <a:pPr algn="ctr"/>
            <a:r>
              <a:rPr lang="it-IT" altLang="zh-CN" dirty="0" err="1"/>
              <a:t>xiànjīn</a:t>
            </a:r>
            <a:br>
              <a:rPr lang="it-IT" altLang="zh-CN" dirty="0"/>
            </a:br>
            <a:r>
              <a:rPr lang="zh-CN" altLang="en-US" dirty="0"/>
              <a:t>             现金     </a:t>
            </a:r>
            <a:r>
              <a:rPr lang="en-US" altLang="zh-CN" dirty="0"/>
              <a:t>cash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5200" y="2605088"/>
            <a:ext cx="6985000" cy="43307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60413" y="365125"/>
            <a:ext cx="10515600" cy="1325563"/>
          </a:xfrm>
        </p:spPr>
        <p:txBody>
          <a:bodyPr>
            <a:normAutofit fontScale="90000"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d</a:t>
            </a:r>
            <a:r>
              <a:rPr kumimoji="0" lang="it-IT" altLang="zh-CN" sz="4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iàntī</a:t>
            </a:r>
            <a:br>
              <a:rPr lang="zh-CN" altLang="en-US" sz="4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zh-CN" sz="4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kumimoji="1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电梯     </a:t>
            </a:r>
            <a:r>
              <a:rPr kumimoji="1" lang="en-US" altLang="zh-CN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lift</a:t>
            </a:r>
            <a:endParaRPr kumimoji="1" lang="zh-CN" altLang="en-US" sz="44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60663" y="2657475"/>
            <a:ext cx="6773862" cy="4114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0675" y="247650"/>
            <a:ext cx="10515600" cy="1325563"/>
          </a:xfrm>
        </p:spPr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l</a:t>
            </a:r>
            <a:r>
              <a:rPr lang="is-IS" altLang="zh-CN" dirty="0"/>
              <a:t>óutī</a:t>
            </a:r>
            <a:br>
              <a:rPr lang="zh-CN" altLang="en-US" dirty="0"/>
            </a:br>
            <a:r>
              <a:rPr lang="zh-CN" altLang="en-US" dirty="0"/>
              <a:t>             楼梯  </a:t>
            </a:r>
            <a:r>
              <a:rPr lang="en-US" altLang="zh-CN" sz="3200" dirty="0">
                <a:latin typeface="SimSun" panose="02010600030101010101" pitchFamily="2" charset="-122"/>
              </a:rPr>
              <a:t>stairs</a:t>
            </a:r>
            <a:endParaRPr lang="zh-CN" altLang="en-US" sz="3200" dirty="0">
              <a:latin typeface="SimSun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70113" y="2306638"/>
            <a:ext cx="7221537" cy="4551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/Users/ziyu/Downloads/7f07634d91508c8c7ae8c8e1c83e0889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4075113" y="2190750"/>
            <a:ext cx="4186237" cy="4667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289550" y="204788"/>
            <a:ext cx="4011613" cy="1538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200" dirty="0">
                <a:latin typeface="Arial" panose="020B0604020202020204" pitchFamily="34" charset="0"/>
                <a:ea typeface="SimSun" panose="02010600030101010101" pitchFamily="2" charset="-122"/>
              </a:rPr>
              <a:t>f</a:t>
            </a:r>
            <a:r>
              <a:rPr lang="it-IT" altLang="zh-CN" sz="3200" dirty="0" err="1">
                <a:latin typeface="Arial" panose="020B0604020202020204" pitchFamily="34" charset="0"/>
                <a:ea typeface="SimSun" panose="02010600030101010101" pitchFamily="2" charset="-122"/>
              </a:rPr>
              <a:t>ángji</a:t>
            </a:r>
            <a:r>
              <a:rPr lang="it-IT" altLang="zh-CN" sz="32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endParaRPr lang="zh-CN" altLang="en-US" sz="3200" dirty="0"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r>
              <a:rPr lang="zh-CN" altLang="en-US" sz="4400" dirty="0">
                <a:latin typeface="Calibri" panose="020F0502020204030204" charset="0"/>
                <a:ea typeface="SimSun" panose="02010600030101010101" pitchFamily="2" charset="-122"/>
              </a:rPr>
              <a:t> 房价   </a:t>
            </a:r>
            <a:r>
              <a:rPr lang="en-US" altLang="zh-CN" sz="2800" dirty="0">
                <a:latin typeface="Calibri" panose="020F0502020204030204" charset="0"/>
                <a:ea typeface="SimSun" panose="02010600030101010101" pitchFamily="2" charset="-122"/>
              </a:rPr>
              <a:t>room rate</a:t>
            </a:r>
            <a:endParaRPr lang="zh-CN" altLang="en-US" sz="2800" dirty="0">
              <a:latin typeface="Calibri" panose="020F0502020204030204" charset="0"/>
              <a:ea typeface="SimSun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/Users/ziyu/Downloads/7f07634d91508c8c7ae8c8e1c83e0889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2392363" cy="3406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90513" y="5054600"/>
            <a:ext cx="6423025" cy="1539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200" dirty="0">
                <a:latin typeface="Arial" panose="020B0604020202020204" pitchFamily="34" charset="0"/>
                <a:ea typeface="SimSun" panose="02010600030101010101" pitchFamily="2" charset="-122"/>
              </a:rPr>
              <a:t>f</a:t>
            </a:r>
            <a:r>
              <a:rPr lang="it-IT" altLang="zh-CN" sz="3200" dirty="0">
                <a:latin typeface="Arial" panose="020B0604020202020204" pitchFamily="34" charset="0"/>
                <a:ea typeface="SimSun" panose="02010600030101010101" pitchFamily="2" charset="-122"/>
              </a:rPr>
              <a:t>ángji</a:t>
            </a:r>
            <a:r>
              <a:rPr lang="it-IT" altLang="zh-CN" sz="3200" dirty="0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en-GB" altLang="zh-CN" sz="3200" dirty="0" err="1">
                <a:latin typeface="Calibri" panose="020F0502020204030204" charset="0"/>
                <a:ea typeface="SimSun" panose="02010600030101010101" pitchFamily="2" charset="-122"/>
              </a:rPr>
              <a:t>biǎo</a:t>
            </a:r>
            <a:endParaRPr lang="zh-CN" altLang="en-US" sz="3200" dirty="0"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r>
              <a:rPr lang="zh-CN" altLang="en-US" sz="4400" dirty="0">
                <a:latin typeface="Calibri" panose="020F0502020204030204" charset="0"/>
                <a:ea typeface="SimSun" panose="02010600030101010101" pitchFamily="2" charset="-122"/>
              </a:rPr>
              <a:t>房价表   </a:t>
            </a:r>
            <a:r>
              <a:rPr lang="en-US" altLang="zh-CN" sz="2800" dirty="0">
                <a:latin typeface="Calibri" panose="020F0502020204030204" charset="0"/>
                <a:ea typeface="SimSun" panose="02010600030101010101" pitchFamily="2" charset="-122"/>
              </a:rPr>
              <a:t>room rate</a:t>
            </a:r>
            <a:r>
              <a:rPr lang="en-US" altLang="zh-CN" sz="2800" dirty="0">
                <a:solidFill>
                  <a:srgbClr val="FF6600"/>
                </a:solidFill>
                <a:latin typeface="Calibri" panose="020F0502020204030204" charset="0"/>
                <a:ea typeface="SimSun" panose="02010600030101010101" pitchFamily="2" charset="-122"/>
              </a:rPr>
              <a:t> information board</a:t>
            </a:r>
            <a:r>
              <a:rPr lang="en-US" altLang="zh-CN" sz="28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endParaRPr lang="zh-CN" altLang="en-US" sz="2800" dirty="0">
              <a:latin typeface="Calibri" panose="020F0502020204030204" charset="0"/>
              <a:ea typeface="SimSun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pic>
        <p:nvPicPr>
          <p:cNvPr id="27651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5" y="0"/>
            <a:ext cx="4900613" cy="5054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2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00" y="3100388"/>
            <a:ext cx="4799013" cy="3575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First</a:t>
            </a:r>
            <a:r>
              <a:rPr lang="zh-CN" altLang="en-US" dirty="0"/>
              <a:t> </a:t>
            </a:r>
            <a:r>
              <a:rPr lang="en-US" altLang="zh-CN" dirty="0"/>
              <a:t>assignment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marR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Char char="•"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Write down 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rgbClr val="FF6600"/>
                </a:solidFill>
                <a:latin typeface="+mn-lt"/>
                <a:ea typeface="+mn-ea"/>
                <a:cs typeface="+mn-cs"/>
              </a:rPr>
              <a:t>an information board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to show customers the types of the hotel rooms and price.</a:t>
            </a: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It should include three parts:</a:t>
            </a: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1.Hotel name and logo,</a:t>
            </a: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2.Hotel rooms and price,</a:t>
            </a: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3. A sentence to promote the hotel.</a:t>
            </a: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28600" marR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Char char="•"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Basically you need to 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write an information board in Chinese 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but if you can put some design on it, that will be great.</a:t>
            </a: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28600" marR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Char char="•"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need to hand it in no later than this Friday, which is 22</a:t>
            </a:r>
            <a:r>
              <a:rPr kumimoji="1" lang="en-US" altLang="zh-CN" sz="2800" b="0" i="0" u="none" strike="noStrike" kern="1200" cap="none" spc="0" normalizeH="0" baseline="3000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November.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400000">
            <a:off x="-736600" y="1698625"/>
            <a:ext cx="5895975" cy="4422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698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827463" y="595313"/>
            <a:ext cx="4762500" cy="3571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699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296150" y="1962150"/>
            <a:ext cx="5595938" cy="41957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400000">
            <a:off x="-742950" y="857250"/>
            <a:ext cx="6858000" cy="5143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22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783138" y="857250"/>
            <a:ext cx="6858000" cy="5143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笔顺网</a:t>
            </a:r>
            <a:endParaRPr lang="zh-CN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>
                <a:hlinkClick r:id="rId1"/>
              </a:rPr>
              <a:t>http://bishun.strokeorder.info/</a:t>
            </a:r>
            <a:endParaRPr lang="en-US" altLang="zh-CN" dirty="0"/>
          </a:p>
          <a:p>
            <a:r>
              <a:rPr lang="en-US" altLang="zh-CN" dirty="0">
                <a:hlinkClick r:id="rId2"/>
              </a:rPr>
              <a:t>https://www.hanzi5.com/</a:t>
            </a:r>
            <a:endParaRPr lang="zh-CN" alt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3"/>
          <p:cNvSpPr/>
          <p:nvPr/>
        </p:nvSpPr>
        <p:spPr>
          <a:xfrm>
            <a:off x="7938" y="106363"/>
            <a:ext cx="420052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200" dirty="0">
                <a:latin typeface="Calibri" panose="020F0502020204030204" charset="0"/>
                <a:ea typeface="SimSun" panose="02010600030101010101" pitchFamily="2" charset="-122"/>
              </a:rPr>
              <a:t>h</a:t>
            </a:r>
            <a:r>
              <a:rPr lang="is-IS" altLang="zh-CN" sz="3200" dirty="0">
                <a:latin typeface="Calibri" panose="020F0502020204030204" charset="0"/>
                <a:ea typeface="SimSun" panose="02010600030101010101" pitchFamily="2" charset="-122"/>
              </a:rPr>
              <a:t>áohuá jǐngguān fáng</a:t>
            </a:r>
            <a:br>
              <a:rPr lang="is-IS" altLang="zh-CN" sz="3200" dirty="0">
                <a:latin typeface="Calibri" panose="020F0502020204030204" charset="0"/>
                <a:ea typeface="SimSun" panose="02010600030101010101" pitchFamily="2" charset="-122"/>
              </a:rPr>
            </a:br>
            <a:r>
              <a:rPr lang="zh-CN" altLang="en-US" sz="3200" dirty="0">
                <a:latin typeface="Calibri" panose="020F0502020204030204" charset="0"/>
                <a:ea typeface="SimSun" panose="02010600030101010101" pitchFamily="2" charset="-122"/>
              </a:rPr>
              <a:t>豪华景观房 </a:t>
            </a:r>
            <a:endParaRPr lang="en-GB" altLang="zh-CN" sz="3200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pic>
        <p:nvPicPr>
          <p:cNvPr id="5" name="图片 3" descr="/Users/ziyu/Downloads/u=2177889461,3635945902&amp;fm=27&amp;gp=0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8937625" y="4095750"/>
            <a:ext cx="3317875" cy="2517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07950" y="1365250"/>
            <a:ext cx="2790825" cy="1550988"/>
          </a:xfrm>
        </p:spPr>
        <p:txBody>
          <a:bodyPr vert="horz" lIns="91440" tIns="45720" rIns="91440" bIns="45720" anchor="ctr"/>
          <a:lstStyle/>
          <a:p>
            <a:r>
              <a:rPr lang="cs-CZ" altLang="zh-CN" sz="1800" dirty="0">
                <a:latin typeface="Arial" panose="020B0604020202020204" pitchFamily="34" charset="0"/>
              </a:rPr>
              <a:t>háohuá hǎijǐng fáng</a:t>
            </a:r>
            <a:br>
              <a:rPr lang="cs-CZ" altLang="zh-CN" sz="1800" dirty="0">
                <a:latin typeface="Arial" panose="020B0604020202020204" pitchFamily="34" charset="0"/>
              </a:rPr>
            </a:br>
            <a:r>
              <a:rPr lang="zh-CN" altLang="en-US" sz="3200" dirty="0"/>
              <a:t>豪华海景房</a:t>
            </a:r>
            <a:endParaRPr lang="zh-CN" altLang="en-US" sz="2000" dirty="0"/>
          </a:p>
        </p:txBody>
      </p:sp>
      <p:pic>
        <p:nvPicPr>
          <p:cNvPr id="7" name="图片 3" descr="/Users/ziyu/Downloads/u=3971961666,1505469830&amp;fm=27&amp;gp=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8842375" y="339725"/>
            <a:ext cx="3317875" cy="25765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标题 1"/>
          <p:cNvSpPr txBox="1"/>
          <p:nvPr/>
        </p:nvSpPr>
        <p:spPr>
          <a:xfrm>
            <a:off x="109538" y="3179763"/>
            <a:ext cx="2503487" cy="1573212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r>
              <a:rPr lang="it-IT" altLang="zh-CN" sz="2800" dirty="0">
                <a:latin typeface="Calibri Light" panose="020F0302020204030204" charset="0"/>
                <a:ea typeface="SimSun" panose="02010600030101010101" pitchFamily="2" charset="-122"/>
              </a:rPr>
              <a:t>tàofáng/tàojiān</a:t>
            </a:r>
            <a:br>
              <a:rPr lang="zh-CN" altLang="en-US" sz="2800" dirty="0">
                <a:latin typeface="Calibri Light" panose="020F0302020204030204" charset="0"/>
                <a:ea typeface="SimSun" panose="02010600030101010101" pitchFamily="2" charset="-122"/>
              </a:rPr>
            </a:br>
            <a:r>
              <a:rPr lang="zh-CN" altLang="en-US" sz="2800" dirty="0">
                <a:latin typeface="Calibri Light" panose="020F0302020204030204" charset="0"/>
                <a:ea typeface="SimSun" panose="02010600030101010101" pitchFamily="2" charset="-122"/>
              </a:rPr>
              <a:t>套房／套间</a:t>
            </a:r>
            <a:endParaRPr lang="zh-CN" altLang="en-US" sz="2800" dirty="0">
              <a:latin typeface="Calibri Light" panose="020F0302020204030204" charset="0"/>
              <a:ea typeface="SimSun" panose="02010600030101010101" pitchFamily="2" charset="-122"/>
            </a:endParaRPr>
          </a:p>
        </p:txBody>
      </p:sp>
      <p:pic>
        <p:nvPicPr>
          <p:cNvPr id="9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00" y="339725"/>
            <a:ext cx="3859213" cy="2546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标题 1"/>
          <p:cNvSpPr txBox="1"/>
          <p:nvPr/>
        </p:nvSpPr>
        <p:spPr>
          <a:xfrm>
            <a:off x="109538" y="4752975"/>
            <a:ext cx="4160837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endParaRPr lang="zh-CN" altLang="en-US" sz="1600" dirty="0">
              <a:latin typeface="Calibri Light" panose="020F0302020204030204" charset="0"/>
              <a:ea typeface="SimSun" panose="02010600030101010101" pitchFamily="2" charset="-122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150813" y="4822825"/>
            <a:ext cx="3249612" cy="221615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r>
              <a:rPr lang="it-IT" altLang="zh-CN" dirty="0">
                <a:latin typeface="Arial" panose="020B0604020202020204" pitchFamily="34" charset="0"/>
                <a:ea typeface="SimSun" panose="02010600030101010101" pitchFamily="2" charset="-122"/>
              </a:rPr>
              <a:t>háohuá d</a:t>
            </a:r>
            <a:r>
              <a:rPr lang="it-IT" altLang="zh-CN" dirty="0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dirty="0">
                <a:latin typeface="Arial" panose="020B0604020202020204" pitchFamily="34" charset="0"/>
                <a:ea typeface="SimSun" panose="02010600030101010101" pitchFamily="2" charset="-122"/>
              </a:rPr>
              <a:t> chuáng fáng </a:t>
            </a:r>
            <a:br>
              <a:rPr lang="sk-SK" altLang="zh-CN" sz="3200" dirty="0">
                <a:latin typeface="Calibri Light" panose="020F0302020204030204" charset="0"/>
                <a:ea typeface="SimSun" panose="02010600030101010101" pitchFamily="2" charset="-122"/>
              </a:rPr>
            </a:br>
            <a:r>
              <a:rPr lang="zh-CN" altLang="en-US" sz="3200" dirty="0">
                <a:latin typeface="Calibri Light" panose="020F0302020204030204" charset="0"/>
                <a:ea typeface="SimSun" panose="02010600030101010101" pitchFamily="2" charset="-122"/>
              </a:rPr>
              <a:t>豪华大床房</a:t>
            </a:r>
            <a:endParaRPr lang="zh-CN" altLang="en-US" sz="2800" dirty="0">
              <a:latin typeface="Calibri Light" panose="020F0302020204030204" charset="0"/>
              <a:ea typeface="SimSun" panose="02010600030101010101" pitchFamily="2" charset="-122"/>
            </a:endParaRPr>
          </a:p>
        </p:txBody>
      </p:sp>
      <p:pic>
        <p:nvPicPr>
          <p:cNvPr id="15" name="图片 3" descr="/Users/ziyu/Downloads/3c98126aa5e63fe28835c5d1016e5b8b.jpg"/>
          <p:cNvPicPr/>
          <p:nvPr/>
        </p:nvPicPr>
        <p:blipFill>
          <a:blip r:embed="rId4"/>
          <a:stretch>
            <a:fillRect/>
          </a:stretch>
        </p:blipFill>
        <p:spPr>
          <a:xfrm>
            <a:off x="4787900" y="3954463"/>
            <a:ext cx="3708400" cy="2659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54" name="TextBox 16"/>
          <p:cNvSpPr txBox="1"/>
          <p:nvPr/>
        </p:nvSpPr>
        <p:spPr>
          <a:xfrm>
            <a:off x="7354888" y="-96837"/>
            <a:ext cx="952500" cy="9239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SimSun" panose="02010600030101010101" pitchFamily="2" charset="-122"/>
              </a:rPr>
              <a:t>1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31755" name="TextBox 17"/>
          <p:cNvSpPr txBox="1"/>
          <p:nvPr/>
        </p:nvSpPr>
        <p:spPr>
          <a:xfrm>
            <a:off x="11325225" y="-96837"/>
            <a:ext cx="954088" cy="9239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SimSun" panose="02010600030101010101" pitchFamily="2" charset="-122"/>
              </a:rPr>
              <a:t>2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31756" name="TextBox 18"/>
          <p:cNvSpPr txBox="1"/>
          <p:nvPr/>
        </p:nvSpPr>
        <p:spPr>
          <a:xfrm>
            <a:off x="7693025" y="4352925"/>
            <a:ext cx="954088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SimSun" panose="02010600030101010101" pitchFamily="2" charset="-122"/>
              </a:rPr>
              <a:t>3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31757" name="TextBox 19"/>
          <p:cNvSpPr txBox="1"/>
          <p:nvPr/>
        </p:nvSpPr>
        <p:spPr>
          <a:xfrm>
            <a:off x="11206163" y="4565650"/>
            <a:ext cx="954087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SimSun" panose="02010600030101010101" pitchFamily="2" charset="-122"/>
              </a:rPr>
              <a:t>4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2" grpId="0"/>
      <p:bldP spid="1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36538" y="647700"/>
            <a:ext cx="8972550" cy="1325563"/>
          </a:xfrm>
        </p:spPr>
        <p:txBody>
          <a:bodyPr vert="horz" lIns="91440" tIns="45720" rIns="91440" bIns="45720" anchor="ctr"/>
          <a:lstStyle/>
          <a:p>
            <a:r>
              <a:rPr lang="en-GB" altLang="zh-CN" dirty="0"/>
              <a:t>b</a:t>
            </a:r>
            <a:r>
              <a:rPr lang="hu-HU" altLang="zh-CN" dirty="0"/>
              <a:t>iāozhǔn dān rén jiān</a:t>
            </a:r>
            <a:br>
              <a:rPr lang="zh-CN" altLang="en-US" dirty="0"/>
            </a:br>
            <a:r>
              <a:rPr lang="zh-CN" altLang="en-US" dirty="0"/>
              <a:t>标准单人间</a:t>
            </a:r>
            <a:endParaRPr lang="zh-CN" altLang="en-US" dirty="0"/>
          </a:p>
        </p:txBody>
      </p:sp>
      <p:pic>
        <p:nvPicPr>
          <p:cNvPr id="5" name="图片 3" descr="/Users/ziyu/Downloads/44a359c76e5fadf068f616f999f4d80c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7569200" y="3592513"/>
            <a:ext cx="4622800" cy="3203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标题 1"/>
          <p:cNvSpPr txBox="1"/>
          <p:nvPr/>
        </p:nvSpPr>
        <p:spPr>
          <a:xfrm>
            <a:off x="236538" y="4135438"/>
            <a:ext cx="6373812" cy="855662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r>
              <a:rPr lang="hu-HU" altLang="zh-CN" sz="4000" dirty="0">
                <a:latin typeface="Arial" panose="020B0604020202020204" pitchFamily="34" charset="0"/>
                <a:ea typeface="SimSun" panose="02010600030101010101" pitchFamily="2" charset="-122"/>
              </a:rPr>
              <a:t>háohuá dān rén jiān</a:t>
            </a:r>
            <a:br>
              <a:rPr lang="zh-CN" altLang="en-US" sz="4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zh-CN" altLang="en-US" sz="4800" dirty="0">
                <a:latin typeface="Calibri Light" panose="020F0302020204030204" charset="0"/>
                <a:ea typeface="SimSun" panose="02010600030101010101" pitchFamily="2" charset="-122"/>
              </a:rPr>
              <a:t>豪华单人房间</a:t>
            </a:r>
            <a:endParaRPr lang="zh-CN" altLang="en-US" sz="4800" dirty="0">
              <a:latin typeface="Calibri Light" panose="020F0302020204030204" charset="0"/>
              <a:ea typeface="SimSun" panose="02010600030101010101" pitchFamily="2" charset="-122"/>
            </a:endParaRPr>
          </a:p>
        </p:txBody>
      </p:sp>
      <p:pic>
        <p:nvPicPr>
          <p:cNvPr id="7" name="图片 4" descr="/Users/ziyu/Downloads/23a61f96239614e2f202caa379a8207f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7569200" y="247650"/>
            <a:ext cx="4314825" cy="3019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3" name="TextBox 7"/>
          <p:cNvSpPr txBox="1"/>
          <p:nvPr/>
        </p:nvSpPr>
        <p:spPr>
          <a:xfrm>
            <a:off x="10931525" y="247650"/>
            <a:ext cx="952500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SimSun" panose="02010600030101010101" pitchFamily="2" charset="-122"/>
              </a:rPr>
              <a:t>6</a:t>
            </a:r>
            <a:endParaRPr lang="en-US" altLang="zh-CN" sz="5400" dirty="0">
              <a:solidFill>
                <a:srgbClr val="FF0000"/>
              </a:solidFill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32774" name="TextBox 8"/>
          <p:cNvSpPr txBox="1"/>
          <p:nvPr/>
        </p:nvSpPr>
        <p:spPr>
          <a:xfrm>
            <a:off x="11082338" y="3606800"/>
            <a:ext cx="1014412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SimSun" panose="02010600030101010101" pitchFamily="2" charset="-122"/>
              </a:rPr>
              <a:t>5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en-US" altLang="zh-CN" sz="3200" dirty="0">
                <a:latin typeface="Arial" panose="020B0604020202020204" pitchFamily="34" charset="0"/>
              </a:rPr>
              <a:t>d</a:t>
            </a:r>
            <a:r>
              <a:rPr lang="it-IT" altLang="zh-CN" sz="3200" dirty="0" err="1">
                <a:latin typeface="Arial" panose="020B0604020202020204" pitchFamily="34" charset="0"/>
              </a:rPr>
              <a:t>i</a:t>
            </a:r>
            <a:r>
              <a:rPr lang="it-IT" altLang="zh-CN" sz="32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3200" dirty="0" err="1">
                <a:latin typeface="Arial" panose="020B0604020202020204" pitchFamily="34" charset="0"/>
              </a:rPr>
              <a:t>nhu</a:t>
            </a:r>
            <a:r>
              <a:rPr lang="it-IT" altLang="zh-CN" sz="32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3200" dirty="0">
                <a:latin typeface="Arial" panose="020B0604020202020204" pitchFamily="34" charset="0"/>
              </a:rPr>
              <a:t> </a:t>
            </a:r>
            <a:r>
              <a:rPr lang="it-IT" altLang="zh-CN" sz="3200" dirty="0" err="1">
                <a:latin typeface="Arial" panose="020B0604020202020204" pitchFamily="34" charset="0"/>
              </a:rPr>
              <a:t>dìngfáng</a:t>
            </a:r>
            <a:br>
              <a:rPr lang="zh-CN" altLang="en-US" sz="3200" dirty="0">
                <a:latin typeface="Arial" panose="020B0604020202020204" pitchFamily="34" charset="0"/>
              </a:rPr>
            </a:br>
            <a:r>
              <a:rPr lang="en-US" altLang="zh-CN" sz="3200" dirty="0">
                <a:latin typeface="Arial" panose="020B0604020202020204" pitchFamily="34" charset="0"/>
              </a:rPr>
              <a:t>                                 </a:t>
            </a:r>
            <a:r>
              <a:rPr lang="zh-CN" altLang="en-US" sz="4800" dirty="0"/>
              <a:t>电话订房    </a:t>
            </a:r>
            <a:r>
              <a:rPr lang="en-US" altLang="zh-CN" sz="2400" dirty="0">
                <a:latin typeface="SimSun" panose="02010600030101010101" pitchFamily="2" charset="-122"/>
              </a:rPr>
              <a:t>telephone reservation</a:t>
            </a:r>
            <a:endParaRPr lang="zh-CN" altLang="en-US" sz="2400" dirty="0">
              <a:latin typeface="SimSun" panose="02010600030101010101" pitchFamily="2" charset="-122"/>
            </a:endParaRPr>
          </a:p>
        </p:txBody>
      </p:sp>
      <p:pic>
        <p:nvPicPr>
          <p:cNvPr id="4" name="图片 3" descr="/Users/ziyu/Downloads/b408a09dc6751bbeebd6e47bd7d7c85e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3125788" y="2838450"/>
            <a:ext cx="5653087" cy="3905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46100" y="1073150"/>
            <a:ext cx="11460163" cy="5632450"/>
          </a:xfrm>
        </p:spPr>
        <p:txBody>
          <a:bodyPr vert="horz" lIns="91440" tIns="45720" rIns="91440" bIns="45720" anchor="t"/>
          <a:lstStyle/>
          <a:p>
            <a:pPr marL="0" indent="0">
              <a:buNone/>
            </a:pPr>
            <a:r>
              <a:rPr lang="en-US" altLang="zh-CN" dirty="0">
                <a:solidFill>
                  <a:srgbClr val="0070C0"/>
                </a:solidFill>
              </a:rPr>
              <a:t>Reception</a:t>
            </a:r>
            <a:r>
              <a:rPr lang="zh-CN" altLang="en-US" dirty="0">
                <a:solidFill>
                  <a:srgbClr val="0070C0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, </a:t>
            </a:r>
            <a:r>
              <a:rPr lang="it-IT" altLang="zh-CN" dirty="0" err="1"/>
              <a:t>Wànháo</a:t>
            </a:r>
            <a:r>
              <a:rPr lang="it-IT" altLang="zh-CN" dirty="0"/>
              <a:t> </a:t>
            </a:r>
            <a:r>
              <a:rPr lang="it-IT" altLang="zh-CN" dirty="0" err="1"/>
              <a:t>jiǔdiàn</a:t>
            </a:r>
            <a:r>
              <a:rPr lang="it-IT" altLang="zh-CN" dirty="0"/>
              <a:t>.</a:t>
            </a:r>
            <a:endParaRPr lang="it-IT" altLang="zh-CN" dirty="0"/>
          </a:p>
          <a:p>
            <a:pPr marL="0" indent="0">
              <a:buNone/>
            </a:pPr>
            <a:r>
              <a:rPr lang="it-IT" altLang="zh-CN" dirty="0"/>
              <a:t>                          </a:t>
            </a:r>
            <a:r>
              <a:rPr lang="zh-CN" altLang="en-US" dirty="0"/>
              <a:t>您好，</a:t>
            </a:r>
            <a:r>
              <a:rPr lang="zh-CN" altLang="en-US" dirty="0">
                <a:solidFill>
                  <a:srgbClr val="5B00DB"/>
                </a:solidFill>
              </a:rPr>
              <a:t>万豪酒店。</a:t>
            </a:r>
            <a:r>
              <a:rPr lang="en-US" altLang="zh-CN" dirty="0">
                <a:solidFill>
                  <a:srgbClr val="5B00DB"/>
                </a:solidFill>
              </a:rPr>
              <a:t> </a:t>
            </a:r>
            <a:endParaRPr lang="en-US" altLang="zh-CN" dirty="0">
              <a:solidFill>
                <a:srgbClr val="5B00DB"/>
              </a:solidFill>
            </a:endParaRPr>
          </a:p>
          <a:p>
            <a:pPr marL="0" indent="0">
              <a:buNone/>
            </a:pPr>
            <a:r>
              <a:rPr lang="zh-CN" altLang="zh-CN" sz="2400" dirty="0">
                <a:solidFill>
                  <a:srgbClr val="A9D18E"/>
                </a:solidFill>
              </a:rPr>
              <a:t> </a:t>
            </a:r>
            <a:r>
              <a:rPr lang="zh-CN" altLang="en-US" sz="2400" dirty="0">
                <a:solidFill>
                  <a:srgbClr val="A9D18E"/>
                </a:solidFill>
              </a:rPr>
              <a:t>              </a:t>
            </a:r>
            <a:r>
              <a:rPr lang="en-US" altLang="zh-CN" sz="2400" dirty="0">
                <a:solidFill>
                  <a:srgbClr val="A9D18E"/>
                </a:solidFill>
              </a:rPr>
              <a:t>Hello, (This is) Marriott Hotel. 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chemeClr val="accent2"/>
                </a:solidFill>
              </a:rPr>
              <a:t>Customer </a:t>
            </a:r>
            <a:r>
              <a:rPr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Nǐ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, </a:t>
            </a:r>
            <a:r>
              <a:rPr lang="it-IT" altLang="zh-CN" dirty="0" err="1"/>
              <a:t>qǐngwèn</a:t>
            </a:r>
            <a:r>
              <a:rPr lang="it-IT" altLang="zh-CN" dirty="0"/>
              <a:t> </a:t>
            </a:r>
            <a:r>
              <a:rPr lang="it-IT" altLang="zh-CN" dirty="0" err="1"/>
              <a:t>hái</a:t>
            </a:r>
            <a:r>
              <a:rPr lang="it-IT" altLang="zh-CN" dirty="0"/>
              <a:t> </a:t>
            </a:r>
            <a:r>
              <a:rPr lang="it-IT" altLang="zh-CN" dirty="0" err="1"/>
              <a:t>yǒu</a:t>
            </a:r>
            <a:r>
              <a:rPr lang="it-IT" altLang="zh-CN" dirty="0"/>
              <a:t> </a:t>
            </a:r>
            <a:r>
              <a:rPr lang="it-IT" altLang="zh-CN" dirty="0" err="1"/>
              <a:t>kōng</a:t>
            </a:r>
            <a:r>
              <a:rPr lang="it-IT" altLang="zh-CN" dirty="0"/>
              <a:t> </a:t>
            </a:r>
            <a:r>
              <a:rPr lang="it-IT" altLang="zh-CN" dirty="0" err="1"/>
              <a:t>fáng</a:t>
            </a:r>
            <a:r>
              <a:rPr lang="it-IT" altLang="zh-CN" dirty="0"/>
              <a:t> ma?</a:t>
            </a:r>
            <a:endParaRPr lang="it-IT" altLang="zh-CN" dirty="0"/>
          </a:p>
          <a:p>
            <a:pPr marL="0" indent="0">
              <a:buNone/>
            </a:pPr>
            <a:r>
              <a:rPr lang="it-IT" altLang="zh-CN" dirty="0"/>
              <a:t>                       </a:t>
            </a:r>
            <a:r>
              <a:rPr lang="zh-CN" altLang="en-US" dirty="0"/>
              <a:t>  你好，请问还有空房吗？</a:t>
            </a:r>
            <a:r>
              <a:rPr lang="en-US" altLang="zh-CN" dirty="0"/>
              <a:t> </a:t>
            </a:r>
            <a:endParaRPr lang="en-US" altLang="zh-CN" dirty="0"/>
          </a:p>
          <a:p>
            <a:pPr marL="0" indent="0">
              <a:buNone/>
            </a:pPr>
            <a:r>
              <a:rPr lang="zh-CN" altLang="zh-CN" sz="2400" dirty="0">
                <a:solidFill>
                  <a:srgbClr val="A9D18E"/>
                </a:solidFill>
              </a:rPr>
              <a:t> </a:t>
            </a:r>
            <a:r>
              <a:rPr lang="zh-CN" altLang="en-US" sz="2400" dirty="0">
                <a:solidFill>
                  <a:srgbClr val="A9D18E"/>
                </a:solidFill>
              </a:rPr>
              <a:t>              </a:t>
            </a:r>
            <a:r>
              <a:rPr lang="en-US" altLang="zh-CN" sz="2400" dirty="0">
                <a:solidFill>
                  <a:srgbClr val="A9D18E"/>
                </a:solidFill>
              </a:rPr>
              <a:t>Hello, is there room available?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rgbClr val="0070C0"/>
                </a:solidFill>
              </a:rPr>
              <a:t>Reception</a:t>
            </a:r>
            <a:r>
              <a:rPr lang="zh-CN" altLang="en-US" dirty="0">
                <a:solidFill>
                  <a:srgbClr val="0070C0"/>
                </a:solidFill>
              </a:rPr>
              <a:t>：</a:t>
            </a:r>
            <a:r>
              <a:rPr lang="en-US" altLang="zh-CN" dirty="0"/>
              <a:t> </a:t>
            </a:r>
            <a:r>
              <a:rPr lang="it-IT" altLang="zh-CN" dirty="0" err="1"/>
              <a:t>Yǒu</a:t>
            </a:r>
            <a:r>
              <a:rPr lang="it-IT" altLang="zh-CN" dirty="0"/>
              <a:t>.</a:t>
            </a:r>
            <a:endParaRPr lang="it-IT" altLang="zh-CN" dirty="0"/>
          </a:p>
          <a:p>
            <a:pPr marL="0" indent="0">
              <a:buNone/>
            </a:pPr>
            <a:r>
              <a:rPr lang="it-IT" altLang="zh-CN" dirty="0"/>
              <a:t>                        </a:t>
            </a:r>
            <a:r>
              <a:rPr lang="zh-CN" altLang="en-US" dirty="0"/>
              <a:t>有。</a:t>
            </a:r>
            <a:r>
              <a:rPr lang="en-US" altLang="zh-CN" dirty="0"/>
              <a:t> </a:t>
            </a:r>
            <a:r>
              <a:rPr lang="en-US" altLang="zh-CN" sz="2400" dirty="0">
                <a:solidFill>
                  <a:srgbClr val="A9D18E"/>
                </a:solidFill>
              </a:rPr>
              <a:t>Yes. 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chemeClr val="accent2"/>
                </a:solidFill>
              </a:rPr>
              <a:t>Customer </a:t>
            </a:r>
            <a:r>
              <a:rPr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sz="2400" dirty="0"/>
              <a:t>Wǒ xiǎng dìng yī jiān háohuá shuāngrén fáng, jīntiān wǎnshàng de.</a:t>
            </a:r>
            <a:endParaRPr lang="it-IT" altLang="zh-CN" dirty="0"/>
          </a:p>
          <a:p>
            <a:pPr marL="0" indent="0">
              <a:buNone/>
            </a:pPr>
            <a:r>
              <a:rPr lang="en-US" altLang="zh-CN" dirty="0"/>
              <a:t>                  </a:t>
            </a:r>
            <a:r>
              <a:rPr lang="zh-CN" altLang="en-US" dirty="0"/>
              <a:t>    我想订一间</a:t>
            </a:r>
            <a:r>
              <a:rPr lang="zh-CN" altLang="en-US" dirty="0">
                <a:solidFill>
                  <a:srgbClr val="5B00DB"/>
                </a:solidFill>
              </a:rPr>
              <a:t>豪华双人房</a:t>
            </a:r>
            <a:r>
              <a:rPr lang="zh-CN" altLang="en-US" dirty="0"/>
              <a:t>，今天晚上的。</a:t>
            </a:r>
            <a:r>
              <a:rPr lang="en-US" altLang="zh-CN" dirty="0"/>
              <a:t> 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                           </a:t>
            </a:r>
            <a:r>
              <a:rPr lang="en-US" altLang="zh-CN" sz="2400" dirty="0">
                <a:solidFill>
                  <a:srgbClr val="A9D18E"/>
                </a:solidFill>
              </a:rPr>
              <a:t> I would like to book a deluxe double room for tonight. 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endParaRPr lang="zh-CN" altLang="en-US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1398588" y="150813"/>
            <a:ext cx="8016875" cy="92233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fontAlgn="auto"/>
            <a:r>
              <a:rPr kumimoji="1" lang="en-US" altLang="zh-CN" sz="5400" b="0" strike="noStrike" cap="none" spc="0" noProof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Booking hotel on the phone</a:t>
            </a:r>
            <a:r>
              <a:rPr kumimoji="1" lang="zh-CN" altLang="en-US" sz="5400" b="0" strike="noStrike" cap="none" spc="0" noProof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 </a:t>
            </a:r>
            <a:endParaRPr lang="zh-CN" altLang="en-US" sz="5400" b="0" strike="noStrike" cap="none" spc="0" noProof="1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46100" y="1073150"/>
            <a:ext cx="11460163" cy="5632450"/>
          </a:xfrm>
        </p:spPr>
        <p:txBody>
          <a:bodyPr>
            <a:normAutofit fontScale="92500" lnSpcReduction="20000"/>
          </a:bodyPr>
          <a:lstStyle/>
          <a:p>
            <a:pPr marL="0" indent="0">
              <a:spcAft>
                <a:spcPct val="0"/>
              </a:spcAft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Qǐngwèn</a:t>
            </a:r>
            <a:r>
              <a:rPr lang="zh-CN" altLang="zh-CN" dirty="0">
                <a:latin typeface="Arial Unicode MS"/>
                <a:ea typeface="inherit"/>
              </a:rPr>
              <a:t> </a:t>
            </a:r>
            <a:r>
              <a:rPr lang="en-US" altLang="zh-CN" dirty="0">
                <a:latin typeface="Arial Unicode MS"/>
                <a:ea typeface="inherit"/>
              </a:rPr>
              <a:t>n</a:t>
            </a:r>
            <a:r>
              <a:rPr lang="zh-CN" altLang="zh-CN" dirty="0">
                <a:latin typeface="Arial Unicode MS"/>
                <a:ea typeface="inherit"/>
              </a:rPr>
              <a:t>ǐjiào shénme míngzì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</a:t>
            </a:r>
            <a:r>
              <a:rPr kumimoji="1" lang="zh-CN" altLang="en-US" noProof="1"/>
              <a:t>请问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你叫什么名字？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What is your name please? </a:t>
            </a:r>
            <a:endParaRPr kumimoji="1" lang="zh-CN" altLang="en-US" sz="2600" b="0" i="0" u="none" strike="noStrike" kern="1200" cap="none" spc="0" normalizeH="0" baseline="0" noProof="1">
              <a:solidFill>
                <a:schemeClr val="accent6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  <a:p>
            <a:pPr marL="0" indent="0">
              <a:spcAft>
                <a:spcPct val="0"/>
              </a:spcAft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zh-CN" altLang="zh-CN" dirty="0">
                <a:latin typeface="Arial Unicode MS"/>
                <a:ea typeface="inherit"/>
              </a:rPr>
              <a:t>Wǒ jiào lǐ yuè</a:t>
            </a:r>
            <a:r>
              <a:rPr lang="zh-CN" altLang="zh-CN" sz="1400" dirty="0"/>
              <a:t> </a:t>
            </a:r>
            <a:endParaRPr lang="zh-CN" altLang="zh-CN" sz="4000" dirty="0">
              <a:latin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我叫李月。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My name is Li </a:t>
            </a:r>
            <a:r>
              <a:rPr lang="en-US" altLang="zh-CN" sz="2600" noProof="1">
                <a:solidFill>
                  <a:srgbClr val="A9D18E"/>
                </a:solidFill>
              </a:rPr>
              <a:t>yue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.</a:t>
            </a:r>
            <a:endParaRPr kumimoji="1" lang="zh-CN" altLang="en-US" sz="2600" b="0" i="0" u="none" strike="noStrike" kern="1200" cap="none" spc="0" normalizeH="0" baseline="0" noProof="1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Qǐngwèn nín de diànhuà hàomǎ shì duōshǎo?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请问您的电话号码是多少？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                            What is your telephone number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endParaRPr kumimoji="1" lang="zh-CN" altLang="en-US" sz="26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Wǒ de diànhuà hàomǎ shì…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我的电话号码是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…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My phone number is... </a:t>
            </a:r>
            <a:endParaRPr kumimoji="1" lang="en-US" altLang="zh-CN" sz="2600" b="0" i="0" u="none" strike="noStrike" kern="1200" cap="none" spc="0" normalizeH="0" baseline="0" noProof="1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Hǎo de. Nín de fángjiān hào shì 318.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好的。您的房间号是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rgbClr val="5B00DB"/>
                </a:solidFill>
                <a:latin typeface="+mn-lt"/>
                <a:ea typeface="+mn-ea"/>
                <a:cs typeface="+mn-cs"/>
              </a:rPr>
              <a:t>318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。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Ok. Your room number is 318. </a:t>
            </a:r>
            <a:endParaRPr kumimoji="1" lang="zh-CN" altLang="en-US" sz="2600" b="0" i="0" u="none" strike="noStrike" kern="1200" cap="none" spc="0" normalizeH="0" baseline="0" noProof="1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Hǎo de, xièxiè.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好的，谢谢。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Ok, thank you.</a:t>
            </a:r>
            <a:endParaRPr kumimoji="1" lang="zh-CN" altLang="en-US" sz="2600" b="0" i="0" u="none" strike="noStrike" kern="1200" cap="none" spc="0" normalizeH="0" baseline="0" noProof="1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292225" y="150813"/>
            <a:ext cx="8229600" cy="92233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fontAlgn="auto"/>
            <a:r>
              <a:rPr kumimoji="1" lang="en-US" altLang="zh-CN" sz="5400" b="0" strike="noStrike" cap="none" spc="0" noProof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Booking hotel on the phone</a:t>
            </a:r>
            <a:endParaRPr lang="zh-CN" altLang="en-US" sz="5400" b="0" strike="noStrike" cap="none" spc="0" noProof="1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90101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77755" y="304800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80181" y="394900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it-IT" altLang="zh-CN" dirty="0"/>
              <a:t> </a:t>
            </a:r>
            <a:r>
              <a:rPr lang="it-IT" altLang="zh-CN" dirty="0" err="1"/>
              <a:t>rùzhù</a:t>
            </a:r>
            <a:br>
              <a:rPr lang="it-IT" altLang="zh-CN" dirty="0"/>
            </a:br>
            <a:r>
              <a:rPr lang="zh-CN" altLang="en-US" dirty="0"/>
              <a:t>入住</a:t>
            </a:r>
            <a:endParaRPr lang="zh-CN" altLang="en-US" dirty="0"/>
          </a:p>
        </p:txBody>
      </p:sp>
      <p:pic>
        <p:nvPicPr>
          <p:cNvPr id="4" name="图片 3" descr="/Users/ziyu/Downloads/445b4370886dbd58e931aba9df07d4ea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1625600" y="-115887"/>
            <a:ext cx="3176588" cy="2286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内容占位符 4" descr="/Users/ziyu/Downloads/3b836ea9fff723380f0e81898e26bb64.jpg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2225" y="2506663"/>
            <a:ext cx="5930900" cy="4351337"/>
          </a:xfrm>
        </p:spPr>
      </p:pic>
      <p:sp>
        <p:nvSpPr>
          <p:cNvPr id="3" name="心形 2"/>
          <p:cNvSpPr/>
          <p:nvPr/>
        </p:nvSpPr>
        <p:spPr>
          <a:xfrm>
            <a:off x="6096000" y="2336800"/>
            <a:ext cx="2798763" cy="2198688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hu-HU" altLang="zh-CN" sz="4000" strike="noStrike" noProof="1"/>
              <a:t>qiántái</a:t>
            </a:r>
            <a:endParaRPr kumimoji="1" lang="en-US" altLang="zh-CN" sz="4000" strike="noStrike" noProof="1">
              <a:solidFill>
                <a:schemeClr val="tx1"/>
              </a:solidFill>
            </a:endParaRPr>
          </a:p>
          <a:p>
            <a:pPr algn="ctr" fontAlgn="auto"/>
            <a:r>
              <a:rPr kumimoji="1" lang="zh-CN" altLang="en-US" sz="4000" strike="noStrike" noProof="1">
                <a:solidFill>
                  <a:schemeClr val="tx1"/>
                </a:solidFill>
              </a:rPr>
              <a:t>前台</a:t>
            </a:r>
            <a:endParaRPr kumimoji="1" lang="zh-CN" altLang="en-US" sz="4000" strike="noStrike" noProof="1">
              <a:solidFill>
                <a:schemeClr val="tx1"/>
              </a:solidFill>
            </a:endParaRPr>
          </a:p>
        </p:txBody>
      </p:sp>
      <p:sp>
        <p:nvSpPr>
          <p:cNvPr id="7" name="太阳 6"/>
          <p:cNvSpPr/>
          <p:nvPr/>
        </p:nvSpPr>
        <p:spPr>
          <a:xfrm>
            <a:off x="-101600" y="2774950"/>
            <a:ext cx="3917950" cy="2424113"/>
          </a:xfrm>
          <a:prstGeom prst="su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en-US" altLang="zh-CN" sz="4000" strike="noStrike" noProof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it-IT" altLang="zh-CN" sz="4000" strike="noStrike" noProof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ùkè</a:t>
            </a:r>
            <a:r>
              <a:rPr kumimoji="1" lang="zh-CN" altLang="en-US" sz="4000" strike="noStrike" noProof="1">
                <a:solidFill>
                  <a:schemeClr val="tx1"/>
                </a:solidFill>
              </a:rPr>
              <a:t>顾客</a:t>
            </a:r>
            <a:endParaRPr kumimoji="1" lang="zh-CN" altLang="en-US" sz="4000" strike="noStrike" noProof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92200" y="5199063"/>
            <a:ext cx="1068388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customer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493125" y="3802063"/>
            <a:ext cx="1128713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Reception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8" grpId="0"/>
      <p:bldP spid="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h</a:t>
            </a:r>
            <a:r>
              <a:rPr lang="it-IT" altLang="zh-CN" dirty="0" err="1"/>
              <a:t>ùzhào</a:t>
            </a:r>
            <a:br>
              <a:rPr lang="zh-CN" altLang="en-US" dirty="0"/>
            </a:br>
            <a:r>
              <a:rPr lang="en-US" altLang="zh-CN" dirty="0"/>
              <a:t>          </a:t>
            </a:r>
            <a:r>
              <a:rPr lang="zh-CN" altLang="en-US" dirty="0"/>
              <a:t>护照</a:t>
            </a:r>
            <a:r>
              <a:rPr lang="en-US" altLang="zh-CN" sz="3200" dirty="0"/>
              <a:t>passport</a:t>
            </a:r>
            <a:endParaRPr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05025" y="1954213"/>
            <a:ext cx="2362200" cy="344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900" y="1954213"/>
            <a:ext cx="2362200" cy="3429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35225" y="1782763"/>
            <a:ext cx="5357813" cy="4784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椭圆形标注 1"/>
          <p:cNvSpPr/>
          <p:nvPr/>
        </p:nvSpPr>
        <p:spPr>
          <a:xfrm>
            <a:off x="5711825" y="238125"/>
            <a:ext cx="5353050" cy="1657350"/>
          </a:xfrm>
          <a:prstGeom prst="wedgeEllipseCallout">
            <a:avLst>
              <a:gd name="adj1" fmla="val -22813"/>
              <a:gd name="adj2" fmla="val 809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zh-CN" altLang="en-US" sz="2400" strike="noStrike" noProof="1"/>
              <a:t>       </a:t>
            </a:r>
            <a:r>
              <a:rPr lang="fr-FR" altLang="zh-CN" sz="2400" strike="noStrike" noProof="1"/>
              <a:t>Nín de hùzhào, xièxiè</a:t>
            </a:r>
            <a:r>
              <a:rPr lang="zh-CN" altLang="en-US" sz="2400" strike="noStrike" noProof="1"/>
              <a:t>！</a:t>
            </a:r>
            <a:endParaRPr lang="zh-CN" altLang="en-US" sz="2400" strike="noStrike" noProof="1"/>
          </a:p>
          <a:p>
            <a:pPr algn="ctr" fontAlgn="auto"/>
            <a:r>
              <a:rPr kumimoji="1" lang="zh-CN" altLang="en-US" sz="2800" strike="noStrike" noProof="1"/>
              <a:t>        您的护照，谢谢！</a:t>
            </a:r>
            <a:endParaRPr kumimoji="1" lang="zh-CN" altLang="en-US" sz="2800" strike="noStrike" noProof="1"/>
          </a:p>
          <a:p>
            <a:pPr algn="ctr" fontAlgn="auto"/>
            <a:r>
              <a:rPr kumimoji="1" lang="en-US" altLang="zh-CN" strike="noStrike" noProof="1"/>
              <a:t>Your passport please, thank you.</a:t>
            </a:r>
            <a:endParaRPr kumimoji="1" lang="zh-CN" altLang="en-US" strike="noStrike" noProof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365125"/>
            <a:ext cx="5102225" cy="1325563"/>
          </a:xfrm>
        </p:spPr>
        <p:txBody>
          <a:bodyPr>
            <a:normAutofit fontScale="90000"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xìnyòngkǎ</a:t>
            </a:r>
            <a:br>
              <a:rPr lang="it-IT" altLang="zh-CN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kumimoji="1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信用卡</a:t>
            </a:r>
            <a:r>
              <a:rPr kumimoji="1" lang="en-US" altLang="zh-CN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credit card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669925" y="1690688"/>
            <a:ext cx="3941763" cy="2197100"/>
          </a:xfrm>
        </p:spPr>
      </p:pic>
      <p:sp>
        <p:nvSpPr>
          <p:cNvPr id="5" name="标题 1"/>
          <p:cNvSpPr txBox="1"/>
          <p:nvPr/>
        </p:nvSpPr>
        <p:spPr>
          <a:xfrm>
            <a:off x="6811963" y="685800"/>
            <a:ext cx="42243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/>
            <a:r>
              <a:rPr lang="it-IT" altLang="zh-CN" strike="noStrike" noProof="1">
                <a:latin typeface="+mj-lt"/>
                <a:ea typeface="+mj-ea"/>
                <a:cs typeface="+mj-cs"/>
              </a:rPr>
              <a:t>jiè jì kǎ</a:t>
            </a:r>
            <a:r>
              <a:rPr lang="zh-CN" altLang="en-US" strike="noStrike" noProof="1">
                <a:latin typeface="+mj-lt"/>
                <a:ea typeface="+mj-ea"/>
                <a:cs typeface="+mj-cs"/>
              </a:rPr>
              <a:t> </a:t>
            </a:r>
            <a:endParaRPr lang="en-US" altLang="zh-CN" strike="noStrike" noProof="1"/>
          </a:p>
          <a:p>
            <a:pPr fontAlgn="auto"/>
            <a:br>
              <a:rPr lang="en-US" altLang="zh-CN" dirty="0"/>
            </a:br>
            <a:r>
              <a:rPr lang="zh-CN" altLang="en-US" strike="noStrike" noProof="1">
                <a:latin typeface="+mj-lt"/>
                <a:ea typeface="+mj-ea"/>
                <a:cs typeface="+mj-cs"/>
              </a:rPr>
              <a:t> </a:t>
            </a:r>
            <a:r>
              <a:rPr kumimoji="1" lang="zh-CN" altLang="en-US" strike="noStrike" noProof="1">
                <a:latin typeface="+mj-lt"/>
                <a:ea typeface="+mj-ea"/>
                <a:cs typeface="+mj-cs"/>
              </a:rPr>
              <a:t>借记卡</a:t>
            </a:r>
            <a:r>
              <a:rPr kumimoji="1" lang="en-US" altLang="zh-CN" sz="3900" strike="noStrike" noProof="1">
                <a:latin typeface="+mj-lt"/>
                <a:ea typeface="+mj-ea"/>
                <a:cs typeface="+mj-cs"/>
              </a:rPr>
              <a:t>debit card</a:t>
            </a:r>
            <a:br>
              <a:rPr kumimoji="1" lang="zh-CN" altLang="en-US" sz="3900" dirty="0"/>
            </a:br>
            <a:endParaRPr kumimoji="1" lang="zh-CN" altLang="en-US" sz="3900" strike="noStrike" noProof="1"/>
          </a:p>
        </p:txBody>
      </p:sp>
      <p:pic>
        <p:nvPicPr>
          <p:cNvPr id="6" name="内容占位符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0363" y="3211513"/>
            <a:ext cx="3594100" cy="2260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6811963" y="2011363"/>
            <a:ext cx="3868737" cy="1200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hu-HU" altLang="zh-CN" sz="2800" dirty="0" err="1">
                <a:latin typeface="Arial" panose="020B0604020202020204" pitchFamily="34" charset="0"/>
                <a:ea typeface="SimSun" panose="02010600030101010101" pitchFamily="2" charset="-122"/>
              </a:rPr>
              <a:t>yínháng</a:t>
            </a:r>
            <a:r>
              <a:rPr lang="hu-HU" altLang="zh-CN" sz="2800" dirty="0"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hu-HU" altLang="zh-CN" sz="2800" dirty="0" err="1">
                <a:latin typeface="Arial" panose="020B0604020202020204" pitchFamily="34" charset="0"/>
                <a:ea typeface="SimSun" panose="02010600030101010101" pitchFamily="2" charset="-122"/>
              </a:rPr>
              <a:t>kǎ</a:t>
            </a:r>
            <a:br>
              <a:rPr lang="it-IT" altLang="zh-CN" dirty="0">
                <a:latin typeface="Calibri" panose="020F0502020204030204" charset="0"/>
                <a:ea typeface="SimSun" panose="02010600030101010101" pitchFamily="2" charset="-122"/>
              </a:rPr>
            </a:br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</a:rPr>
              <a:t>银行卡</a:t>
            </a:r>
            <a:r>
              <a:rPr lang="en-US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Calibri" panose="020F0502020204030204" charset="0"/>
                <a:ea typeface="SimSun" panose="02010600030101010101" pitchFamily="2" charset="-122"/>
              </a:rPr>
              <a:t>bank card</a:t>
            </a:r>
            <a:endParaRPr lang="zh-CN" altLang="en-US" sz="2400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r>
              <a:rPr lang="cs-CZ" altLang="zh-CN" dirty="0" err="1"/>
              <a:t>Wǒ</a:t>
            </a:r>
            <a:r>
              <a:rPr lang="cs-CZ" altLang="zh-CN" dirty="0"/>
              <a:t> </a:t>
            </a:r>
            <a:r>
              <a:rPr lang="cs-CZ" altLang="zh-CN" dirty="0" err="1"/>
              <a:t>kěyǐ</a:t>
            </a:r>
            <a:r>
              <a:rPr lang="cs-CZ" altLang="zh-CN" dirty="0"/>
              <a:t> </a:t>
            </a:r>
            <a:r>
              <a:rPr lang="cs-CZ" altLang="zh-CN" dirty="0" err="1"/>
              <a:t>shuākǎ</a:t>
            </a:r>
            <a:r>
              <a:rPr lang="cs-CZ" altLang="zh-CN" dirty="0"/>
              <a:t> </a:t>
            </a:r>
            <a:r>
              <a:rPr lang="cs-CZ" altLang="zh-CN" dirty="0" err="1"/>
              <a:t>ma</a:t>
            </a:r>
            <a:r>
              <a:rPr lang="cs-CZ" altLang="zh-CN" dirty="0"/>
              <a:t>?</a:t>
            </a:r>
            <a:br>
              <a:rPr lang="cs-CZ" altLang="zh-CN" dirty="0"/>
            </a:br>
            <a:r>
              <a:rPr lang="zh-CN" altLang="en-US" dirty="0"/>
              <a:t>我可以刷卡吗？</a:t>
            </a:r>
            <a:r>
              <a:rPr lang="en-US" altLang="zh-CN" dirty="0"/>
              <a:t>Can I</a:t>
            </a:r>
            <a:r>
              <a:rPr lang="zh-CN" altLang="en-US" dirty="0"/>
              <a:t> </a:t>
            </a:r>
            <a:r>
              <a:rPr lang="en-US" altLang="zh-CN" dirty="0"/>
              <a:t>use card?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59888" y="452438"/>
            <a:ext cx="2362200" cy="1724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7226300" y="1530350"/>
            <a:ext cx="4267200" cy="64611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Kěyǐ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. 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zh-CN" altLang="en-US" dirty="0">
                <a:latin typeface="Calibri" panose="020F0502020204030204" charset="0"/>
                <a:ea typeface="SimSun" panose="02010600030101010101" pitchFamily="2" charset="-122"/>
              </a:rPr>
              <a:t>可以。</a:t>
            </a:r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Can.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226300" y="2536825"/>
            <a:ext cx="3722688" cy="64611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Kěyǐ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shuākǎ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zh-CN" altLang="en-US" dirty="0">
                <a:latin typeface="Calibri" panose="020F0502020204030204" charset="0"/>
                <a:ea typeface="SimSun" panose="02010600030101010101" pitchFamily="2" charset="-122"/>
              </a:rPr>
              <a:t>可以刷卡。</a:t>
            </a:r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Can swipe card.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062788" y="3846513"/>
            <a:ext cx="3552825" cy="64611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Nín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kěyǐ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shuākǎ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zh-CN" altLang="en-US" dirty="0">
                <a:latin typeface="Calibri" panose="020F0502020204030204" charset="0"/>
                <a:ea typeface="SimSun" panose="02010600030101010101" pitchFamily="2" charset="-122"/>
              </a:rPr>
              <a:t>您可以刷卡。</a:t>
            </a:r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You can swipe card.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062788" y="5338763"/>
            <a:ext cx="4837112" cy="64611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Shì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 de, </a:t>
            </a:r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nín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kěyǐ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cs-CZ" altLang="zh-CN" dirty="0" err="1">
                <a:latin typeface="Calibri" panose="020F0502020204030204" charset="0"/>
                <a:ea typeface="SimSun" panose="02010600030101010101" pitchFamily="2" charset="-122"/>
              </a:rPr>
              <a:t>shuākǎ</a:t>
            </a:r>
            <a:r>
              <a:rPr lang="cs-CZ" altLang="zh-CN" dirty="0">
                <a:latin typeface="Calibri" panose="020F0502020204030204" charset="0"/>
                <a:ea typeface="SimSun" panose="02010600030101010101" pitchFamily="2" charset="-122"/>
              </a:rPr>
              <a:t>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zh-CN" altLang="en-US" dirty="0">
                <a:latin typeface="Calibri" panose="020F0502020204030204" charset="0"/>
                <a:ea typeface="SimSun" panose="02010600030101010101" pitchFamily="2" charset="-122"/>
              </a:rPr>
              <a:t>是的，您可以刷卡。</a:t>
            </a:r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Yes, you can swipe card.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pic>
        <p:nvPicPr>
          <p:cNvPr id="40967" name="图片 7" descr="/Users/ziyu/Downloads/aid8824856-v4-728px-Check-Out-of-a-Hotel-Step-1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784225" y="1801813"/>
            <a:ext cx="5872163" cy="42751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it-IT" altLang="zh-CN" dirty="0" err="1"/>
              <a:t>xiànjīn</a:t>
            </a:r>
            <a:br>
              <a:rPr lang="it-IT" altLang="zh-CN" dirty="0"/>
            </a:br>
            <a:r>
              <a:rPr lang="zh-CN" altLang="en-US" dirty="0"/>
              <a:t>       现金</a:t>
            </a:r>
            <a:r>
              <a:rPr lang="en-US" altLang="zh-CN" dirty="0"/>
              <a:t>cash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17763" y="1549400"/>
            <a:ext cx="6985000" cy="43307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776413"/>
            <a:ext cx="5486400" cy="411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/>
        </p:nvSpPr>
        <p:spPr>
          <a:xfrm>
            <a:off x="1258888" y="531813"/>
            <a:ext cx="4227512" cy="144621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Wǒ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kěyǐ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yòng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xiànjīn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ma?</a:t>
            </a:r>
            <a:endParaRPr lang="zh-CN" altLang="en-US" sz="2400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zh-CN" altLang="en-US" sz="3200" dirty="0">
                <a:latin typeface="Calibri" panose="020F0502020204030204" charset="0"/>
                <a:ea typeface="SimSun" panose="02010600030101010101" pitchFamily="2" charset="-122"/>
              </a:rPr>
              <a:t>我可以用现金吗？</a:t>
            </a:r>
            <a:r>
              <a:rPr lang="en-US" altLang="zh-CN" sz="32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endParaRPr lang="en-US" altLang="zh-CN" sz="3200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en-US" altLang="zh-CN" sz="3200" dirty="0">
                <a:latin typeface="Calibri" panose="020F0502020204030204" charset="0"/>
                <a:ea typeface="SimSun" panose="02010600030101010101" pitchFamily="2" charset="-122"/>
              </a:rPr>
              <a:t>Can I use cash?</a:t>
            </a:r>
            <a:endParaRPr lang="zh-CN" altLang="en-US" sz="3200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003925" y="1776413"/>
            <a:ext cx="421322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800" dirty="0" err="1">
                <a:latin typeface="Calibri" panose="020F0502020204030204" charset="0"/>
                <a:ea typeface="SimSun" panose="02010600030101010101" pitchFamily="2" charset="-122"/>
              </a:rPr>
              <a:t>Bù</a:t>
            </a:r>
            <a:r>
              <a:rPr lang="it-IT" altLang="zh-CN" sz="28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800" dirty="0" err="1">
                <a:latin typeface="Calibri" panose="020F0502020204030204" charset="0"/>
                <a:ea typeface="SimSun" panose="02010600030101010101" pitchFamily="2" charset="-122"/>
              </a:rPr>
              <a:t>kěyǐ</a:t>
            </a:r>
            <a:r>
              <a:rPr lang="it-IT" altLang="zh-CN" sz="2800" dirty="0">
                <a:latin typeface="Calibri" panose="020F0502020204030204" charset="0"/>
                <a:ea typeface="SimSun" panose="02010600030101010101" pitchFamily="2" charset="-122"/>
              </a:rPr>
              <a:t>. </a:t>
            </a:r>
            <a:endParaRPr lang="zh-CN" altLang="en-US" sz="2800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zh-CN" altLang="en-US" sz="3600" dirty="0">
                <a:latin typeface="Calibri" panose="020F0502020204030204" charset="0"/>
                <a:ea typeface="SimSun" panose="02010600030101010101" pitchFamily="2" charset="-122"/>
              </a:rPr>
              <a:t>不可以。</a:t>
            </a:r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Can’t.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062663" y="3228975"/>
            <a:ext cx="5022850" cy="9540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400" dirty="0" err="1">
                <a:latin typeface="Arial" panose="020B0604020202020204" pitchFamily="34" charset="0"/>
                <a:ea typeface="SimSun" panose="02010600030101010101" pitchFamily="2" charset="-122"/>
              </a:rPr>
              <a:t>Bù</a:t>
            </a:r>
            <a:r>
              <a:rPr lang="it-IT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Arial" panose="020B0604020202020204" pitchFamily="34" charset="0"/>
                <a:ea typeface="SimSun" panose="02010600030101010101" pitchFamily="2" charset="-122"/>
              </a:rPr>
              <a:t>kěyǐ</a:t>
            </a:r>
            <a:r>
              <a:rPr lang="it-IT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Arial" panose="020B0604020202020204" pitchFamily="34" charset="0"/>
                <a:ea typeface="SimSun" panose="02010600030101010101" pitchFamily="2" charset="-122"/>
              </a:rPr>
              <a:t>yòng</a:t>
            </a:r>
            <a:r>
              <a:rPr lang="it-IT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Arial" panose="020B0604020202020204" pitchFamily="34" charset="0"/>
                <a:ea typeface="SimSun" panose="02010600030101010101" pitchFamily="2" charset="-122"/>
              </a:rPr>
              <a:t>xi</a:t>
            </a:r>
            <a:r>
              <a:rPr lang="it-IT" altLang="zh-CN" sz="24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2400" dirty="0" err="1">
                <a:latin typeface="Arial" panose="020B0604020202020204" pitchFamily="34" charset="0"/>
                <a:ea typeface="SimSun" panose="02010600030101010101" pitchFamily="2" charset="-122"/>
              </a:rPr>
              <a:t>njīn</a:t>
            </a:r>
            <a:r>
              <a:rPr lang="it-IT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.</a:t>
            </a:r>
            <a:endParaRPr lang="it-IT" altLang="zh-CN" sz="2400" dirty="0"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r>
              <a:rPr lang="zh-CN" altLang="en-US" sz="3200" dirty="0">
                <a:latin typeface="Calibri" panose="020F0502020204030204" charset="0"/>
                <a:ea typeface="SimSun" panose="02010600030101010101" pitchFamily="2" charset="-122"/>
              </a:rPr>
              <a:t>不可以用现金。</a:t>
            </a:r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Can’t not use cash.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003925" y="4824413"/>
            <a:ext cx="4810125" cy="1508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Bù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hǎoyìsi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,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wǒmen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bù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shōu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r>
              <a:rPr lang="it-IT" altLang="zh-CN" sz="2400" dirty="0" err="1">
                <a:latin typeface="Calibri" panose="020F0502020204030204" charset="0"/>
                <a:ea typeface="SimSun" panose="02010600030101010101" pitchFamily="2" charset="-122"/>
              </a:rPr>
              <a:t>xiànjīn</a:t>
            </a:r>
            <a:r>
              <a:rPr lang="it-IT" altLang="zh-CN" sz="2400" dirty="0">
                <a:latin typeface="Calibri" panose="020F0502020204030204" charset="0"/>
                <a:ea typeface="SimSun" panose="02010600030101010101" pitchFamily="2" charset="-122"/>
              </a:rPr>
              <a:t>.</a:t>
            </a:r>
            <a:endParaRPr lang="it-IT" altLang="zh-CN" sz="2400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zh-CN" altLang="en-US" sz="2800" dirty="0">
                <a:latin typeface="Calibri" panose="020F0502020204030204" charset="0"/>
                <a:ea typeface="SimSun" panose="02010600030101010101" pitchFamily="2" charset="-122"/>
              </a:rPr>
              <a:t>不好意思，我们不收现金</a:t>
            </a:r>
            <a:r>
              <a:rPr lang="zh-CN" altLang="en-US" sz="3200" dirty="0">
                <a:latin typeface="Calibri" panose="020F0502020204030204" charset="0"/>
                <a:ea typeface="SimSun" panose="02010600030101010101" pitchFamily="2" charset="-122"/>
              </a:rPr>
              <a:t>。</a:t>
            </a:r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 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  <a:p>
            <a:r>
              <a:rPr lang="en-US" altLang="zh-CN" dirty="0">
                <a:latin typeface="Calibri" panose="020F0502020204030204" charset="0"/>
                <a:ea typeface="SimSun" panose="02010600030101010101" pitchFamily="2" charset="-122"/>
              </a:rPr>
              <a:t>Excuse me, we don’t accept cash.</a:t>
            </a:r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  <p:bldP spid="3" grpId="0"/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33800" y="1690688"/>
            <a:ext cx="7620000" cy="4992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椭圆形标注 4"/>
          <p:cNvSpPr/>
          <p:nvPr/>
        </p:nvSpPr>
        <p:spPr>
          <a:xfrm>
            <a:off x="8177213" y="0"/>
            <a:ext cx="3762375" cy="20669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pt-BR" altLang="zh-CN" strike="noStrike" noProof="1"/>
              <a:t>Qǐng nín qiānmíng.</a:t>
            </a:r>
            <a:endParaRPr lang="zh-CN" altLang="en-US" strike="noStrike" noProof="1"/>
          </a:p>
          <a:p>
            <a:pPr algn="ctr" fontAlgn="auto"/>
            <a:r>
              <a:rPr kumimoji="1" lang="zh-CN" altLang="en-US" sz="2800" strike="noStrike" noProof="1"/>
              <a:t>请您签名。</a:t>
            </a:r>
            <a:endParaRPr kumimoji="1" lang="zh-CN" altLang="en-US" sz="2800" strike="noStrike" noProof="1"/>
          </a:p>
          <a:p>
            <a:pPr algn="ctr" fontAlgn="auto"/>
            <a:r>
              <a:rPr lang="en-US" altLang="zh-CN" strike="noStrike" noProof="1"/>
              <a:t>Please sign your name.</a:t>
            </a:r>
            <a:endParaRPr kumimoji="1" lang="zh-CN" altLang="en-US" strike="noStrike" noProof="1"/>
          </a:p>
        </p:txBody>
      </p:sp>
      <p:sp>
        <p:nvSpPr>
          <p:cNvPr id="6" name="圆角矩形标注 5"/>
          <p:cNvSpPr/>
          <p:nvPr/>
        </p:nvSpPr>
        <p:spPr>
          <a:xfrm>
            <a:off x="2027238" y="1254125"/>
            <a:ext cx="3776663" cy="873125"/>
          </a:xfrm>
          <a:prstGeom prst="wedgeRoundRectCallout">
            <a:avLst>
              <a:gd name="adj1" fmla="val 36360"/>
              <a:gd name="adj2" fmla="val 8371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es-ES_tradnl" altLang="zh-CN" sz="2000" strike="noStrike" noProof="1"/>
              <a:t>Hǎo de</a:t>
            </a:r>
            <a:endParaRPr lang="zh-CN" altLang="en-US" sz="2000" strike="noStrike" noProof="1"/>
          </a:p>
          <a:p>
            <a:pPr algn="ctr" fontAlgn="auto"/>
            <a:r>
              <a:rPr kumimoji="1" lang="zh-CN" altLang="en-US" strike="noStrike" noProof="1"/>
              <a:t>             </a:t>
            </a:r>
            <a:r>
              <a:rPr kumimoji="1" lang="zh-CN" altLang="en-US" sz="3200" strike="noStrike" noProof="1"/>
              <a:t>好的。</a:t>
            </a:r>
            <a:r>
              <a:rPr kumimoji="1" lang="en-US" altLang="zh-CN" strike="noStrike" noProof="1"/>
              <a:t>OK</a:t>
            </a:r>
            <a:endParaRPr kumimoji="1" lang="zh-CN" altLang="en-US" strike="noStrike" noProof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is-IS" altLang="zh-CN" dirty="0"/>
              <a:t>fáng kǎ</a:t>
            </a:r>
            <a:br>
              <a:rPr lang="zh-CN" altLang="en-US" dirty="0"/>
            </a:br>
            <a:r>
              <a:rPr lang="zh-CN" altLang="en-US" dirty="0"/>
              <a:t>              房卡</a:t>
            </a:r>
            <a:r>
              <a:rPr lang="en-US" altLang="zh-CN" sz="2800" dirty="0"/>
              <a:t>room card</a:t>
            </a:r>
            <a:endParaRPr lang="zh-CN" altLang="en-US" sz="2800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14538" y="1690688"/>
            <a:ext cx="6694487" cy="50561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Zhè shì nín de fáng kǎ</a:t>
            </a:r>
            <a:br>
              <a:rPr lang="it-IT" altLang="zh-CN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                              </a:t>
            </a:r>
            <a:r>
              <a:rPr kumimoji="1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这是您的房卡。</a:t>
            </a:r>
            <a:r>
              <a:rPr kumimoji="1" lang="en-US" altLang="zh-CN" sz="22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+mj-cs"/>
              </a:rPr>
              <a:t>This is your room card.</a:t>
            </a:r>
            <a:endParaRPr kumimoji="1" lang="zh-CN" altLang="en-US" sz="2200" b="0" i="0" u="none" strike="noStrike" kern="1200" cap="none" spc="0" normalizeH="0" baseline="0" noProof="1">
              <a:solidFill>
                <a:schemeClr val="tx1"/>
              </a:solidFill>
              <a:latin typeface="+mn-ea"/>
              <a:ea typeface="+mn-ea"/>
              <a:cs typeface="+mj-cs"/>
            </a:endParaRPr>
          </a:p>
        </p:txBody>
      </p:sp>
      <p:pic>
        <p:nvPicPr>
          <p:cNvPr id="46082" name="图片 3" descr="/Users/ziyu/Downloads/6a02cbfee5038a8d6d708bc3ee64742c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3317875" y="2246313"/>
            <a:ext cx="6143625" cy="36369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en-US" altLang="zh-CN" sz="3200" dirty="0">
                <a:latin typeface="Arial" panose="020B0604020202020204" pitchFamily="34" charset="0"/>
              </a:rPr>
              <a:t>z</a:t>
            </a:r>
            <a:r>
              <a:rPr lang="it-IT" altLang="zh-CN" sz="3200" dirty="0" err="1">
                <a:latin typeface="Arial" panose="020B0604020202020204" pitchFamily="34" charset="0"/>
              </a:rPr>
              <a:t>hè</a:t>
            </a:r>
            <a:r>
              <a:rPr lang="it-IT" altLang="zh-CN" sz="3200" dirty="0">
                <a:latin typeface="Arial" panose="020B0604020202020204" pitchFamily="34" charset="0"/>
              </a:rPr>
              <a:t> </a:t>
            </a:r>
            <a:r>
              <a:rPr lang="it-IT" altLang="zh-CN" sz="3200" dirty="0" err="1">
                <a:latin typeface="Arial" panose="020B0604020202020204" pitchFamily="34" charset="0"/>
              </a:rPr>
              <a:t>biān</a:t>
            </a:r>
            <a:r>
              <a:rPr lang="it-IT" altLang="zh-CN" sz="3200" dirty="0">
                <a:latin typeface="Arial" panose="020B0604020202020204" pitchFamily="34" charset="0"/>
              </a:rPr>
              <a:t> </a:t>
            </a:r>
            <a:r>
              <a:rPr lang="it-IT" altLang="zh-CN" sz="3200" dirty="0" err="1">
                <a:latin typeface="Arial" panose="020B0604020202020204" pitchFamily="34" charset="0"/>
              </a:rPr>
              <a:t>qǐng</a:t>
            </a:r>
            <a:br>
              <a:rPr lang="zh-CN" altLang="en-US" sz="3200" dirty="0">
                <a:latin typeface="Arial" panose="020B0604020202020204" pitchFamily="34" charset="0"/>
              </a:rPr>
            </a:br>
            <a:r>
              <a:rPr lang="en-US" altLang="zh-CN" sz="3200" dirty="0">
                <a:latin typeface="Arial" panose="020B0604020202020204" pitchFamily="34" charset="0"/>
              </a:rPr>
              <a:t>                 </a:t>
            </a:r>
            <a:r>
              <a:rPr lang="zh-CN" altLang="en-US" dirty="0"/>
              <a:t>这边请</a:t>
            </a:r>
            <a:r>
              <a:rPr lang="en-US" altLang="zh-CN" sz="2400" dirty="0"/>
              <a:t>This way, please.</a:t>
            </a:r>
            <a:endParaRPr lang="zh-CN" altLang="en-US" sz="2400" dirty="0"/>
          </a:p>
        </p:txBody>
      </p:sp>
      <p:pic>
        <p:nvPicPr>
          <p:cNvPr id="47106" name="图片 3" descr="/Users/ziyu/Downloads/6472f198ae80038515c12fd9d305c9a4.jpg"/>
          <p:cNvPicPr/>
          <p:nvPr/>
        </p:nvPicPr>
        <p:blipFill>
          <a:blip r:embed="rId1"/>
          <a:stretch>
            <a:fillRect/>
          </a:stretch>
        </p:blipFill>
        <p:spPr>
          <a:xfrm>
            <a:off x="3194050" y="2386013"/>
            <a:ext cx="5486400" cy="32591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0675" y="630238"/>
            <a:ext cx="10515600" cy="1325562"/>
          </a:xfrm>
        </p:spPr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l</a:t>
            </a:r>
            <a:r>
              <a:rPr lang="is-IS" altLang="zh-CN" dirty="0"/>
              <a:t>óutī</a:t>
            </a:r>
            <a:br>
              <a:rPr lang="zh-CN" altLang="en-US" dirty="0"/>
            </a:br>
            <a:r>
              <a:rPr lang="zh-CN" altLang="en-US" dirty="0"/>
              <a:t>          楼梯</a:t>
            </a:r>
            <a:r>
              <a:rPr lang="en-US" altLang="zh-CN" sz="3200" dirty="0">
                <a:latin typeface="SimSun" panose="02010600030101010101" pitchFamily="2" charset="-122"/>
              </a:rPr>
              <a:t>stairs</a:t>
            </a:r>
            <a:endParaRPr lang="zh-CN" altLang="en-US" sz="3200" dirty="0">
              <a:latin typeface="SimSun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0363" y="1955800"/>
            <a:ext cx="7221537" cy="45513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d</a:t>
            </a:r>
            <a:r>
              <a:rPr kumimoji="0" lang="it-IT" altLang="zh-CN" sz="4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iàntī</a:t>
            </a:r>
            <a:br>
              <a:rPr lang="zh-CN" altLang="en-US" sz="4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zh-CN" sz="48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kumimoji="1" lang="zh-CN" altLang="en-US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电梯</a:t>
            </a:r>
            <a:r>
              <a:rPr kumimoji="1" lang="en-US" altLang="zh-CN" sz="44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lift</a:t>
            </a:r>
            <a:endParaRPr kumimoji="1" lang="zh-CN" altLang="en-US" sz="44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30413" y="1690688"/>
            <a:ext cx="7504112" cy="45593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413" y="0"/>
            <a:ext cx="10515600" cy="6858000"/>
          </a:xfrm>
        </p:spPr>
        <p:txBody>
          <a:bodyPr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Nín hǎo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kumimoji="0" lang="it-IT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您好。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Hello.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Nǐ hǎo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  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Wǒ xiǎng dìng y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ì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ji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ā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 háohuá shuāngrén fáng.</a:t>
            </a:r>
            <a:r>
              <a:rPr kumimoji="1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</a:t>
            </a:r>
            <a:r>
              <a:rPr kumimoji="1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kumimoji="1" lang="it-IT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你好。  我想订一间豪华双人房。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I would like to book a deluxe double room.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Qǐngwèn nín yào zhù duōjiǔ?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请问，您要住多久？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How long will you stay?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Sān gè wǎnshàng. Cóng 5 yuè 15 hào dào 5 yuè 18 hào.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三个晚上。           从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5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月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15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号到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5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月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18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号。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3 nights.                  From May 15</a:t>
            </a:r>
            <a:r>
              <a:rPr kumimoji="0" lang="en-US" altLang="zh-CN" sz="2800" b="0" i="0" u="none" strike="noStrike" kern="1200" cap="none" spc="0" normalizeH="0" baseline="3000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to May 18</a:t>
            </a:r>
            <a:r>
              <a:rPr kumimoji="0" lang="en-US" altLang="zh-CN" sz="2800" b="0" i="0" u="none" strike="noStrike" kern="1200" cap="none" spc="0" normalizeH="0" baseline="3000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Hǎo de, xièxiè.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好的，谢谢。  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Ok, thank you.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28600" marR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Char char="•"/>
            </a:pP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9167813" y="5429250"/>
            <a:ext cx="3154363" cy="1284288"/>
          </a:xfrm>
        </p:spPr>
        <p:txBody>
          <a:bodyPr>
            <a:normAutofit fontScale="90000"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400" b="0" i="0" u="none" strike="noStrike" kern="1200" cap="none" spc="0" normalizeH="0" baseline="0" noProof="1">
                <a:solidFill>
                  <a:srgbClr val="FF6600"/>
                </a:solidFill>
                <a:latin typeface="+mj-lt"/>
                <a:ea typeface="+mj-ea"/>
                <a:cs typeface="+mj-cs"/>
              </a:rPr>
              <a:t>r</a:t>
            </a:r>
            <a:r>
              <a:rPr kumimoji="0" lang="it-IT" altLang="zh-CN" sz="4400" b="0" i="0" u="none" strike="noStrike" kern="1200" cap="none" spc="0" normalizeH="0" baseline="0" noProof="1">
                <a:solidFill>
                  <a:srgbClr val="FF6600"/>
                </a:solidFill>
                <a:latin typeface="+mj-lt"/>
                <a:ea typeface="+mj-ea"/>
                <a:cs typeface="+mj-cs"/>
              </a:rPr>
              <a:t>ùzhù</a:t>
            </a:r>
            <a:br>
              <a:rPr lang="zh-CN" altLang="en-US" dirty="0">
                <a:solidFill>
                  <a:srgbClr val="FF6600"/>
                </a:solidFill>
              </a:rPr>
            </a:br>
            <a:r>
              <a:rPr kumimoji="1" lang="zh-CN" altLang="en-US" sz="4400" b="0" i="0" u="none" strike="noStrike" kern="1200" cap="none" spc="0" normalizeH="0" baseline="0" noProof="1">
                <a:solidFill>
                  <a:srgbClr val="FF6600"/>
                </a:solidFill>
                <a:latin typeface="+mj-lt"/>
                <a:ea typeface="+mj-ea"/>
                <a:cs typeface="+mj-cs"/>
              </a:rPr>
              <a:t>入住</a:t>
            </a:r>
            <a:r>
              <a:rPr kumimoji="1" lang="en-US" altLang="zh-CN" sz="3600" b="0" i="0" u="none" strike="noStrike" kern="1200" cap="none" spc="0" normalizeH="0" baseline="0" noProof="1">
                <a:solidFill>
                  <a:srgbClr val="FF6600"/>
                </a:solidFill>
                <a:latin typeface="+mj-lt"/>
                <a:ea typeface="+mj-ea"/>
                <a:cs typeface="+mj-cs"/>
              </a:rPr>
              <a:t>Check in</a:t>
            </a:r>
            <a:endParaRPr kumimoji="1" lang="zh-CN" altLang="en-US" sz="3600" b="0" i="0" u="none" strike="noStrike" kern="1200" cap="none" spc="0" normalizeH="0" baseline="0" noProof="1">
              <a:solidFill>
                <a:srgbClr val="FF6600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30175"/>
            <a:ext cx="12096750" cy="6727825"/>
          </a:xfrm>
        </p:spPr>
        <p:txBody>
          <a:bodyPr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cs-CZ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Duōshǎo qián? Wǒ kěyǐ shuākǎ ma?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                        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多少钱？         我可以刷卡吗？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How much? Can I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card?</a:t>
            </a:r>
            <a:endParaRPr kumimoji="1" lang="en-US" altLang="zh-CN" sz="2800" b="0" i="0" u="none" strike="noStrike" kern="1200" cap="none" spc="0" normalizeH="0" baseline="0" noProof="1">
              <a:solidFill>
                <a:srgbClr val="0070C0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cs-CZ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600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</a:t>
            </a:r>
            <a:r>
              <a:rPr kumimoji="0" lang="cs-CZ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uán, nín kěyǐ shuākǎ. 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600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元，   您可以刷卡。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600 Yuan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，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can use card.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0" lang="it-IT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Hǎo de, qǐng nín qiānzì. Zhè shì nín de fáng kǎ, fángjiān hào shì 520.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好的，请您签字。        这是您的房卡，房间号是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520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。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Ok, please sign your name. This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your room card, room number is 520.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en-US" altLang="zh-CN" sz="2800" b="0" i="0" u="none" strike="noStrike" kern="1200" cap="none" spc="0" normalizeH="0" baseline="0" noProof="1">
              <a:solidFill>
                <a:schemeClr val="accent2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Hǎo de, xièxiè.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好的，谢谢。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Ok, thank you.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28600" marR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Char char="•"/>
            </a:pP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Second</a:t>
            </a:r>
            <a:r>
              <a:rPr lang="zh-CN" altLang="en-US" dirty="0"/>
              <a:t> </a:t>
            </a:r>
            <a:r>
              <a:rPr lang="en-US" altLang="zh-CN" dirty="0"/>
              <a:t>assignment</a:t>
            </a:r>
            <a:endParaRPr lang="zh-CN" altLang="en-US" dirty="0"/>
          </a:p>
        </p:txBody>
      </p:sp>
      <p:sp>
        <p:nvSpPr>
          <p:cNvPr id="52226" name="内容占位符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anchor="t"/>
          <a:lstStyle/>
          <a:p>
            <a:pPr>
              <a:lnSpc>
                <a:spcPct val="80000"/>
              </a:lnSpc>
            </a:pPr>
            <a:r>
              <a:rPr lang="en-US" altLang="zh-CN" dirty="0"/>
              <a:t>Role play: Record a  dialogue of  booking rooms on the phone.</a:t>
            </a:r>
            <a:endParaRPr lang="en-US" altLang="zh-CN" dirty="0"/>
          </a:p>
          <a:p>
            <a:pPr>
              <a:lnSpc>
                <a:spcPct val="80000"/>
              </a:lnSpc>
            </a:pPr>
            <a:r>
              <a:rPr kumimoji="1" lang="en-US" altLang="zh-CN" noProof="1"/>
              <a:t>Due date: 29th November.</a:t>
            </a:r>
            <a:endParaRPr kumimoji="1" lang="zh-CN" altLang="en-US" noProof="1"/>
          </a:p>
          <a:p>
            <a:pPr>
              <a:lnSpc>
                <a:spcPct val="80000"/>
              </a:lnSpc>
            </a:pPr>
            <a:endParaRPr lang="zh-CN" altLang="en-US" dirty="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SLIDE_MODEL_TYPE" val="cover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5214</Words>
  <Application>WPS Presentation</Application>
  <PresentationFormat>Widescreen</PresentationFormat>
  <Paragraphs>318</Paragraphs>
  <Slides>49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49</vt:i4>
      </vt:variant>
    </vt:vector>
  </HeadingPairs>
  <TitlesOfParts>
    <vt:vector size="66" baseType="lpstr">
      <vt:lpstr>Arial</vt:lpstr>
      <vt:lpstr>SimSun</vt:lpstr>
      <vt:lpstr>Wingdings</vt:lpstr>
      <vt:lpstr>Calibri</vt:lpstr>
      <vt:lpstr>Arial</vt:lpstr>
      <vt:lpstr>Microsoft YaHei</vt:lpstr>
      <vt:lpstr>Arial Unicode MS</vt:lpstr>
      <vt:lpstr>inherit</vt:lpstr>
      <vt:lpstr>楷体_GB2312</vt:lpstr>
      <vt:lpstr>GB Pinyinok-D</vt:lpstr>
      <vt:lpstr>Times New Roman</vt:lpstr>
      <vt:lpstr>NSimSun</vt:lpstr>
      <vt:lpstr>Arial Unicode MS</vt:lpstr>
      <vt:lpstr>Calibri Light</vt:lpstr>
      <vt:lpstr>Arial Unicode MS</vt:lpstr>
      <vt:lpstr>Segoe Print</vt:lpstr>
      <vt:lpstr>Office 主题</vt:lpstr>
      <vt:lpstr>Week 6 </vt:lpstr>
      <vt:lpstr>PowerPoint 演示文稿</vt:lpstr>
      <vt:lpstr>PowerPoint 演示文稿</vt:lpstr>
      <vt:lpstr>dàtáng dàtīng             大堂／大厅  lobby</vt:lpstr>
      <vt:lpstr>qiántái                   前台    reception</vt:lpstr>
      <vt:lpstr>fángjiān              房间    room</vt:lpstr>
      <vt:lpstr>biāozhǔn dān rén jiān 标准单人间                      Standard single room </vt:lpstr>
      <vt:lpstr>háohuá dān jiān 豪华单人间      Deluxe Single Room     </vt:lpstr>
      <vt:lpstr>háohuá dà chuáng fáng  豪华大床房         Deluxe king bed room</vt:lpstr>
      <vt:lpstr>tàofáng 套房         suite</vt:lpstr>
      <vt:lpstr>háohuá hǎijǐng fáng 豪华海景房        Deluxe Seaview Room</vt:lpstr>
      <vt:lpstr>háohuá jǐngguān fáng 豪华景观房                   Deluxe View Room</vt:lpstr>
      <vt:lpstr>fáng kǎ                   房卡    room card</vt:lpstr>
      <vt:lpstr>hùzhào                  护照     passport</vt:lpstr>
      <vt:lpstr>xìnyòngkǎ                   信用卡 credit card</vt:lpstr>
      <vt:lpstr>jiè jì kǎ  借记卡 debit card </vt:lpstr>
      <vt:lpstr>xiànjīn              现金     cash</vt:lpstr>
      <vt:lpstr>  diàntī           电梯     lift</vt:lpstr>
      <vt:lpstr>lóutī              楼梯  stairs</vt:lpstr>
      <vt:lpstr>PowerPoint 演示文稿</vt:lpstr>
      <vt:lpstr>PowerPoint 演示文稿</vt:lpstr>
      <vt:lpstr>PowerPoint 演示文稿</vt:lpstr>
      <vt:lpstr>PowerPoint 演示文稿</vt:lpstr>
      <vt:lpstr>First assignment</vt:lpstr>
      <vt:lpstr>PowerPoint 演示文稿</vt:lpstr>
      <vt:lpstr>PowerPoint 演示文稿</vt:lpstr>
      <vt:lpstr>PowerPoint 演示文稿</vt:lpstr>
      <vt:lpstr>笔顺网</vt:lpstr>
      <vt:lpstr>háohuá hǎijǐng fáng 豪华海景房</vt:lpstr>
      <vt:lpstr>biāozhǔn dān rén jiān 标准单人间</vt:lpstr>
      <vt:lpstr>diànhuà dìngfáng                                  电话订房    telephone reservation</vt:lpstr>
      <vt:lpstr>PowerPoint 演示文稿</vt:lpstr>
      <vt:lpstr>PowerPoint 演示文稿</vt:lpstr>
      <vt:lpstr> rùzhù 入住</vt:lpstr>
      <vt:lpstr>hùzhào           护照passport</vt:lpstr>
      <vt:lpstr>PowerPoint 演示文稿</vt:lpstr>
      <vt:lpstr>xìnyòngkǎ                   信用卡 credit card</vt:lpstr>
      <vt:lpstr>Wǒ kěyǐ shuākǎ ma? 我可以刷卡吗？Can I use card?</vt:lpstr>
      <vt:lpstr>xiànjīn        现金cash</vt:lpstr>
      <vt:lpstr>PowerPoint 演示文稿</vt:lpstr>
      <vt:lpstr>PowerPoint 演示文稿</vt:lpstr>
      <vt:lpstr>fáng kǎ               房卡room card</vt:lpstr>
      <vt:lpstr>Zhè shì nín de fáng kǎ                                         这是您的房卡。This is your room card.</vt:lpstr>
      <vt:lpstr>zhè biān qǐng                  这边请This way, please.</vt:lpstr>
      <vt:lpstr>lóutī           楼梯stairs</vt:lpstr>
      <vt:lpstr>  diàntī      电梯lift</vt:lpstr>
      <vt:lpstr>rùzhù 入住Check in</vt:lpstr>
      <vt:lpstr>PowerPoint 演示文稿</vt:lpstr>
      <vt:lpstr>Second assignment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Microsoft Office 用户</dc:creator>
  <cp:lastModifiedBy>Changes MK</cp:lastModifiedBy>
  <cp:revision>213</cp:revision>
  <dcterms:created xsi:type="dcterms:W3CDTF">2018-05-02T11:06:00Z</dcterms:created>
  <dcterms:modified xsi:type="dcterms:W3CDTF">2019-11-17T20:31:40Z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1033-11.2.0.9031</vt:lpwstr>
  </property>
</Properties>
</file>