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1" r:id="rId8"/>
    <p:sldId id="27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73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446538" y="3085761"/>
            <a:ext cx="11262865" cy="3304797"/>
          </a:xfrm>
          <a:prstGeom prst="rect">
            <a:avLst/>
          </a:prstGeom>
          <a:solidFill>
            <a:srgbClr val="4D143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ctrTitle"/>
          </p:nvPr>
        </p:nvSpPr>
        <p:spPr>
          <a:xfrm>
            <a:off x="581192" y="1020433"/>
            <a:ext cx="10993547" cy="1475009"/>
          </a:xfrm>
        </p:spPr>
        <p:txBody>
          <a:bodyPr/>
          <a:lstStyle>
            <a:lvl1pPr>
              <a:defRPr sz="3600">
                <a:solidFill>
                  <a:srgbClr val="4D1434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/>
          <p:cNvSpPr txBox="1">
            <a:spLocks noGrp="1"/>
          </p:cNvSpPr>
          <p:nvPr>
            <p:ph type="subTitle" idx="1"/>
          </p:nvPr>
        </p:nvSpPr>
        <p:spPr>
          <a:xfrm>
            <a:off x="581192" y="2495443"/>
            <a:ext cx="10993547" cy="590318"/>
          </a:xfrm>
        </p:spPr>
        <p:txBody>
          <a:bodyPr anchor="t"/>
          <a:lstStyle>
            <a:lvl1pPr marL="0" indent="0">
              <a:buNone/>
              <a:defRPr sz="1600" cap="all">
                <a:solidFill>
                  <a:srgbClr val="903163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6271A36E-6ACF-4AEE-8F0F-C2219982AC3C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>
          <a:xfrm>
            <a:off x="10558302" y="5956136"/>
            <a:ext cx="1016437" cy="365129"/>
          </a:xfrm>
        </p:spPr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E1AED9EB-00B7-4FF9-BA81-439D1C872E7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546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440283" y="614403"/>
            <a:ext cx="11309335" cy="1189296"/>
          </a:xfrm>
          <a:prstGeom prst="rect">
            <a:avLst/>
          </a:prstGeom>
          <a:solidFill>
            <a:srgbClr val="4D143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581192" y="702158"/>
            <a:ext cx="11029611" cy="10138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/>
          <p:cNvSpPr txBox="1">
            <a:spLocks noGrp="1"/>
          </p:cNvSpPr>
          <p:nvPr>
            <p:ph idx="1"/>
          </p:nvPr>
        </p:nvSpPr>
        <p:spPr>
          <a:xfrm>
            <a:off x="581192" y="2180496"/>
            <a:ext cx="11029611" cy="367830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57A275-4280-4578-9180-8233FA290CBB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B357C5-5191-42F1-ACDC-C1976E77F83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708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/>
          <p:nvPr/>
        </p:nvSpPr>
        <p:spPr>
          <a:xfrm>
            <a:off x="447818" y="5141972"/>
            <a:ext cx="11290855" cy="1258827"/>
          </a:xfrm>
          <a:prstGeom prst="rect">
            <a:avLst/>
          </a:prstGeom>
          <a:solidFill>
            <a:srgbClr val="4D143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581192" y="3043909"/>
            <a:ext cx="11029611" cy="1497503"/>
          </a:xfrm>
        </p:spPr>
        <p:txBody>
          <a:bodyPr/>
          <a:lstStyle>
            <a:lvl1pPr>
              <a:defRPr sz="3600">
                <a:solidFill>
                  <a:srgbClr val="4D1434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1"/>
          </p:nvPr>
        </p:nvSpPr>
        <p:spPr>
          <a:xfrm>
            <a:off x="581192" y="4541413"/>
            <a:ext cx="11029611" cy="600559"/>
          </a:xfrm>
        </p:spPr>
        <p:txBody>
          <a:bodyPr anchor="t"/>
          <a:lstStyle>
            <a:lvl1pPr marL="0" indent="0">
              <a:buNone/>
              <a:defRPr cap="all">
                <a:solidFill>
                  <a:srgbClr val="903163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0197DA30-7634-49C4-AF23-3A0C38DBF600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9323BD26-E624-4010-859A-A6AC988E631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230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/>
          <p:nvPr/>
        </p:nvSpPr>
        <p:spPr>
          <a:xfrm>
            <a:off x="445980" y="606558"/>
            <a:ext cx="11300036" cy="1258827"/>
          </a:xfrm>
          <a:prstGeom prst="rect">
            <a:avLst/>
          </a:prstGeom>
          <a:solidFill>
            <a:srgbClr val="4D143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581192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/>
          <p:cNvSpPr txBox="1">
            <a:spLocks noGrp="1"/>
          </p:cNvSpPr>
          <p:nvPr>
            <p:ph idx="1"/>
          </p:nvPr>
        </p:nvSpPr>
        <p:spPr>
          <a:xfrm>
            <a:off x="581192" y="2227999"/>
            <a:ext cx="5422392" cy="36330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3"/>
          <p:cNvSpPr txBox="1">
            <a:spLocks noGrp="1"/>
          </p:cNvSpPr>
          <p:nvPr>
            <p:ph idx="2"/>
          </p:nvPr>
        </p:nvSpPr>
        <p:spPr>
          <a:xfrm>
            <a:off x="6188421" y="2227999"/>
            <a:ext cx="5422392" cy="36330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E51D60-969A-42DF-9AFC-AD71310FF1B2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CE3B9C-D53D-4407-9D56-9DD2FFD7BBC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035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/>
          <p:nvPr/>
        </p:nvSpPr>
        <p:spPr>
          <a:xfrm>
            <a:off x="445980" y="606558"/>
            <a:ext cx="11300036" cy="1258827"/>
          </a:xfrm>
          <a:prstGeom prst="rect">
            <a:avLst/>
          </a:prstGeom>
          <a:solidFill>
            <a:srgbClr val="4D143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581192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1"/>
          </p:nvPr>
        </p:nvSpPr>
        <p:spPr>
          <a:xfrm>
            <a:off x="887214" y="2250896"/>
            <a:ext cx="5087072" cy="536002"/>
          </a:xfrm>
        </p:spPr>
        <p:txBody>
          <a:bodyPr anchor="b">
            <a:noAutofit/>
          </a:bodyPr>
          <a:lstStyle>
            <a:lvl1pPr marL="0" indent="0">
              <a:spcBef>
                <a:spcPts val="500"/>
              </a:spcBef>
              <a:buNone/>
              <a:defRPr sz="2200">
                <a:solidFill>
                  <a:srgbClr val="903163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3"/>
          <p:cNvSpPr txBox="1">
            <a:spLocks noGrp="1"/>
          </p:cNvSpPr>
          <p:nvPr>
            <p:ph idx="2"/>
          </p:nvPr>
        </p:nvSpPr>
        <p:spPr>
          <a:xfrm>
            <a:off x="581192" y="2926052"/>
            <a:ext cx="5393103" cy="2934995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4"/>
          <p:cNvSpPr txBox="1">
            <a:spLocks noGrp="1"/>
          </p:cNvSpPr>
          <p:nvPr>
            <p:ph type="body" idx="3"/>
          </p:nvPr>
        </p:nvSpPr>
        <p:spPr>
          <a:xfrm>
            <a:off x="6523731" y="2250896"/>
            <a:ext cx="5087072" cy="553376"/>
          </a:xfrm>
        </p:spPr>
        <p:txBody>
          <a:bodyPr anchor="b">
            <a:noAutofit/>
          </a:bodyPr>
          <a:lstStyle>
            <a:lvl1pPr marL="0" indent="0">
              <a:spcBef>
                <a:spcPts val="500"/>
              </a:spcBef>
              <a:buNone/>
              <a:defRPr sz="2200">
                <a:solidFill>
                  <a:srgbClr val="903163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ontent Placeholder 5"/>
          <p:cNvSpPr txBox="1">
            <a:spLocks noGrp="1"/>
          </p:cNvSpPr>
          <p:nvPr>
            <p:ph idx="4"/>
          </p:nvPr>
        </p:nvSpPr>
        <p:spPr>
          <a:xfrm>
            <a:off x="6217709" y="2926052"/>
            <a:ext cx="5393103" cy="2934995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079A8B-F080-4014-BA60-7A9B750E52B3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9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0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ED3AA6-4FE4-47DE-985D-5DE87FF3D97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463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440685" y="606558"/>
            <a:ext cx="11300036" cy="1258827"/>
          </a:xfrm>
          <a:prstGeom prst="rect">
            <a:avLst/>
          </a:prstGeom>
          <a:solidFill>
            <a:srgbClr val="4D143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575898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85AD45-E145-40A8-9784-CD1473D134E4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5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02B3D7-3372-4D95-B1CD-64FE75FE387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803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7F96AD-C505-40E2-A363-1BC5D16B3386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9F900D-AE30-4E95-8377-91CBBDC5A57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344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/>
          <p:nvPr/>
        </p:nvSpPr>
        <p:spPr>
          <a:xfrm>
            <a:off x="447818" y="5141972"/>
            <a:ext cx="11298198" cy="1274701"/>
          </a:xfrm>
          <a:prstGeom prst="rect">
            <a:avLst/>
          </a:prstGeom>
          <a:solidFill>
            <a:srgbClr val="4D143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581192" y="5262298"/>
            <a:ext cx="4909441" cy="689512"/>
          </a:xfrm>
        </p:spPr>
        <p:txBody>
          <a:bodyPr anchor="ctr"/>
          <a:lstStyle>
            <a:lvl1pPr>
              <a:defRPr sz="2000">
                <a:solidFill>
                  <a:srgbClr val="9F296B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/>
          <p:cNvSpPr txBox="1">
            <a:spLocks noGrp="1"/>
          </p:cNvSpPr>
          <p:nvPr>
            <p:ph idx="1"/>
          </p:nvPr>
        </p:nvSpPr>
        <p:spPr>
          <a:xfrm>
            <a:off x="447818" y="601199"/>
            <a:ext cx="11292840" cy="4204804"/>
          </a:xfrm>
        </p:spPr>
        <p:txBody>
          <a:bodyPr/>
          <a:lstStyle>
            <a:lvl1pPr>
              <a:spcBef>
                <a:spcPts val="500"/>
              </a:spcBef>
              <a:defRPr sz="2000"/>
            </a:lvl1pPr>
            <a:lvl2pPr>
              <a:defRPr sz="1800"/>
            </a:lvl2pPr>
            <a:lvl3pPr>
              <a:spcBef>
                <a:spcPts val="400"/>
              </a:spcBef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2"/>
          </p:nvPr>
        </p:nvSpPr>
        <p:spPr>
          <a:xfrm>
            <a:off x="5740822" y="5262298"/>
            <a:ext cx="5869990" cy="689512"/>
          </a:xfrm>
        </p:spPr>
        <p:txBody>
          <a:bodyPr/>
          <a:lstStyle>
            <a:lvl1pPr marL="0" indent="0" algn="r">
              <a:spcBef>
                <a:spcPts val="300"/>
              </a:spcBef>
              <a:buNone/>
              <a:defRPr sz="11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2335B204-5FC0-4442-A540-048FECB2F595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8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C9361A4B-4C3A-4023-8B21-27FBD315043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816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192" y="4693386"/>
            <a:ext cx="11029611" cy="566735"/>
          </a:xfrm>
        </p:spPr>
        <p:txBody>
          <a:bodyPr/>
          <a:lstStyle>
            <a:lvl1pPr>
              <a:defRPr sz="2400">
                <a:solidFill>
                  <a:srgbClr val="4D1434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447818" y="599727"/>
            <a:ext cx="11290855" cy="3557253"/>
          </a:xfrm>
        </p:spPr>
        <p:txBody>
          <a:bodyPr anchor="t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581192" y="5260122"/>
            <a:ext cx="11029620" cy="598666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40478E-E777-4E1A-A4C8-52C2B984938C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02AD21-CD4D-44E3-BA40-A61CB34CD4F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551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/>
          <p:nvPr/>
        </p:nvSpPr>
        <p:spPr>
          <a:xfrm>
            <a:off x="440283" y="614403"/>
            <a:ext cx="11309335" cy="1189296"/>
          </a:xfrm>
          <a:prstGeom prst="rect">
            <a:avLst/>
          </a:prstGeom>
          <a:solidFill>
            <a:srgbClr val="4D143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581192" y="702158"/>
            <a:ext cx="11029611" cy="10138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E7D56B-9417-4A29-B6B8-0D86EC64885F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1E0BAD-412D-4354-B766-C5B37B2F144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245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8839203" y="599727"/>
            <a:ext cx="2906813" cy="5816946"/>
          </a:xfrm>
          <a:prstGeom prst="rect">
            <a:avLst/>
          </a:prstGeom>
          <a:solidFill>
            <a:srgbClr val="4D143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839203" y="675723"/>
            <a:ext cx="2004163" cy="5183075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774926" y="675723"/>
            <a:ext cx="7896282" cy="5183075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8993672" y="5956136"/>
            <a:ext cx="1328138" cy="365129"/>
          </a:xfrm>
        </p:spPr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9979A0F4-8A45-4B67-BE25-FF4AD6AC055F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>
          <a:xfrm>
            <a:off x="774926" y="5951811"/>
            <a:ext cx="7896282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>
          <a:xfrm>
            <a:off x="10446617" y="5956136"/>
            <a:ext cx="1164195" cy="365129"/>
          </a:xfrm>
        </p:spPr>
        <p:txBody>
          <a:bodyPr/>
          <a:lstStyle>
            <a:lvl1pPr>
              <a:defRPr>
                <a:solidFill>
                  <a:srgbClr val="9F296B"/>
                </a:solidFill>
              </a:defRPr>
            </a:lvl1pPr>
          </a:lstStyle>
          <a:p>
            <a:pPr lvl="0"/>
            <a:fld id="{6FB62EC9-552C-4AAE-A544-F5480319243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742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81192" y="705121"/>
            <a:ext cx="11029611" cy="118955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81192" y="2335999"/>
            <a:ext cx="11029611" cy="35227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7605951" y="5956136"/>
            <a:ext cx="284479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903163"/>
                </a:solidFill>
                <a:uFillTx/>
                <a:latin typeface="Gill Sans MT"/>
              </a:defRPr>
            </a:lvl1pPr>
          </a:lstStyle>
          <a:p>
            <a:pPr lvl="0"/>
            <a:fld id="{C6835001-69FD-4DB5-9748-B47D4E728E7E}" type="datetime1">
              <a:rPr lang="en-US"/>
              <a:pPr lvl="0"/>
              <a:t>5/29/2020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581192" y="5951811"/>
            <a:ext cx="691720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0" baseline="0">
                <a:solidFill>
                  <a:srgbClr val="903163"/>
                </a:solidFill>
                <a:uFillTx/>
                <a:latin typeface="Gill Sans MT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10558302" y="5956136"/>
            <a:ext cx="105251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903163"/>
                </a:solidFill>
                <a:uFillTx/>
                <a:latin typeface="Gill Sans MT"/>
              </a:defRPr>
            </a:lvl1pPr>
          </a:lstStyle>
          <a:p>
            <a:pPr lvl="0"/>
            <a:fld id="{7C8FFB36-C191-48AE-8DB6-E4E1E57B0162}" type="slidenum">
              <a:t>‹#›</a:t>
            </a:fld>
            <a:endParaRPr lang="en-US"/>
          </a:p>
        </p:txBody>
      </p:sp>
      <p:sp>
        <p:nvSpPr>
          <p:cNvPr id="7" name="Rectangle 8"/>
          <p:cNvSpPr/>
          <p:nvPr/>
        </p:nvSpPr>
        <p:spPr>
          <a:xfrm>
            <a:off x="446538" y="457200"/>
            <a:ext cx="3703320" cy="94997"/>
          </a:xfrm>
          <a:prstGeom prst="rect">
            <a:avLst/>
          </a:prstGeom>
          <a:solidFill>
            <a:srgbClr val="4D143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Rectangle 9"/>
          <p:cNvSpPr/>
          <p:nvPr/>
        </p:nvSpPr>
        <p:spPr>
          <a:xfrm>
            <a:off x="8042148" y="453642"/>
            <a:ext cx="3703320" cy="98554"/>
          </a:xfrm>
          <a:prstGeom prst="rect">
            <a:avLst/>
          </a:prstGeom>
          <a:solidFill>
            <a:srgbClr val="969FA7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Rectangle 10"/>
          <p:cNvSpPr/>
          <p:nvPr/>
        </p:nvSpPr>
        <p:spPr>
          <a:xfrm>
            <a:off x="4241828" y="457200"/>
            <a:ext cx="3703320" cy="91440"/>
          </a:xfrm>
          <a:prstGeom prst="rect">
            <a:avLst/>
          </a:prstGeom>
          <a:solidFill>
            <a:srgbClr val="903163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2800" b="0" i="0" u="none" strike="noStrike" kern="1200" cap="all" spc="0" baseline="0">
          <a:solidFill>
            <a:srgbClr val="FFFFFF"/>
          </a:solidFill>
          <a:uFillTx/>
          <a:latin typeface="Gill Sans MT"/>
        </a:defRPr>
      </a:lvl1pPr>
    </p:titleStyle>
    <p:bodyStyle>
      <a:lvl1pPr marL="306003" marR="0" lvl="0" indent="-306003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903163"/>
        </a:buClr>
        <a:buSzPct val="92000"/>
        <a:buFont typeface="Wingdings 2" pitchFamily="18"/>
        <a:buChar char=""/>
        <a:tabLst/>
        <a:defRPr lang="en-US" sz="1800" b="0" i="0" u="none" strike="noStrike" kern="1200" cap="none" spc="0" baseline="0">
          <a:solidFill>
            <a:srgbClr val="3D3D3D"/>
          </a:solidFill>
          <a:uFillTx/>
          <a:latin typeface="Gill Sans MT"/>
        </a:defRPr>
      </a:lvl1pPr>
      <a:lvl2pPr marL="630003" marR="0" lvl="1" indent="-306003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903163"/>
        </a:buClr>
        <a:buSzPct val="92000"/>
        <a:buFont typeface="Wingdings 2" pitchFamily="18"/>
        <a:buChar char=""/>
        <a:tabLst/>
        <a:defRPr lang="en-US" sz="1600" b="0" i="0" u="none" strike="noStrike" kern="1200" cap="none" spc="0" baseline="0">
          <a:solidFill>
            <a:srgbClr val="3D3D3D"/>
          </a:solidFill>
          <a:uFillTx/>
          <a:latin typeface="Gill Sans MT"/>
        </a:defRPr>
      </a:lvl2pPr>
      <a:lvl3pPr marL="899998" marR="0" lvl="2" indent="-270004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903163"/>
        </a:buClr>
        <a:buSzPct val="92000"/>
        <a:buFont typeface="Wingdings 2" pitchFamily="18"/>
        <a:buChar char=""/>
        <a:tabLst/>
        <a:defRPr lang="en-US" sz="1400" b="0" i="0" u="none" strike="noStrike" kern="1200" cap="none" spc="0" baseline="0">
          <a:solidFill>
            <a:srgbClr val="3D3D3D"/>
          </a:solidFill>
          <a:uFillTx/>
          <a:latin typeface="Gill Sans MT"/>
        </a:defRPr>
      </a:lvl3pPr>
      <a:lvl4pPr marL="1242002" marR="0" lvl="3" indent="-234004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903163"/>
        </a:buClr>
        <a:buSzPct val="92000"/>
        <a:buFont typeface="Wingdings 2" pitchFamily="18"/>
        <a:buChar char=""/>
        <a:tabLst/>
        <a:defRPr lang="en-US" sz="1200" b="0" i="0" u="none" strike="noStrike" kern="1200" cap="none" spc="0" baseline="0">
          <a:solidFill>
            <a:srgbClr val="3D3D3D"/>
          </a:solidFill>
          <a:uFillTx/>
          <a:latin typeface="Gill Sans MT"/>
        </a:defRPr>
      </a:lvl4pPr>
      <a:lvl5pPr marL="1602001" marR="0" lvl="4" indent="-234004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903163"/>
        </a:buClr>
        <a:buSzPct val="92000"/>
        <a:buFont typeface="Wingdings 2" pitchFamily="18"/>
        <a:buChar char=""/>
        <a:tabLst/>
        <a:defRPr lang="en-US" sz="1200" b="0" i="0" u="none" strike="noStrike" kern="1200" cap="none" spc="0" baseline="0">
          <a:solidFill>
            <a:srgbClr val="3D3D3D"/>
          </a:solidFill>
          <a:uFillTx/>
          <a:latin typeface="Gill Sans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US"/>
              <a:t>Sports marketing plan 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>
              <a:lnSpc>
                <a:spcPct val="60000"/>
              </a:lnSpc>
            </a:pPr>
            <a:r>
              <a:rPr lang="en-US" sz="1800"/>
              <a:t>By Dan Elkin</a:t>
            </a:r>
          </a:p>
          <a:p>
            <a:pPr lvl="0">
              <a:lnSpc>
                <a:spcPct val="60000"/>
              </a:lnSpc>
            </a:pPr>
            <a:r>
              <a:rPr lang="en-US" sz="1800"/>
              <a:t>1906138</a:t>
            </a:r>
            <a:endParaRPr lang="en-GB" sz="18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Nofio Sir Gâr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An elite performance club which coaches the top swimmers in the Carmarthenshire region, who compete at regional, Welsh and British competitions. The squad is coached by former Commonwealth swimmer Austyn Shortman. </a:t>
            </a:r>
          </a:p>
          <a:p>
            <a:pPr lvl="0"/>
            <a:r>
              <a:rPr lang="en-US"/>
              <a:t>Three feeding clubs.</a:t>
            </a:r>
          </a:p>
          <a:p>
            <a:pPr lvl="0"/>
            <a:r>
              <a:rPr lang="en-US"/>
              <a:t>Train in Carmarthen Leisure centre. </a:t>
            </a:r>
            <a:endParaRPr lang="en-GB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Aims and objectives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To attract and motivate more swimmers to higher level in the sport.</a:t>
            </a:r>
          </a:p>
          <a:p>
            <a:pPr lvl="0"/>
            <a:r>
              <a:rPr lang="en-US"/>
              <a:t>Gain more experienced and qualified coaches.</a:t>
            </a:r>
          </a:p>
          <a:p>
            <a:pPr lvl="0"/>
            <a:r>
              <a:rPr lang="en-US"/>
              <a:t>Build on numbers in the squad.</a:t>
            </a:r>
          </a:p>
          <a:p>
            <a:pPr lvl="0"/>
            <a:r>
              <a:rPr lang="en-US"/>
              <a:t>Increase brand exposure.</a:t>
            </a:r>
          </a:p>
          <a:p>
            <a:pPr lvl="0"/>
            <a:r>
              <a:rPr lang="en-US"/>
              <a:t>Make fees cheaper.</a:t>
            </a:r>
          </a:p>
          <a:p>
            <a:pPr lvl="0"/>
            <a:endParaRPr lang="en-GB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Situation analysis - Internal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Not enough swimmers at younger age group.</a:t>
            </a:r>
          </a:p>
          <a:p>
            <a:pPr lvl="0"/>
            <a:r>
              <a:rPr lang="en-US"/>
              <a:t>Swimmers find it hard to commute to all sessions.</a:t>
            </a:r>
          </a:p>
          <a:p>
            <a:pPr lvl="0"/>
            <a:r>
              <a:rPr lang="en-US"/>
              <a:t>Only one coach.</a:t>
            </a:r>
          </a:p>
          <a:p>
            <a:pPr lvl="0"/>
            <a:r>
              <a:rPr lang="en-US"/>
              <a:t>Timings of sessions.</a:t>
            </a:r>
          </a:p>
          <a:p>
            <a:pPr lvl="0"/>
            <a:r>
              <a:rPr lang="en-US"/>
              <a:t>Kits and equipment. </a:t>
            </a:r>
          </a:p>
          <a:p>
            <a:pPr lvl="0"/>
            <a:endParaRPr lang="en-US"/>
          </a:p>
          <a:p>
            <a:pPr lvl="0"/>
            <a:endParaRPr lang="en-US"/>
          </a:p>
          <a:p>
            <a:pPr lvl="0"/>
            <a:endParaRPr lang="en-GB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Situation analysis - external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Feeding clubs (Amman Valley, Carmarthen and Llanelli) not producing enough talent.</a:t>
            </a:r>
          </a:p>
          <a:p>
            <a:pPr lvl="0"/>
            <a:r>
              <a:rPr lang="en-US"/>
              <a:t>Swimmers find it hard to commute to all sessions.</a:t>
            </a:r>
          </a:p>
          <a:p>
            <a:pPr lvl="0"/>
            <a:r>
              <a:rPr lang="en-US"/>
              <a:t>Sponsors.</a:t>
            </a:r>
          </a:p>
          <a:p>
            <a:pPr lvl="0"/>
            <a:endParaRPr lang="en-US"/>
          </a:p>
          <a:p>
            <a:pPr lvl="0"/>
            <a:endParaRPr lang="en-US"/>
          </a:p>
          <a:p>
            <a:pPr lvl="0"/>
            <a:endParaRPr lang="en-GB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Analysis of market segment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endParaRPr lang="en-GB" dirty="0" smtClean="0"/>
          </a:p>
          <a:p>
            <a:pPr lvl="0"/>
            <a:r>
              <a:rPr lang="en-GB" dirty="0"/>
              <a:t>Market segmentation is the process of dividing up mass markets into groups with similar needs and </a:t>
            </a:r>
            <a:r>
              <a:rPr lang="en-GB" dirty="0" smtClean="0"/>
              <a:t>wants.</a:t>
            </a:r>
            <a:endParaRPr lang="en-GB" dirty="0"/>
          </a:p>
          <a:p>
            <a:pPr lvl="0"/>
            <a:endParaRPr lang="en-GB" dirty="0" smtClean="0"/>
          </a:p>
          <a:p>
            <a:pPr lvl="0"/>
            <a:r>
              <a:rPr lang="en-GB" dirty="0"/>
              <a:t> Pride, W., Ferrell, O.C., Lukas, B.A., </a:t>
            </a:r>
            <a:r>
              <a:rPr lang="en-GB" dirty="0" err="1"/>
              <a:t>Schembri</a:t>
            </a:r>
            <a:r>
              <a:rPr lang="en-GB" dirty="0"/>
              <a:t>, S., </a:t>
            </a:r>
            <a:r>
              <a:rPr lang="en-GB" dirty="0" err="1"/>
              <a:t>Niininen</a:t>
            </a:r>
            <a:r>
              <a:rPr lang="en-GB" dirty="0"/>
              <a:t>, O. and Cassidy, R., </a:t>
            </a:r>
            <a:r>
              <a:rPr lang="en-GB" i="1" dirty="0"/>
              <a:t>Marketing Principles, </a:t>
            </a:r>
            <a:r>
              <a:rPr lang="en-GB" dirty="0"/>
              <a:t>3rd Asia-Pacific </a:t>
            </a:r>
            <a:r>
              <a:rPr lang="en-GB" dirty="0" err="1"/>
              <a:t>ed</a:t>
            </a:r>
            <a:r>
              <a:rPr lang="en-GB" dirty="0"/>
              <a:t>, Cengage, 2018, p. </a:t>
            </a:r>
            <a:r>
              <a:rPr lang="en-GB" dirty="0" smtClean="0"/>
              <a:t>200</a:t>
            </a:r>
          </a:p>
          <a:p>
            <a:pPr lvl="0"/>
            <a:endParaRPr lang="en-GB" dirty="0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Analysis of market segment.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</a:rPr>
              <a:t>Geographic – Situated in Carmarthen.</a:t>
            </a:r>
          </a:p>
          <a:p>
            <a:r>
              <a:rPr lang="en-US" dirty="0" smtClean="0">
                <a:solidFill>
                  <a:srgbClr val="7030A0"/>
                </a:solidFill>
              </a:rPr>
              <a:t>Demographic – Aged between 13/21.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Psychographic – Hard working and motivated individuals.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Behavioral – Very loyal.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394074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7ps Marketing mix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  In 1981, Booms and Bitner proposed a model of 7 Ps, comprising the original 4 Ps plus </a:t>
            </a:r>
            <a:r>
              <a:rPr lang="en-GB" i="1"/>
              <a:t>pro, people</a:t>
            </a:r>
            <a:r>
              <a:rPr lang="en-GB"/>
              <a:t> and </a:t>
            </a:r>
            <a:r>
              <a:rPr lang="en-GB" i="1"/>
              <a:t>physical evidence</a:t>
            </a:r>
            <a:r>
              <a:rPr lang="en-GB"/>
              <a:t>, as being more applicable for services marketing.</a:t>
            </a:r>
          </a:p>
          <a:p>
            <a:pPr lvl="0"/>
            <a:r>
              <a:rPr lang="en-GB"/>
              <a:t> Booms, B. and Bitner, M. J. "Marketing Strategies and Organizational Structures for Service Firms" in James H. Donnelly and William R. George, (eds), </a:t>
            </a:r>
            <a:r>
              <a:rPr lang="en-GB" i="1"/>
              <a:t>Marketing of Services</a:t>
            </a:r>
            <a:r>
              <a:rPr lang="en-GB"/>
              <a:t>, Chicago: American Marketing Association, 47-51.</a:t>
            </a:r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Product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Branding</a:t>
            </a:r>
            <a:r>
              <a:rPr lang="en-GB"/>
              <a:t>.</a:t>
            </a:r>
          </a:p>
          <a:p>
            <a:pPr lvl="0"/>
            <a:r>
              <a:rPr lang="en-US"/>
              <a:t>State of the art built training schedule.</a:t>
            </a:r>
          </a:p>
          <a:p>
            <a:pPr lvl="0"/>
            <a:r>
              <a:rPr lang="en-US"/>
              <a:t>New kits sponsored by Speedo.</a:t>
            </a:r>
          </a:p>
          <a:p>
            <a:pPr lvl="0"/>
            <a:endParaRPr lang="en-US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Price 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Reduce Monthly costs.</a:t>
            </a:r>
          </a:p>
          <a:p>
            <a:pPr lvl="0"/>
            <a:r>
              <a:rPr lang="en-US"/>
              <a:t>Free access to leisure centre gyms.</a:t>
            </a:r>
          </a:p>
          <a:p>
            <a:pPr lvl="0"/>
            <a:r>
              <a:rPr lang="en-US"/>
              <a:t>Free access to pools to train whenever in the three feeding pool venues.</a:t>
            </a:r>
            <a:endParaRPr lang="en-GB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Promotion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Launch an official website.</a:t>
            </a:r>
          </a:p>
          <a:p>
            <a:pPr lvl="0"/>
            <a:r>
              <a:rPr lang="en-US"/>
              <a:t>Expand to social media including sites like Facebook &amp; Instagram.</a:t>
            </a:r>
          </a:p>
          <a:p>
            <a:pPr lvl="0"/>
            <a:r>
              <a:rPr lang="en-US"/>
              <a:t>Taster sessions annually for schools coached by one of our highly qualified coaches.</a:t>
            </a:r>
          </a:p>
          <a:p>
            <a:pPr lvl="0"/>
            <a:endParaRPr lang="en-GB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Place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Expand to using all of the three main pools in the Carmarthenshire region.</a:t>
            </a:r>
          </a:p>
          <a:p>
            <a:pPr lvl="0"/>
            <a:r>
              <a:rPr lang="en-US"/>
              <a:t>Transport to all events for team.</a:t>
            </a:r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People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Recruit three new experienced and qualified coaching.</a:t>
            </a:r>
          </a:p>
          <a:p>
            <a:pPr lvl="0"/>
            <a:r>
              <a:rPr lang="en-US"/>
              <a:t>Get an qualified personal trainer to take gym sessions.</a:t>
            </a:r>
          </a:p>
          <a:p>
            <a:pPr lvl="0"/>
            <a:r>
              <a:rPr lang="en-US"/>
              <a:t>The coaches will have their own kits personalised for them.</a:t>
            </a:r>
          </a:p>
          <a:p>
            <a:pPr lvl="0"/>
            <a:r>
              <a:rPr lang="en-US"/>
              <a:t>Requirement for coaches to have first aid qualification.</a:t>
            </a:r>
          </a:p>
          <a:p>
            <a:pPr lvl="0"/>
            <a:endParaRPr lang="en-GB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Process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New scheduled timetable.</a:t>
            </a:r>
          </a:p>
          <a:p>
            <a:pPr lvl="0"/>
            <a:r>
              <a:rPr lang="en-US"/>
              <a:t>New dietary plan which is advised to follow.</a:t>
            </a:r>
          </a:p>
          <a:p>
            <a:pPr lvl="0"/>
            <a:r>
              <a:rPr lang="en-US"/>
              <a:t>Weekly personal and pier assesments.</a:t>
            </a:r>
            <a:endParaRPr lang="en-GB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Physical evidence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Improvement of facilities.</a:t>
            </a:r>
          </a:p>
          <a:p>
            <a:pPr lvl="0"/>
            <a:r>
              <a:rPr lang="en-US"/>
              <a:t>New equipment.</a:t>
            </a:r>
          </a:p>
          <a:p>
            <a:pPr lvl="0"/>
            <a:r>
              <a:rPr lang="en-US"/>
              <a:t>New Colour scheme (Red, Yellow &amp; Green)</a:t>
            </a:r>
            <a:endParaRPr lang="en-GB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364717" y="4653710"/>
            <a:ext cx="2246086" cy="18172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Summary</a:t>
            </a:r>
            <a:endParaRPr lang="en-GB"/>
          </a:p>
        </p:txBody>
      </p:sp>
      <p:pic>
        <p:nvPicPr>
          <p:cNvPr id="4" name="Picture 2" descr="See the source imag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282962" y="2654350"/>
            <a:ext cx="3626070" cy="293371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Divide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TM03457464%5b%5bfn=Dividend%5d%5d</Template>
  <TotalTime>2983</TotalTime>
  <Words>388</Words>
  <Application>Microsoft Office PowerPoint</Application>
  <PresentationFormat>Widescreen</PresentationFormat>
  <Paragraphs>67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Gill Sans MT</vt:lpstr>
      <vt:lpstr>Wingdings 2</vt:lpstr>
      <vt:lpstr>Dividend</vt:lpstr>
      <vt:lpstr>Sports marketing plan </vt:lpstr>
      <vt:lpstr>Nofio Sir Gâr</vt:lpstr>
      <vt:lpstr>Aims and objectives</vt:lpstr>
      <vt:lpstr>Situation analysis - Internal</vt:lpstr>
      <vt:lpstr>Situation analysis - external</vt:lpstr>
      <vt:lpstr>Analysis of market segment</vt:lpstr>
      <vt:lpstr>Analysis of market segment.</vt:lpstr>
      <vt:lpstr>7ps Marketing mix</vt:lpstr>
      <vt:lpstr>Product</vt:lpstr>
      <vt:lpstr>Price </vt:lpstr>
      <vt:lpstr>Promotion</vt:lpstr>
      <vt:lpstr>Place</vt:lpstr>
      <vt:lpstr>People</vt:lpstr>
      <vt:lpstr>Process</vt:lpstr>
      <vt:lpstr>Physical evidence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 marketing plan</dc:title>
  <dc:creator>Andy Elkin</dc:creator>
  <cp:lastModifiedBy>Andy Elkin</cp:lastModifiedBy>
  <cp:revision>14</cp:revision>
  <dcterms:created xsi:type="dcterms:W3CDTF">2020-05-21T14:44:52Z</dcterms:created>
  <dcterms:modified xsi:type="dcterms:W3CDTF">2020-05-29T11:40:23Z</dcterms:modified>
</cp:coreProperties>
</file>