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1" r:id="rId6"/>
    <p:sldId id="262" r:id="rId7"/>
    <p:sldId id="263" r:id="rId8"/>
    <p:sldId id="264" r:id="rId9"/>
    <p:sldId id="265" r:id="rId10"/>
    <p:sldId id="267" r:id="rId11"/>
    <p:sldId id="268" r:id="rId12"/>
    <p:sldId id="269" r:id="rId13"/>
    <p:sldId id="26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11"/>
    <p:restoredTop sz="45440"/>
  </p:normalViewPr>
  <p:slideViewPr>
    <p:cSldViewPr snapToGrid="0" snapToObjects="1">
      <p:cViewPr>
        <p:scale>
          <a:sx n="68" d="100"/>
          <a:sy n="68" d="100"/>
        </p:scale>
        <p:origin x="1048"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D8B3A4-2674-9D41-814D-454CD25CC4E8}" type="datetimeFigureOut">
              <a:rPr lang="en-US" smtClean="0"/>
              <a:t>12/19/22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AB992-96F1-8546-B446-EB843CF64A25}" type="slidenum">
              <a:rPr lang="en-US" smtClean="0"/>
              <a:t>‹#›</a:t>
            </a:fld>
            <a:endParaRPr lang="en-US"/>
          </a:p>
        </p:txBody>
      </p:sp>
    </p:spTree>
    <p:extLst>
      <p:ext uri="{BB962C8B-B14F-4D97-AF65-F5344CB8AC3E}">
        <p14:creationId xmlns:p14="http://schemas.microsoft.com/office/powerpoint/2010/main" val="3356004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emerging and established digital business models the analysis of their effectiveness is required to identify any themes and issues. In order to achieve this outcome and this presentation will be focused on a digital business, Airbnb. I will critically critique and understand the themes in which the business model uses to operate, alongside an inside into the management of the current management. This presentation will look at three chapters within the book “Peer-To-Peer Accommodation Networks: Pushing the boundaries”.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 has created a new way of conducting business within their industry, with the use of technological advancement. It has become a popular business which has challenged the traditional workings of the hospitality industry</a:t>
            </a:r>
            <a:r>
              <a:rPr lang="en-GB" sz="1200" i="1" kern="120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a:t>
            </a:r>
            <a:r>
              <a:rPr lang="en-GB" sz="1200" i="0" kern="1200" dirty="0" err="1">
                <a:solidFill>
                  <a:schemeClr val="tx1"/>
                </a:solidFill>
                <a:effectLst/>
                <a:latin typeface="+mn-lt"/>
                <a:ea typeface="+mn-ea"/>
                <a:cs typeface="+mn-cs"/>
              </a:rPr>
              <a:t>Makhmoor</a:t>
            </a:r>
            <a:r>
              <a:rPr lang="en-GB" sz="1200" i="0" kern="1200" dirty="0">
                <a:solidFill>
                  <a:schemeClr val="tx1"/>
                </a:solidFill>
                <a:effectLst/>
                <a:latin typeface="+mn-lt"/>
                <a:ea typeface="+mn-ea"/>
                <a:cs typeface="+mn-cs"/>
              </a:rPr>
              <a:t> Bashir, 2016)</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Airbnb is a marketplace platform model, in which has created a place where the buyer (traveller) and seller (host) can connect. Airbnb describes itself as</a:t>
            </a:r>
            <a:r>
              <a:rPr lang="en-GB" sz="1200" i="1" kern="1200" dirty="0">
                <a:solidFill>
                  <a:schemeClr val="tx1"/>
                </a:solidFill>
                <a:effectLst/>
                <a:latin typeface="+mn-lt"/>
                <a:ea typeface="+mn-ea"/>
                <a:cs typeface="+mn-cs"/>
              </a:rPr>
              <a:t> “a social website that connects people who have space to spare with those who are looking for a place to stay” </a:t>
            </a:r>
            <a:r>
              <a:rPr lang="en-GB" sz="1200" i="0" kern="1200" dirty="0">
                <a:solidFill>
                  <a:schemeClr val="tx1"/>
                </a:solidFill>
                <a:effectLst/>
                <a:latin typeface="+mn-lt"/>
                <a:ea typeface="+mn-ea"/>
                <a:cs typeface="+mn-cs"/>
              </a:rPr>
              <a:t>(</a:t>
            </a:r>
            <a:r>
              <a:rPr lang="en-GB" sz="1200" i="0" kern="1200" dirty="0" err="1">
                <a:solidFill>
                  <a:schemeClr val="tx1"/>
                </a:solidFill>
                <a:effectLst/>
                <a:latin typeface="+mn-lt"/>
                <a:ea typeface="+mn-ea"/>
                <a:cs typeface="+mn-cs"/>
              </a:rPr>
              <a:t>Makhmoor</a:t>
            </a:r>
            <a:r>
              <a:rPr lang="en-GB" sz="1200" i="0" kern="1200" dirty="0">
                <a:solidFill>
                  <a:schemeClr val="tx1"/>
                </a:solidFill>
                <a:effectLst/>
                <a:latin typeface="+mn-lt"/>
                <a:ea typeface="+mn-ea"/>
                <a:cs typeface="+mn-cs"/>
              </a:rPr>
              <a:t> Bashir, 2016)</a:t>
            </a:r>
            <a:r>
              <a:rPr lang="en-GB" sz="1200" i="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2</a:t>
            </a:fld>
            <a:endParaRPr lang="en-US"/>
          </a:p>
        </p:txBody>
      </p:sp>
    </p:spTree>
    <p:extLst>
      <p:ext uri="{BB962C8B-B14F-4D97-AF65-F5344CB8AC3E}">
        <p14:creationId xmlns:p14="http://schemas.microsoft.com/office/powerpoint/2010/main" val="2738496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“Belk’s definition, “the act and process of distributing what is ours to others for their use and/or the act and process of receiving or taking something from others for out use” </a:t>
            </a:r>
            <a:r>
              <a:rPr lang="en-GB" sz="1200" i="0" kern="1200" dirty="0">
                <a:solidFill>
                  <a:schemeClr val="tx1"/>
                </a:solidFill>
                <a:effectLst/>
                <a:latin typeface="+mn-lt"/>
                <a:ea typeface="+mn-ea"/>
                <a:cs typeface="+mn-cs"/>
              </a:rPr>
              <a:t>(</a:t>
            </a:r>
            <a:r>
              <a:rPr lang="en-GB" sz="1200" i="0" kern="1200" dirty="0" err="1">
                <a:solidFill>
                  <a:schemeClr val="tx1"/>
                </a:solidFill>
                <a:effectLst/>
                <a:latin typeface="+mn-lt"/>
                <a:ea typeface="+mn-ea"/>
                <a:cs typeface="+mn-cs"/>
              </a:rPr>
              <a:t>Oskam</a:t>
            </a:r>
            <a:r>
              <a:rPr lang="en-GB" sz="1200" i="0" kern="1200" dirty="0">
                <a:solidFill>
                  <a:schemeClr val="tx1"/>
                </a:solidFill>
                <a:effectLst/>
                <a:latin typeface="+mn-lt"/>
                <a:ea typeface="+mn-ea"/>
                <a:cs typeface="+mn-cs"/>
              </a:rPr>
              <a:t>, The Future of Airbnb and the ‘Sharing Economy’ - The Collaborative Consumption of Our Cities, 2019)</a:t>
            </a:r>
            <a:r>
              <a:rPr lang="en-GB" sz="1200" i="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Vacation rental properties are a popular example of the sharing economy, with Airbnb a popular concept </a:t>
            </a:r>
            <a:r>
              <a:rPr lang="en-GB" sz="1200" i="0" kern="1200" dirty="0">
                <a:solidFill>
                  <a:schemeClr val="tx1"/>
                </a:solidFill>
                <a:effectLst/>
                <a:latin typeface="+mn-lt"/>
                <a:ea typeface="+mn-ea"/>
                <a:cs typeface="+mn-cs"/>
              </a:rPr>
              <a:t>(</a:t>
            </a:r>
            <a:r>
              <a:rPr lang="en-GB" sz="1200" i="0" kern="1200" dirty="0" err="1">
                <a:solidFill>
                  <a:schemeClr val="tx1"/>
                </a:solidFill>
                <a:effectLst/>
                <a:latin typeface="+mn-lt"/>
                <a:ea typeface="+mn-ea"/>
                <a:cs typeface="+mn-cs"/>
              </a:rPr>
              <a:t>Oskam</a:t>
            </a:r>
            <a:r>
              <a:rPr lang="en-GB" sz="1200" i="0" kern="1200" dirty="0">
                <a:solidFill>
                  <a:schemeClr val="tx1"/>
                </a:solidFill>
                <a:effectLst/>
                <a:latin typeface="+mn-lt"/>
                <a:ea typeface="+mn-ea"/>
                <a:cs typeface="+mn-cs"/>
              </a:rPr>
              <a:t>, The Future of Airbnb and "Sharing Economy" The Collaborative Consumption of Our Cities , 2019)</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uses a peer-to-peer network within their market of accommodation, a market that is a part of the sharing economy. In order for Airbnb’s business model to work they had to use a multi-sided platform, in which connected the buyer and the seller. In 2018 Airbnb were market leaders within the majority of countries, their success in peer-to-peer accommodation networks, their behaviour is renting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Airbnb’s business model within the sharing economy sees the business-to-customer and business-to-business relationships automated on their network platforms. Airbnb created a network that allows their hosts to connect with the customers, therefore creating supply and demand. Airbnb’s business model has shown great success, by using the sharing economy it has created challenges for their traditional business rivals. The innovation and flexibility of the sharing economy platforms provide advantage, a constant availability. The sharing economy is a concept that constantly challenges traditional business methods, this innovation has created a new customer experience (</a:t>
            </a:r>
            <a:r>
              <a:rPr lang="en-GB" sz="1200" kern="1200" dirty="0" err="1">
                <a:solidFill>
                  <a:schemeClr val="tx1"/>
                </a:solidFill>
                <a:effectLst/>
                <a:latin typeface="+mn-lt"/>
                <a:ea typeface="+mn-ea"/>
                <a:cs typeface="+mn-cs"/>
              </a:rPr>
              <a:t>Catalin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Barbu</a:t>
            </a:r>
            <a:r>
              <a:rPr lang="en-GB" sz="1200" kern="1200" dirty="0">
                <a:solidFill>
                  <a:schemeClr val="tx1"/>
                </a:solidFill>
                <a:effectLst/>
                <a:latin typeface="+mn-lt"/>
                <a:ea typeface="+mn-ea"/>
                <a:cs typeface="+mn-cs"/>
              </a:rPr>
              <a:t>, 2018, pp. 160-162).</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3</a:t>
            </a:fld>
            <a:endParaRPr lang="en-US"/>
          </a:p>
        </p:txBody>
      </p:sp>
    </p:spTree>
    <p:extLst>
      <p:ext uri="{BB962C8B-B14F-4D97-AF65-F5344CB8AC3E}">
        <p14:creationId xmlns:p14="http://schemas.microsoft.com/office/powerpoint/2010/main" val="2019417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sharing economy is made up of human and physical resources which create a social and economic shared-use system.  This technology uses a host of recipients and forms which allow for the sharing of goods and services . A collaborate economy which connects providers of services and goods to the individuals with whom need them. The digital sharing economy, also known as the peer-to-peer economy provides a way of sharing physical products and services, for example, Airbnb. The sharing economy has created a way of sharing services and goods with information technology resources (</a:t>
            </a:r>
            <a:r>
              <a:rPr lang="en-GB" sz="1200" kern="1200" dirty="0" err="1">
                <a:solidFill>
                  <a:schemeClr val="tx1"/>
                </a:solidFill>
                <a:effectLst/>
                <a:latin typeface="+mn-lt"/>
                <a:ea typeface="+mn-ea"/>
                <a:cs typeface="+mn-cs"/>
              </a:rPr>
              <a:t>Catalin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Barbu</a:t>
            </a:r>
            <a:r>
              <a:rPr lang="en-GB" sz="1200" kern="1200" dirty="0">
                <a:solidFill>
                  <a:schemeClr val="tx1"/>
                </a:solidFill>
                <a:effectLst/>
                <a:latin typeface="+mn-lt"/>
                <a:ea typeface="+mn-ea"/>
                <a:cs typeface="+mn-cs"/>
              </a:rPr>
              <a:t>, 2018) (</a:t>
            </a:r>
            <a:r>
              <a:rPr lang="en-GB" sz="1200" kern="1200" dirty="0" err="1">
                <a:solidFill>
                  <a:schemeClr val="tx1"/>
                </a:solidFill>
                <a:effectLst/>
                <a:latin typeface="+mn-lt"/>
                <a:ea typeface="+mn-ea"/>
                <a:cs typeface="+mn-cs"/>
              </a:rPr>
              <a:t>Catalin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Barbu</a:t>
            </a:r>
            <a:r>
              <a:rPr lang="en-GB" sz="1200" kern="1200" dirty="0">
                <a:solidFill>
                  <a:schemeClr val="tx1"/>
                </a:solidFill>
                <a:effectLst/>
                <a:latin typeface="+mn-lt"/>
                <a:ea typeface="+mn-ea"/>
                <a:cs typeface="+mn-cs"/>
              </a:rPr>
              <a:t>, 2018, pp. 154, 155).</a:t>
            </a:r>
          </a:p>
          <a:p>
            <a:endParaRPr lang="en-US" dirty="0"/>
          </a:p>
          <a:p>
            <a:r>
              <a:rPr lang="en-GB" sz="1200" i="1" kern="1200" dirty="0">
                <a:solidFill>
                  <a:schemeClr val="tx1"/>
                </a:solidFill>
                <a:effectLst/>
                <a:latin typeface="+mn-lt"/>
                <a:ea typeface="+mn-ea"/>
                <a:cs typeface="+mn-cs"/>
              </a:rPr>
              <a:t>“Sharing economy involves both collaborative production and collaborative consumption” </a:t>
            </a:r>
            <a:r>
              <a:rPr lang="en-GB" sz="1200" i="0" kern="1200" dirty="0">
                <a:solidFill>
                  <a:schemeClr val="tx1"/>
                </a:solidFill>
                <a:effectLst/>
                <a:latin typeface="+mn-lt"/>
                <a:ea typeface="+mn-ea"/>
                <a:cs typeface="+mn-cs"/>
              </a:rPr>
              <a:t>(</a:t>
            </a:r>
            <a:r>
              <a:rPr lang="en-GB" sz="1200" i="0" kern="1200" dirty="0" err="1">
                <a:solidFill>
                  <a:schemeClr val="tx1"/>
                </a:solidFill>
                <a:effectLst/>
                <a:latin typeface="+mn-lt"/>
                <a:ea typeface="+mn-ea"/>
                <a:cs typeface="+mn-cs"/>
              </a:rPr>
              <a:t>Catalin</a:t>
            </a:r>
            <a:r>
              <a:rPr lang="en-GB" sz="1200" i="0" kern="1200" dirty="0">
                <a:solidFill>
                  <a:schemeClr val="tx1"/>
                </a:solidFill>
                <a:effectLst/>
                <a:latin typeface="+mn-lt"/>
                <a:ea typeface="+mn-ea"/>
                <a:cs typeface="+mn-cs"/>
              </a:rPr>
              <a:t> M. </a:t>
            </a:r>
            <a:r>
              <a:rPr lang="en-GB" sz="1200" i="0" kern="1200" dirty="0" err="1">
                <a:solidFill>
                  <a:schemeClr val="tx1"/>
                </a:solidFill>
                <a:effectLst/>
                <a:latin typeface="+mn-lt"/>
                <a:ea typeface="+mn-ea"/>
                <a:cs typeface="+mn-cs"/>
              </a:rPr>
              <a:t>Barbu</a:t>
            </a:r>
            <a:r>
              <a:rPr lang="en-GB" sz="1200" i="0" kern="1200" dirty="0">
                <a:solidFill>
                  <a:schemeClr val="tx1"/>
                </a:solidFill>
                <a:effectLst/>
                <a:latin typeface="+mn-lt"/>
                <a:ea typeface="+mn-ea"/>
                <a:cs typeface="+mn-cs"/>
              </a:rPr>
              <a:t>, 2018, p. 156)</a:t>
            </a:r>
            <a:r>
              <a:rPr lang="en-GB" sz="1200" i="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Peer-to-peer interactive platforms create collaborative commerce that uses social media to help with the sale of product and services, social interactions in the sharing economy. Airbnb are a business that uses the sharing economy and the network systems it has created to sell their good/services to the user, although Airbnb are renting out spaces for temporary use, a diversification from other hospitality accommodation providing services (</a:t>
            </a:r>
            <a:r>
              <a:rPr lang="en-GB" sz="1200" kern="1200" dirty="0" err="1">
                <a:solidFill>
                  <a:schemeClr val="tx1"/>
                </a:solidFill>
                <a:effectLst/>
                <a:latin typeface="+mn-lt"/>
                <a:ea typeface="+mn-ea"/>
                <a:cs typeface="+mn-cs"/>
              </a:rPr>
              <a:t>Catalin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Barbu</a:t>
            </a:r>
            <a:r>
              <a:rPr lang="en-GB" sz="1200" kern="1200" dirty="0">
                <a:solidFill>
                  <a:schemeClr val="tx1"/>
                </a:solidFill>
                <a:effectLst/>
                <a:latin typeface="+mn-lt"/>
                <a:ea typeface="+mn-ea"/>
                <a:cs typeface="+mn-cs"/>
              </a:rPr>
              <a:t>, 2018, p. 157).</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4</a:t>
            </a:fld>
            <a:endParaRPr lang="en-US"/>
          </a:p>
        </p:txBody>
      </p:sp>
    </p:spTree>
    <p:extLst>
      <p:ext uri="{BB962C8B-B14F-4D97-AF65-F5344CB8AC3E}">
        <p14:creationId xmlns:p14="http://schemas.microsoft.com/office/powerpoint/2010/main" val="2596575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Airbnb’s business model within the sharing economy sees the business-to-customer and business-to-business relationships automated on their network platforms. Airbnb created a network that allows their hosts to connect with the customers, therefore creating supply and demand. Airbnb’s business model has shown great success, by using the sharing economy it has created challenges for their traditional business rivals. The innovation and flexibility of the sharing economy platforms provide advantage, a constant availability. The sharing economy is a concept that constantly challenges traditional business methods, this innovation has created a new customer experience (</a:t>
            </a:r>
            <a:r>
              <a:rPr lang="en-GB" sz="1200" kern="1200" dirty="0" err="1">
                <a:solidFill>
                  <a:schemeClr val="tx1"/>
                </a:solidFill>
                <a:effectLst/>
                <a:latin typeface="+mn-lt"/>
                <a:ea typeface="+mn-ea"/>
                <a:cs typeface="+mn-cs"/>
              </a:rPr>
              <a:t>Catalin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Barbu</a:t>
            </a:r>
            <a:r>
              <a:rPr lang="en-GB" sz="1200" kern="1200" dirty="0">
                <a:solidFill>
                  <a:schemeClr val="tx1"/>
                </a:solidFill>
                <a:effectLst/>
                <a:latin typeface="+mn-lt"/>
                <a:ea typeface="+mn-ea"/>
                <a:cs typeface="+mn-cs"/>
              </a:rPr>
              <a:t>, 2018, pp. 160-162).</a:t>
            </a:r>
          </a:p>
          <a:p>
            <a:endParaRPr lang="en-US" dirty="0"/>
          </a:p>
          <a:p>
            <a:r>
              <a:rPr lang="en-GB" sz="1200" kern="1200" dirty="0">
                <a:solidFill>
                  <a:schemeClr val="tx1"/>
                </a:solidFill>
                <a:effectLst/>
                <a:latin typeface="+mn-lt"/>
                <a:ea typeface="+mn-ea"/>
                <a:cs typeface="+mn-cs"/>
              </a:rPr>
              <a:t>Airbnb’s business model uses the sharing economy to connect buyers and sellers through their platform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took incentive with new technology to capitalise on innovation with their industry to create a new way for customers to find the service (Dave Chaffey, 2019).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Chapter Two emphasised the market advantage the sharing economy has on business growth. The sharing economy created a new platform which challenges traditional methods and in the case of Airbnb because a industry success. The use of collaborative commerce and social media has assisted growth and brand trust, creating a platform that connects buyer and seller, this has allowed Airbnb great advantage over its competitors. The sharing economy and therefore multi-sided platform, has created a new way of conducting businesses. The use of the sharing economy and the peer-to-peer network has allowed Airbnb to create a new advanced platform which enabled them to become market leaders and the platform for further diversify their business model. </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5</a:t>
            </a:fld>
            <a:endParaRPr lang="en-US"/>
          </a:p>
        </p:txBody>
      </p:sp>
    </p:spTree>
    <p:extLst>
      <p:ext uri="{BB962C8B-B14F-4D97-AF65-F5344CB8AC3E}">
        <p14:creationId xmlns:p14="http://schemas.microsoft.com/office/powerpoint/2010/main" val="4026429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Peer-to-peer accommodation networks allow for entrepreneurship opportunities, especially for micro-entrepreneurs. The entrepreneurship opportunities comes from the essential service requirements needed for an accommodation website, for example, cleaning and maintenance. These opportunities will only strengthen the local economies, by creating jobs. Airbnb will create a number of job opportunities, due to the hospitality collaboration needed for the properties to operate. Airbnb hosts can become micro-hoteliers as an entrepreneurship opportunities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77, 78,79).</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Underutilized resources, property, and an online network that connects sellers to buyers. Airbnb developed a space that is credible to trade. Airbnb is an industry leader and have done so by becoming a credible and trusted resource, although they do have competitors, mainly from travel companies diversifying into the peer-to-peer accommodation network. Airbnb is a leader in every destination they operate in, excluding China, this industry lead has created a platform for network confidence. The business is able to offer security guarantees to both guest and hosts. The most freedom an entrepreneur can have is that od a network facilitator, which allows for individual term decisions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79, 80).</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6</a:t>
            </a:fld>
            <a:endParaRPr lang="en-US"/>
          </a:p>
        </p:txBody>
      </p:sp>
    </p:spTree>
    <p:extLst>
      <p:ext uri="{BB962C8B-B14F-4D97-AF65-F5344CB8AC3E}">
        <p14:creationId xmlns:p14="http://schemas.microsoft.com/office/powerpoint/2010/main" val="2354067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Micro-hoteliers or hosts who use accommodation networks such as Airbnb will gain a monetary fee for providing the consumer with accommodation, this therefore creates a business opportunity. There is also a market for real estate businesses who create buildings for the intention of renting out the spaces. Many of the hosts lack the skills needed to promote and market their rented spaces, yet again creating job opportunities. This new market has created jobs in marketing and interior design. Management platforms have also become a job associated with the peer-to-peer accommodation network, these help the hots to acquire real estate skills. The only requirement to be a host is an spare or unutilised space available to rent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82, 83).</a:t>
            </a:r>
          </a:p>
          <a:p>
            <a:endParaRPr lang="en-US" dirty="0"/>
          </a:p>
          <a:p>
            <a:r>
              <a:rPr lang="en-GB" sz="1200" kern="1200" dirty="0">
                <a:solidFill>
                  <a:schemeClr val="tx1"/>
                </a:solidFill>
                <a:effectLst/>
                <a:latin typeface="+mn-lt"/>
                <a:ea typeface="+mn-ea"/>
                <a:cs typeface="+mn-cs"/>
              </a:rPr>
              <a:t>Airbnb has expanded to smaller and more remote locations, as well as the main cities, this therefore has created micro-entrepreneurs in both smaller local and city communities. It has also indirectly affected other hospitality based industries. There is also evidence that micro-entrepreneurs are gaining a competitive advantage in areas outside of main cities (</a:t>
            </a:r>
            <a:r>
              <a:rPr lang="en-GB" sz="1200" kern="1200" dirty="0" err="1">
                <a:solidFill>
                  <a:schemeClr val="tx1"/>
                </a:solidFill>
                <a:effectLst/>
                <a:latin typeface="+mn-lt"/>
                <a:ea typeface="+mn-ea"/>
                <a:cs typeface="+mn-cs"/>
              </a:rPr>
              <a:t>Sirat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Mahumda</a:t>
            </a:r>
            <a:r>
              <a:rPr lang="en-GB" sz="1200" kern="1200" dirty="0">
                <a:solidFill>
                  <a:schemeClr val="tx1"/>
                </a:solidFill>
                <a:effectLst/>
                <a:latin typeface="+mn-lt"/>
                <a:ea typeface="+mn-ea"/>
                <a:cs typeface="+mn-cs"/>
              </a:rPr>
              <a:t>, 2021).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Airbnb’s ecosystem has created a secondary market for entrepreneurs by using the value chain created. The new market for accommodation services and sub-economies with secondary markets within hospitality (</a:t>
            </a:r>
            <a:r>
              <a:rPr lang="en-GB" sz="1200" kern="1200" dirty="0" err="1">
                <a:solidFill>
                  <a:schemeClr val="tx1"/>
                </a:solidFill>
                <a:effectLst/>
                <a:latin typeface="+mn-lt"/>
                <a:ea typeface="+mn-ea"/>
                <a:cs typeface="+mn-cs"/>
              </a:rPr>
              <a:t>Sigala</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7</a:t>
            </a:fld>
            <a:endParaRPr lang="en-US"/>
          </a:p>
        </p:txBody>
      </p:sp>
    </p:spTree>
    <p:extLst>
      <p:ext uri="{BB962C8B-B14F-4D97-AF65-F5344CB8AC3E}">
        <p14:creationId xmlns:p14="http://schemas.microsoft.com/office/powerpoint/2010/main" val="32808696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sharing economy has created a platform for businesses, such as Airbnb, the internet platform to connect </a:t>
            </a:r>
            <a:r>
              <a:rPr lang="en-GB" sz="1200" kern="1200" dirty="0" err="1">
                <a:solidFill>
                  <a:schemeClr val="tx1"/>
                </a:solidFill>
                <a:effectLst/>
                <a:latin typeface="+mn-lt"/>
                <a:ea typeface="+mn-ea"/>
                <a:cs typeface="+mn-cs"/>
              </a:rPr>
              <a:t>mirco-entrepeneurs</a:t>
            </a:r>
            <a:r>
              <a:rPr lang="en-GB" sz="1200" kern="1200" dirty="0">
                <a:solidFill>
                  <a:schemeClr val="tx1"/>
                </a:solidFill>
                <a:effectLst/>
                <a:latin typeface="+mn-lt"/>
                <a:ea typeface="+mn-ea"/>
                <a:cs typeface="+mn-cs"/>
              </a:rPr>
              <a:t> to their consumer. Airbnb uses their network to introduce buyer and seller on a global market (</a:t>
            </a:r>
            <a:r>
              <a:rPr lang="en-GB" sz="1200" kern="1200" dirty="0" err="1">
                <a:solidFill>
                  <a:schemeClr val="tx1"/>
                </a:solidFill>
                <a:effectLst/>
                <a:latin typeface="+mn-lt"/>
                <a:ea typeface="+mn-ea"/>
                <a:cs typeface="+mn-cs"/>
              </a:rPr>
              <a:t>Mingming</a:t>
            </a:r>
            <a:r>
              <a:rPr lang="en-GB" sz="1200" kern="1200" dirty="0">
                <a:solidFill>
                  <a:schemeClr val="tx1"/>
                </a:solidFill>
                <a:effectLst/>
                <a:latin typeface="+mn-lt"/>
                <a:ea typeface="+mn-ea"/>
                <a:cs typeface="+mn-cs"/>
              </a:rPr>
              <a:t> Cheng, 2018). </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uses technology to provide their service, although they do not have physical assets to see and that is where the hosts come in with the physical rental property. The largest provider of accommodation is Airbnb (Dave Chaffey, 2019).</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has created a business platform using the peer-to-peer accommodation network and that has created a space for </a:t>
            </a:r>
            <a:r>
              <a:rPr lang="en-GB" sz="1200" kern="1200" dirty="0" err="1">
                <a:solidFill>
                  <a:schemeClr val="tx1"/>
                </a:solidFill>
                <a:effectLst/>
                <a:latin typeface="+mn-lt"/>
                <a:ea typeface="+mn-ea"/>
                <a:cs typeface="+mn-cs"/>
              </a:rPr>
              <a:t>mirco</a:t>
            </a:r>
            <a:r>
              <a:rPr lang="en-GB" sz="1200" kern="1200" dirty="0">
                <a:solidFill>
                  <a:schemeClr val="tx1"/>
                </a:solidFill>
                <a:effectLst/>
                <a:latin typeface="+mn-lt"/>
                <a:ea typeface="+mn-ea"/>
                <a:cs typeface="+mn-cs"/>
              </a:rPr>
              <a:t>-entrepreneurs. Airbnb is selling their multi-sided platform network which allows the seller to rent their unused space. The new sharing economy based business has created a market which did not have as big of a presence beforehand. The research within this chapter shows that entrepreneurs can take advantage of the success in smaller rural areas, not only the big cities, this help locals economies too.  Although further research could be undertaken to see the impact these entrepreneurial host have on the community and where they are accepted.</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8</a:t>
            </a:fld>
            <a:endParaRPr lang="en-US"/>
          </a:p>
        </p:txBody>
      </p:sp>
    </p:spTree>
    <p:extLst>
      <p:ext uri="{BB962C8B-B14F-4D97-AF65-F5344CB8AC3E}">
        <p14:creationId xmlns:p14="http://schemas.microsoft.com/office/powerpoint/2010/main" val="528311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Distinguishable from Airbnb’s worldwide markets is China, the one market that the business has not has success in. Most countries have welcomed the concept, the question being why not the Chinese market. The Peer-to-Peer network, where we learnt has importance within Airbnb’s business model, doesn’t work successfully in China due to the differing social media. This doesn’t allow for the same processes to be used for the security of the international user. The Chinese culture prefer to have short term accommodation but with their own language, their online technology platform does not appeal to the Chinese market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148).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culture of the Chinese people also comes into account when within the ineffectiveness of the business model. Consistent with all countries, each one has a different culture, in terms of the Chinese, they see their homes as places for family only and traditionally don’t share them with unknowns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149).</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9</a:t>
            </a:fld>
            <a:endParaRPr lang="en-US"/>
          </a:p>
        </p:txBody>
      </p:sp>
    </p:spTree>
    <p:extLst>
      <p:ext uri="{BB962C8B-B14F-4D97-AF65-F5344CB8AC3E}">
        <p14:creationId xmlns:p14="http://schemas.microsoft.com/office/powerpoint/2010/main" val="1317063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Airbnb initially introduced its concept in China quickly after the launch of the business in 2009, by using an social community online called the </a:t>
            </a:r>
            <a:r>
              <a:rPr lang="en-GB" sz="1200" kern="1200" dirty="0" err="1">
                <a:solidFill>
                  <a:schemeClr val="tx1"/>
                </a:solidFill>
                <a:effectLst/>
                <a:latin typeface="+mn-lt"/>
                <a:ea typeface="+mn-ea"/>
                <a:cs typeface="+mn-cs"/>
              </a:rPr>
              <a:t>Douban</a:t>
            </a:r>
            <a:r>
              <a:rPr lang="en-GB" sz="1200" kern="1200" dirty="0">
                <a:solidFill>
                  <a:schemeClr val="tx1"/>
                </a:solidFill>
                <a:effectLst/>
                <a:latin typeface="+mn-lt"/>
                <a:ea typeface="+mn-ea"/>
                <a:cs typeface="+mn-cs"/>
              </a:rPr>
              <a:t> Forum which was popular with the younger generations. The Airbnb concept has a popularity with Chinese travellers. The protentional economic value that the sharing economy can gain was a strategy the was adopted by the Chinese government, a strategy that saw support from the government for the peer-to-peer accommodation network. This action saw business investors to create their own Chinese version a peer-to-peer network, </a:t>
            </a:r>
            <a:r>
              <a:rPr lang="en-GB" sz="1200" kern="1200" dirty="0" err="1">
                <a:solidFill>
                  <a:schemeClr val="tx1"/>
                </a:solidFill>
                <a:effectLst/>
                <a:latin typeface="+mn-lt"/>
                <a:ea typeface="+mn-ea"/>
                <a:cs typeface="+mn-cs"/>
              </a:rPr>
              <a:t>Airizu</a:t>
            </a:r>
            <a:r>
              <a:rPr lang="en-GB" sz="1200" kern="1200" dirty="0">
                <a:solidFill>
                  <a:schemeClr val="tx1"/>
                </a:solidFill>
                <a:effectLst/>
                <a:latin typeface="+mn-lt"/>
                <a:ea typeface="+mn-ea"/>
                <a:cs typeface="+mn-cs"/>
              </a:rPr>
              <a:t>, this was unsuccessful and although large amounts of finances were used, the business went bankrupted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149).</a:t>
            </a:r>
          </a:p>
          <a:p>
            <a:r>
              <a:rPr lang="en-GB" sz="1200" kern="1200" dirty="0">
                <a:solidFill>
                  <a:schemeClr val="tx1"/>
                </a:solidFill>
                <a:effectLst/>
                <a:latin typeface="+mn-lt"/>
                <a:ea typeface="+mn-ea"/>
                <a:cs typeface="+mn-cs"/>
              </a:rPr>
              <a:t>Within this research there were four main points associated with the failure of this peer-to-peer business model:</a:t>
            </a:r>
          </a:p>
          <a:p>
            <a:pPr lvl="0"/>
            <a:r>
              <a:rPr lang="en-GB" sz="1200" kern="1200" dirty="0">
                <a:solidFill>
                  <a:schemeClr val="tx1"/>
                </a:solidFill>
                <a:effectLst/>
                <a:latin typeface="+mn-lt"/>
                <a:ea typeface="+mn-ea"/>
                <a:cs typeface="+mn-cs"/>
              </a:rPr>
              <a:t>Cultural issues with the business model and therefore not having the demand or marketplace within the country.</a:t>
            </a:r>
          </a:p>
          <a:p>
            <a:pPr lvl="0"/>
            <a:r>
              <a:rPr lang="en-GB" sz="1200" kern="1200" dirty="0">
                <a:solidFill>
                  <a:schemeClr val="tx1"/>
                </a:solidFill>
                <a:effectLst/>
                <a:latin typeface="+mn-lt"/>
                <a:ea typeface="+mn-ea"/>
                <a:cs typeface="+mn-cs"/>
              </a:rPr>
              <a:t>The business which was names </a:t>
            </a:r>
            <a:r>
              <a:rPr lang="en-GB" sz="1200" kern="1200" dirty="0" err="1">
                <a:solidFill>
                  <a:schemeClr val="tx1"/>
                </a:solidFill>
                <a:effectLst/>
                <a:latin typeface="+mn-lt"/>
                <a:ea typeface="+mn-ea"/>
                <a:cs typeface="+mn-cs"/>
              </a:rPr>
              <a:t>Airizu</a:t>
            </a:r>
            <a:r>
              <a:rPr lang="en-GB" sz="1200" kern="1200" dirty="0">
                <a:solidFill>
                  <a:schemeClr val="tx1"/>
                </a:solidFill>
                <a:effectLst/>
                <a:latin typeface="+mn-lt"/>
                <a:ea typeface="+mn-ea"/>
                <a:cs typeface="+mn-cs"/>
              </a:rPr>
              <a:t>, didn’t have the compacity and affordability within its market.</a:t>
            </a:r>
          </a:p>
          <a:p>
            <a:pPr lvl="0"/>
            <a:r>
              <a:rPr lang="en-GB" sz="1200" kern="1200" dirty="0">
                <a:solidFill>
                  <a:schemeClr val="tx1"/>
                </a:solidFill>
                <a:effectLst/>
                <a:latin typeface="+mn-lt"/>
                <a:ea typeface="+mn-ea"/>
                <a:cs typeface="+mn-cs"/>
              </a:rPr>
              <a:t>The limited decision making ability due to the venture capital business model.</a:t>
            </a:r>
          </a:p>
          <a:p>
            <a:pPr lvl="0"/>
            <a:r>
              <a:rPr lang="en-GB" sz="1200" kern="1200" dirty="0">
                <a:solidFill>
                  <a:schemeClr val="tx1"/>
                </a:solidFill>
                <a:effectLst/>
                <a:latin typeface="+mn-lt"/>
                <a:ea typeface="+mn-ea"/>
                <a:cs typeface="+mn-cs"/>
              </a:rPr>
              <a:t>Competition from travel agents, who saw the growth within the peer-to-peer accommodation network.</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150).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Chinese entrepreneurs entered the peer-to-peer accommodation networks, taking advantage of their familiarity with the Chinese target market, which included Chinese tourists and domestic markets. These businesses expanded with international venture capital. Tujia is the name of the most successful business, as of 2007, in which diversified to ensure its competitiveness within the Chinese market, offering cleaning and renovation services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150,151).</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10</a:t>
            </a:fld>
            <a:endParaRPr lang="en-US"/>
          </a:p>
        </p:txBody>
      </p:sp>
    </p:spTree>
    <p:extLst>
      <p:ext uri="{BB962C8B-B14F-4D97-AF65-F5344CB8AC3E}">
        <p14:creationId xmlns:p14="http://schemas.microsoft.com/office/powerpoint/2010/main" val="1146069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World Tourism Organization released data that showed in 2013, 109 million Chinese citizens travelled outside China. This showed a new opportunity with a new market to explore. With 2013, seeing a spend of $100 billion on foreign travel by Chinese citizens, the number growing in the next years also. This resulted in Airbnb experiencing a 700% increase on Chinese outbound tourists, triggering a Airbnb Chinese business establishment in China’s Capital Beijing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151).</a:t>
            </a:r>
          </a:p>
          <a:p>
            <a:endParaRPr lang="en-US" dirty="0"/>
          </a:p>
          <a:p>
            <a:r>
              <a:rPr lang="en-GB" sz="1200" u="sng" kern="1200" dirty="0">
                <a:solidFill>
                  <a:schemeClr val="tx1"/>
                </a:solidFill>
                <a:effectLst/>
                <a:latin typeface="+mn-lt"/>
                <a:ea typeface="+mn-ea"/>
                <a:cs typeface="+mn-cs"/>
              </a:rPr>
              <a:t>A selection of the challenges faced in the peer-to-peer accommodation network:</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u="sng" kern="1200" dirty="0">
                <a:solidFill>
                  <a:schemeClr val="tx1"/>
                </a:solidFill>
                <a:effectLst/>
                <a:latin typeface="+mn-lt"/>
                <a:ea typeface="+mn-ea"/>
                <a:cs typeface="+mn-cs"/>
              </a:rPr>
              <a:t>Shortage of supply and demand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Property market in china makes it more viable to buy and sell, rather than buy and rent and this is due to increasing real-estate prices. </a:t>
            </a:r>
          </a:p>
          <a:p>
            <a:r>
              <a:rPr lang="en-GB" sz="1200" kern="1200" dirty="0">
                <a:solidFill>
                  <a:schemeClr val="tx1"/>
                </a:solidFill>
                <a:effectLst/>
                <a:latin typeface="+mn-lt"/>
                <a:ea typeface="+mn-ea"/>
                <a:cs typeface="+mn-cs"/>
              </a:rPr>
              <a:t> </a:t>
            </a:r>
          </a:p>
          <a:p>
            <a:pPr lvl="0"/>
            <a:r>
              <a:rPr lang="en-GB" sz="1200" u="sng" kern="1200" dirty="0">
                <a:solidFill>
                  <a:schemeClr val="tx1"/>
                </a:solidFill>
                <a:effectLst/>
                <a:latin typeface="+mn-lt"/>
                <a:ea typeface="+mn-ea"/>
                <a:cs typeface="+mn-cs"/>
              </a:rPr>
              <a:t>Competition</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competition from other accommodation network businesses within the same market. Local businesses have an understanding of their market, as well as diversifying by trading accommodation for commercial purposes also.</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u="sng" kern="1200" dirty="0">
                <a:solidFill>
                  <a:schemeClr val="tx1"/>
                </a:solidFill>
                <a:effectLst/>
                <a:latin typeface="+mn-lt"/>
                <a:ea typeface="+mn-ea"/>
                <a:cs typeface="+mn-cs"/>
              </a:rPr>
              <a:t>Chinese government Policy</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Chinese government have created regulations for what a peer-to-peer- accommodation network business have to abide by, these include, taxation, fire and food safety and police inspections.</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u="sng" kern="1200" dirty="0">
                <a:solidFill>
                  <a:schemeClr val="tx1"/>
                </a:solidFill>
                <a:effectLst/>
                <a:latin typeface="+mn-lt"/>
                <a:ea typeface="+mn-ea"/>
                <a:cs typeface="+mn-cs"/>
              </a:rPr>
              <a:t>Chinese Culture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Chinese culture is that of a home should be a private space for family and not rented out. This stands unless the property is bought as an investment property. That said renting to strangers is not within their culture.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152, 153)</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Airbnb has been successful and welcomed by the western markets, this is not the case within the Chinese market. Airbnb’s saw a market penetration of approximately 1.65% of 418.15million online travel consumers. With customer resistance and the development within a new market within china, Airbnb was seen as a diffusion of innovation, a concept not well received with this new market (Dan Huang, 2022).</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11</a:t>
            </a:fld>
            <a:endParaRPr lang="en-US"/>
          </a:p>
        </p:txBody>
      </p:sp>
    </p:spTree>
    <p:extLst>
      <p:ext uri="{BB962C8B-B14F-4D97-AF65-F5344CB8AC3E}">
        <p14:creationId xmlns:p14="http://schemas.microsoft.com/office/powerpoint/2010/main" val="1607033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2022 saw Airbnb pull out of the Chinese market, stays in China are no longer available on their website. Airbnb announced that as of July 30</a:t>
            </a:r>
            <a:r>
              <a:rPr lang="en-GB" sz="1200" kern="1200" baseline="30000" dirty="0">
                <a:solidFill>
                  <a:schemeClr val="tx1"/>
                </a:solidFill>
                <a:effectLst/>
                <a:latin typeface="+mn-lt"/>
                <a:ea typeface="+mn-ea"/>
                <a:cs typeface="+mn-cs"/>
              </a:rPr>
              <a:t>th.  </a:t>
            </a:r>
            <a:r>
              <a:rPr lang="en-GB" sz="1200" kern="1200" dirty="0">
                <a:solidFill>
                  <a:schemeClr val="tx1"/>
                </a:solidFill>
                <a:effectLst/>
                <a:latin typeface="+mn-lt"/>
                <a:ea typeface="+mn-ea"/>
                <a:cs typeface="+mn-cs"/>
              </a:rPr>
              <a:t>2022 all of their China listings will be removed, at that time there was 150,000 listings. This decision came after six years of the company entering the Chinese market and co-founder Nathan </a:t>
            </a:r>
            <a:r>
              <a:rPr lang="en-GB" sz="1200" kern="1200" dirty="0" err="1">
                <a:solidFill>
                  <a:schemeClr val="tx1"/>
                </a:solidFill>
                <a:effectLst/>
                <a:latin typeface="+mn-lt"/>
                <a:ea typeface="+mn-ea"/>
                <a:cs typeface="+mn-cs"/>
              </a:rPr>
              <a:t>Blecharczyk</a:t>
            </a:r>
            <a:r>
              <a:rPr lang="en-GB" sz="1200" kern="1200" dirty="0">
                <a:solidFill>
                  <a:schemeClr val="tx1"/>
                </a:solidFill>
                <a:effectLst/>
                <a:latin typeface="+mn-lt"/>
                <a:ea typeface="+mn-ea"/>
                <a:cs typeface="+mn-cs"/>
              </a:rPr>
              <a:t> stated “We have made the difficult decision to refocus our efforts in China on outbound travel and suspend our homes and Experiences of Host in China, starting from July 30, 2022”. In 2022 an Airbnb report stated “We will continue to incur significant expenses to operate our business in China, and we may never achieve profitability or sizeable supply penetration in that market”. The company will now only focus on Chinese outbound travel to companies in which Airbnb operate (Goh, 2022).</a:t>
            </a:r>
          </a:p>
          <a:p>
            <a:r>
              <a:rPr lang="en-GB" sz="1200" i="1" kern="1200" dirty="0">
                <a:solidFill>
                  <a:schemeClr val="tx1"/>
                </a:solidFill>
                <a:effectLst/>
                <a:latin typeface="+mn-lt"/>
                <a:ea typeface="+mn-ea"/>
                <a:cs typeface="+mn-cs"/>
              </a:rPr>
              <a:t>“Adaptability and flexibility refers to the pace with which the enterprise implements change. Modern organizations must be able to operate different business models according to market requirements” </a:t>
            </a:r>
            <a:r>
              <a:rPr lang="en-GB" sz="1200" i="0" kern="1200" dirty="0">
                <a:solidFill>
                  <a:schemeClr val="tx1"/>
                </a:solidFill>
                <a:effectLst/>
                <a:latin typeface="+mn-lt"/>
                <a:ea typeface="+mn-ea"/>
                <a:cs typeface="+mn-cs"/>
              </a:rPr>
              <a:t>(</a:t>
            </a:r>
            <a:r>
              <a:rPr lang="en-GB" sz="1200" i="0" kern="1200" dirty="0" err="1">
                <a:solidFill>
                  <a:schemeClr val="tx1"/>
                </a:solidFill>
                <a:effectLst/>
                <a:latin typeface="+mn-lt"/>
                <a:ea typeface="+mn-ea"/>
                <a:cs typeface="+mn-cs"/>
              </a:rPr>
              <a:t>Catalin</a:t>
            </a:r>
            <a:r>
              <a:rPr lang="en-GB" sz="1200" i="0" kern="1200" dirty="0">
                <a:solidFill>
                  <a:schemeClr val="tx1"/>
                </a:solidFill>
                <a:effectLst/>
                <a:latin typeface="+mn-lt"/>
                <a:ea typeface="+mn-ea"/>
                <a:cs typeface="+mn-cs"/>
              </a:rPr>
              <a:t> M. </a:t>
            </a:r>
            <a:r>
              <a:rPr lang="en-GB" sz="1200" i="0" kern="1200" dirty="0" err="1">
                <a:solidFill>
                  <a:schemeClr val="tx1"/>
                </a:solidFill>
                <a:effectLst/>
                <a:latin typeface="+mn-lt"/>
                <a:ea typeface="+mn-ea"/>
                <a:cs typeface="+mn-cs"/>
              </a:rPr>
              <a:t>Barbu</a:t>
            </a:r>
            <a:r>
              <a:rPr lang="en-GB" sz="1200" i="0" kern="1200" dirty="0">
                <a:solidFill>
                  <a:schemeClr val="tx1"/>
                </a:solidFill>
                <a:effectLst/>
                <a:latin typeface="+mn-lt"/>
                <a:ea typeface="+mn-ea"/>
                <a:cs typeface="+mn-cs"/>
              </a:rPr>
              <a:t>, 2018, p. 161)</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chapter “Networks in China” identified the importance of culture within business models, different countries have different cultures and if a business model is to succeed, the strategic planning must be adapted. Perspectives, the use of online social technology networks and social media is a concept that did not succeed in China, the use individual county platforms created issues for Airbnb’s traditional social media platform marketing. The marketplace did not create product demand, a very essential platform for growth. Cultural difference for the western business did not allow for the business concept to break the Chinese market. The chapter and subsequent research showed the importance of cultural awareness. </a:t>
            </a: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12</a:t>
            </a:fld>
            <a:endParaRPr lang="en-US"/>
          </a:p>
        </p:txBody>
      </p:sp>
    </p:spTree>
    <p:extLst>
      <p:ext uri="{BB962C8B-B14F-4D97-AF65-F5344CB8AC3E}">
        <p14:creationId xmlns:p14="http://schemas.microsoft.com/office/powerpoint/2010/main" val="647747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study of three chapters from the book, Peer-To-Peer Accommodation Networks: Pushing the boundaries, recognized digital business themes which are still applicable to todays teachings. The book gave history and knowledge about the starting years of Airbnb, a platform that shows insight into the peer-to-peer accommodation networks and the challenges of business with a global platform. Although chapter 13 is currently out of date with information, with additional research the themes identified were appropriated to the removal of the Chinese market. The book displayed knowledge and information of digital business basing it on a successful global business.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13</a:t>
            </a:fld>
            <a:endParaRPr lang="en-US"/>
          </a:p>
        </p:txBody>
      </p:sp>
    </p:spTree>
    <p:extLst>
      <p:ext uri="{BB962C8B-B14F-4D97-AF65-F5344CB8AC3E}">
        <p14:creationId xmlns:p14="http://schemas.microsoft.com/office/powerpoint/2010/main" val="4088028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Airbnb. (2022, November 01). </a:t>
            </a:r>
            <a:r>
              <a:rPr lang="en-US" sz="1200" i="1" kern="1200" dirty="0">
                <a:solidFill>
                  <a:schemeClr val="tx1"/>
                </a:solidFill>
                <a:effectLst/>
                <a:latin typeface="+mn-lt"/>
                <a:ea typeface="+mn-ea"/>
                <a:cs typeface="+mn-cs"/>
              </a:rPr>
              <a:t>Airbnb to Participate at Web Summit </a:t>
            </a:r>
            <a:r>
              <a:rPr lang="en-US" sz="1200" kern="1200" dirty="0">
                <a:solidFill>
                  <a:schemeClr val="tx1"/>
                </a:solidFill>
                <a:effectLst/>
                <a:latin typeface="+mn-lt"/>
                <a:ea typeface="+mn-ea"/>
                <a:cs typeface="+mn-cs"/>
              </a:rPr>
              <a:t>. Retrieved from Airbnb Investors: https://</a:t>
            </a:r>
            <a:r>
              <a:rPr lang="en-US" sz="1200" kern="1200" dirty="0" err="1">
                <a:solidFill>
                  <a:schemeClr val="tx1"/>
                </a:solidFill>
                <a:effectLst/>
                <a:latin typeface="+mn-lt"/>
                <a:ea typeface="+mn-ea"/>
                <a:cs typeface="+mn-cs"/>
              </a:rPr>
              <a:t>investors.airbnb.com</a:t>
            </a:r>
            <a:r>
              <a:rPr lang="en-US" sz="1200" kern="1200" dirty="0">
                <a:solidFill>
                  <a:schemeClr val="tx1"/>
                </a:solidFill>
                <a:effectLst/>
                <a:latin typeface="+mn-lt"/>
                <a:ea typeface="+mn-ea"/>
                <a:cs typeface="+mn-cs"/>
              </a:rPr>
              <a:t>/press-releases/news-details/2022/Airbnb-to-Participate-at-Web-Summit/</a:t>
            </a:r>
            <a:r>
              <a:rPr lang="en-US" sz="1200" kern="1200" dirty="0" err="1">
                <a:solidFill>
                  <a:schemeClr val="tx1"/>
                </a:solidFill>
                <a:effectLst/>
                <a:latin typeface="+mn-lt"/>
                <a:ea typeface="+mn-ea"/>
                <a:cs typeface="+mn-cs"/>
              </a:rPr>
              <a:t>default.aspx</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Catalin</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Barbu</a:t>
            </a:r>
            <a:r>
              <a:rPr lang="en-US" sz="1200" kern="1200" dirty="0">
                <a:solidFill>
                  <a:schemeClr val="tx1"/>
                </a:solidFill>
                <a:effectLst/>
                <a:latin typeface="+mn-lt"/>
                <a:ea typeface="+mn-ea"/>
                <a:cs typeface="+mn-cs"/>
              </a:rPr>
              <a:t>, R. S. (2018). Business Models of the Sharing Economy. </a:t>
            </a:r>
            <a:r>
              <a:rPr lang="en-US" sz="1200" i="1" kern="1200" dirty="0">
                <a:solidFill>
                  <a:schemeClr val="tx1"/>
                </a:solidFill>
                <a:effectLst/>
                <a:latin typeface="+mn-lt"/>
                <a:ea typeface="+mn-ea"/>
                <a:cs typeface="+mn-cs"/>
              </a:rPr>
              <a:t>Review od International Comparative </a:t>
            </a:r>
            <a:r>
              <a:rPr lang="en-US" sz="1200" i="1" kern="1200" dirty="0" err="1">
                <a:solidFill>
                  <a:schemeClr val="tx1"/>
                </a:solidFill>
                <a:effectLst/>
                <a:latin typeface="+mn-lt"/>
                <a:ea typeface="+mn-ea"/>
                <a:cs typeface="+mn-cs"/>
              </a:rPr>
              <a:t>Managment</a:t>
            </a:r>
            <a:r>
              <a:rPr lang="en-US" sz="1200" i="1" kern="1200" dirty="0">
                <a:solidFill>
                  <a:schemeClr val="tx1"/>
                </a:solidFill>
                <a:effectLst/>
                <a:latin typeface="+mn-lt"/>
                <a:ea typeface="+mn-ea"/>
                <a:cs typeface="+mn-cs"/>
              </a:rPr>
              <a:t>, Volume 19, Issue 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Dan Huang, A. C. (2022). A process perspective on consumer innovation </a:t>
            </a:r>
            <a:r>
              <a:rPr lang="en-US" sz="1200" kern="1200" dirty="0" err="1">
                <a:solidFill>
                  <a:schemeClr val="tx1"/>
                </a:solidFill>
                <a:effectLst/>
                <a:latin typeface="+mn-lt"/>
                <a:ea typeface="+mn-ea"/>
                <a:cs typeface="+mn-cs"/>
              </a:rPr>
              <a:t>resistence</a:t>
            </a:r>
            <a:r>
              <a:rPr lang="en-US" sz="1200" kern="1200" dirty="0">
                <a:solidFill>
                  <a:schemeClr val="tx1"/>
                </a:solidFill>
                <a:effectLst/>
                <a:latin typeface="+mn-lt"/>
                <a:ea typeface="+mn-ea"/>
                <a:cs typeface="+mn-cs"/>
              </a:rPr>
              <a:t> to Airbnb: A narrative approach. </a:t>
            </a:r>
            <a:r>
              <a:rPr lang="en-US" sz="1200" i="1" kern="1200" dirty="0">
                <a:solidFill>
                  <a:schemeClr val="tx1"/>
                </a:solidFill>
                <a:effectLst/>
                <a:latin typeface="+mn-lt"/>
                <a:ea typeface="+mn-ea"/>
                <a:cs typeface="+mn-cs"/>
              </a:rPr>
              <a:t>International Journal of </a:t>
            </a:r>
            <a:r>
              <a:rPr lang="en-US" sz="1200" i="1" kern="1200" dirty="0" err="1">
                <a:solidFill>
                  <a:schemeClr val="tx1"/>
                </a:solidFill>
                <a:effectLst/>
                <a:latin typeface="+mn-lt"/>
                <a:ea typeface="+mn-ea"/>
                <a:cs typeface="+mn-cs"/>
              </a:rPr>
              <a:t>Hospotality</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Managment</a:t>
            </a:r>
            <a:r>
              <a:rPr lang="en-US" sz="1200" i="1" kern="1200" dirty="0">
                <a:solidFill>
                  <a:schemeClr val="tx1"/>
                </a:solidFill>
                <a:effectLst/>
                <a:latin typeface="+mn-lt"/>
                <a:ea typeface="+mn-ea"/>
                <a:cs typeface="+mn-cs"/>
              </a:rPr>
              <a:t> Volume 107</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Dave Chaffey, T. H.-B. (2019). </a:t>
            </a:r>
            <a:r>
              <a:rPr lang="en-US" sz="1200" i="1" kern="1200" dirty="0">
                <a:solidFill>
                  <a:schemeClr val="tx1"/>
                </a:solidFill>
                <a:effectLst/>
                <a:latin typeface="+mn-lt"/>
                <a:ea typeface="+mn-ea"/>
                <a:cs typeface="+mn-cs"/>
              </a:rPr>
              <a:t>Digital Business and E-Commerce Management Seventh Edition .</a:t>
            </a:r>
            <a:r>
              <a:rPr lang="en-US" sz="1200" kern="1200" dirty="0">
                <a:solidFill>
                  <a:schemeClr val="tx1"/>
                </a:solidFill>
                <a:effectLst/>
                <a:latin typeface="+mn-lt"/>
                <a:ea typeface="+mn-ea"/>
                <a:cs typeface="+mn-cs"/>
              </a:rPr>
              <a:t> Harlow: Pearson.</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Dolnicar</a:t>
            </a:r>
            <a:r>
              <a:rPr lang="en-US" sz="1200" kern="1200" dirty="0">
                <a:solidFill>
                  <a:schemeClr val="tx1"/>
                </a:solidFill>
                <a:effectLst/>
                <a:latin typeface="+mn-lt"/>
                <a:ea typeface="+mn-ea"/>
                <a:cs typeface="+mn-cs"/>
              </a:rPr>
              <a:t>, S. (2018). </a:t>
            </a:r>
            <a:r>
              <a:rPr lang="en-US" sz="1200" i="1" kern="1200" dirty="0">
                <a:solidFill>
                  <a:schemeClr val="tx1"/>
                </a:solidFill>
                <a:effectLst/>
                <a:latin typeface="+mn-lt"/>
                <a:ea typeface="+mn-ea"/>
                <a:cs typeface="+mn-cs"/>
              </a:rPr>
              <a:t>Peer-to-Peer Accommodation Networks.</a:t>
            </a:r>
            <a:r>
              <a:rPr lang="en-US" sz="1200" kern="1200" dirty="0">
                <a:solidFill>
                  <a:schemeClr val="tx1"/>
                </a:solidFill>
                <a:effectLst/>
                <a:latin typeface="+mn-lt"/>
                <a:ea typeface="+mn-ea"/>
                <a:cs typeface="+mn-cs"/>
              </a:rPr>
              <a:t> Oxford: Goodfellow Publishers Ltd.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Goh, K. B. (2022, May 24). </a:t>
            </a:r>
            <a:r>
              <a:rPr lang="en-US" sz="1200" i="1" kern="1200" dirty="0">
                <a:solidFill>
                  <a:schemeClr val="tx1"/>
                </a:solidFill>
                <a:effectLst/>
                <a:latin typeface="+mn-lt"/>
                <a:ea typeface="+mn-ea"/>
                <a:cs typeface="+mn-cs"/>
              </a:rPr>
              <a:t>Airbnb says it will be removing all 150,00 of its listings in China. Local hosts and users </a:t>
            </a:r>
            <a:r>
              <a:rPr lang="en-US" sz="1200" i="1" kern="1200" dirty="0" err="1">
                <a:solidFill>
                  <a:schemeClr val="tx1"/>
                </a:solidFill>
                <a:effectLst/>
                <a:latin typeface="+mn-lt"/>
                <a:ea typeface="+mn-ea"/>
                <a:cs typeface="+mn-cs"/>
              </a:rPr>
              <a:t>dont</a:t>
            </a:r>
            <a:r>
              <a:rPr lang="en-US" sz="1200" i="1" kern="1200" dirty="0">
                <a:solidFill>
                  <a:schemeClr val="tx1"/>
                </a:solidFill>
                <a:effectLst/>
                <a:latin typeface="+mn-lt"/>
                <a:ea typeface="+mn-ea"/>
                <a:cs typeface="+mn-cs"/>
              </a:rPr>
              <a:t> seem to care</a:t>
            </a:r>
            <a:r>
              <a:rPr lang="en-US" sz="1200" kern="1200" dirty="0">
                <a:solidFill>
                  <a:schemeClr val="tx1"/>
                </a:solidFill>
                <a:effectLst/>
                <a:latin typeface="+mn-lt"/>
                <a:ea typeface="+mn-ea"/>
                <a:cs typeface="+mn-cs"/>
              </a:rPr>
              <a:t>. Retrieved from Business Insider : https://</a:t>
            </a:r>
            <a:r>
              <a:rPr lang="en-US" sz="1200" kern="1200" dirty="0" err="1">
                <a:solidFill>
                  <a:schemeClr val="tx1"/>
                </a:solidFill>
                <a:effectLst/>
                <a:latin typeface="+mn-lt"/>
                <a:ea typeface="+mn-ea"/>
                <a:cs typeface="+mn-cs"/>
              </a:rPr>
              <a:t>www.businessinsider.com</a:t>
            </a:r>
            <a:r>
              <a:rPr lang="en-US" sz="1200" kern="1200" dirty="0">
                <a:solidFill>
                  <a:schemeClr val="tx1"/>
                </a:solidFill>
                <a:effectLst/>
                <a:latin typeface="+mn-lt"/>
                <a:ea typeface="+mn-ea"/>
                <a:cs typeface="+mn-cs"/>
              </a:rPr>
              <a:t>/airbnb-leaving-china-citizens-unfazed-reactions-rental-listings-2022-5?r=US&amp;IR=T</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Makhmoor</a:t>
            </a:r>
            <a:r>
              <a:rPr lang="en-US" sz="1200" kern="1200" dirty="0">
                <a:solidFill>
                  <a:schemeClr val="tx1"/>
                </a:solidFill>
                <a:effectLst/>
                <a:latin typeface="+mn-lt"/>
                <a:ea typeface="+mn-ea"/>
                <a:cs typeface="+mn-cs"/>
              </a:rPr>
              <a:t> Bashir, R. V. (2016). Airbnb disruptive business model innovation: Assessing the impact on hotel industry. </a:t>
            </a:r>
            <a:r>
              <a:rPr lang="en-US" sz="1200" i="1" kern="1200" dirty="0">
                <a:solidFill>
                  <a:schemeClr val="tx1"/>
                </a:solidFill>
                <a:effectLst/>
                <a:latin typeface="+mn-lt"/>
                <a:ea typeface="+mn-ea"/>
                <a:cs typeface="+mn-cs"/>
              </a:rPr>
              <a:t>IJABER, VOL. 14, No 4</a:t>
            </a:r>
            <a:r>
              <a:rPr lang="en-US" sz="1200" kern="1200" dirty="0">
                <a:solidFill>
                  <a:schemeClr val="tx1"/>
                </a:solidFill>
                <a:effectLst/>
                <a:latin typeface="+mn-lt"/>
                <a:ea typeface="+mn-ea"/>
                <a:cs typeface="+mn-cs"/>
              </a:rPr>
              <a:t>, 2596.</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Mingming</a:t>
            </a:r>
            <a:r>
              <a:rPr lang="en-US" sz="1200" kern="1200" dirty="0">
                <a:solidFill>
                  <a:schemeClr val="tx1"/>
                </a:solidFill>
                <a:effectLst/>
                <a:latin typeface="+mn-lt"/>
                <a:ea typeface="+mn-ea"/>
                <a:cs typeface="+mn-cs"/>
              </a:rPr>
              <a:t> Cheng, C. F. (2018). The sharing economy and digital discrimination: The case of Airbnb . </a:t>
            </a:r>
            <a:r>
              <a:rPr lang="en-US" sz="1200" i="1" kern="1200" dirty="0">
                <a:solidFill>
                  <a:schemeClr val="tx1"/>
                </a:solidFill>
                <a:effectLst/>
                <a:latin typeface="+mn-lt"/>
                <a:ea typeface="+mn-ea"/>
                <a:cs typeface="+mn-cs"/>
              </a:rPr>
              <a:t>International Journal of Hospitality </a:t>
            </a:r>
            <a:r>
              <a:rPr lang="en-US" sz="1200" i="1" kern="1200" dirty="0" err="1">
                <a:solidFill>
                  <a:schemeClr val="tx1"/>
                </a:solidFill>
                <a:effectLst/>
                <a:latin typeface="+mn-lt"/>
                <a:ea typeface="+mn-ea"/>
                <a:cs typeface="+mn-cs"/>
              </a:rPr>
              <a:t>Managment</a:t>
            </a:r>
            <a:r>
              <a:rPr lang="en-US" sz="1200" i="1" kern="1200" dirty="0">
                <a:solidFill>
                  <a:schemeClr val="tx1"/>
                </a:solidFill>
                <a:effectLst/>
                <a:latin typeface="+mn-lt"/>
                <a:ea typeface="+mn-ea"/>
                <a:cs typeface="+mn-cs"/>
              </a:rPr>
              <a:t>. Volume 70 </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Oskam</a:t>
            </a:r>
            <a:r>
              <a:rPr lang="en-US" sz="1200" kern="1200" dirty="0">
                <a:solidFill>
                  <a:schemeClr val="tx1"/>
                </a:solidFill>
                <a:effectLst/>
                <a:latin typeface="+mn-lt"/>
                <a:ea typeface="+mn-ea"/>
                <a:cs typeface="+mn-cs"/>
              </a:rPr>
              <a:t>, J. A. (2019). </a:t>
            </a:r>
            <a:r>
              <a:rPr lang="en-US" sz="1200" i="1" kern="1200" dirty="0">
                <a:solidFill>
                  <a:schemeClr val="tx1"/>
                </a:solidFill>
                <a:effectLst/>
                <a:latin typeface="+mn-lt"/>
                <a:ea typeface="+mn-ea"/>
                <a:cs typeface="+mn-cs"/>
              </a:rPr>
              <a:t>The Future of Airbnb and "Sharing Economy" The Collaborative Consumption of Our Cities .</a:t>
            </a:r>
            <a:r>
              <a:rPr lang="en-US" sz="1200" kern="1200" dirty="0">
                <a:solidFill>
                  <a:schemeClr val="tx1"/>
                </a:solidFill>
                <a:effectLst/>
                <a:latin typeface="+mn-lt"/>
                <a:ea typeface="+mn-ea"/>
                <a:cs typeface="+mn-cs"/>
              </a:rPr>
              <a:t> Bristol : Channel View Publications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Oskam</a:t>
            </a:r>
            <a:r>
              <a:rPr lang="en-US" sz="1200" kern="1200" dirty="0">
                <a:solidFill>
                  <a:schemeClr val="tx1"/>
                </a:solidFill>
                <a:effectLst/>
                <a:latin typeface="+mn-lt"/>
                <a:ea typeface="+mn-ea"/>
                <a:cs typeface="+mn-cs"/>
              </a:rPr>
              <a:t>, J. A. (2019). </a:t>
            </a:r>
            <a:r>
              <a:rPr lang="en-US" sz="1200" i="1" kern="1200" dirty="0">
                <a:solidFill>
                  <a:schemeClr val="tx1"/>
                </a:solidFill>
                <a:effectLst/>
                <a:latin typeface="+mn-lt"/>
                <a:ea typeface="+mn-ea"/>
                <a:cs typeface="+mn-cs"/>
              </a:rPr>
              <a:t>The Future of Airbnb and the ‘Sharing Economy’ - The Collaborative Consumption of Our Cities.</a:t>
            </a:r>
            <a:r>
              <a:rPr lang="en-US" sz="1200" kern="1200" dirty="0">
                <a:solidFill>
                  <a:schemeClr val="tx1"/>
                </a:solidFill>
                <a:effectLst/>
                <a:latin typeface="+mn-lt"/>
                <a:ea typeface="+mn-ea"/>
                <a:cs typeface="+mn-cs"/>
              </a:rPr>
              <a:t> Bristol: Channel View Publications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Sigala</a:t>
            </a:r>
            <a:r>
              <a:rPr lang="en-US" sz="1200" kern="1200" dirty="0">
                <a:solidFill>
                  <a:schemeClr val="tx1"/>
                </a:solidFill>
                <a:effectLst/>
                <a:latin typeface="+mn-lt"/>
                <a:ea typeface="+mn-ea"/>
                <a:cs typeface="+mn-cs"/>
              </a:rPr>
              <a:t>, M. (2017). Market Formation in the Sharing Economy: Findings and Implications from the sub-economies of Airbnb. </a:t>
            </a:r>
            <a:r>
              <a:rPr lang="en-US" sz="1200" i="1" kern="1200" dirty="0" err="1">
                <a:solidFill>
                  <a:schemeClr val="tx1"/>
                </a:solidFill>
                <a:effectLst/>
                <a:latin typeface="+mn-lt"/>
                <a:ea typeface="+mn-ea"/>
                <a:cs typeface="+mn-cs"/>
              </a:rPr>
              <a:t>Socail</a:t>
            </a:r>
            <a:r>
              <a:rPr lang="en-US" sz="1200" i="1" kern="1200" dirty="0">
                <a:solidFill>
                  <a:schemeClr val="tx1"/>
                </a:solidFill>
                <a:effectLst/>
                <a:latin typeface="+mn-lt"/>
                <a:ea typeface="+mn-ea"/>
                <a:cs typeface="+mn-cs"/>
              </a:rPr>
              <a:t> Dynamics in a Systems Perspective </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Sirat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Mahumda</a:t>
            </a:r>
            <a:r>
              <a:rPr lang="en-US" sz="1200" kern="1200" dirty="0">
                <a:solidFill>
                  <a:schemeClr val="tx1"/>
                </a:solidFill>
                <a:effectLst/>
                <a:latin typeface="+mn-lt"/>
                <a:ea typeface="+mn-ea"/>
                <a:cs typeface="+mn-cs"/>
              </a:rPr>
              <a:t>, T. S. (2021). Airbnb and micro-entrepreneurship in regional economies: </a:t>
            </a:r>
            <a:r>
              <a:rPr lang="en-US" sz="1200" kern="1200" dirty="0" err="1">
                <a:solidFill>
                  <a:schemeClr val="tx1"/>
                </a:solidFill>
                <a:effectLst/>
                <a:latin typeface="+mn-lt"/>
                <a:ea typeface="+mn-ea"/>
                <a:cs typeface="+mn-cs"/>
              </a:rPr>
              <a:t>Lessions</a:t>
            </a:r>
            <a:r>
              <a:rPr lang="en-US" sz="1200" kern="1200" dirty="0">
                <a:solidFill>
                  <a:schemeClr val="tx1"/>
                </a:solidFill>
                <a:effectLst/>
                <a:latin typeface="+mn-lt"/>
                <a:ea typeface="+mn-ea"/>
                <a:cs typeface="+mn-cs"/>
              </a:rPr>
              <a:t> from Australia . </a:t>
            </a:r>
            <a:r>
              <a:rPr lang="en-US" sz="1200" i="1" kern="1200" dirty="0">
                <a:solidFill>
                  <a:schemeClr val="tx1"/>
                </a:solidFill>
                <a:effectLst/>
                <a:latin typeface="+mn-lt"/>
                <a:ea typeface="+mn-ea"/>
                <a:cs typeface="+mn-cs"/>
              </a:rPr>
              <a:t>Geographical Research Volume 60, Issue 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Smith, W. (2022, October 21). </a:t>
            </a:r>
            <a:r>
              <a:rPr lang="en-US" sz="1200" i="1" kern="1200" dirty="0">
                <a:solidFill>
                  <a:schemeClr val="tx1"/>
                </a:solidFill>
                <a:effectLst/>
                <a:latin typeface="+mn-lt"/>
                <a:ea typeface="+mn-ea"/>
                <a:cs typeface="+mn-cs"/>
              </a:rPr>
              <a:t>Flag of China</a:t>
            </a:r>
            <a:r>
              <a:rPr lang="en-US" sz="1200" kern="1200" dirty="0">
                <a:solidFill>
                  <a:schemeClr val="tx1"/>
                </a:solidFill>
                <a:effectLst/>
                <a:latin typeface="+mn-lt"/>
                <a:ea typeface="+mn-ea"/>
                <a:cs typeface="+mn-cs"/>
              </a:rPr>
              <a:t>. Retrieved from Britannica: https://</a:t>
            </a:r>
            <a:r>
              <a:rPr lang="en-US" sz="1200" kern="1200" dirty="0" err="1">
                <a:solidFill>
                  <a:schemeClr val="tx1"/>
                </a:solidFill>
                <a:effectLst/>
                <a:latin typeface="+mn-lt"/>
                <a:ea typeface="+mn-ea"/>
                <a:cs typeface="+mn-cs"/>
              </a:rPr>
              <a:t>www.britannica.com</a:t>
            </a:r>
            <a:r>
              <a:rPr lang="en-US" sz="1200" kern="1200" dirty="0">
                <a:solidFill>
                  <a:schemeClr val="tx1"/>
                </a:solidFill>
                <a:effectLst/>
                <a:latin typeface="+mn-lt"/>
                <a:ea typeface="+mn-ea"/>
                <a:cs typeface="+mn-cs"/>
              </a:rPr>
              <a:t>/topic/flag-of-China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United Nations . (2020, February 18). </a:t>
            </a:r>
            <a:r>
              <a:rPr lang="en-US" sz="1200" i="1" kern="1200" dirty="0">
                <a:solidFill>
                  <a:schemeClr val="tx1"/>
                </a:solidFill>
                <a:effectLst/>
                <a:latin typeface="+mn-lt"/>
                <a:ea typeface="+mn-ea"/>
                <a:cs typeface="+mn-cs"/>
              </a:rPr>
              <a:t>Frontier Technology Quarterly: Does the sharing economy share or concentrate </a:t>
            </a:r>
            <a:r>
              <a:rPr lang="en-US" sz="1200" kern="1200" dirty="0">
                <a:solidFill>
                  <a:schemeClr val="tx1"/>
                </a:solidFill>
                <a:effectLst/>
                <a:latin typeface="+mn-lt"/>
                <a:ea typeface="+mn-ea"/>
                <a:cs typeface="+mn-cs"/>
              </a:rPr>
              <a:t>. Retrieved from United Nations : https://</a:t>
            </a:r>
            <a:r>
              <a:rPr lang="en-US" sz="1200" kern="1200" dirty="0" err="1">
                <a:solidFill>
                  <a:schemeClr val="tx1"/>
                </a:solidFill>
                <a:effectLst/>
                <a:latin typeface="+mn-lt"/>
                <a:ea typeface="+mn-ea"/>
                <a:cs typeface="+mn-cs"/>
              </a:rPr>
              <a:t>www.un.org</a:t>
            </a:r>
            <a:r>
              <a:rPr lang="en-US" sz="1200" kern="1200" dirty="0">
                <a:solidFill>
                  <a:schemeClr val="tx1"/>
                </a:solidFill>
                <a:effectLst/>
                <a:latin typeface="+mn-lt"/>
                <a:ea typeface="+mn-ea"/>
                <a:cs typeface="+mn-cs"/>
              </a:rPr>
              <a:t>/development/</a:t>
            </a:r>
            <a:r>
              <a:rPr lang="en-US" sz="1200" kern="1200" dirty="0" err="1">
                <a:solidFill>
                  <a:schemeClr val="tx1"/>
                </a:solidFill>
                <a:effectLst/>
                <a:latin typeface="+mn-lt"/>
                <a:ea typeface="+mn-ea"/>
                <a:cs typeface="+mn-cs"/>
              </a:rPr>
              <a:t>desa</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dpad</a:t>
            </a:r>
            <a:r>
              <a:rPr lang="en-US" sz="1200" kern="1200" dirty="0">
                <a:solidFill>
                  <a:schemeClr val="tx1"/>
                </a:solidFill>
                <a:effectLst/>
                <a:latin typeface="+mn-lt"/>
                <a:ea typeface="+mn-ea"/>
                <a:cs typeface="+mn-cs"/>
              </a:rPr>
              <a:t>/publication/frontier-technology-quarterly-does-the-sharing-economy-share-or-concentrate/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Young, G. D. (2018, November 9). </a:t>
            </a:r>
            <a:r>
              <a:rPr lang="en-US" sz="1200" i="1" kern="1200" dirty="0">
                <a:solidFill>
                  <a:schemeClr val="tx1"/>
                </a:solidFill>
                <a:effectLst/>
                <a:latin typeface="+mn-lt"/>
                <a:ea typeface="+mn-ea"/>
                <a:cs typeface="+mn-cs"/>
              </a:rPr>
              <a:t>The Home Stay Guide - 10 Practical Tips for Airbnb Hosts</a:t>
            </a:r>
            <a:r>
              <a:rPr lang="en-US" sz="1200" kern="1200" dirty="0">
                <a:solidFill>
                  <a:schemeClr val="tx1"/>
                </a:solidFill>
                <a:effectLst/>
                <a:latin typeface="+mn-lt"/>
                <a:ea typeface="+mn-ea"/>
                <a:cs typeface="+mn-cs"/>
              </a:rPr>
              <a:t>. Retrieved from Airbnb News: https://</a:t>
            </a:r>
            <a:r>
              <a:rPr lang="en-US" sz="1200" kern="1200" dirty="0" err="1">
                <a:solidFill>
                  <a:schemeClr val="tx1"/>
                </a:solidFill>
                <a:effectLst/>
                <a:latin typeface="+mn-lt"/>
                <a:ea typeface="+mn-ea"/>
                <a:cs typeface="+mn-cs"/>
              </a:rPr>
              <a:t>news.airbnb.com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en</a:t>
            </a:r>
            <a:r>
              <a:rPr lang="en-US" sz="1200" kern="1200" dirty="0">
                <a:solidFill>
                  <a:schemeClr val="tx1"/>
                </a:solidFill>
                <a:effectLst/>
                <a:latin typeface="+mn-lt"/>
                <a:ea typeface="+mn-ea"/>
                <a:cs typeface="+mn-cs"/>
              </a:rPr>
              <a:t>-au/the-home-stay-guide-10-practical-tips-for-airbnb-hosts/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71AB992-96F1-8546-B446-EB843CF64A25}" type="slidenum">
              <a:rPr lang="en-US" smtClean="0"/>
              <a:t>14</a:t>
            </a:fld>
            <a:endParaRPr lang="en-US"/>
          </a:p>
        </p:txBody>
      </p:sp>
    </p:spTree>
    <p:extLst>
      <p:ext uri="{BB962C8B-B14F-4D97-AF65-F5344CB8AC3E}">
        <p14:creationId xmlns:p14="http://schemas.microsoft.com/office/powerpoint/2010/main" val="2919522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BDA09-90C8-1243-9027-27F63EBC7F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78C5EF-25E4-A34B-AF35-C58B9FFFFB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4BB098B-B6DB-CB46-9CDC-2EC43B31A719}"/>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5" name="Footer Placeholder 4">
            <a:extLst>
              <a:ext uri="{FF2B5EF4-FFF2-40B4-BE49-F238E27FC236}">
                <a16:creationId xmlns:a16="http://schemas.microsoft.com/office/drawing/2014/main" id="{EB60E71D-BA9B-6A4B-9327-CC62969869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008546-4E29-834C-A68E-F1A6D60DC4B6}"/>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1707642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CFC83-F2A5-7243-8A75-30183365EB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F597E99-1B32-A64D-8261-DF4848FE76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98DD03-FE2E-6C40-B55B-D917E0057743}"/>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5" name="Footer Placeholder 4">
            <a:extLst>
              <a:ext uri="{FF2B5EF4-FFF2-40B4-BE49-F238E27FC236}">
                <a16:creationId xmlns:a16="http://schemas.microsoft.com/office/drawing/2014/main" id="{811A7DFF-C2C1-1440-B276-5B28E4EAF1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3E1F1E-79A1-1F44-B481-BF6F846CC31D}"/>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3512136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2E72-6FF8-2F43-BC05-2C8E9B0813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2209F71-9859-1D4A-A9F2-39186EE977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173D3C-87BD-394E-A622-034E82A03EC2}"/>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5" name="Footer Placeholder 4">
            <a:extLst>
              <a:ext uri="{FF2B5EF4-FFF2-40B4-BE49-F238E27FC236}">
                <a16:creationId xmlns:a16="http://schemas.microsoft.com/office/drawing/2014/main" id="{1605E9BC-443F-BF45-82FF-11FB90F3EC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A757A5-B35C-A842-9FBF-D20942BB5404}"/>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2367636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01BEE-C12E-8347-AD38-DA89B77779F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039E14-0A60-B841-994B-FE269024416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AA1A3FE-33D1-8C49-BDBA-6CD08541F4A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E65FD5A-6F62-B146-AACA-F22141C9F057}"/>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6" name="Footer Placeholder 5">
            <a:extLst>
              <a:ext uri="{FF2B5EF4-FFF2-40B4-BE49-F238E27FC236}">
                <a16:creationId xmlns:a16="http://schemas.microsoft.com/office/drawing/2014/main" id="{2E011BC0-E8E0-A649-897A-6E0F4661F6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63AEDD-12B8-E04E-9E3E-5A32E513E90F}"/>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349531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8B1D-9FC5-4642-960E-E983EADBCCE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23D395-10B2-894E-B2B9-4D30DB8370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ADD1F8-2D79-BB45-96CA-4FF63A354D0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B268715-F084-8C4C-B6F2-6168076A13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699F1A-4B89-D14B-96C2-5F97131102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F28533F-368D-DF42-8538-47B8FB9262FA}"/>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8" name="Footer Placeholder 7">
            <a:extLst>
              <a:ext uri="{FF2B5EF4-FFF2-40B4-BE49-F238E27FC236}">
                <a16:creationId xmlns:a16="http://schemas.microsoft.com/office/drawing/2014/main" id="{218BD5AF-30DD-3E42-91F7-804D8026EF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7AF6FF-50C2-094A-AA10-F60D7498911B}"/>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714233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CBACE-3D66-DC47-9207-0ACDFAD6AB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677131-B36E-1F49-B3D6-5DE34502C8D7}"/>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4" name="Footer Placeholder 3">
            <a:extLst>
              <a:ext uri="{FF2B5EF4-FFF2-40B4-BE49-F238E27FC236}">
                <a16:creationId xmlns:a16="http://schemas.microsoft.com/office/drawing/2014/main" id="{F04F00F9-398B-C74E-8FBC-7515029F845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E73FE3-F3F8-8C4D-BCD3-0E29D59B1AC4}"/>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643125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FDE6CF-D94B-ED43-9CB3-2803D85AEC32}"/>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3" name="Footer Placeholder 2">
            <a:extLst>
              <a:ext uri="{FF2B5EF4-FFF2-40B4-BE49-F238E27FC236}">
                <a16:creationId xmlns:a16="http://schemas.microsoft.com/office/drawing/2014/main" id="{E29ACDB8-5FC0-D24B-9506-55D7CAE65D7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B5F4233-BA82-DD45-82BE-E7C59D03414F}"/>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2801819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9F8EC-010B-AA4D-AF09-47C08A482C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58D7C8-E72E-8348-800A-AD97B14817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AFDAA61-651D-CF49-9C52-4FA9CEE7DD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E1AC32-5214-C141-AA60-F1FD84491B78}"/>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6" name="Footer Placeholder 5">
            <a:extLst>
              <a:ext uri="{FF2B5EF4-FFF2-40B4-BE49-F238E27FC236}">
                <a16:creationId xmlns:a16="http://schemas.microsoft.com/office/drawing/2014/main" id="{7F4DF3EE-CC10-5440-9414-63B3447327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B9CA14-6B4F-C14C-A001-45D733DE9212}"/>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3539831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53D2-5D73-6F4B-AA7D-ECD99465F5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7717A0E-BB3A-F141-8652-F03C13022D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4B0E74-6E52-874A-94A3-53ECF57A04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C2A524-8317-004D-A8B2-13067FCFA737}"/>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6" name="Footer Placeholder 5">
            <a:extLst>
              <a:ext uri="{FF2B5EF4-FFF2-40B4-BE49-F238E27FC236}">
                <a16:creationId xmlns:a16="http://schemas.microsoft.com/office/drawing/2014/main" id="{D0A0D1F5-DEE6-F64D-836B-599D3442A0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17D817-017B-7E4D-A3C1-971F03318229}"/>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1821073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68D6B-0794-8E4B-99AB-D0022E57FC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1FD1A0-0526-B242-BA42-89A5A40BC4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CC0C69-30AB-454F-AF4B-862A131813E1}"/>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5" name="Footer Placeholder 4">
            <a:extLst>
              <a:ext uri="{FF2B5EF4-FFF2-40B4-BE49-F238E27FC236}">
                <a16:creationId xmlns:a16="http://schemas.microsoft.com/office/drawing/2014/main" id="{5EC9BE72-C7E9-7240-8171-92276F82B9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C2DF8A-15AE-D24F-A4A3-61B43B5CCD69}"/>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2453603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96D65D-8A23-E541-A8B2-D2D89D37BB4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454A37-390B-064E-8351-0A553057A2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E4FA69-C89D-FE49-BF2E-E5B85C39986C}"/>
              </a:ext>
            </a:extLst>
          </p:cNvPr>
          <p:cNvSpPr>
            <a:spLocks noGrp="1"/>
          </p:cNvSpPr>
          <p:nvPr>
            <p:ph type="dt" sz="half" idx="10"/>
          </p:nvPr>
        </p:nvSpPr>
        <p:spPr/>
        <p:txBody>
          <a:bodyPr/>
          <a:lstStyle/>
          <a:p>
            <a:fld id="{CCCB843A-7FDA-3D42-82E6-456A8E1DDA6B}" type="datetimeFigureOut">
              <a:rPr lang="en-US" smtClean="0"/>
              <a:t>12/19/22</a:t>
            </a:fld>
            <a:endParaRPr lang="en-US"/>
          </a:p>
        </p:txBody>
      </p:sp>
      <p:sp>
        <p:nvSpPr>
          <p:cNvPr id="5" name="Footer Placeholder 4">
            <a:extLst>
              <a:ext uri="{FF2B5EF4-FFF2-40B4-BE49-F238E27FC236}">
                <a16:creationId xmlns:a16="http://schemas.microsoft.com/office/drawing/2014/main" id="{CF11E28D-12E9-F443-BC85-D41BDC3F15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079FE2-5D37-D74D-BF7B-8AEA70BBD5D5}"/>
              </a:ext>
            </a:extLst>
          </p:cNvPr>
          <p:cNvSpPr>
            <a:spLocks noGrp="1"/>
          </p:cNvSpPr>
          <p:nvPr>
            <p:ph type="sldNum" sz="quarter" idx="12"/>
          </p:nvPr>
        </p:nvSpPr>
        <p:spPr/>
        <p:txBody>
          <a:bodyPr/>
          <a:lstStyle/>
          <a:p>
            <a:fld id="{219863B7-F917-C541-A558-A29B64B7A574}" type="slidenum">
              <a:rPr lang="en-US" smtClean="0"/>
              <a:t>‹#›</a:t>
            </a:fld>
            <a:endParaRPr lang="en-US"/>
          </a:p>
        </p:txBody>
      </p:sp>
    </p:spTree>
    <p:extLst>
      <p:ext uri="{BB962C8B-B14F-4D97-AF65-F5344CB8AC3E}">
        <p14:creationId xmlns:p14="http://schemas.microsoft.com/office/powerpoint/2010/main" val="39895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11031-884B-F049-A91D-5EB068390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1014D45-E958-B242-9178-5C5F6D4C0E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B33808-60CA-FD4B-A854-7AAAADBE3C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CB843A-7FDA-3D42-82E6-456A8E1DDA6B}" type="datetimeFigureOut">
              <a:rPr lang="en-US" smtClean="0"/>
              <a:t>12/19/22</a:t>
            </a:fld>
            <a:endParaRPr lang="en-US"/>
          </a:p>
        </p:txBody>
      </p:sp>
      <p:sp>
        <p:nvSpPr>
          <p:cNvPr id="5" name="Footer Placeholder 4">
            <a:extLst>
              <a:ext uri="{FF2B5EF4-FFF2-40B4-BE49-F238E27FC236}">
                <a16:creationId xmlns:a16="http://schemas.microsoft.com/office/drawing/2014/main" id="{D01E94BF-23AF-B74B-B907-4C5B54F4FD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6A2F2B9-DDFE-8243-ADDD-28A63A4980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863B7-F917-C541-A558-A29B64B7A574}" type="slidenum">
              <a:rPr lang="en-US" smtClean="0"/>
              <a:t>‹#›</a:t>
            </a:fld>
            <a:endParaRPr lang="en-US"/>
          </a:p>
        </p:txBody>
      </p:sp>
    </p:spTree>
    <p:extLst>
      <p:ext uri="{BB962C8B-B14F-4D97-AF65-F5344CB8AC3E}">
        <p14:creationId xmlns:p14="http://schemas.microsoft.com/office/powerpoint/2010/main" val="21321579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5.m4a"/><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notesSlide" Target="../notesSlides/notesSlide4.xml"/><Relationship Id="rId5" Type="http://schemas.openxmlformats.org/officeDocument/2006/relationships/slideLayout" Target="../slideLayouts/slideLayout6.xml"/><Relationship Id="rId4" Type="http://schemas.openxmlformats.org/officeDocument/2006/relationships/audio" Target="../media/media5.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8.m4a"/><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6.xml"/><Relationship Id="rId5" Type="http://schemas.openxmlformats.org/officeDocument/2006/relationships/slideLayout" Target="../slideLayouts/slideLayout6.xml"/><Relationship Id="rId4" Type="http://schemas.openxmlformats.org/officeDocument/2006/relationships/audio" Target="../media/media8.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lking up a stairs">
            <a:extLst>
              <a:ext uri="{FF2B5EF4-FFF2-40B4-BE49-F238E27FC236}">
                <a16:creationId xmlns:a16="http://schemas.microsoft.com/office/drawing/2014/main" id="{CB5B648B-5FA8-4191-27CC-FB368F165B93}"/>
              </a:ext>
            </a:extLst>
          </p:cNvPr>
          <p:cNvPicPr>
            <a:picLocks noChangeAspect="1"/>
          </p:cNvPicPr>
          <p:nvPr/>
        </p:nvPicPr>
        <p:blipFill rotWithShape="1">
          <a:blip r:embed="rId2">
            <a:alphaModFix amt="50000"/>
          </a:blip>
          <a:srcRect t="4365" b="11365"/>
          <a:stretch/>
        </p:blipFill>
        <p:spPr>
          <a:xfrm>
            <a:off x="20" y="1"/>
            <a:ext cx="12191980" cy="6857999"/>
          </a:xfrm>
          <a:prstGeom prst="rect">
            <a:avLst/>
          </a:prstGeom>
        </p:spPr>
      </p:pic>
      <p:sp>
        <p:nvSpPr>
          <p:cNvPr id="2" name="Title 1">
            <a:extLst>
              <a:ext uri="{FF2B5EF4-FFF2-40B4-BE49-F238E27FC236}">
                <a16:creationId xmlns:a16="http://schemas.microsoft.com/office/drawing/2014/main" id="{9CDA1363-2B14-4446-93C0-F43324E36108}"/>
              </a:ext>
            </a:extLst>
          </p:cNvPr>
          <p:cNvSpPr>
            <a:spLocks noGrp="1"/>
          </p:cNvSpPr>
          <p:nvPr>
            <p:ph type="ctrTitle"/>
          </p:nvPr>
        </p:nvSpPr>
        <p:spPr>
          <a:xfrm>
            <a:off x="1524000" y="1122362"/>
            <a:ext cx="9144000" cy="2900518"/>
          </a:xfrm>
        </p:spPr>
        <p:txBody>
          <a:bodyPr>
            <a:normAutofit/>
          </a:bodyPr>
          <a:lstStyle/>
          <a:p>
            <a:r>
              <a:rPr lang="en-US">
                <a:solidFill>
                  <a:srgbClr val="FFFFFF"/>
                </a:solidFill>
              </a:rPr>
              <a:t>Lois Elizabeth Rossiter</a:t>
            </a:r>
            <a:br>
              <a:rPr lang="en-US">
                <a:solidFill>
                  <a:srgbClr val="FFFFFF"/>
                </a:solidFill>
              </a:rPr>
            </a:br>
            <a:r>
              <a:rPr lang="en-US">
                <a:solidFill>
                  <a:srgbClr val="FFFFFF"/>
                </a:solidFill>
              </a:rPr>
              <a:t>1909920</a:t>
            </a:r>
          </a:p>
        </p:txBody>
      </p:sp>
      <p:sp>
        <p:nvSpPr>
          <p:cNvPr id="3" name="Subtitle 2">
            <a:extLst>
              <a:ext uri="{FF2B5EF4-FFF2-40B4-BE49-F238E27FC236}">
                <a16:creationId xmlns:a16="http://schemas.microsoft.com/office/drawing/2014/main" id="{034269DB-7FC2-5646-8C2C-88CC8B792404}"/>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Digital Business </a:t>
            </a:r>
          </a:p>
          <a:p>
            <a:r>
              <a:rPr lang="en-US">
                <a:solidFill>
                  <a:srgbClr val="FFFFFF"/>
                </a:solidFill>
              </a:rPr>
              <a:t>Assignment One </a:t>
            </a:r>
          </a:p>
          <a:p>
            <a:endParaRPr lang="en-US">
              <a:solidFill>
                <a:srgbClr val="FFFFFF"/>
              </a:solidFill>
            </a:endParaRPr>
          </a:p>
        </p:txBody>
      </p:sp>
    </p:spTree>
    <p:extLst>
      <p:ext uri="{BB962C8B-B14F-4D97-AF65-F5344CB8AC3E}">
        <p14:creationId xmlns:p14="http://schemas.microsoft.com/office/powerpoint/2010/main" val="15111923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CA801-993C-9843-80F6-5B6AA6D116E3}"/>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400"/>
              <a:t>Introduction </a:t>
            </a:r>
          </a:p>
        </p:txBody>
      </p:sp>
      <p:sp>
        <p:nvSpPr>
          <p:cNvPr id="5" name="Text Placeholder 4">
            <a:extLst>
              <a:ext uri="{FF2B5EF4-FFF2-40B4-BE49-F238E27FC236}">
                <a16:creationId xmlns:a16="http://schemas.microsoft.com/office/drawing/2014/main" id="{584FF609-0432-2641-94A6-4634F744B3D6}"/>
              </a:ext>
            </a:extLst>
          </p:cNvPr>
          <p:cNvSpPr>
            <a:spLocks noGrp="1"/>
          </p:cNvSpPr>
          <p:nvPr>
            <p:ph type="body" sz="half" idx="2"/>
          </p:nvPr>
        </p:nvSpPr>
        <p:spPr>
          <a:xfrm>
            <a:off x="4965431" y="2438400"/>
            <a:ext cx="6586489" cy="3785419"/>
          </a:xfrm>
        </p:spPr>
        <p:txBody>
          <a:bodyPr vert="horz" lIns="91440" tIns="45720" rIns="91440" bIns="45720" rtlCol="0">
            <a:normAutofit/>
          </a:bodyPr>
          <a:lstStyle/>
          <a:p>
            <a:pPr indent="-228600">
              <a:buFont typeface="Arial" panose="020B0604020202020204" pitchFamily="34" charset="0"/>
              <a:buChar char="•"/>
            </a:pPr>
            <a:r>
              <a:rPr lang="en-US" sz="2000"/>
              <a:t>Chapter 2: The Sharing Economy.</a:t>
            </a:r>
          </a:p>
          <a:p>
            <a:pPr indent="-228600">
              <a:buFont typeface="Arial" panose="020B0604020202020204" pitchFamily="34" charset="0"/>
              <a:buChar char="•"/>
            </a:pPr>
            <a:r>
              <a:rPr lang="en-US" sz="2000"/>
              <a:t>Chapter 7: Entrepreneurship Opportunities.</a:t>
            </a:r>
          </a:p>
          <a:p>
            <a:pPr indent="-228600">
              <a:buFont typeface="Arial" panose="020B0604020202020204" pitchFamily="34" charset="0"/>
              <a:buChar char="•"/>
            </a:pPr>
            <a:r>
              <a:rPr lang="en-US" sz="2000"/>
              <a:t>Chapter 13: Networks in China.</a:t>
            </a:r>
          </a:p>
        </p:txBody>
      </p:sp>
      <p:pic>
        <p:nvPicPr>
          <p:cNvPr id="6" name="Picture Placeholder 5">
            <a:extLst>
              <a:ext uri="{FF2B5EF4-FFF2-40B4-BE49-F238E27FC236}">
                <a16:creationId xmlns:a16="http://schemas.microsoft.com/office/drawing/2014/main" id="{F1A5CEA0-6FBA-E740-83EB-4745EF210710}"/>
              </a:ext>
            </a:extLst>
          </p:cNvPr>
          <p:cNvPicPr>
            <a:picLocks noGrp="1"/>
          </p:cNvPicPr>
          <p:nvPr>
            <p:ph type="pic" idx="1"/>
          </p:nvPr>
        </p:nvPicPr>
        <p:blipFill rotWithShape="1">
          <a:blip r:embed="rId5">
            <a:extLst>
              <a:ext uri="{28A0092B-C50C-407E-A947-70E740481C1C}">
                <a14:useLocalDpi xmlns:a14="http://schemas.microsoft.com/office/drawing/2010/main" val="0"/>
              </a:ext>
            </a:extLst>
          </a:blip>
          <a:srcRect b="1618"/>
          <a:stretch/>
        </p:blipFill>
        <p:spPr>
          <a:xfrm>
            <a:off x="20" y="10"/>
            <a:ext cx="4635571" cy="6857990"/>
          </a:xfrm>
          <a:prstGeom prst="rect">
            <a:avLst/>
          </a:prstGeom>
          <a:effectLst/>
        </p:spPr>
      </p:pic>
      <p:cxnSp>
        <p:nvCxnSpPr>
          <p:cNvPr id="18" name="Straight Connector 1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CCCE8"/>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17899301-1EEE-7642-81F7-C0C3B2EA7069}"/>
              </a:ext>
            </a:extLst>
          </p:cNvPr>
          <p:cNvPicPr/>
          <p:nvPr/>
        </p:nvPicPr>
        <p:blipFill>
          <a:blip r:embed="rId6">
            <a:extLst>
              <a:ext uri="{28A0092B-C50C-407E-A947-70E740481C1C}">
                <a14:useLocalDpi xmlns:a14="http://schemas.microsoft.com/office/drawing/2010/main" val="0"/>
              </a:ext>
            </a:extLst>
          </a:blip>
          <a:stretch>
            <a:fillRect/>
          </a:stretch>
        </p:blipFill>
        <p:spPr>
          <a:xfrm>
            <a:off x="8770608" y="209374"/>
            <a:ext cx="2007235" cy="1706054"/>
          </a:xfrm>
          <a:prstGeom prst="rect">
            <a:avLst/>
          </a:prstGeom>
        </p:spPr>
      </p:pic>
      <p:sp>
        <p:nvSpPr>
          <p:cNvPr id="7" name="TextBox 6">
            <a:extLst>
              <a:ext uri="{FF2B5EF4-FFF2-40B4-BE49-F238E27FC236}">
                <a16:creationId xmlns:a16="http://schemas.microsoft.com/office/drawing/2014/main" id="{97FA62A3-E041-3A49-8446-A7B151D557DA}"/>
              </a:ext>
            </a:extLst>
          </p:cNvPr>
          <p:cNvSpPr txBox="1"/>
          <p:nvPr/>
        </p:nvSpPr>
        <p:spPr>
          <a:xfrm>
            <a:off x="10054447" y="1607169"/>
            <a:ext cx="1593706" cy="369332"/>
          </a:xfrm>
          <a:prstGeom prst="rect">
            <a:avLst/>
          </a:prstGeom>
          <a:noFill/>
        </p:spPr>
        <p:txBody>
          <a:bodyPr wrap="none" rtlCol="0">
            <a:spAutoFit/>
          </a:bodyPr>
          <a:lstStyle/>
          <a:p>
            <a:r>
              <a:rPr lang="en-GB" dirty="0"/>
              <a:t>(Airbnb, 2022).</a:t>
            </a:r>
            <a:endParaRPr lang="en-US" dirty="0"/>
          </a:p>
        </p:txBody>
      </p:sp>
      <p:sp>
        <p:nvSpPr>
          <p:cNvPr id="8" name="Rectangle 7">
            <a:extLst>
              <a:ext uri="{FF2B5EF4-FFF2-40B4-BE49-F238E27FC236}">
                <a16:creationId xmlns:a16="http://schemas.microsoft.com/office/drawing/2014/main" id="{8AA2FDFB-B010-BB4E-9263-4B4B8583FE7B}"/>
              </a:ext>
            </a:extLst>
          </p:cNvPr>
          <p:cNvSpPr/>
          <p:nvPr/>
        </p:nvSpPr>
        <p:spPr>
          <a:xfrm>
            <a:off x="0" y="5570439"/>
            <a:ext cx="1773947" cy="369332"/>
          </a:xfrm>
          <a:prstGeom prst="rect">
            <a:avLst/>
          </a:prstGeom>
        </p:spPr>
        <p:txBody>
          <a:bodyPr wrap="none">
            <a:spAutoFit/>
          </a:bodyPr>
          <a:lstStyle/>
          <a:p>
            <a:pPr algn="ct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Dolnicar</a:t>
            </a:r>
            <a:r>
              <a:rPr lang="en-GB" dirty="0">
                <a:latin typeface="Calibri" panose="020F0502020204030204" pitchFamily="34" charset="0"/>
                <a:ea typeface="Calibri" panose="020F0502020204030204" pitchFamily="34" charset="0"/>
                <a:cs typeface="Times New Roman" panose="02020603050405020304" pitchFamily="18" charset="0"/>
              </a:rPr>
              <a:t>, 2018).</a:t>
            </a:r>
          </a:p>
        </p:txBody>
      </p:sp>
      <p:pic>
        <p:nvPicPr>
          <p:cNvPr id="9" name="Online Media 8" descr="Recorded Sound">
            <a:hlinkClick r:id="" action="ppaction://media"/>
            <a:extLst>
              <a:ext uri="{FF2B5EF4-FFF2-40B4-BE49-F238E27FC236}">
                <a16:creationId xmlns:a16="http://schemas.microsoft.com/office/drawing/2014/main" id="{C3C701F6-A6B3-7E4F-A32E-3AEF1532D69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494557" y="3924709"/>
            <a:ext cx="812800" cy="812800"/>
          </a:xfrm>
          <a:prstGeom prst="rect">
            <a:avLst/>
          </a:prstGeom>
        </p:spPr>
      </p:pic>
    </p:spTree>
    <p:extLst>
      <p:ext uri="{BB962C8B-B14F-4D97-AF65-F5344CB8AC3E}">
        <p14:creationId xmlns:p14="http://schemas.microsoft.com/office/powerpoint/2010/main" val="83439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12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D7FA9181-5565-364A-92CC-859CF5F2C24E}"/>
              </a:ext>
            </a:extLst>
          </p:cNvPr>
          <p:cNvSpPr>
            <a:spLocks noGrp="1"/>
          </p:cNvSpPr>
          <p:nvPr>
            <p:ph type="title"/>
          </p:nvPr>
        </p:nvSpPr>
        <p:spPr>
          <a:xfrm>
            <a:off x="804672" y="640080"/>
            <a:ext cx="3282696" cy="5257800"/>
          </a:xfrm>
        </p:spPr>
        <p:txBody>
          <a:bodyPr vert="horz" lIns="91440" tIns="45720" rIns="91440" bIns="45720" rtlCol="0" anchor="ctr">
            <a:normAutofit/>
          </a:bodyPr>
          <a:lstStyle/>
          <a:p>
            <a:r>
              <a:rPr lang="en-US" sz="4400" kern="1200">
                <a:solidFill>
                  <a:schemeClr val="bg1"/>
                </a:solidFill>
                <a:latin typeface="+mj-lt"/>
                <a:ea typeface="+mj-ea"/>
                <a:cs typeface="+mj-cs"/>
              </a:rPr>
              <a:t>Chapter Two</a:t>
            </a:r>
            <a:br>
              <a:rPr lang="en-US" sz="4400" kern="1200">
                <a:solidFill>
                  <a:schemeClr val="bg1"/>
                </a:solidFill>
                <a:latin typeface="+mj-lt"/>
                <a:ea typeface="+mj-ea"/>
                <a:cs typeface="+mj-cs"/>
              </a:rPr>
            </a:br>
            <a:br>
              <a:rPr lang="en-US" sz="4400" kern="1200">
                <a:solidFill>
                  <a:schemeClr val="bg1"/>
                </a:solidFill>
                <a:latin typeface="+mj-lt"/>
                <a:ea typeface="+mj-ea"/>
                <a:cs typeface="+mj-cs"/>
              </a:rPr>
            </a:br>
            <a:r>
              <a:rPr lang="en-US" sz="4400" kern="1200">
                <a:solidFill>
                  <a:schemeClr val="bg1"/>
                </a:solidFill>
                <a:latin typeface="+mj-lt"/>
                <a:ea typeface="+mj-ea"/>
                <a:cs typeface="+mj-cs"/>
              </a:rPr>
              <a:t>The Sharing Economy </a:t>
            </a:r>
          </a:p>
        </p:txBody>
      </p:sp>
      <p:sp>
        <p:nvSpPr>
          <p:cNvPr id="10" name="Text Placeholder 9">
            <a:extLst>
              <a:ext uri="{FF2B5EF4-FFF2-40B4-BE49-F238E27FC236}">
                <a16:creationId xmlns:a16="http://schemas.microsoft.com/office/drawing/2014/main" id="{24C40A6B-073E-7C49-9CAA-CFDF2245E6CE}"/>
              </a:ext>
            </a:extLst>
          </p:cNvPr>
          <p:cNvSpPr>
            <a:spLocks noGrp="1"/>
          </p:cNvSpPr>
          <p:nvPr>
            <p:ph type="body" sz="half" idx="2"/>
          </p:nvPr>
        </p:nvSpPr>
        <p:spPr>
          <a:xfrm>
            <a:off x="5358384" y="640081"/>
            <a:ext cx="6024654" cy="5257800"/>
          </a:xfrm>
        </p:spPr>
        <p:txBody>
          <a:bodyPr vert="horz" lIns="91440" tIns="45720" rIns="91440" bIns="45720" rtlCol="0" anchor="ctr">
            <a:normAutofit/>
          </a:bodyPr>
          <a:lstStyle/>
          <a:p>
            <a:r>
              <a:rPr lang="en-US" sz="2400" i="1" dirty="0"/>
              <a:t>“</a:t>
            </a:r>
            <a:r>
              <a:rPr lang="en-US" sz="3200" i="1" dirty="0"/>
              <a:t>The act and process of distributing what is ours to others for their use and/or the act and process of receiving or taking something from other for out use” </a:t>
            </a:r>
            <a:r>
              <a:rPr lang="en-US" sz="1100" dirty="0"/>
              <a:t>(</a:t>
            </a:r>
            <a:r>
              <a:rPr lang="en-US" sz="1100" dirty="0" err="1"/>
              <a:t>Oskam</a:t>
            </a:r>
            <a:r>
              <a:rPr lang="en-US" sz="1100" dirty="0"/>
              <a:t>, The Future of Airbnb and the ‘Sharing Economy’ - The Collaborative Consumption of Our Cities, 2019)</a:t>
            </a:r>
            <a:endParaRPr lang="en-US" sz="2400" dirty="0"/>
          </a:p>
        </p:txBody>
      </p:sp>
      <p:pic>
        <p:nvPicPr>
          <p:cNvPr id="12" name="Online Media 11" descr="Recorded Sound">
            <a:hlinkClick r:id="" action="ppaction://media"/>
            <a:extLst>
              <a:ext uri="{FF2B5EF4-FFF2-40B4-BE49-F238E27FC236}">
                <a16:creationId xmlns:a16="http://schemas.microsoft.com/office/drawing/2014/main" id="{6337894E-E893-6D4A-BED3-035870A744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67557" y="4470400"/>
            <a:ext cx="812800" cy="812800"/>
          </a:xfrm>
          <a:prstGeom prst="rect">
            <a:avLst/>
          </a:prstGeom>
        </p:spPr>
      </p:pic>
    </p:spTree>
    <p:extLst>
      <p:ext uri="{BB962C8B-B14F-4D97-AF65-F5344CB8AC3E}">
        <p14:creationId xmlns:p14="http://schemas.microsoft.com/office/powerpoint/2010/main" val="33121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14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7" name="Rectangle 105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6">
            <a:extLst>
              <a:ext uri="{FF2B5EF4-FFF2-40B4-BE49-F238E27FC236}">
                <a16:creationId xmlns:a16="http://schemas.microsoft.com/office/drawing/2014/main" id="{38646FF9-C5BC-C448-BF3B-216A256D01CD}"/>
              </a:ext>
            </a:extLst>
          </p:cNvPr>
          <p:cNvPicPr>
            <a:picLocks noChangeAspect="1" noChangeArrowheads="1"/>
          </p:cNvPicPr>
          <p:nvPr/>
        </p:nvPicPr>
        <p:blipFill rotWithShape="1">
          <a:blip r:embed="rId5">
            <a:alphaModFix amt="35000"/>
            <a:extLst>
              <a:ext uri="{28A0092B-C50C-407E-A947-70E740481C1C}">
                <a14:useLocalDpi xmlns:a14="http://schemas.microsoft.com/office/drawing/2010/main" val="0"/>
              </a:ext>
            </a:extLst>
          </a:blip>
          <a:srcRect r="4857" b="1"/>
          <a:stretch/>
        </p:blipFill>
        <p:spPr bwMode="auto">
          <a:xfrm>
            <a:off x="-4243" y="-183036"/>
            <a:ext cx="12196243" cy="685799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6">
            <a:extLst>
              <a:ext uri="{FF2B5EF4-FFF2-40B4-BE49-F238E27FC236}">
                <a16:creationId xmlns:a16="http://schemas.microsoft.com/office/drawing/2014/main" id="{AFF46748-F551-D74F-ACC2-AA67559453C2}"/>
              </a:ext>
            </a:extLst>
          </p:cNvPr>
          <p:cNvSpPr>
            <a:spLocks noChangeArrowheads="1"/>
          </p:cNvSpPr>
          <p:nvPr/>
        </p:nvSpPr>
        <p:spPr bwMode="auto">
          <a:xfrm>
            <a:off x="5310717" y="6218835"/>
            <a:ext cx="10905066" cy="43939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0" i="0" u="none" strike="noStrike" cap="none" normalizeH="0" baseline="0" dirty="0">
                <a:ln>
                  <a:noFill/>
                </a:ln>
                <a:effectLst/>
              </a:rPr>
              <a:t> (United Nations , 2020) </a:t>
            </a:r>
          </a:p>
        </p:txBody>
      </p:sp>
      <p:sp>
        <p:nvSpPr>
          <p:cNvPr id="1059" name="Rectangle 105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Isosceles Triangle 106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3" name="Isosceles Triangle 106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Rectangle 106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5">
            <a:extLst>
              <a:ext uri="{FF2B5EF4-FFF2-40B4-BE49-F238E27FC236}">
                <a16:creationId xmlns:a16="http://schemas.microsoft.com/office/drawing/2014/main" id="{64FEBC00-7935-1043-AA98-39F9EB314C15}"/>
              </a:ext>
            </a:extLst>
          </p:cNvPr>
          <p:cNvSpPr>
            <a:spLocks noChangeArrowheads="1"/>
          </p:cNvSpPr>
          <p:nvPr/>
        </p:nvSpPr>
        <p:spPr bwMode="auto">
          <a:xfrm>
            <a:off x="1515291" y="1443635"/>
            <a:ext cx="28258715" cy="5895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2" name="Online Media 11" descr="Recorded Sound">
            <a:hlinkClick r:id="" action="ppaction://media"/>
            <a:extLst>
              <a:ext uri="{FF2B5EF4-FFF2-40B4-BE49-F238E27FC236}">
                <a16:creationId xmlns:a16="http://schemas.microsoft.com/office/drawing/2014/main" id="{9B677ACD-C810-0648-B63F-02C49F6F46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10730" y="1037235"/>
            <a:ext cx="812800" cy="812800"/>
          </a:xfrm>
          <a:prstGeom prst="rect">
            <a:avLst/>
          </a:prstGeom>
        </p:spPr>
      </p:pic>
    </p:spTree>
    <p:extLst>
      <p:ext uri="{BB962C8B-B14F-4D97-AF65-F5344CB8AC3E}">
        <p14:creationId xmlns:p14="http://schemas.microsoft.com/office/powerpoint/2010/main" val="11344565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81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179AEBFC-2E8D-614C-B0D9-A151AFC79DBA}"/>
              </a:ext>
            </a:extLst>
          </p:cNvPr>
          <p:cNvPicPr/>
          <p:nvPr/>
        </p:nvPicPr>
        <p:blipFill>
          <a:blip r:embed="rId7">
            <a:extLst>
              <a:ext uri="{28A0092B-C50C-407E-A947-70E740481C1C}">
                <a14:useLocalDpi xmlns:a14="http://schemas.microsoft.com/office/drawing/2010/main" val="0"/>
              </a:ext>
            </a:extLst>
          </a:blip>
          <a:stretch>
            <a:fillRect/>
          </a:stretch>
        </p:blipFill>
        <p:spPr>
          <a:xfrm>
            <a:off x="2415957" y="1024514"/>
            <a:ext cx="8994775" cy="5570538"/>
          </a:xfrm>
          <a:prstGeom prst="rect">
            <a:avLst/>
          </a:prstGeom>
        </p:spPr>
      </p:pic>
      <p:sp>
        <p:nvSpPr>
          <p:cNvPr id="4" name="Rectangle 3">
            <a:extLst>
              <a:ext uri="{FF2B5EF4-FFF2-40B4-BE49-F238E27FC236}">
                <a16:creationId xmlns:a16="http://schemas.microsoft.com/office/drawing/2014/main" id="{B1080FD9-41D9-B348-BEC4-BA76C2E6A906}"/>
              </a:ext>
            </a:extLst>
          </p:cNvPr>
          <p:cNvSpPr/>
          <p:nvPr/>
        </p:nvSpPr>
        <p:spPr>
          <a:xfrm>
            <a:off x="9788092" y="6332105"/>
            <a:ext cx="2403908" cy="525895"/>
          </a:xfrm>
          <a:prstGeom prst="rect">
            <a:avLst/>
          </a:prstGeom>
          <a:solidFill>
            <a:srgbClr val="000000">
              <a:alpha val="50000"/>
            </a:srgbClr>
          </a:solidFill>
          <a:ln>
            <a:noFill/>
          </a:ln>
        </p:spPr>
        <p:txBody>
          <a:bodyPr wrap="square" anchor="ctr">
            <a:noAutofit/>
          </a:bodyPr>
          <a:lstStyle/>
          <a:p>
            <a:pPr algn="ctr">
              <a:spcAft>
                <a:spcPts val="600"/>
              </a:spcAft>
            </a:pPr>
            <a:r>
              <a:rPr lang="en-GB" sz="1300" dirty="0">
                <a:solidFill>
                  <a:srgbClr val="FFFFFF"/>
                </a:solidFill>
                <a:latin typeface="Calibri" panose="020F0502020204030204" pitchFamily="34" charset="0"/>
                <a:ea typeface="Calibri" panose="020F0502020204030204" pitchFamily="34" charset="0"/>
                <a:cs typeface="Times New Roman" panose="02020603050405020304" pitchFamily="18" charset="0"/>
              </a:rPr>
              <a:t>(</a:t>
            </a:r>
            <a:r>
              <a:rPr lang="en-GB" sz="1300" dirty="0" err="1">
                <a:solidFill>
                  <a:srgbClr val="FFFFFF"/>
                </a:solidFill>
                <a:latin typeface="Calibri" panose="020F0502020204030204" pitchFamily="34" charset="0"/>
                <a:ea typeface="Calibri" panose="020F0502020204030204" pitchFamily="34" charset="0"/>
                <a:cs typeface="Times New Roman" panose="02020603050405020304" pitchFamily="18" charset="0"/>
              </a:rPr>
              <a:t>Dolnicar</a:t>
            </a:r>
            <a:r>
              <a:rPr lang="en-GB" sz="1300" dirty="0">
                <a:solidFill>
                  <a:srgbClr val="FFFFFF"/>
                </a:solidFill>
                <a:latin typeface="Calibri" panose="020F0502020204030204" pitchFamily="34" charset="0"/>
                <a:ea typeface="Calibri" panose="020F0502020204030204" pitchFamily="34" charset="0"/>
                <a:cs typeface="Times New Roman" panose="02020603050405020304" pitchFamily="18" charset="0"/>
              </a:rPr>
              <a:t>, 2018, p. 16).</a:t>
            </a:r>
          </a:p>
        </p:txBody>
      </p:sp>
      <p:pic>
        <p:nvPicPr>
          <p:cNvPr id="5" name="Online Media 4" descr="Recorded Sound">
            <a:hlinkClick r:id="" action="ppaction://media"/>
            <a:extLst>
              <a:ext uri="{FF2B5EF4-FFF2-40B4-BE49-F238E27FC236}">
                <a16:creationId xmlns:a16="http://schemas.microsoft.com/office/drawing/2014/main" id="{64AB643F-8BB1-2C4E-BDC1-58816985935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815638" y="695253"/>
            <a:ext cx="812800" cy="812800"/>
          </a:xfrm>
          <a:prstGeom prst="rect">
            <a:avLst/>
          </a:prstGeom>
        </p:spPr>
      </p:pic>
      <p:pic>
        <p:nvPicPr>
          <p:cNvPr id="7" name="Online Media 6" descr="Recorded Sound">
            <a:hlinkClick r:id="" action="ppaction://media"/>
            <a:extLst>
              <a:ext uri="{FF2B5EF4-FFF2-40B4-BE49-F238E27FC236}">
                <a16:creationId xmlns:a16="http://schemas.microsoft.com/office/drawing/2014/main" id="{7F2C93DF-22F9-0B4A-95E7-664C2679D0A9}"/>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030385" y="3271910"/>
            <a:ext cx="812800" cy="812800"/>
          </a:xfrm>
          <a:prstGeom prst="rect">
            <a:avLst/>
          </a:prstGeom>
        </p:spPr>
      </p:pic>
    </p:spTree>
    <p:extLst>
      <p:ext uri="{BB962C8B-B14F-4D97-AF65-F5344CB8AC3E}">
        <p14:creationId xmlns:p14="http://schemas.microsoft.com/office/powerpoint/2010/main" val="102847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7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848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8" descr="Hands holding each other's wrists and interlinked to form a circle">
            <a:extLst>
              <a:ext uri="{FF2B5EF4-FFF2-40B4-BE49-F238E27FC236}">
                <a16:creationId xmlns:a16="http://schemas.microsoft.com/office/drawing/2014/main" id="{33766143-D207-B018-1A98-AF9A7F9E5180}"/>
              </a:ext>
            </a:extLst>
          </p:cNvPr>
          <p:cNvPicPr>
            <a:picLocks noChangeAspect="1"/>
          </p:cNvPicPr>
          <p:nvPr/>
        </p:nvPicPr>
        <p:blipFill rotWithShape="1">
          <a:blip r:embed="rId5"/>
          <a:srcRect b="15730"/>
          <a:stretch/>
        </p:blipFill>
        <p:spPr>
          <a:xfrm>
            <a:off x="20" y="10"/>
            <a:ext cx="12191980" cy="6857990"/>
          </a:xfrm>
          <a:prstGeom prst="rect">
            <a:avLst/>
          </a:prstGeom>
        </p:spPr>
      </p:pic>
      <p:sp>
        <p:nvSpPr>
          <p:cNvPr id="33"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4B348-D331-1E4F-80F3-C630A77B15D2}"/>
              </a:ext>
            </a:extLst>
          </p:cNvPr>
          <p:cNvSpPr>
            <a:spLocks noGrp="1"/>
          </p:cNvSpPr>
          <p:nvPr>
            <p:ph type="title"/>
          </p:nvPr>
        </p:nvSpPr>
        <p:spPr>
          <a:xfrm>
            <a:off x="1028700" y="190501"/>
            <a:ext cx="2886075" cy="2486024"/>
          </a:xfrm>
          <a:noFill/>
        </p:spPr>
        <p:txBody>
          <a:bodyPr vert="horz" lIns="91440" tIns="45720" rIns="91440" bIns="45720" rtlCol="0" anchor="ctr">
            <a:normAutofit/>
          </a:bodyPr>
          <a:lstStyle/>
          <a:p>
            <a:pPr algn="ctr"/>
            <a:r>
              <a:rPr lang="en-GB" sz="2800" dirty="0">
                <a:solidFill>
                  <a:schemeClr val="bg1"/>
                </a:solidFill>
              </a:rPr>
              <a:t>Chapter 7 Entrepreneurship Opportunities</a:t>
            </a:r>
            <a:br>
              <a:rPr lang="en-GB" sz="2800" dirty="0">
                <a:solidFill>
                  <a:schemeClr val="bg1"/>
                </a:solidFill>
              </a:rPr>
            </a:br>
            <a:endParaRPr lang="en-US" sz="2800" kern="1200" dirty="0">
              <a:solidFill>
                <a:schemeClr val="bg1"/>
              </a:solidFill>
              <a:latin typeface="+mj-lt"/>
              <a:ea typeface="+mj-ea"/>
              <a:cs typeface="+mj-cs"/>
            </a:endParaRPr>
          </a:p>
        </p:txBody>
      </p:sp>
      <p:pic>
        <p:nvPicPr>
          <p:cNvPr id="3" name="Online Media 2" descr="Recorded Sound">
            <a:hlinkClick r:id="" action="ppaction://media"/>
            <a:extLst>
              <a:ext uri="{FF2B5EF4-FFF2-40B4-BE49-F238E27FC236}">
                <a16:creationId xmlns:a16="http://schemas.microsoft.com/office/drawing/2014/main" id="{AEA8F5EB-FA01-F242-9A38-108DA5041E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50500" y="431800"/>
            <a:ext cx="812800" cy="812800"/>
          </a:xfrm>
          <a:prstGeom prst="rect">
            <a:avLst/>
          </a:prstGeom>
        </p:spPr>
      </p:pic>
    </p:spTree>
    <p:extLst>
      <p:ext uri="{BB962C8B-B14F-4D97-AF65-F5344CB8AC3E}">
        <p14:creationId xmlns:p14="http://schemas.microsoft.com/office/powerpoint/2010/main" val="291332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E646B-8DD9-3C47-B5A5-8D80CF93288C}"/>
              </a:ext>
            </a:extLst>
          </p:cNvPr>
          <p:cNvSpPr>
            <a:spLocks noGrp="1"/>
          </p:cNvSpPr>
          <p:nvPr>
            <p:ph type="title"/>
          </p:nvPr>
        </p:nvSpPr>
        <p:spPr>
          <a:xfrm>
            <a:off x="444499" y="2072665"/>
            <a:ext cx="4038600" cy="2709275"/>
          </a:xfrm>
          <a:prstGeom prst="ellipse">
            <a:avLst/>
          </a:prstGeom>
          <a:solidFill>
            <a:schemeClr val="tx1">
              <a:lumMod val="85000"/>
              <a:lumOff val="15000"/>
            </a:schemeClr>
          </a:solidFill>
          <a:ln w="174625" cmpd="thinThick">
            <a:solidFill>
              <a:schemeClr val="tx1">
                <a:lumMod val="85000"/>
                <a:lumOff val="15000"/>
              </a:schemeClr>
            </a:solidFill>
          </a:ln>
        </p:spPr>
        <p:txBody>
          <a:bodyPr anchor="ctr">
            <a:normAutofit/>
          </a:bodyPr>
          <a:lstStyle/>
          <a:p>
            <a:pPr algn="ctr"/>
            <a:r>
              <a:rPr lang="en-US" sz="2800" dirty="0">
                <a:solidFill>
                  <a:schemeClr val="bg1"/>
                </a:solidFill>
              </a:rPr>
              <a:t>Peer-to-peer </a:t>
            </a:r>
            <a:br>
              <a:rPr lang="en-US" sz="2800" dirty="0">
                <a:solidFill>
                  <a:schemeClr val="bg1"/>
                </a:solidFill>
              </a:rPr>
            </a:br>
            <a:r>
              <a:rPr lang="en-US" sz="2800" dirty="0">
                <a:solidFill>
                  <a:schemeClr val="bg1"/>
                </a:solidFill>
              </a:rPr>
              <a:t>Accommodation </a:t>
            </a:r>
            <a:br>
              <a:rPr lang="en-US" sz="2800" dirty="0">
                <a:solidFill>
                  <a:schemeClr val="bg1"/>
                </a:solidFill>
              </a:rPr>
            </a:br>
            <a:r>
              <a:rPr lang="en-US" sz="2800" dirty="0">
                <a:solidFill>
                  <a:schemeClr val="bg1"/>
                </a:solidFill>
              </a:rPr>
              <a:t>Networks</a:t>
            </a:r>
          </a:p>
        </p:txBody>
      </p:sp>
      <p:pic>
        <p:nvPicPr>
          <p:cNvPr id="3" name="Picture 2">
            <a:extLst>
              <a:ext uri="{FF2B5EF4-FFF2-40B4-BE49-F238E27FC236}">
                <a16:creationId xmlns:a16="http://schemas.microsoft.com/office/drawing/2014/main" id="{D9BDFB84-3032-6C44-A77C-A18204078940}"/>
              </a:ext>
            </a:extLst>
          </p:cNvPr>
          <p:cNvPicPr/>
          <p:nvPr/>
        </p:nvPicPr>
        <p:blipFill>
          <a:blip r:embed="rId7">
            <a:extLst>
              <a:ext uri="{28A0092B-C50C-407E-A947-70E740481C1C}">
                <a14:useLocalDpi xmlns:a14="http://schemas.microsoft.com/office/drawing/2010/main" val="0"/>
              </a:ext>
            </a:extLst>
          </a:blip>
          <a:stretch>
            <a:fillRect/>
          </a:stretch>
        </p:blipFill>
        <p:spPr>
          <a:xfrm>
            <a:off x="4559302" y="1387652"/>
            <a:ext cx="7188199" cy="4079303"/>
          </a:xfrm>
          <a:prstGeom prst="rect">
            <a:avLst/>
          </a:prstGeom>
        </p:spPr>
      </p:pic>
      <p:sp>
        <p:nvSpPr>
          <p:cNvPr id="4" name="Rectangle 3">
            <a:extLst>
              <a:ext uri="{FF2B5EF4-FFF2-40B4-BE49-F238E27FC236}">
                <a16:creationId xmlns:a16="http://schemas.microsoft.com/office/drawing/2014/main" id="{12671B21-65B7-A642-9C09-E63675B65A8D}"/>
              </a:ext>
            </a:extLst>
          </p:cNvPr>
          <p:cNvSpPr/>
          <p:nvPr/>
        </p:nvSpPr>
        <p:spPr>
          <a:xfrm>
            <a:off x="9685190" y="6292334"/>
            <a:ext cx="2298130"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Dolnicar</a:t>
            </a:r>
            <a:r>
              <a:rPr lang="en-GB" dirty="0">
                <a:latin typeface="Calibri" panose="020F0502020204030204" pitchFamily="34" charset="0"/>
                <a:ea typeface="Calibri" panose="020F0502020204030204" pitchFamily="34" charset="0"/>
                <a:cs typeface="Times New Roman" panose="02020603050405020304" pitchFamily="18" charset="0"/>
              </a:rPr>
              <a:t>, 2018, p. 78)</a:t>
            </a:r>
            <a:r>
              <a:rPr lang="en-GB" i="1" dirty="0">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Online Media 4" descr="Recorded Sound">
            <a:hlinkClick r:id="" action="ppaction://media"/>
            <a:extLst>
              <a:ext uri="{FF2B5EF4-FFF2-40B4-BE49-F238E27FC236}">
                <a16:creationId xmlns:a16="http://schemas.microsoft.com/office/drawing/2014/main" id="{3CD8EDED-84B7-BC46-854B-205EE05E4CD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834255" y="196334"/>
            <a:ext cx="812800" cy="812800"/>
          </a:xfrm>
          <a:prstGeom prst="rect">
            <a:avLst/>
          </a:prstGeom>
        </p:spPr>
      </p:pic>
      <p:pic>
        <p:nvPicPr>
          <p:cNvPr id="6" name="Online Media 5" descr="Recorded Sound">
            <a:hlinkClick r:id="" action="ppaction://media"/>
            <a:extLst>
              <a:ext uri="{FF2B5EF4-FFF2-40B4-BE49-F238E27FC236}">
                <a16:creationId xmlns:a16="http://schemas.microsoft.com/office/drawing/2014/main" id="{520F28E3-1EA7-5646-932C-3598AA641549}"/>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341101" y="1039065"/>
            <a:ext cx="812800" cy="812800"/>
          </a:xfrm>
          <a:prstGeom prst="rect">
            <a:avLst/>
          </a:prstGeom>
        </p:spPr>
      </p:pic>
    </p:spTree>
    <p:extLst>
      <p:ext uri="{BB962C8B-B14F-4D97-AF65-F5344CB8AC3E}">
        <p14:creationId xmlns:p14="http://schemas.microsoft.com/office/powerpoint/2010/main" val="1941126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2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202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30303">
                <p:cTn id="12"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4747089-0322-4B03-B224-817DD4C8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7228512D-3055-4911-A4D1-4A084C9C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933928"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3C98C7BF-70D9-4D19-BD2D-D808991FD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3853" y="5272381"/>
            <a:ext cx="3171238" cy="158561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940246"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ame 15">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501609"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CB78C38-0871-2744-96CA-D9FC35C3BC5D}"/>
              </a:ext>
            </a:extLst>
          </p:cNvPr>
          <p:cNvSpPr>
            <a:spLocks noGrp="1"/>
          </p:cNvSpPr>
          <p:nvPr>
            <p:ph type="title"/>
          </p:nvPr>
        </p:nvSpPr>
        <p:spPr>
          <a:xfrm>
            <a:off x="6748683" y="1956347"/>
            <a:ext cx="3618284" cy="3242746"/>
          </a:xfrm>
          <a:noFill/>
        </p:spPr>
        <p:txBody>
          <a:bodyPr vert="horz" lIns="91440" tIns="45720" rIns="91440" bIns="45720" rtlCol="0" anchor="ctr">
            <a:normAutofit/>
          </a:bodyPr>
          <a:lstStyle/>
          <a:p>
            <a:pPr algn="ctr"/>
            <a:r>
              <a:rPr lang="en-US" sz="1800" kern="1200" dirty="0">
                <a:solidFill>
                  <a:srgbClr val="080808"/>
                </a:solidFill>
                <a:latin typeface="+mj-lt"/>
                <a:ea typeface="+mj-ea"/>
                <a:cs typeface="+mj-cs"/>
              </a:rPr>
              <a:t>Airbnb’s ecosystem has created a </a:t>
            </a:r>
            <a:br>
              <a:rPr lang="en-US" sz="1800" kern="1200" dirty="0">
                <a:solidFill>
                  <a:srgbClr val="080808"/>
                </a:solidFill>
                <a:latin typeface="+mj-lt"/>
                <a:ea typeface="+mj-ea"/>
                <a:cs typeface="+mj-cs"/>
              </a:rPr>
            </a:br>
            <a:r>
              <a:rPr lang="en-US" sz="1800" kern="1200" dirty="0">
                <a:solidFill>
                  <a:srgbClr val="080808"/>
                </a:solidFill>
                <a:latin typeface="+mj-lt"/>
                <a:ea typeface="+mj-ea"/>
                <a:cs typeface="+mj-cs"/>
              </a:rPr>
              <a:t>secondary market for entrepreneurs by using the value chain created.</a:t>
            </a:r>
            <a:br>
              <a:rPr lang="en-US" sz="1800" kern="1200" dirty="0">
                <a:solidFill>
                  <a:srgbClr val="080808"/>
                </a:solidFill>
                <a:latin typeface="+mj-lt"/>
                <a:ea typeface="+mj-ea"/>
                <a:cs typeface="+mj-cs"/>
              </a:rPr>
            </a:br>
            <a:r>
              <a:rPr lang="en-US" sz="1800" kern="1200" dirty="0">
                <a:solidFill>
                  <a:srgbClr val="080808"/>
                </a:solidFill>
                <a:latin typeface="+mj-lt"/>
                <a:ea typeface="+mj-ea"/>
                <a:cs typeface="+mj-cs"/>
              </a:rPr>
              <a:t> The new market for accommodation services and sub-economies with secondary markets within hospitality (</a:t>
            </a:r>
            <a:r>
              <a:rPr lang="en-US" sz="1800" kern="1200" dirty="0" err="1">
                <a:solidFill>
                  <a:srgbClr val="080808"/>
                </a:solidFill>
                <a:latin typeface="+mj-lt"/>
                <a:ea typeface="+mj-ea"/>
                <a:cs typeface="+mj-cs"/>
              </a:rPr>
              <a:t>Sigala</a:t>
            </a:r>
            <a:r>
              <a:rPr lang="en-US" sz="1800" kern="1200" dirty="0">
                <a:solidFill>
                  <a:srgbClr val="080808"/>
                </a:solidFill>
                <a:latin typeface="+mj-lt"/>
                <a:ea typeface="+mj-ea"/>
                <a:cs typeface="+mj-cs"/>
              </a:rPr>
              <a:t>, 2017).</a:t>
            </a:r>
            <a:br>
              <a:rPr lang="en-US" sz="1800" kern="1200" dirty="0">
                <a:solidFill>
                  <a:srgbClr val="080808"/>
                </a:solidFill>
                <a:latin typeface="+mj-lt"/>
                <a:ea typeface="+mj-ea"/>
                <a:cs typeface="+mj-cs"/>
              </a:rPr>
            </a:br>
            <a:endParaRPr lang="en-US" sz="1800" kern="1200" dirty="0">
              <a:solidFill>
                <a:srgbClr val="080808"/>
              </a:solidFill>
              <a:latin typeface="+mj-lt"/>
              <a:ea typeface="+mj-ea"/>
              <a:cs typeface="+mj-cs"/>
            </a:endParaRPr>
          </a:p>
        </p:txBody>
      </p:sp>
      <p:sp>
        <p:nvSpPr>
          <p:cNvPr id="18" name="Freeform: Shape 17">
            <a:extLst>
              <a:ext uri="{FF2B5EF4-FFF2-40B4-BE49-F238E27FC236}">
                <a16:creationId xmlns:a16="http://schemas.microsoft.com/office/drawing/2014/main" id="{FFD685C2-1A84-41DE-BFA0-0A068F83D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914977"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A9ADBD7-E787-D440-BEAC-99E5AAE02B9A}"/>
              </a:ext>
            </a:extLst>
          </p:cNvPr>
          <p:cNvPicPr/>
          <p:nvPr/>
        </p:nvPicPr>
        <p:blipFill>
          <a:blip r:embed="rId5">
            <a:extLst>
              <a:ext uri="{28A0092B-C50C-407E-A947-70E740481C1C}">
                <a14:useLocalDpi xmlns:a14="http://schemas.microsoft.com/office/drawing/2010/main" val="0"/>
              </a:ext>
            </a:extLst>
          </a:blip>
          <a:stretch>
            <a:fillRect/>
          </a:stretch>
        </p:blipFill>
        <p:spPr>
          <a:xfrm flipH="1">
            <a:off x="321734" y="1692904"/>
            <a:ext cx="5207344" cy="3579477"/>
          </a:xfrm>
          <a:prstGeom prst="rect">
            <a:avLst/>
          </a:prstGeom>
        </p:spPr>
      </p:pic>
      <p:sp>
        <p:nvSpPr>
          <p:cNvPr id="4" name="Rectangle 3">
            <a:extLst>
              <a:ext uri="{FF2B5EF4-FFF2-40B4-BE49-F238E27FC236}">
                <a16:creationId xmlns:a16="http://schemas.microsoft.com/office/drawing/2014/main" id="{EC72832C-62F2-B945-A26D-B9B80C8F9631}"/>
              </a:ext>
            </a:extLst>
          </p:cNvPr>
          <p:cNvSpPr/>
          <p:nvPr/>
        </p:nvSpPr>
        <p:spPr>
          <a:xfrm>
            <a:off x="3818796" y="5345669"/>
            <a:ext cx="1710282" cy="369332"/>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(Young, 2018).</a:t>
            </a:r>
            <a:r>
              <a:rPr lang="en-GB" dirty="0">
                <a:effectLst/>
              </a:rPr>
              <a:t> </a:t>
            </a:r>
            <a:endParaRPr lang="en-US" dirty="0"/>
          </a:p>
        </p:txBody>
      </p:sp>
      <p:pic>
        <p:nvPicPr>
          <p:cNvPr id="5" name="Online Media 4" descr="Recorded Sound">
            <a:hlinkClick r:id="" action="ppaction://media"/>
            <a:extLst>
              <a:ext uri="{FF2B5EF4-FFF2-40B4-BE49-F238E27FC236}">
                <a16:creationId xmlns:a16="http://schemas.microsoft.com/office/drawing/2014/main" id="{683D9DF7-B695-F24A-9E2C-E13A612F0E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18342" y="880104"/>
            <a:ext cx="812800" cy="812800"/>
          </a:xfrm>
          <a:prstGeom prst="rect">
            <a:avLst/>
          </a:prstGeom>
        </p:spPr>
      </p:pic>
    </p:spTree>
    <p:extLst>
      <p:ext uri="{BB962C8B-B14F-4D97-AF65-F5344CB8AC3E}">
        <p14:creationId xmlns:p14="http://schemas.microsoft.com/office/powerpoint/2010/main" val="419250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0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B831FA5-3268-CA4A-B904-42619493ED6D}"/>
              </a:ext>
            </a:extLst>
          </p:cNvPr>
          <p:cNvPicPr/>
          <p:nvPr/>
        </p:nvPicPr>
        <p:blipFill rotWithShape="1">
          <a:blip r:embed="rId5">
            <a:extLst>
              <a:ext uri="{28A0092B-C50C-407E-A947-70E740481C1C}">
                <a14:useLocalDpi xmlns:a14="http://schemas.microsoft.com/office/drawing/2010/main" val="0"/>
              </a:ext>
            </a:extLst>
          </a:blip>
          <a:srcRect r="24448" b="9092"/>
          <a:stretch/>
        </p:blipFill>
        <p:spPr>
          <a:xfrm>
            <a:off x="3523488" y="10"/>
            <a:ext cx="8668512" cy="6857990"/>
          </a:xfrm>
          <a:prstGeom prst="rect">
            <a:avLst/>
          </a:prstGeom>
        </p:spPr>
      </p:pic>
      <p:sp>
        <p:nvSpPr>
          <p:cNvPr id="29"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1E032F-81D9-4D46-88A7-BE334E55A21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Chapter 13</a:t>
            </a:r>
            <a:br>
              <a:rPr lang="en-US" sz="4800"/>
            </a:br>
            <a:r>
              <a:rPr lang="en-US" sz="4800"/>
              <a:t>Networks in China</a:t>
            </a:r>
          </a:p>
        </p:txBody>
      </p:sp>
      <p:sp>
        <p:nvSpPr>
          <p:cNvPr id="30"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FA603C5C-6DF7-AA46-9C66-FE26B954D01D}"/>
              </a:ext>
            </a:extLst>
          </p:cNvPr>
          <p:cNvSpPr/>
          <p:nvPr/>
        </p:nvSpPr>
        <p:spPr>
          <a:xfrm>
            <a:off x="9475172" y="6273284"/>
            <a:ext cx="1499128"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(Smith, 2022)</a:t>
            </a:r>
            <a:r>
              <a:rPr lang="en-GB" dirty="0">
                <a:effectLst/>
              </a:rPr>
              <a:t> </a:t>
            </a:r>
            <a:endParaRPr lang="en-US" dirty="0"/>
          </a:p>
        </p:txBody>
      </p:sp>
      <p:pic>
        <p:nvPicPr>
          <p:cNvPr id="5" name="Online Media 4" descr="Recorded Sound">
            <a:hlinkClick r:id="" action="ppaction://media"/>
            <a:extLst>
              <a:ext uri="{FF2B5EF4-FFF2-40B4-BE49-F238E27FC236}">
                <a16:creationId xmlns:a16="http://schemas.microsoft.com/office/drawing/2014/main" id="{8C246777-F372-874E-8EA3-947BD57862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9567060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3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A27A2EE-0BE3-0B4E-84D4-787A956E82D8}"/>
              </a:ext>
            </a:extLst>
          </p:cNvPr>
          <p:cNvPicPr/>
          <p:nvPr/>
        </p:nvPicPr>
        <p:blipFill rotWithShape="1">
          <a:blip r:embed="rId5">
            <a:extLst>
              <a:ext uri="{28A0092B-C50C-407E-A947-70E740481C1C}">
                <a14:useLocalDpi xmlns:a14="http://schemas.microsoft.com/office/drawing/2010/main" val="0"/>
              </a:ext>
            </a:extLst>
          </a:blip>
          <a:srcRect r="24448" b="9092"/>
          <a:stretch/>
        </p:blipFill>
        <p:spPr>
          <a:xfrm>
            <a:off x="20" y="10"/>
            <a:ext cx="8668492" cy="6857990"/>
          </a:xfrm>
          <a:prstGeom prst="rect">
            <a:avLst/>
          </a:prstGeom>
        </p:spPr>
      </p:pic>
      <p:sp>
        <p:nvSpPr>
          <p:cNvPr id="19" name="Rectangle 18">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62896B-F94C-0A4E-AE62-DC721A8C7C7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a:t>Peer-to-peer accommodation networks and competitors </a:t>
            </a:r>
            <a:br>
              <a:rPr lang="en-US"/>
            </a:br>
            <a:endParaRPr lang="en-US"/>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3AF3C63-01DD-F34E-A079-4EABC6B92782}"/>
              </a:ext>
            </a:extLst>
          </p:cNvPr>
          <p:cNvSpPr/>
          <p:nvPr/>
        </p:nvSpPr>
        <p:spPr>
          <a:xfrm>
            <a:off x="505156" y="6139934"/>
            <a:ext cx="1499128"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(Smith, 2022)</a:t>
            </a:r>
            <a:r>
              <a:rPr lang="en-GB" dirty="0">
                <a:effectLst/>
              </a:rPr>
              <a:t> </a:t>
            </a:r>
            <a:endParaRPr lang="en-US" dirty="0"/>
          </a:p>
        </p:txBody>
      </p:sp>
      <p:pic>
        <p:nvPicPr>
          <p:cNvPr id="5" name="Online Media 4" descr="Recorded Sound">
            <a:hlinkClick r:id="" action="ppaction://media"/>
            <a:extLst>
              <a:ext uri="{FF2B5EF4-FFF2-40B4-BE49-F238E27FC236}">
                <a16:creationId xmlns:a16="http://schemas.microsoft.com/office/drawing/2014/main" id="{C3324074-B6AE-C84E-86F0-DFA2B0E77C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40998326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9606F-BB7D-1F40-A2CE-6178C6EA80FF}"/>
              </a:ext>
            </a:extLst>
          </p:cNvPr>
          <p:cNvSpPr>
            <a:spLocks noGrp="1"/>
          </p:cNvSpPr>
          <p:nvPr>
            <p:ph type="title"/>
          </p:nvPr>
        </p:nvSpPr>
        <p:spPr>
          <a:xfrm>
            <a:off x="271534" y="130905"/>
            <a:ext cx="6496050" cy="1807305"/>
          </a:xfrm>
        </p:spPr>
        <p:txBody>
          <a:bodyPr vert="horz" lIns="91440" tIns="45720" rIns="91440" bIns="45720" rtlCol="0" anchor="ctr">
            <a:normAutofit/>
          </a:bodyPr>
          <a:lstStyle/>
          <a:p>
            <a:r>
              <a:rPr lang="en-US" sz="3100" u="sng" dirty="0"/>
              <a:t>The challenges faced in the peer-to-peer accommodation network:</a:t>
            </a:r>
            <a:br>
              <a:rPr lang="en-US" sz="3100" dirty="0"/>
            </a:br>
            <a:endParaRPr lang="en-US" sz="3100" dirty="0"/>
          </a:p>
        </p:txBody>
      </p:sp>
      <p:sp>
        <p:nvSpPr>
          <p:cNvPr id="3" name="Rectangle 2">
            <a:extLst>
              <a:ext uri="{FF2B5EF4-FFF2-40B4-BE49-F238E27FC236}">
                <a16:creationId xmlns:a16="http://schemas.microsoft.com/office/drawing/2014/main" id="{B1CBA246-5496-964A-8B4C-735B654FCBBC}"/>
              </a:ext>
            </a:extLst>
          </p:cNvPr>
          <p:cNvSpPr/>
          <p:nvPr/>
        </p:nvSpPr>
        <p:spPr>
          <a:xfrm>
            <a:off x="804797" y="1207030"/>
            <a:ext cx="4619621" cy="3843666"/>
          </a:xfrm>
          <a:prstGeom prst="rect">
            <a:avLst/>
          </a:prstGeom>
        </p:spPr>
        <p:txBody>
          <a:bodyPr vert="horz" lIns="91440" tIns="45720" rIns="91440" bIns="45720" rtlCol="0">
            <a:noAutofit/>
          </a:bodyPr>
          <a:lstStyle/>
          <a:p>
            <a:pPr lvl="0">
              <a:lnSpc>
                <a:spcPct val="90000"/>
              </a:lnSpc>
              <a:spcAft>
                <a:spcPts val="600"/>
              </a:spcAft>
            </a:pPr>
            <a:r>
              <a:rPr lang="en-US" sz="1400" u="sng" dirty="0"/>
              <a:t>Shortage of supply and demand</a:t>
            </a:r>
          </a:p>
          <a:p>
            <a:pPr lvl="0">
              <a:lnSpc>
                <a:spcPct val="90000"/>
              </a:lnSpc>
              <a:spcAft>
                <a:spcPts val="600"/>
              </a:spcAft>
            </a:pPr>
            <a:r>
              <a:rPr lang="en-US" sz="1400" dirty="0"/>
              <a:t>The Property market in china makes it more viable to buy and sell, rather than buy and rent and this is due to increasing real-estate prices.  </a:t>
            </a:r>
          </a:p>
          <a:p>
            <a:pPr marL="114300" lvl="0" indent="-228600">
              <a:lnSpc>
                <a:spcPct val="90000"/>
              </a:lnSpc>
              <a:spcAft>
                <a:spcPts val="600"/>
              </a:spcAft>
              <a:buFont typeface="Arial" panose="020B0604020202020204" pitchFamily="34" charset="0"/>
              <a:buChar char="•"/>
            </a:pPr>
            <a:endParaRPr lang="en-US" sz="1400" u="sng" dirty="0"/>
          </a:p>
          <a:p>
            <a:pPr lvl="0">
              <a:lnSpc>
                <a:spcPct val="90000"/>
              </a:lnSpc>
              <a:spcAft>
                <a:spcPts val="600"/>
              </a:spcAft>
            </a:pPr>
            <a:r>
              <a:rPr lang="en-US" sz="1400" u="sng" dirty="0"/>
              <a:t>Competition</a:t>
            </a:r>
          </a:p>
          <a:p>
            <a:pPr lvl="0">
              <a:lnSpc>
                <a:spcPct val="90000"/>
              </a:lnSpc>
              <a:spcAft>
                <a:spcPts val="600"/>
              </a:spcAft>
            </a:pPr>
            <a:r>
              <a:rPr lang="en-US" sz="1400" dirty="0"/>
              <a:t>The competition from other accommodation network businesses within the same market. Local businesses have an understanding of their market, as well as diversifying by trading accommodation for commercial purposes also.</a:t>
            </a:r>
          </a:p>
          <a:p>
            <a:pPr marL="114300" lvl="0" indent="-228600">
              <a:lnSpc>
                <a:spcPct val="90000"/>
              </a:lnSpc>
              <a:spcAft>
                <a:spcPts val="600"/>
              </a:spcAft>
              <a:buFont typeface="Arial" panose="020B0604020202020204" pitchFamily="34" charset="0"/>
              <a:buChar char="•"/>
            </a:pPr>
            <a:endParaRPr lang="en-US" sz="1400" u="sng" dirty="0"/>
          </a:p>
          <a:p>
            <a:pPr lvl="0">
              <a:lnSpc>
                <a:spcPct val="90000"/>
              </a:lnSpc>
              <a:spcAft>
                <a:spcPts val="600"/>
              </a:spcAft>
            </a:pPr>
            <a:r>
              <a:rPr lang="en-US" sz="1400" u="sng" dirty="0"/>
              <a:t>Chinese government Policy</a:t>
            </a:r>
            <a:endParaRPr lang="en-US" sz="1400" dirty="0"/>
          </a:p>
          <a:p>
            <a:pPr>
              <a:lnSpc>
                <a:spcPct val="90000"/>
              </a:lnSpc>
              <a:spcAft>
                <a:spcPts val="600"/>
              </a:spcAft>
            </a:pPr>
            <a:r>
              <a:rPr lang="en-US" sz="1400" dirty="0"/>
              <a:t> The Chinese government have created regulations for what a peer-to-peer- accommodation     network business have to abide by, these include, taxation, fire and food safety and police inspections.</a:t>
            </a:r>
          </a:p>
          <a:p>
            <a:pPr marL="114300" lvl="0" indent="-228600">
              <a:lnSpc>
                <a:spcPct val="90000"/>
              </a:lnSpc>
              <a:spcAft>
                <a:spcPts val="600"/>
              </a:spcAft>
              <a:buFont typeface="Arial" panose="020B0604020202020204" pitchFamily="34" charset="0"/>
              <a:buChar char="•"/>
            </a:pPr>
            <a:endParaRPr lang="en-US" sz="1400" u="sng" dirty="0"/>
          </a:p>
          <a:p>
            <a:pPr lvl="0">
              <a:lnSpc>
                <a:spcPct val="90000"/>
              </a:lnSpc>
              <a:spcAft>
                <a:spcPts val="600"/>
              </a:spcAft>
            </a:pPr>
            <a:r>
              <a:rPr lang="en-US" sz="1400" u="sng" dirty="0"/>
              <a:t>Chinese Culture</a:t>
            </a:r>
            <a:endParaRPr lang="en-US" sz="1400" dirty="0"/>
          </a:p>
          <a:p>
            <a:pPr>
              <a:lnSpc>
                <a:spcPct val="90000"/>
              </a:lnSpc>
              <a:spcAft>
                <a:spcPts val="600"/>
              </a:spcAft>
            </a:pPr>
            <a:r>
              <a:rPr lang="en-US" sz="1400" dirty="0"/>
              <a:t> The Chinese culture is that of a home should be a private space for family and not rented out. This stands unless the property is bought as an investment property. That said renting to strangers is not within their culture.                                                                                                                                                                                                                     (</a:t>
            </a:r>
            <a:r>
              <a:rPr lang="en-US" sz="1400" dirty="0" err="1"/>
              <a:t>Dolnicar</a:t>
            </a:r>
            <a:r>
              <a:rPr lang="en-US" sz="1400" dirty="0"/>
              <a:t>, 2018, pp. 152, 153)</a:t>
            </a:r>
          </a:p>
        </p:txBody>
      </p:sp>
      <p:pic>
        <p:nvPicPr>
          <p:cNvPr id="24" name="Picture 23">
            <a:extLst>
              <a:ext uri="{FF2B5EF4-FFF2-40B4-BE49-F238E27FC236}">
                <a16:creationId xmlns:a16="http://schemas.microsoft.com/office/drawing/2014/main" id="{0BA2F05B-B013-404F-BF80-3B0598987BD0}"/>
              </a:ext>
            </a:extLst>
          </p:cNvPr>
          <p:cNvPicPr/>
          <p:nvPr/>
        </p:nvPicPr>
        <p:blipFill rotWithShape="1">
          <a:blip r:embed="rId5">
            <a:extLst>
              <a:ext uri="{28A0092B-C50C-407E-A947-70E740481C1C}">
                <a14:useLocalDpi xmlns:a14="http://schemas.microsoft.com/office/drawing/2010/main" val="0"/>
              </a:ext>
            </a:extLst>
          </a:blip>
          <a:srcRect r="4283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Rectangle 3">
            <a:extLst>
              <a:ext uri="{FF2B5EF4-FFF2-40B4-BE49-F238E27FC236}">
                <a16:creationId xmlns:a16="http://schemas.microsoft.com/office/drawing/2014/main" id="{0FCC9FF5-F33D-A142-BC48-AD18C2682B67}"/>
              </a:ext>
            </a:extLst>
          </p:cNvPr>
          <p:cNvSpPr/>
          <p:nvPr/>
        </p:nvSpPr>
        <p:spPr>
          <a:xfrm>
            <a:off x="10592585" y="6292334"/>
            <a:ext cx="1446230" cy="369332"/>
          </a:xfrm>
          <a:prstGeom prst="rect">
            <a:avLst/>
          </a:prstGeom>
        </p:spPr>
        <p:txBody>
          <a:bodyPr wrap="none">
            <a:spAutoFit/>
          </a:bodyPr>
          <a:lstStyle/>
          <a:p>
            <a:pPr algn="ct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(Smith, 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Online Media 9" descr="Recorded Sound">
            <a:hlinkClick r:id="" action="ppaction://media"/>
            <a:extLst>
              <a:ext uri="{FF2B5EF4-FFF2-40B4-BE49-F238E27FC236}">
                <a16:creationId xmlns:a16="http://schemas.microsoft.com/office/drawing/2014/main" id="{03B7263A-9083-D34E-A53F-147D44F06D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73049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59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CB51EB6B-BFDE-B143-87E4-57B77EFD4ABE}"/>
              </a:ext>
            </a:extLst>
          </p:cNvPr>
          <p:cNvPicPr/>
          <p:nvPr/>
        </p:nvPicPr>
        <p:blipFill rotWithShape="1">
          <a:blip r:embed="rId5">
            <a:extLst>
              <a:ext uri="{28A0092B-C50C-407E-A947-70E740481C1C}">
                <a14:useLocalDpi xmlns:a14="http://schemas.microsoft.com/office/drawing/2010/main" val="0"/>
              </a:ext>
            </a:extLst>
          </a:blip>
          <a:srcRect r="41556"/>
          <a:stretch/>
        </p:blipFill>
        <p:spPr>
          <a:xfrm>
            <a:off x="20" y="10"/>
            <a:ext cx="6095980" cy="6857990"/>
          </a:xfrm>
          <a:prstGeom prst="rect">
            <a:avLst/>
          </a:prstGeom>
        </p:spPr>
      </p:pic>
      <p:sp>
        <p:nvSpPr>
          <p:cNvPr id="24" name="Rectangle 23">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ame 25">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85FE9ED-3B68-B944-B230-E3DF8D90660D}"/>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1300" i="1" kern="1200">
                <a:solidFill>
                  <a:srgbClr val="080808"/>
                </a:solidFill>
                <a:latin typeface="+mj-lt"/>
                <a:ea typeface="+mj-ea"/>
                <a:cs typeface="+mj-cs"/>
              </a:rPr>
              <a:t>“Adaptability and flexibility refers to the pace with which the enterprise implements change. Modern organizations must be able to operate different business models according to market requirements” </a:t>
            </a:r>
            <a:r>
              <a:rPr lang="en-US" sz="1300" kern="1200">
                <a:solidFill>
                  <a:srgbClr val="080808"/>
                </a:solidFill>
                <a:latin typeface="+mj-lt"/>
                <a:ea typeface="+mj-ea"/>
                <a:cs typeface="+mj-cs"/>
              </a:rPr>
              <a:t>(Catalin M. Barbu, 2018, p. 161)</a:t>
            </a:r>
            <a:br>
              <a:rPr lang="en-US" sz="1300" kern="1200">
                <a:solidFill>
                  <a:srgbClr val="080808"/>
                </a:solidFill>
                <a:latin typeface="+mj-lt"/>
                <a:ea typeface="+mj-ea"/>
                <a:cs typeface="+mj-cs"/>
              </a:rPr>
            </a:br>
            <a:endParaRPr lang="en-US" sz="1300" kern="1200">
              <a:solidFill>
                <a:srgbClr val="080808"/>
              </a:solidFill>
              <a:latin typeface="+mj-lt"/>
              <a:ea typeface="+mj-ea"/>
              <a:cs typeface="+mj-cs"/>
            </a:endParaRPr>
          </a:p>
        </p:txBody>
      </p:sp>
      <p:sp>
        <p:nvSpPr>
          <p:cNvPr id="5" name="Rectangle 4">
            <a:extLst>
              <a:ext uri="{FF2B5EF4-FFF2-40B4-BE49-F238E27FC236}">
                <a16:creationId xmlns:a16="http://schemas.microsoft.com/office/drawing/2014/main" id="{15F765A7-7DF0-AB4D-97A4-860517FCAB20}"/>
              </a:ext>
            </a:extLst>
          </p:cNvPr>
          <p:cNvSpPr/>
          <p:nvPr/>
        </p:nvSpPr>
        <p:spPr>
          <a:xfrm>
            <a:off x="86376" y="6433812"/>
            <a:ext cx="1499128"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(Smith, 2022)</a:t>
            </a:r>
            <a:r>
              <a:rPr lang="en-GB" dirty="0">
                <a:effectLst/>
              </a:rPr>
              <a:t> </a:t>
            </a:r>
            <a:endParaRPr lang="en-US" dirty="0"/>
          </a:p>
        </p:txBody>
      </p:sp>
      <p:pic>
        <p:nvPicPr>
          <p:cNvPr id="6" name="Online Media 5" descr="Recorded Sound">
            <a:hlinkClick r:id="" action="ppaction://media"/>
            <a:extLst>
              <a:ext uri="{FF2B5EF4-FFF2-40B4-BE49-F238E27FC236}">
                <a16:creationId xmlns:a16="http://schemas.microsoft.com/office/drawing/2014/main" id="{C038824B-0B54-BC42-ACFD-F770CBBF57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00096" y="1044516"/>
            <a:ext cx="812800" cy="812800"/>
          </a:xfrm>
          <a:prstGeom prst="rect">
            <a:avLst/>
          </a:prstGeom>
        </p:spPr>
      </p:pic>
    </p:spTree>
    <p:extLst>
      <p:ext uri="{BB962C8B-B14F-4D97-AF65-F5344CB8AC3E}">
        <p14:creationId xmlns:p14="http://schemas.microsoft.com/office/powerpoint/2010/main" val="816469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7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7D9B6E3-CCB0-ED48-90F2-5FEE5C6B0DEB}"/>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a:t>Conclusion </a:t>
            </a:r>
          </a:p>
        </p:txBody>
      </p:sp>
      <p:sp>
        <p:nvSpPr>
          <p:cNvPr id="30"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Shape 33">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 name="Picture 2">
            <a:extLst>
              <a:ext uri="{FF2B5EF4-FFF2-40B4-BE49-F238E27FC236}">
                <a16:creationId xmlns:a16="http://schemas.microsoft.com/office/drawing/2014/main" id="{BCE4EDDD-A384-664F-A240-B753492B4AD8}"/>
              </a:ext>
            </a:extLst>
          </p:cNvPr>
          <p:cNvPicPr/>
          <p:nvPr/>
        </p:nvPicPr>
        <p:blipFill rotWithShape="1">
          <a:blip r:embed="rId5">
            <a:extLst>
              <a:ext uri="{28A0092B-C50C-407E-A947-70E740481C1C}">
                <a14:useLocalDpi xmlns:a14="http://schemas.microsoft.com/office/drawing/2010/main" val="0"/>
              </a:ext>
            </a:extLst>
          </a:blip>
          <a:srcRect t="1839" b="228"/>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4" name="Rectangle 3">
            <a:extLst>
              <a:ext uri="{FF2B5EF4-FFF2-40B4-BE49-F238E27FC236}">
                <a16:creationId xmlns:a16="http://schemas.microsoft.com/office/drawing/2014/main" id="{00EB0C09-7CAB-EA4E-AE40-8F75AB76F0F7}"/>
              </a:ext>
            </a:extLst>
          </p:cNvPr>
          <p:cNvSpPr/>
          <p:nvPr/>
        </p:nvSpPr>
        <p:spPr>
          <a:xfrm>
            <a:off x="6547943" y="3950208"/>
            <a:ext cx="1646605"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(Airbnb, 2022).</a:t>
            </a:r>
            <a:r>
              <a:rPr lang="en-GB" dirty="0">
                <a:effectLst/>
              </a:rPr>
              <a:t> </a:t>
            </a:r>
            <a:endParaRPr lang="en-US" dirty="0"/>
          </a:p>
        </p:txBody>
      </p:sp>
      <p:pic>
        <p:nvPicPr>
          <p:cNvPr id="5" name="Online Media 4" descr="Recorded Sound">
            <a:hlinkClick r:id="" action="ppaction://media"/>
            <a:extLst>
              <a:ext uri="{FF2B5EF4-FFF2-40B4-BE49-F238E27FC236}">
                <a16:creationId xmlns:a16="http://schemas.microsoft.com/office/drawing/2014/main" id="{E5499C84-5A4F-9747-B46D-1250DD3395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708742" y="1745398"/>
            <a:ext cx="812800" cy="812800"/>
          </a:xfrm>
          <a:prstGeom prst="rect">
            <a:avLst/>
          </a:prstGeom>
        </p:spPr>
      </p:pic>
    </p:spTree>
    <p:extLst>
      <p:ext uri="{BB962C8B-B14F-4D97-AF65-F5344CB8AC3E}">
        <p14:creationId xmlns:p14="http://schemas.microsoft.com/office/powerpoint/2010/main" val="6301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6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8D29-9876-8A45-BAEF-471A30598489}"/>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References </a:t>
            </a:r>
          </a:p>
        </p:txBody>
      </p:sp>
      <p:sp>
        <p:nvSpPr>
          <p:cNvPr id="10"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3" descr="Files in folders">
            <a:extLst>
              <a:ext uri="{FF2B5EF4-FFF2-40B4-BE49-F238E27FC236}">
                <a16:creationId xmlns:a16="http://schemas.microsoft.com/office/drawing/2014/main" id="{FB972DA4-7E6F-1277-E991-C3B8AE944F90}"/>
              </a:ext>
            </a:extLst>
          </p:cNvPr>
          <p:cNvPicPr>
            <a:picLocks noChangeAspect="1"/>
          </p:cNvPicPr>
          <p:nvPr/>
        </p:nvPicPr>
        <p:blipFill rotWithShape="1">
          <a:blip r:embed="rId3"/>
          <a:srcRect l="16615" r="1497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6655335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2593</Words>
  <Application>Microsoft Macintosh PowerPoint</Application>
  <PresentationFormat>Widescreen</PresentationFormat>
  <Paragraphs>151</Paragraphs>
  <Slides>14</Slides>
  <Notes>13</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Rockwell</vt:lpstr>
      <vt:lpstr>Office Theme</vt:lpstr>
      <vt:lpstr>Lois Elizabeth Rossiter 1909920</vt:lpstr>
      <vt:lpstr>Introduction </vt:lpstr>
      <vt:lpstr>Chapter Two  The Sharing Economy </vt:lpstr>
      <vt:lpstr>PowerPoint Presentation</vt:lpstr>
      <vt:lpstr>PowerPoint Presentation</vt:lpstr>
      <vt:lpstr>Chapter 7 Entrepreneurship Opportunities </vt:lpstr>
      <vt:lpstr>Peer-to-peer  Accommodation  Networks</vt:lpstr>
      <vt:lpstr>Airbnb’s ecosystem has created a  secondary market for entrepreneurs by using the value chain created.  The new market for accommodation services and sub-economies with secondary markets within hospitality (Sigala, 2017). </vt:lpstr>
      <vt:lpstr>Chapter 13 Networks in China</vt:lpstr>
      <vt:lpstr>Peer-to-peer accommodation networks and competitors  </vt:lpstr>
      <vt:lpstr>The challenges faced in the peer-to-peer accommodation network: </vt:lpstr>
      <vt:lpstr>“Adaptability and flexibility refers to the pace with which the enterprise implements change. Modern organizations must be able to operate different business models according to market requirements” (Catalin M. Barbu, 2018, p. 161)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Lois Elizabeth Rossiter 1909920</dc:title>
  <dc:creator>Lois Rossiter (1909920)</dc:creator>
  <cp:lastModifiedBy>Lois Rossiter (1909920)</cp:lastModifiedBy>
  <cp:revision>9</cp:revision>
  <dcterms:created xsi:type="dcterms:W3CDTF">2022-12-19T21:53:23Z</dcterms:created>
  <dcterms:modified xsi:type="dcterms:W3CDTF">2022-12-19T23:21:40Z</dcterms:modified>
</cp:coreProperties>
</file>