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0" r:id="rId1"/>
  </p:sldMasterIdLst>
  <p:sldIdLst>
    <p:sldId id="262" r:id="rId2"/>
    <p:sldId id="263" r:id="rId3"/>
    <p:sldId id="264" r:id="rId4"/>
    <p:sldId id="258" r:id="rId5"/>
    <p:sldId id="256" r:id="rId6"/>
    <p:sldId id="257" r:id="rId7"/>
    <p:sldId id="259" r:id="rId8"/>
    <p:sldId id="260" r:id="rId9"/>
    <p:sldId id="261"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90" r:id="rId32"/>
    <p:sldId id="286" r:id="rId33"/>
    <p:sldId id="287" r:id="rId34"/>
    <p:sldId id="288" r:id="rId35"/>
    <p:sldId id="289" r:id="rId36"/>
    <p:sldId id="291"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5" d="100"/>
          <a:sy n="65" d="100"/>
        </p:scale>
        <p:origin x="66"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1/14/2019</a:t>
            </a:fld>
            <a:endParaRPr lang="en-US" dirty="0"/>
          </a:p>
        </p:txBody>
      </p:sp>
      <p:sp>
        <p:nvSpPr>
          <p:cNvPr id="5" name="Footer Placeholder 4"/>
          <p:cNvSpPr>
            <a:spLocks noGrp="1"/>
          </p:cNvSpPr>
          <p:nvPr>
            <p:ph type="ftr" sz="quarter" idx="11"/>
          </p:nvPr>
        </p:nvSpPr>
        <p:spPr>
          <a:xfrm>
            <a:off x="1451579" y="329307"/>
            <a:ext cx="5626774" cy="309201"/>
          </a:xfrm>
        </p:spPr>
        <p:txBody>
          <a:bodyPr/>
          <a:lstStyle/>
          <a:p>
            <a:endParaRPr lang="en-US" dirty="0"/>
          </a:p>
        </p:txBody>
      </p:sp>
      <p:sp>
        <p:nvSpPr>
          <p:cNvPr id="6" name="Slide Number Placeholder 5"/>
          <p:cNvSpPr>
            <a:spLocks noGrp="1"/>
          </p:cNvSpPr>
          <p:nvPr>
            <p:ph type="sldNum" sz="quarter" idx="12"/>
          </p:nvPr>
        </p:nvSpPr>
        <p:spPr>
          <a:xfrm>
            <a:off x="476834" y="798973"/>
            <a:ext cx="811019" cy="503578"/>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16211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76064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88156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76526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49715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8091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3244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03847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pPr/>
              <a:t>1/14/2019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38069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43980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36428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1/14/2019</a:t>
            </a:fld>
            <a:endParaRPr lang="en-US" dirty="0"/>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6680973"/>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29E86-D3A8-42E0-9F5D-4356A0D27D1F}"/>
              </a:ext>
            </a:extLst>
          </p:cNvPr>
          <p:cNvSpPr>
            <a:spLocks noGrp="1"/>
          </p:cNvSpPr>
          <p:nvPr>
            <p:ph type="ctrTitle"/>
          </p:nvPr>
        </p:nvSpPr>
        <p:spPr>
          <a:xfrm>
            <a:off x="940234" y="1235434"/>
            <a:ext cx="5348272" cy="3336566"/>
          </a:xfrm>
        </p:spPr>
        <p:txBody>
          <a:bodyPr>
            <a:normAutofit/>
          </a:bodyPr>
          <a:lstStyle/>
          <a:p>
            <a:r>
              <a:rPr lang="en-GB" sz="4800" dirty="0"/>
              <a:t>The Last Days – Apocalypse and Resurrection</a:t>
            </a:r>
          </a:p>
        </p:txBody>
      </p:sp>
      <p:pic>
        <p:nvPicPr>
          <p:cNvPr id="4" name="Picture 3">
            <a:extLst>
              <a:ext uri="{FF2B5EF4-FFF2-40B4-BE49-F238E27FC236}">
                <a16:creationId xmlns:a16="http://schemas.microsoft.com/office/drawing/2014/main" id="{29EF5B60-6034-4FEE-B1A3-C010754183C3}"/>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6853805" y="0"/>
            <a:ext cx="4070869" cy="6858000"/>
          </a:xfrm>
          <a:prstGeom prst="rect">
            <a:avLst/>
          </a:prstGeom>
        </p:spPr>
      </p:pic>
    </p:spTree>
    <p:extLst>
      <p:ext uri="{BB962C8B-B14F-4D97-AF65-F5344CB8AC3E}">
        <p14:creationId xmlns:p14="http://schemas.microsoft.com/office/powerpoint/2010/main" val="19508693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6C84E-C289-4761-A3B3-CAB06D9876A8}"/>
              </a:ext>
            </a:extLst>
          </p:cNvPr>
          <p:cNvSpPr>
            <a:spLocks noGrp="1"/>
          </p:cNvSpPr>
          <p:nvPr>
            <p:ph type="title"/>
          </p:nvPr>
        </p:nvSpPr>
        <p:spPr/>
        <p:txBody>
          <a:bodyPr/>
          <a:lstStyle/>
          <a:p>
            <a:r>
              <a:rPr lang="en-GB" cap="none" dirty="0"/>
              <a:t>Apocalypse/apocalypse?</a:t>
            </a:r>
          </a:p>
        </p:txBody>
      </p:sp>
      <p:sp>
        <p:nvSpPr>
          <p:cNvPr id="3" name="Content Placeholder 2">
            <a:extLst>
              <a:ext uri="{FF2B5EF4-FFF2-40B4-BE49-F238E27FC236}">
                <a16:creationId xmlns:a16="http://schemas.microsoft.com/office/drawing/2014/main" id="{50322C49-2425-45BF-B662-CF08E76C1C14}"/>
              </a:ext>
            </a:extLst>
          </p:cNvPr>
          <p:cNvSpPr>
            <a:spLocks noGrp="1"/>
          </p:cNvSpPr>
          <p:nvPr>
            <p:ph idx="1"/>
          </p:nvPr>
        </p:nvSpPr>
        <p:spPr/>
        <p:txBody>
          <a:bodyPr/>
          <a:lstStyle/>
          <a:p>
            <a:r>
              <a:rPr lang="en-GB" dirty="0"/>
              <a:t>Greek “</a:t>
            </a:r>
            <a:r>
              <a:rPr lang="en-GB" dirty="0" err="1"/>
              <a:t>apocalypsis</a:t>
            </a:r>
            <a:r>
              <a:rPr lang="en-GB" dirty="0"/>
              <a:t>” – “unveiling” or “uncovering”</a:t>
            </a:r>
          </a:p>
          <a:p>
            <a:r>
              <a:rPr lang="en-GB" dirty="0"/>
              <a:t>A disclosure of knowledge or revelation</a:t>
            </a:r>
          </a:p>
          <a:p>
            <a:r>
              <a:rPr lang="en-GB" dirty="0"/>
              <a:t>Heavy religious connotations – prophetic revelations obtained through dreams or spiritual visions</a:t>
            </a:r>
          </a:p>
        </p:txBody>
      </p:sp>
    </p:spTree>
    <p:extLst>
      <p:ext uri="{BB962C8B-B14F-4D97-AF65-F5344CB8AC3E}">
        <p14:creationId xmlns:p14="http://schemas.microsoft.com/office/powerpoint/2010/main" val="15017959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97B164-23DF-4E0A-9048-30E4031FFA1F}"/>
              </a:ext>
            </a:extLst>
          </p:cNvPr>
          <p:cNvSpPr>
            <a:spLocks noGrp="1"/>
          </p:cNvSpPr>
          <p:nvPr>
            <p:ph idx="1"/>
          </p:nvPr>
        </p:nvSpPr>
        <p:spPr>
          <a:xfrm>
            <a:off x="1451579" y="1026696"/>
            <a:ext cx="9424968" cy="4439650"/>
          </a:xfrm>
        </p:spPr>
        <p:txBody>
          <a:bodyPr>
            <a:normAutofit fontScale="92500" lnSpcReduction="10000"/>
          </a:bodyPr>
          <a:lstStyle/>
          <a:p>
            <a:pPr marL="0" indent="0">
              <a:buNone/>
            </a:pPr>
            <a:r>
              <a:rPr lang="en-GB" sz="3200" dirty="0"/>
              <a:t>“In spiritual vision it may also be that future events, represented under images present to the soul, are clearly recognized as future because of the fact that divine assistance is given to the human mind or that someone in the vision explains the meaning of it, as happened to John in the Apocalypse.”</a:t>
            </a:r>
          </a:p>
          <a:p>
            <a:r>
              <a:rPr lang="en-GB" sz="3200" dirty="0">
                <a:solidFill>
                  <a:schemeClr val="accent1"/>
                </a:solidFill>
              </a:rPr>
              <a:t>St Augustine – </a:t>
            </a:r>
            <a:r>
              <a:rPr lang="en-GB" sz="3200" i="1" dirty="0">
                <a:solidFill>
                  <a:schemeClr val="accent1"/>
                </a:solidFill>
              </a:rPr>
              <a:t>The Literal Meaning of Genesis</a:t>
            </a:r>
            <a:r>
              <a:rPr lang="en-GB" sz="3200" dirty="0">
                <a:solidFill>
                  <a:schemeClr val="accent1"/>
                </a:solidFill>
              </a:rPr>
              <a:t>, XII.XXVI</a:t>
            </a:r>
          </a:p>
        </p:txBody>
      </p:sp>
    </p:spTree>
    <p:extLst>
      <p:ext uri="{BB962C8B-B14F-4D97-AF65-F5344CB8AC3E}">
        <p14:creationId xmlns:p14="http://schemas.microsoft.com/office/powerpoint/2010/main" val="18028395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FEAE5-E449-494B-AAFD-D194D75854AD}"/>
              </a:ext>
            </a:extLst>
          </p:cNvPr>
          <p:cNvSpPr>
            <a:spLocks noGrp="1"/>
          </p:cNvSpPr>
          <p:nvPr>
            <p:ph type="ctrTitle"/>
          </p:nvPr>
        </p:nvSpPr>
        <p:spPr>
          <a:xfrm>
            <a:off x="1036486" y="385011"/>
            <a:ext cx="4931177" cy="5664105"/>
          </a:xfrm>
        </p:spPr>
        <p:txBody>
          <a:bodyPr>
            <a:normAutofit fontScale="90000"/>
          </a:bodyPr>
          <a:lstStyle/>
          <a:p>
            <a:pPr algn="l"/>
            <a:r>
              <a:rPr lang="en-GB" sz="4000" u="sng" cap="none" dirty="0">
                <a:solidFill>
                  <a:schemeClr val="tx1"/>
                </a:solidFill>
              </a:rPr>
              <a:t>The Day of the Lord</a:t>
            </a:r>
            <a:r>
              <a:rPr lang="en-GB" sz="4000" cap="none" dirty="0">
                <a:solidFill>
                  <a:schemeClr val="tx1"/>
                </a:solidFill>
              </a:rPr>
              <a:t/>
            </a:r>
            <a:br>
              <a:rPr lang="en-GB" sz="4000" cap="none" dirty="0">
                <a:solidFill>
                  <a:schemeClr val="tx1"/>
                </a:solidFill>
              </a:rPr>
            </a:br>
            <a:r>
              <a:rPr lang="en-GB" sz="3100" cap="none" dirty="0">
                <a:solidFill>
                  <a:schemeClr val="tx1"/>
                </a:solidFill>
              </a:rPr>
              <a:t>Invasion – (Isa. 10:5-12; Hos. 10: 10-14</a:t>
            </a:r>
            <a:br>
              <a:rPr lang="en-GB" sz="3100" cap="none" dirty="0">
                <a:solidFill>
                  <a:schemeClr val="tx1"/>
                </a:solidFill>
              </a:rPr>
            </a:br>
            <a:r>
              <a:rPr lang="en-GB" sz="3100" cap="none" dirty="0">
                <a:solidFill>
                  <a:schemeClr val="tx1"/>
                </a:solidFill>
              </a:rPr>
              <a:t>Locusts – (Joel 1:4-7; Amos 7:1-2)</a:t>
            </a:r>
            <a:br>
              <a:rPr lang="en-GB" sz="3100" cap="none" dirty="0">
                <a:solidFill>
                  <a:schemeClr val="tx1"/>
                </a:solidFill>
              </a:rPr>
            </a:br>
            <a:r>
              <a:rPr lang="en-GB" sz="3100" cap="none" dirty="0">
                <a:solidFill>
                  <a:schemeClr val="tx1"/>
                </a:solidFill>
              </a:rPr>
              <a:t>Earthquakes and darkness – (Joel 2:10; Amos 8:9)</a:t>
            </a:r>
            <a:br>
              <a:rPr lang="en-GB" sz="3100" cap="none" dirty="0">
                <a:solidFill>
                  <a:schemeClr val="tx1"/>
                </a:solidFill>
              </a:rPr>
            </a:br>
            <a:r>
              <a:rPr lang="en-GB" sz="3100" cap="none" dirty="0">
                <a:solidFill>
                  <a:schemeClr val="tx1"/>
                </a:solidFill>
              </a:rPr>
              <a:t>Famine – (Ezek. 5:13-16)</a:t>
            </a:r>
            <a:r>
              <a:rPr lang="en-GB" cap="none" dirty="0">
                <a:solidFill>
                  <a:schemeClr val="tx1"/>
                </a:solidFill>
              </a:rPr>
              <a:t/>
            </a:r>
            <a:br>
              <a:rPr lang="en-GB" cap="none" dirty="0">
                <a:solidFill>
                  <a:schemeClr val="tx1"/>
                </a:solidFill>
              </a:rPr>
            </a:br>
            <a:r>
              <a:rPr lang="en-GB" cap="none" dirty="0">
                <a:solidFill>
                  <a:schemeClr val="tx1"/>
                </a:solidFill>
              </a:rPr>
              <a:t/>
            </a:r>
            <a:br>
              <a:rPr lang="en-GB" cap="none" dirty="0">
                <a:solidFill>
                  <a:schemeClr val="tx1"/>
                </a:solidFill>
              </a:rPr>
            </a:br>
            <a:r>
              <a:rPr lang="en-GB" sz="3200" cap="none" dirty="0">
                <a:solidFill>
                  <a:schemeClr val="tx1"/>
                </a:solidFill>
              </a:rPr>
              <a:t>source – the Apocalypse of St Sever</a:t>
            </a:r>
            <a:endParaRPr lang="en-GB" cap="none" dirty="0">
              <a:solidFill>
                <a:schemeClr val="tx1"/>
              </a:solidFill>
            </a:endParaRPr>
          </a:p>
        </p:txBody>
      </p:sp>
      <p:pic>
        <p:nvPicPr>
          <p:cNvPr id="3076" name="Picture 4" descr="https://upload.wikimedia.org/wikipedia/commons/thumb/4/4b/Beatus-tafel.jpg/220px-Beatus-tafel.jpg">
            <a:extLst>
              <a:ext uri="{FF2B5EF4-FFF2-40B4-BE49-F238E27FC236}">
                <a16:creationId xmlns:a16="http://schemas.microsoft.com/office/drawing/2014/main" id="{B33A3CC5-24EC-49F1-926E-06AEA8945C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35180" y="0"/>
            <a:ext cx="5342019" cy="6750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24764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5B5C0-D095-4C14-ACAC-0CA6518145E1}"/>
              </a:ext>
            </a:extLst>
          </p:cNvPr>
          <p:cNvSpPr>
            <a:spLocks noGrp="1"/>
          </p:cNvSpPr>
          <p:nvPr>
            <p:ph type="ctrTitle"/>
          </p:nvPr>
        </p:nvSpPr>
        <p:spPr>
          <a:xfrm>
            <a:off x="5566611" y="788253"/>
            <a:ext cx="6612558" cy="977621"/>
          </a:xfrm>
        </p:spPr>
        <p:txBody>
          <a:bodyPr>
            <a:normAutofit fontScale="90000"/>
          </a:bodyPr>
          <a:lstStyle/>
          <a:p>
            <a:r>
              <a:rPr lang="en-GB" cap="none" dirty="0"/>
              <a:t>The New Jerusalem</a:t>
            </a:r>
          </a:p>
        </p:txBody>
      </p:sp>
      <p:pic>
        <p:nvPicPr>
          <p:cNvPr id="2050" name="Picture 2" descr="https://upload.wikimedia.org/wikipedia/commons/thumb/2/2c/B_Facundus_254.jpg/220px-B_Facundus_254.jpg">
            <a:extLst>
              <a:ext uri="{FF2B5EF4-FFF2-40B4-BE49-F238E27FC236}">
                <a16:creationId xmlns:a16="http://schemas.microsoft.com/office/drawing/2014/main" id="{05A51EEF-7B68-4DAF-98C7-9EA9B3D388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839" y="0"/>
            <a:ext cx="4788772" cy="685665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John of Patmos watches the descent of New Jerusalem from God in a 14th century tapestry.">
            <a:extLst>
              <a:ext uri="{FF2B5EF4-FFF2-40B4-BE49-F238E27FC236}">
                <a16:creationId xmlns:a16="http://schemas.microsoft.com/office/drawing/2014/main" id="{47BE88D1-80BB-4341-831A-4596AEE417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6611" y="1969961"/>
            <a:ext cx="6612558" cy="4099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79454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E9A79-950F-47D7-8ADE-C408F6F1FEEE}"/>
              </a:ext>
            </a:extLst>
          </p:cNvPr>
          <p:cNvSpPr>
            <a:spLocks noGrp="1"/>
          </p:cNvSpPr>
          <p:nvPr>
            <p:ph type="title"/>
          </p:nvPr>
        </p:nvSpPr>
        <p:spPr>
          <a:xfrm>
            <a:off x="7672016" y="1119479"/>
            <a:ext cx="4283242" cy="4060922"/>
          </a:xfrm>
        </p:spPr>
        <p:txBody>
          <a:bodyPr>
            <a:normAutofit/>
          </a:bodyPr>
          <a:lstStyle/>
          <a:p>
            <a:r>
              <a:rPr lang="en-GB" cap="none" dirty="0">
                <a:solidFill>
                  <a:schemeClr val="tx1"/>
                </a:solidFill>
              </a:rPr>
              <a:t>A time when the dead shall rise from death (Daniel 12: 1-3)</a:t>
            </a:r>
            <a:br>
              <a:rPr lang="en-GB" cap="none" dirty="0">
                <a:solidFill>
                  <a:schemeClr val="tx1"/>
                </a:solidFill>
              </a:rPr>
            </a:br>
            <a:r>
              <a:rPr lang="en-GB" cap="none" dirty="0">
                <a:solidFill>
                  <a:schemeClr val="tx1"/>
                </a:solidFill>
              </a:rPr>
              <a:t/>
            </a:r>
            <a:br>
              <a:rPr lang="en-GB" cap="none" dirty="0">
                <a:solidFill>
                  <a:schemeClr val="tx1"/>
                </a:solidFill>
              </a:rPr>
            </a:br>
            <a:r>
              <a:rPr lang="en-GB" cap="none" dirty="0">
                <a:solidFill>
                  <a:schemeClr val="tx1"/>
                </a:solidFill>
              </a:rPr>
              <a:t>image – resurrection of the dead, fresco from the Dura-</a:t>
            </a:r>
            <a:r>
              <a:rPr lang="en-GB" cap="none" dirty="0" err="1">
                <a:solidFill>
                  <a:schemeClr val="tx1"/>
                </a:solidFill>
              </a:rPr>
              <a:t>Europos</a:t>
            </a:r>
            <a:r>
              <a:rPr lang="en-GB" cap="none" dirty="0">
                <a:solidFill>
                  <a:schemeClr val="tx1"/>
                </a:solidFill>
              </a:rPr>
              <a:t> synagogue</a:t>
            </a:r>
          </a:p>
        </p:txBody>
      </p:sp>
      <p:pic>
        <p:nvPicPr>
          <p:cNvPr id="1026" name="Picture 2" descr="https://upload.wikimedia.org/wikipedia/commons/d/d7/Resurrection_of_the_Dead_vision.jpg">
            <a:extLst>
              <a:ext uri="{FF2B5EF4-FFF2-40B4-BE49-F238E27FC236}">
                <a16:creationId xmlns:a16="http://schemas.microsoft.com/office/drawing/2014/main" id="{740697A6-5C65-40B2-82E2-A97ED2114D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489" y="1119479"/>
            <a:ext cx="7307527" cy="4199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6297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5E894-AC98-4239-8903-E2C00CE3C63C}"/>
              </a:ext>
            </a:extLst>
          </p:cNvPr>
          <p:cNvSpPr>
            <a:spLocks noGrp="1"/>
          </p:cNvSpPr>
          <p:nvPr>
            <p:ph type="title"/>
          </p:nvPr>
        </p:nvSpPr>
        <p:spPr>
          <a:xfrm>
            <a:off x="0" y="804519"/>
            <a:ext cx="12191999" cy="1049235"/>
          </a:xfrm>
        </p:spPr>
        <p:txBody>
          <a:bodyPr/>
          <a:lstStyle/>
          <a:p>
            <a:r>
              <a:rPr lang="en-GB" dirty="0"/>
              <a:t>New Testament Development</a:t>
            </a:r>
          </a:p>
        </p:txBody>
      </p:sp>
      <p:sp>
        <p:nvSpPr>
          <p:cNvPr id="3" name="Content Placeholder 2">
            <a:extLst>
              <a:ext uri="{FF2B5EF4-FFF2-40B4-BE49-F238E27FC236}">
                <a16:creationId xmlns:a16="http://schemas.microsoft.com/office/drawing/2014/main" id="{D475499E-B5E3-4EA2-A448-4254CD85B847}"/>
              </a:ext>
            </a:extLst>
          </p:cNvPr>
          <p:cNvSpPr>
            <a:spLocks noGrp="1"/>
          </p:cNvSpPr>
          <p:nvPr>
            <p:ph idx="1"/>
          </p:nvPr>
        </p:nvSpPr>
        <p:spPr>
          <a:xfrm>
            <a:off x="1579916" y="1486343"/>
            <a:ext cx="9408926" cy="4417152"/>
          </a:xfrm>
        </p:spPr>
        <p:txBody>
          <a:bodyPr>
            <a:normAutofit fontScale="92500" lnSpcReduction="20000"/>
          </a:bodyPr>
          <a:lstStyle/>
          <a:p>
            <a:pPr marL="0" indent="0">
              <a:buNone/>
            </a:pPr>
            <a:r>
              <a:rPr lang="en-GB" dirty="0"/>
              <a:t>Mark 13</a:t>
            </a:r>
          </a:p>
          <a:p>
            <a:pPr algn="just"/>
            <a:r>
              <a:rPr lang="en-GB" dirty="0"/>
              <a:t>Ch.2 – ‘Do you see all these great buildings?’ said Jesus. ‘Not one stone here will be left on another; every one will be thrown down.</a:t>
            </a:r>
          </a:p>
          <a:p>
            <a:pPr algn="just"/>
            <a:r>
              <a:rPr lang="en-GB" dirty="0"/>
              <a:t>Ch. 7-8 – ‘When you hear of wars and rumours of wars, do not be alarmed. Such things must happen, but the yet is still to come. Nation will rise against nation, and kingdom against kingdom. There will be earthquakes in various places, and famines. These are the beginning of birth pains.’</a:t>
            </a:r>
          </a:p>
          <a:p>
            <a:pPr algn="just"/>
            <a:r>
              <a:rPr lang="en-GB" dirty="0"/>
              <a:t>Ch. 22 – ‘False messiahs and false prophets will appear and perform signs and wonders to deceive, if possible, even the elect.’</a:t>
            </a:r>
          </a:p>
          <a:p>
            <a:pPr algn="just"/>
            <a:r>
              <a:rPr lang="en-GB" dirty="0"/>
              <a:t>Ch. 26-27 – ‘At that time people will see the Son of Man coming in clouds with great power and glory. And he will send his angels and gather his elect from the four winds, from the ends of the earth to the ends of the heavens.</a:t>
            </a:r>
          </a:p>
        </p:txBody>
      </p:sp>
    </p:spTree>
    <p:extLst>
      <p:ext uri="{BB962C8B-B14F-4D97-AF65-F5344CB8AC3E}">
        <p14:creationId xmlns:p14="http://schemas.microsoft.com/office/powerpoint/2010/main" val="40044285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68B01-D775-44B2-9A60-9977DBBCA409}"/>
              </a:ext>
            </a:extLst>
          </p:cNvPr>
          <p:cNvSpPr>
            <a:spLocks noGrp="1"/>
          </p:cNvSpPr>
          <p:nvPr>
            <p:ph type="title"/>
          </p:nvPr>
        </p:nvSpPr>
        <p:spPr/>
        <p:txBody>
          <a:bodyPr/>
          <a:lstStyle/>
          <a:p>
            <a:r>
              <a:rPr lang="en-GB" dirty="0"/>
              <a:t>Parable of the Sheep and the Goats (Matt. 25 – 31-46)</a:t>
            </a:r>
          </a:p>
        </p:txBody>
      </p:sp>
      <p:sp>
        <p:nvSpPr>
          <p:cNvPr id="3" name="Content Placeholder 2">
            <a:extLst>
              <a:ext uri="{FF2B5EF4-FFF2-40B4-BE49-F238E27FC236}">
                <a16:creationId xmlns:a16="http://schemas.microsoft.com/office/drawing/2014/main" id="{7C5F3F7A-5CE0-44C1-8666-3B3675FEC4FE}"/>
              </a:ext>
            </a:extLst>
          </p:cNvPr>
          <p:cNvSpPr>
            <a:spLocks noGrp="1"/>
          </p:cNvSpPr>
          <p:nvPr>
            <p:ph idx="1"/>
          </p:nvPr>
        </p:nvSpPr>
        <p:spPr>
          <a:xfrm>
            <a:off x="6096000" y="2021306"/>
            <a:ext cx="5962247" cy="3477124"/>
          </a:xfrm>
        </p:spPr>
        <p:txBody>
          <a:bodyPr>
            <a:normAutofit lnSpcReduction="10000"/>
          </a:bodyPr>
          <a:lstStyle/>
          <a:p>
            <a:pPr algn="just"/>
            <a:r>
              <a:rPr lang="en-GB" dirty="0"/>
              <a:t>Ch. 34-36 – ‘Then the King will say to those on his right, “Come, you who are blessed by my Father; take your inheritance, the kingdom prepared for you since the creation of the world. For I was hungry and you gave me something to eat, I was thirsty and you gave me something to drink, I was a stranger and you invited me in, I needed clothes and you clothed me, I was sick and you looked after me, I was in prison and you came to visit me.”’</a:t>
            </a:r>
          </a:p>
        </p:txBody>
      </p:sp>
      <p:pic>
        <p:nvPicPr>
          <p:cNvPr id="4098" name="Picture 2" descr="Image result for medieval image of the parable of the sheep and the goats">
            <a:extLst>
              <a:ext uri="{FF2B5EF4-FFF2-40B4-BE49-F238E27FC236}">
                <a16:creationId xmlns:a16="http://schemas.microsoft.com/office/drawing/2014/main" id="{07CDB565-BA66-423C-9C00-289E09E795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1785575"/>
            <a:ext cx="5715000" cy="422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2983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9BC84-1F9A-4569-A438-FC93F483E212}"/>
              </a:ext>
            </a:extLst>
          </p:cNvPr>
          <p:cNvSpPr>
            <a:spLocks noGrp="1"/>
          </p:cNvSpPr>
          <p:nvPr>
            <p:ph type="title"/>
          </p:nvPr>
        </p:nvSpPr>
        <p:spPr/>
        <p:txBody>
          <a:bodyPr/>
          <a:lstStyle/>
          <a:p>
            <a:r>
              <a:rPr lang="en-GB" dirty="0"/>
              <a:t>Book of Revelation</a:t>
            </a:r>
          </a:p>
        </p:txBody>
      </p:sp>
      <p:sp>
        <p:nvSpPr>
          <p:cNvPr id="3" name="Content Placeholder 2">
            <a:extLst>
              <a:ext uri="{FF2B5EF4-FFF2-40B4-BE49-F238E27FC236}">
                <a16:creationId xmlns:a16="http://schemas.microsoft.com/office/drawing/2014/main" id="{9EBDCA39-4315-4903-854D-7D4715B97F09}"/>
              </a:ext>
            </a:extLst>
          </p:cNvPr>
          <p:cNvSpPr>
            <a:spLocks noGrp="1"/>
          </p:cNvSpPr>
          <p:nvPr>
            <p:ph idx="1"/>
          </p:nvPr>
        </p:nvSpPr>
        <p:spPr>
          <a:xfrm>
            <a:off x="1451579" y="2015732"/>
            <a:ext cx="9291215" cy="4037749"/>
          </a:xfrm>
        </p:spPr>
        <p:txBody>
          <a:bodyPr>
            <a:normAutofit/>
          </a:bodyPr>
          <a:lstStyle/>
          <a:p>
            <a:r>
              <a:rPr lang="en-GB" dirty="0"/>
              <a:t>Aka – The Revelation of John, the Apocalypse of John</a:t>
            </a:r>
          </a:p>
          <a:p>
            <a:r>
              <a:rPr lang="en-GB" dirty="0"/>
              <a:t>Written c.95 AD, Emperor Domitian’s persecutions</a:t>
            </a:r>
          </a:p>
          <a:p>
            <a:r>
              <a:rPr lang="en-GB" dirty="0"/>
              <a:t>Last book to be accepted into the Christian biblical canon, c. 330AD</a:t>
            </a:r>
          </a:p>
          <a:p>
            <a:r>
              <a:rPr lang="en-GB" dirty="0"/>
              <a:t>Eusebius of Caesarea – </a:t>
            </a:r>
            <a:r>
              <a:rPr lang="en-GB" i="1" dirty="0"/>
              <a:t>Among the rejected writings must be reckoned, as I said, the Apocalypse of John, if it seem proper, which some, as I said, reject, but which others class with the accepted books.”</a:t>
            </a:r>
          </a:p>
          <a:p>
            <a:r>
              <a:rPr lang="en-GB" dirty="0"/>
              <a:t>Illuminated manuscript copies very popular in the Middle Ages</a:t>
            </a:r>
          </a:p>
          <a:p>
            <a:r>
              <a:rPr lang="en-GB" dirty="0"/>
              <a:t>Numerous medieval commentaries on the Apocalypse – </a:t>
            </a:r>
            <a:r>
              <a:rPr lang="en-GB" dirty="0" err="1"/>
              <a:t>Beatus</a:t>
            </a:r>
            <a:r>
              <a:rPr lang="en-GB" dirty="0"/>
              <a:t> of Liébana, Bede, </a:t>
            </a:r>
            <a:r>
              <a:rPr lang="en-GB" dirty="0" err="1"/>
              <a:t>Berengaudus</a:t>
            </a:r>
            <a:endParaRPr lang="en-GB" dirty="0"/>
          </a:p>
        </p:txBody>
      </p:sp>
    </p:spTree>
    <p:extLst>
      <p:ext uri="{BB962C8B-B14F-4D97-AF65-F5344CB8AC3E}">
        <p14:creationId xmlns:p14="http://schemas.microsoft.com/office/powerpoint/2010/main" val="25297225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338A7-52E9-4154-9164-E4C0034EE0C2}"/>
              </a:ext>
            </a:extLst>
          </p:cNvPr>
          <p:cNvSpPr>
            <a:spLocks noGrp="1"/>
          </p:cNvSpPr>
          <p:nvPr>
            <p:ph type="title"/>
          </p:nvPr>
        </p:nvSpPr>
        <p:spPr>
          <a:xfrm>
            <a:off x="521137" y="342420"/>
            <a:ext cx="6360925" cy="1049235"/>
          </a:xfrm>
        </p:spPr>
        <p:txBody>
          <a:bodyPr>
            <a:normAutofit/>
          </a:bodyPr>
          <a:lstStyle/>
          <a:p>
            <a:r>
              <a:rPr lang="en-GB" sz="2000" dirty="0"/>
              <a:t>Outline – (as briefly as possible!)</a:t>
            </a:r>
          </a:p>
        </p:txBody>
      </p:sp>
      <p:sp>
        <p:nvSpPr>
          <p:cNvPr id="4" name="Title 1">
            <a:extLst>
              <a:ext uri="{FF2B5EF4-FFF2-40B4-BE49-F238E27FC236}">
                <a16:creationId xmlns:a16="http://schemas.microsoft.com/office/drawing/2014/main" id="{49511A5D-12DD-445F-BA89-9C1088C08DF2}"/>
              </a:ext>
            </a:extLst>
          </p:cNvPr>
          <p:cNvSpPr txBox="1">
            <a:spLocks/>
          </p:cNvSpPr>
          <p:nvPr/>
        </p:nvSpPr>
        <p:spPr>
          <a:xfrm>
            <a:off x="521137" y="1162571"/>
            <a:ext cx="6360925" cy="704329"/>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a:lstStyle>
          <a:p>
            <a:pPr algn="l"/>
            <a:r>
              <a:rPr lang="en-GB" sz="2000" dirty="0"/>
              <a:t>The revelation of Christ</a:t>
            </a:r>
          </a:p>
          <a:p>
            <a:pPr algn="l"/>
            <a:r>
              <a:rPr lang="en-GB" sz="2000" dirty="0"/>
              <a:t>Messages for the 7 Churches of Asia</a:t>
            </a:r>
          </a:p>
        </p:txBody>
      </p:sp>
      <p:pic>
        <p:nvPicPr>
          <p:cNvPr id="5122" name="Picture 2" descr="https://upload.wikimedia.org/wikipedia/commons/thumb/9/98/Johannes_op_Patmos_Saint_John_on_Patmos_Berlin%2C_Staatlichen_Museen_zu_Berlin%2C_Gemaldegalerie_HR.jpg/800px-Johannes_op_Patmos_Saint_John_on_Patmos_Berlin%2C_Staatlichen_Museen_zu_Berlin%2C_Gemaldegalerie_HR.jpg">
            <a:extLst>
              <a:ext uri="{FF2B5EF4-FFF2-40B4-BE49-F238E27FC236}">
                <a16:creationId xmlns:a16="http://schemas.microsoft.com/office/drawing/2014/main" id="{E595C3C1-BDBE-40D5-A821-7015D25053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62227" y="0"/>
            <a:ext cx="456406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ttps://upload.wikimedia.org/wikipedia/commons/thumb/9/99/ApocalypseStSeverFol026vJohnRecievesRev.jpg/800px-ApocalypseStSeverFol026vJohnRecievesRev.jpg">
            <a:extLst>
              <a:ext uri="{FF2B5EF4-FFF2-40B4-BE49-F238E27FC236}">
                <a16:creationId xmlns:a16="http://schemas.microsoft.com/office/drawing/2014/main" id="{611C938B-6E63-4D07-89C6-C4973B6075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495" t="7222" r="3267" b="15833"/>
          <a:stretch/>
        </p:blipFill>
        <p:spPr bwMode="auto">
          <a:xfrm>
            <a:off x="1625149" y="1777390"/>
            <a:ext cx="3851726" cy="5080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7964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5D1FC-FD9A-4BC8-A4CD-37D69FBA29B4}"/>
              </a:ext>
            </a:extLst>
          </p:cNvPr>
          <p:cNvSpPr>
            <a:spLocks noGrp="1"/>
          </p:cNvSpPr>
          <p:nvPr>
            <p:ph type="title"/>
          </p:nvPr>
        </p:nvSpPr>
        <p:spPr>
          <a:xfrm>
            <a:off x="1450392" y="164439"/>
            <a:ext cx="9291215" cy="1049235"/>
          </a:xfrm>
        </p:spPr>
        <p:txBody>
          <a:bodyPr/>
          <a:lstStyle/>
          <a:p>
            <a:r>
              <a:rPr lang="en-GB" dirty="0"/>
              <a:t>The Throne of God Appears</a:t>
            </a:r>
          </a:p>
        </p:txBody>
      </p:sp>
      <p:sp>
        <p:nvSpPr>
          <p:cNvPr id="3" name="Content Placeholder 2">
            <a:extLst>
              <a:ext uri="{FF2B5EF4-FFF2-40B4-BE49-F238E27FC236}">
                <a16:creationId xmlns:a16="http://schemas.microsoft.com/office/drawing/2014/main" id="{A0B0CF64-62D1-452D-8372-D0071C638BFB}"/>
              </a:ext>
            </a:extLst>
          </p:cNvPr>
          <p:cNvSpPr>
            <a:spLocks noGrp="1"/>
          </p:cNvSpPr>
          <p:nvPr>
            <p:ph idx="1"/>
          </p:nvPr>
        </p:nvSpPr>
        <p:spPr>
          <a:xfrm>
            <a:off x="7531704" y="1977632"/>
            <a:ext cx="4339621" cy="3450613"/>
          </a:xfrm>
        </p:spPr>
        <p:txBody>
          <a:bodyPr>
            <a:normAutofit fontScale="77500" lnSpcReduction="20000"/>
          </a:bodyPr>
          <a:lstStyle/>
          <a:p>
            <a:r>
              <a:rPr lang="en-GB" sz="2800" dirty="0"/>
              <a:t>Twenty-Four elders</a:t>
            </a:r>
          </a:p>
          <a:p>
            <a:r>
              <a:rPr lang="en-GB" sz="2800" dirty="0"/>
              <a:t>Four Creatures of the Apocalypse</a:t>
            </a:r>
          </a:p>
          <a:p>
            <a:r>
              <a:rPr lang="en-GB" sz="2800" dirty="0"/>
              <a:t>Seven-Sealed Scroll</a:t>
            </a:r>
          </a:p>
          <a:p>
            <a:r>
              <a:rPr lang="en-GB" sz="2800" dirty="0"/>
              <a:t>Seven-Horned Lamb</a:t>
            </a:r>
          </a:p>
          <a:p>
            <a:endParaRPr lang="en-GB" sz="2800" dirty="0"/>
          </a:p>
          <a:p>
            <a:pPr marL="0" indent="0">
              <a:buNone/>
            </a:pPr>
            <a:r>
              <a:rPr lang="en-GB" sz="2800" dirty="0"/>
              <a:t>Image – West Door, St Pierre, </a:t>
            </a:r>
            <a:r>
              <a:rPr lang="en-GB" sz="2800" dirty="0" err="1"/>
              <a:t>Moissac</a:t>
            </a:r>
            <a:r>
              <a:rPr lang="en-GB" sz="2800" dirty="0"/>
              <a:t>, France, c. 1115-1135</a:t>
            </a:r>
          </a:p>
          <a:p>
            <a:endParaRPr lang="en-GB" dirty="0"/>
          </a:p>
        </p:txBody>
      </p:sp>
      <p:pic>
        <p:nvPicPr>
          <p:cNvPr id="6146" name="Picture 2" descr="Related image">
            <a:extLst>
              <a:ext uri="{FF2B5EF4-FFF2-40B4-BE49-F238E27FC236}">
                <a16:creationId xmlns:a16="http://schemas.microsoft.com/office/drawing/2014/main" id="{CE11CF42-7757-4E22-8958-84A065DA33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920" y="1003934"/>
            <a:ext cx="7188200" cy="5355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120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5BBA0-CBF9-45C6-A08A-62D77B5A0503}"/>
              </a:ext>
            </a:extLst>
          </p:cNvPr>
          <p:cNvSpPr>
            <a:spLocks noGrp="1"/>
          </p:cNvSpPr>
          <p:nvPr>
            <p:ph type="title"/>
          </p:nvPr>
        </p:nvSpPr>
        <p:spPr>
          <a:xfrm>
            <a:off x="7539789" y="200526"/>
            <a:ext cx="4695338" cy="1180527"/>
          </a:xfrm>
        </p:spPr>
        <p:txBody>
          <a:bodyPr/>
          <a:lstStyle/>
          <a:p>
            <a:r>
              <a:rPr lang="en-GB" dirty="0"/>
              <a:t>The Seven Seals are opened</a:t>
            </a:r>
          </a:p>
        </p:txBody>
      </p:sp>
      <p:sp>
        <p:nvSpPr>
          <p:cNvPr id="3" name="Content Placeholder 2">
            <a:extLst>
              <a:ext uri="{FF2B5EF4-FFF2-40B4-BE49-F238E27FC236}">
                <a16:creationId xmlns:a16="http://schemas.microsoft.com/office/drawing/2014/main" id="{9F24ED3D-EF5D-428D-A6E5-1E7B420B4938}"/>
              </a:ext>
            </a:extLst>
          </p:cNvPr>
          <p:cNvSpPr>
            <a:spLocks noGrp="1"/>
          </p:cNvSpPr>
          <p:nvPr>
            <p:ph idx="1"/>
          </p:nvPr>
        </p:nvSpPr>
        <p:spPr>
          <a:xfrm>
            <a:off x="7911155" y="2051306"/>
            <a:ext cx="3952605" cy="3450613"/>
          </a:xfrm>
        </p:spPr>
        <p:txBody>
          <a:bodyPr/>
          <a:lstStyle/>
          <a:p>
            <a:r>
              <a:rPr lang="en-GB" dirty="0"/>
              <a:t>Seal One – Appearance of the White horse</a:t>
            </a:r>
          </a:p>
          <a:p>
            <a:endParaRPr lang="en-GB" dirty="0"/>
          </a:p>
          <a:p>
            <a:pPr marL="0" indent="0">
              <a:buNone/>
            </a:pPr>
            <a:r>
              <a:rPr lang="en-GB" dirty="0"/>
              <a:t>Image – </a:t>
            </a:r>
            <a:r>
              <a:rPr lang="en-GB" dirty="0" err="1"/>
              <a:t>Douce</a:t>
            </a:r>
            <a:r>
              <a:rPr lang="en-GB" dirty="0"/>
              <a:t> Apocalypse</a:t>
            </a:r>
          </a:p>
        </p:txBody>
      </p:sp>
      <p:pic>
        <p:nvPicPr>
          <p:cNvPr id="4" name="Picture 3">
            <a:extLst>
              <a:ext uri="{FF2B5EF4-FFF2-40B4-BE49-F238E27FC236}">
                <a16:creationId xmlns:a16="http://schemas.microsoft.com/office/drawing/2014/main" id="{456F018F-5342-44D9-805E-657495A51E88}"/>
              </a:ext>
            </a:extLst>
          </p:cNvPr>
          <p:cNvPicPr/>
          <p:nvPr/>
        </p:nvPicPr>
        <p:blipFill rotWithShape="1">
          <a:blip r:embed="rId2"/>
          <a:srcRect l="35897" t="26510" r="25962" b="21038"/>
          <a:stretch/>
        </p:blipFill>
        <p:spPr bwMode="auto">
          <a:xfrm>
            <a:off x="-433137" y="0"/>
            <a:ext cx="8095016" cy="665747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880248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039FD4-195F-4848-81CA-005C4AC41E5E}"/>
              </a:ext>
            </a:extLst>
          </p:cNvPr>
          <p:cNvSpPr>
            <a:spLocks noGrp="1"/>
          </p:cNvSpPr>
          <p:nvPr>
            <p:ph idx="1"/>
          </p:nvPr>
        </p:nvSpPr>
        <p:spPr>
          <a:xfrm>
            <a:off x="9111915" y="1919480"/>
            <a:ext cx="2791327" cy="3450613"/>
          </a:xfrm>
        </p:spPr>
        <p:txBody>
          <a:bodyPr/>
          <a:lstStyle/>
          <a:p>
            <a:r>
              <a:rPr lang="en-GB" dirty="0"/>
              <a:t>Seal Two – Red Horse Appears </a:t>
            </a:r>
          </a:p>
        </p:txBody>
      </p:sp>
      <p:pic>
        <p:nvPicPr>
          <p:cNvPr id="4" name="Picture 3">
            <a:extLst>
              <a:ext uri="{FF2B5EF4-FFF2-40B4-BE49-F238E27FC236}">
                <a16:creationId xmlns:a16="http://schemas.microsoft.com/office/drawing/2014/main" id="{2AB1C6DE-9E3D-4298-A3E3-2A9FFF07F82A}"/>
              </a:ext>
            </a:extLst>
          </p:cNvPr>
          <p:cNvPicPr/>
          <p:nvPr/>
        </p:nvPicPr>
        <p:blipFill rotWithShape="1">
          <a:blip r:embed="rId2"/>
          <a:srcRect l="35096" t="30216" r="26603" b="17332"/>
          <a:stretch/>
        </p:blipFill>
        <p:spPr bwMode="auto">
          <a:xfrm>
            <a:off x="0" y="0"/>
            <a:ext cx="8873544" cy="6858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744748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455FA0-C062-484F-B04E-C39F69FAC7BA}"/>
              </a:ext>
            </a:extLst>
          </p:cNvPr>
          <p:cNvSpPr>
            <a:spLocks noGrp="1"/>
          </p:cNvSpPr>
          <p:nvPr>
            <p:ph idx="1"/>
          </p:nvPr>
        </p:nvSpPr>
        <p:spPr>
          <a:xfrm>
            <a:off x="9015663" y="2101516"/>
            <a:ext cx="2871537" cy="3477123"/>
          </a:xfrm>
        </p:spPr>
        <p:txBody>
          <a:bodyPr/>
          <a:lstStyle/>
          <a:p>
            <a:r>
              <a:rPr lang="en-GB" dirty="0"/>
              <a:t>Seal Three – The Black horse appears</a:t>
            </a:r>
          </a:p>
        </p:txBody>
      </p:sp>
      <p:pic>
        <p:nvPicPr>
          <p:cNvPr id="5" name="Picture 4">
            <a:extLst>
              <a:ext uri="{FF2B5EF4-FFF2-40B4-BE49-F238E27FC236}">
                <a16:creationId xmlns:a16="http://schemas.microsoft.com/office/drawing/2014/main" id="{83710DE9-F03D-409A-A16F-6224734389EC}"/>
              </a:ext>
            </a:extLst>
          </p:cNvPr>
          <p:cNvPicPr/>
          <p:nvPr/>
        </p:nvPicPr>
        <p:blipFill rotWithShape="1">
          <a:blip r:embed="rId2"/>
          <a:srcRect l="36699" t="33067" r="25801" b="15051"/>
          <a:stretch/>
        </p:blipFill>
        <p:spPr bwMode="auto">
          <a:xfrm>
            <a:off x="0" y="115910"/>
            <a:ext cx="8770513" cy="660686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0915364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630182-EE15-4C87-96D5-AE7D998E7146}"/>
              </a:ext>
            </a:extLst>
          </p:cNvPr>
          <p:cNvSpPr>
            <a:spLocks noGrp="1"/>
          </p:cNvSpPr>
          <p:nvPr>
            <p:ph idx="1"/>
          </p:nvPr>
        </p:nvSpPr>
        <p:spPr>
          <a:xfrm>
            <a:off x="8758989" y="2015732"/>
            <a:ext cx="3160295" cy="3450613"/>
          </a:xfrm>
        </p:spPr>
        <p:txBody>
          <a:bodyPr/>
          <a:lstStyle/>
          <a:p>
            <a:r>
              <a:rPr lang="en-GB" dirty="0"/>
              <a:t>Seal Four – The Pale Horse Appears</a:t>
            </a:r>
          </a:p>
        </p:txBody>
      </p:sp>
      <p:pic>
        <p:nvPicPr>
          <p:cNvPr id="4" name="Picture 3">
            <a:extLst>
              <a:ext uri="{FF2B5EF4-FFF2-40B4-BE49-F238E27FC236}">
                <a16:creationId xmlns:a16="http://schemas.microsoft.com/office/drawing/2014/main" id="{B5C1B670-F4A2-4166-B536-3E476F0AE530}"/>
              </a:ext>
            </a:extLst>
          </p:cNvPr>
          <p:cNvPicPr/>
          <p:nvPr/>
        </p:nvPicPr>
        <p:blipFill rotWithShape="1">
          <a:blip r:embed="rId2"/>
          <a:srcRect l="37981" t="35063" r="27564" b="16761"/>
          <a:stretch/>
        </p:blipFill>
        <p:spPr bwMode="auto">
          <a:xfrm>
            <a:off x="0" y="357388"/>
            <a:ext cx="8935452" cy="614322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139066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1355F7-CCD0-43C0-B327-126FFD223CE6}"/>
              </a:ext>
            </a:extLst>
          </p:cNvPr>
          <p:cNvSpPr>
            <a:spLocks noGrp="1"/>
          </p:cNvSpPr>
          <p:nvPr>
            <p:ph idx="1"/>
          </p:nvPr>
        </p:nvSpPr>
        <p:spPr>
          <a:xfrm>
            <a:off x="724588" y="2003258"/>
            <a:ext cx="5093600" cy="4519861"/>
          </a:xfrm>
        </p:spPr>
        <p:txBody>
          <a:bodyPr/>
          <a:lstStyle/>
          <a:p>
            <a:r>
              <a:rPr lang="en-GB" dirty="0"/>
              <a:t>Seal Five – souls of the martyrs appear under the altar</a:t>
            </a:r>
          </a:p>
          <a:p>
            <a:r>
              <a:rPr lang="en-GB" dirty="0"/>
              <a:t>Seal Six – a series of natural disasters. </a:t>
            </a:r>
          </a:p>
          <a:p>
            <a:r>
              <a:rPr lang="en-GB" dirty="0"/>
              <a:t>INTERLUDE – sealing of the 144,000 Hebrews.</a:t>
            </a:r>
          </a:p>
          <a:p>
            <a:r>
              <a:rPr lang="en-GB" dirty="0"/>
              <a:t>Seal Seven – Distribution of Seven Trumpets</a:t>
            </a:r>
          </a:p>
        </p:txBody>
      </p:sp>
      <p:pic>
        <p:nvPicPr>
          <p:cNvPr id="7170" name="Picture 2" descr="https://upload.wikimedia.org/wikipedia/commons/thumb/e/eb/B_Osma_92v.jpg/800px-B_Osma_92v.jpg">
            <a:extLst>
              <a:ext uri="{FF2B5EF4-FFF2-40B4-BE49-F238E27FC236}">
                <a16:creationId xmlns:a16="http://schemas.microsoft.com/office/drawing/2014/main" id="{9EF1F533-A5C2-40A4-90BD-22FD092CEA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3813" y="0"/>
            <a:ext cx="58181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856605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FDD00-A0D5-4368-9948-D61ED3110296}"/>
              </a:ext>
            </a:extLst>
          </p:cNvPr>
          <p:cNvSpPr>
            <a:spLocks noGrp="1"/>
          </p:cNvSpPr>
          <p:nvPr>
            <p:ph type="title"/>
          </p:nvPr>
        </p:nvSpPr>
        <p:spPr>
          <a:xfrm>
            <a:off x="-794316" y="129841"/>
            <a:ext cx="9291215" cy="1049235"/>
          </a:xfrm>
        </p:spPr>
        <p:txBody>
          <a:bodyPr/>
          <a:lstStyle/>
          <a:p>
            <a:r>
              <a:rPr lang="en-GB" dirty="0"/>
              <a:t>THE SOUNDING OF THE TRUMPETS</a:t>
            </a:r>
          </a:p>
        </p:txBody>
      </p:sp>
      <p:sp>
        <p:nvSpPr>
          <p:cNvPr id="3" name="Content Placeholder 2">
            <a:extLst>
              <a:ext uri="{FF2B5EF4-FFF2-40B4-BE49-F238E27FC236}">
                <a16:creationId xmlns:a16="http://schemas.microsoft.com/office/drawing/2014/main" id="{C1FFC43F-0C2F-4091-96F8-9E5D7CA699B7}"/>
              </a:ext>
            </a:extLst>
          </p:cNvPr>
          <p:cNvSpPr>
            <a:spLocks noGrp="1"/>
          </p:cNvSpPr>
          <p:nvPr>
            <p:ph idx="1"/>
          </p:nvPr>
        </p:nvSpPr>
        <p:spPr>
          <a:xfrm>
            <a:off x="384008" y="927149"/>
            <a:ext cx="3819024" cy="1220869"/>
          </a:xfrm>
        </p:spPr>
        <p:txBody>
          <a:bodyPr/>
          <a:lstStyle/>
          <a:p>
            <a:r>
              <a:rPr lang="en-GB" dirty="0"/>
              <a:t>One – hail, fire and blood</a:t>
            </a:r>
          </a:p>
          <a:p>
            <a:r>
              <a:rPr lang="en-GB" dirty="0"/>
              <a:t>Two – giant fiery mountain</a:t>
            </a:r>
          </a:p>
        </p:txBody>
      </p:sp>
      <p:pic>
        <p:nvPicPr>
          <p:cNvPr id="8194" name="Picture 2" descr="Image result for medieval image of the second trumpet">
            <a:extLst>
              <a:ext uri="{FF2B5EF4-FFF2-40B4-BE49-F238E27FC236}">
                <a16:creationId xmlns:a16="http://schemas.microsoft.com/office/drawing/2014/main" id="{7082BE12-5BC7-4ADB-8128-80110459E7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1314" y="2294625"/>
            <a:ext cx="5022181" cy="4192244"/>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Image result for medieval image of the third trumpet">
            <a:extLst>
              <a:ext uri="{FF2B5EF4-FFF2-40B4-BE49-F238E27FC236}">
                <a16:creationId xmlns:a16="http://schemas.microsoft.com/office/drawing/2014/main" id="{C8B99F9C-6A29-4F9C-9665-B742CDE21D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8507" y="2329044"/>
            <a:ext cx="5275341" cy="4123405"/>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819FD0D0-FE42-4209-A64A-85BC3D2C5BF9}"/>
              </a:ext>
            </a:extLst>
          </p:cNvPr>
          <p:cNvSpPr txBox="1">
            <a:spLocks/>
          </p:cNvSpPr>
          <p:nvPr/>
        </p:nvSpPr>
        <p:spPr>
          <a:xfrm>
            <a:off x="4426166" y="943235"/>
            <a:ext cx="3819024" cy="1181785"/>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dirty="0"/>
              <a:t>Three – Wormwood star</a:t>
            </a:r>
          </a:p>
          <a:p>
            <a:r>
              <a:rPr lang="en-GB" dirty="0"/>
              <a:t>Four – Darkness</a:t>
            </a:r>
          </a:p>
        </p:txBody>
      </p:sp>
    </p:spTree>
    <p:extLst>
      <p:ext uri="{BB962C8B-B14F-4D97-AF65-F5344CB8AC3E}">
        <p14:creationId xmlns:p14="http://schemas.microsoft.com/office/powerpoint/2010/main" val="78139163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A888A6-5B71-4EBB-9EE7-4932E5D7D726}"/>
              </a:ext>
            </a:extLst>
          </p:cNvPr>
          <p:cNvSpPr>
            <a:spLocks noGrp="1"/>
          </p:cNvSpPr>
          <p:nvPr>
            <p:ph idx="1"/>
          </p:nvPr>
        </p:nvSpPr>
        <p:spPr>
          <a:xfrm>
            <a:off x="280506" y="1703693"/>
            <a:ext cx="2671241" cy="3450613"/>
          </a:xfrm>
        </p:spPr>
        <p:txBody>
          <a:bodyPr/>
          <a:lstStyle/>
          <a:p>
            <a:r>
              <a:rPr lang="en-GB" dirty="0"/>
              <a:t>Five – THE FIRST WOE</a:t>
            </a:r>
          </a:p>
        </p:txBody>
      </p:sp>
      <p:pic>
        <p:nvPicPr>
          <p:cNvPr id="9218" name="Picture 2" descr="Image result for medieval image of trumpets of the apocalypse">
            <a:extLst>
              <a:ext uri="{FF2B5EF4-FFF2-40B4-BE49-F238E27FC236}">
                <a16:creationId xmlns:a16="http://schemas.microsoft.com/office/drawing/2014/main" id="{D625DE7A-60FC-4C9A-8A7C-9A39D3EFB4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7891" y="509531"/>
            <a:ext cx="8132846" cy="5778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86058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990460-B607-41CA-936B-430F45C40B92}"/>
              </a:ext>
            </a:extLst>
          </p:cNvPr>
          <p:cNvSpPr>
            <a:spLocks noGrp="1"/>
          </p:cNvSpPr>
          <p:nvPr>
            <p:ph idx="1"/>
          </p:nvPr>
        </p:nvSpPr>
        <p:spPr>
          <a:xfrm>
            <a:off x="1451579" y="1957137"/>
            <a:ext cx="10018526" cy="3509208"/>
          </a:xfrm>
        </p:spPr>
        <p:txBody>
          <a:bodyPr/>
          <a:lstStyle/>
          <a:p>
            <a:r>
              <a:rPr lang="en-GB" dirty="0"/>
              <a:t>Six – THE SECOND WOE</a:t>
            </a:r>
          </a:p>
          <a:p>
            <a:r>
              <a:rPr lang="en-GB" dirty="0"/>
              <a:t>INTERLUDE – John measures the Temple</a:t>
            </a:r>
          </a:p>
          <a:p>
            <a:r>
              <a:rPr lang="en-GB" dirty="0"/>
              <a:t>Seven – THE THIRD WOE – the presentation of the Seven Bowls</a:t>
            </a:r>
          </a:p>
        </p:txBody>
      </p:sp>
    </p:spTree>
    <p:extLst>
      <p:ext uri="{BB962C8B-B14F-4D97-AF65-F5344CB8AC3E}">
        <p14:creationId xmlns:p14="http://schemas.microsoft.com/office/powerpoint/2010/main" val="35303001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E026-1DC8-4D75-93B8-C8F911E68CAE}"/>
              </a:ext>
            </a:extLst>
          </p:cNvPr>
          <p:cNvSpPr>
            <a:spLocks noGrp="1"/>
          </p:cNvSpPr>
          <p:nvPr>
            <p:ph type="title"/>
          </p:nvPr>
        </p:nvSpPr>
        <p:spPr/>
        <p:txBody>
          <a:bodyPr/>
          <a:lstStyle/>
          <a:p>
            <a:r>
              <a:rPr lang="en-GB" dirty="0"/>
              <a:t>The Seven Spiritual Figures</a:t>
            </a:r>
          </a:p>
        </p:txBody>
      </p:sp>
      <p:sp>
        <p:nvSpPr>
          <p:cNvPr id="3" name="Content Placeholder 2">
            <a:extLst>
              <a:ext uri="{FF2B5EF4-FFF2-40B4-BE49-F238E27FC236}">
                <a16:creationId xmlns:a16="http://schemas.microsoft.com/office/drawing/2014/main" id="{1C6F779A-891D-4842-B2F2-5F2B916E4414}"/>
              </a:ext>
            </a:extLst>
          </p:cNvPr>
          <p:cNvSpPr>
            <a:spLocks noGrp="1"/>
          </p:cNvSpPr>
          <p:nvPr>
            <p:ph idx="1"/>
          </p:nvPr>
        </p:nvSpPr>
        <p:spPr/>
        <p:txBody>
          <a:bodyPr/>
          <a:lstStyle/>
          <a:p>
            <a:r>
              <a:rPr lang="en-GB" dirty="0"/>
              <a:t>A woman pregnant with a male child</a:t>
            </a:r>
          </a:p>
          <a:p>
            <a:r>
              <a:rPr lang="en-GB" dirty="0"/>
              <a:t>A great dragon who wants to devour the child, but who is defeated by Michael the Evangelist</a:t>
            </a:r>
          </a:p>
          <a:p>
            <a:r>
              <a:rPr lang="en-GB" dirty="0"/>
              <a:t>Beast from the sea</a:t>
            </a:r>
          </a:p>
          <a:p>
            <a:r>
              <a:rPr lang="en-GB" dirty="0"/>
              <a:t>Beast from the earth</a:t>
            </a:r>
          </a:p>
          <a:p>
            <a:r>
              <a:rPr lang="en-GB" dirty="0"/>
              <a:t>Lamb standing on Mount Zion: watches the destruction of new Babylon, and receives great praise.</a:t>
            </a:r>
          </a:p>
        </p:txBody>
      </p:sp>
    </p:spTree>
    <p:extLst>
      <p:ext uri="{BB962C8B-B14F-4D97-AF65-F5344CB8AC3E}">
        <p14:creationId xmlns:p14="http://schemas.microsoft.com/office/powerpoint/2010/main" val="19304924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8F948-221E-41BF-AC9F-84CEAFCE28CC}"/>
              </a:ext>
            </a:extLst>
          </p:cNvPr>
          <p:cNvSpPr>
            <a:spLocks noGrp="1"/>
          </p:cNvSpPr>
          <p:nvPr>
            <p:ph type="title"/>
          </p:nvPr>
        </p:nvSpPr>
        <p:spPr/>
        <p:txBody>
          <a:bodyPr/>
          <a:lstStyle/>
          <a:p>
            <a:r>
              <a:rPr lang="en-GB" dirty="0"/>
              <a:t>The Judgement</a:t>
            </a:r>
          </a:p>
        </p:txBody>
      </p:sp>
      <p:sp>
        <p:nvSpPr>
          <p:cNvPr id="3" name="Content Placeholder 2">
            <a:extLst>
              <a:ext uri="{FF2B5EF4-FFF2-40B4-BE49-F238E27FC236}">
                <a16:creationId xmlns:a16="http://schemas.microsoft.com/office/drawing/2014/main" id="{C78C3870-1C11-4B9C-8548-B74B9BAF5A05}"/>
              </a:ext>
            </a:extLst>
          </p:cNvPr>
          <p:cNvSpPr>
            <a:spLocks noGrp="1"/>
          </p:cNvSpPr>
          <p:nvPr>
            <p:ph idx="1"/>
          </p:nvPr>
        </p:nvSpPr>
        <p:spPr/>
        <p:txBody>
          <a:bodyPr/>
          <a:lstStyle/>
          <a:p>
            <a:r>
              <a:rPr lang="en-GB" dirty="0"/>
              <a:t>Beast and false prophets are cast into Gehenna – the lake of fire</a:t>
            </a:r>
          </a:p>
          <a:p>
            <a:r>
              <a:rPr lang="en-GB" dirty="0"/>
              <a:t>The dragon is imprisoned in the Bottomless pit for 1000 years</a:t>
            </a:r>
          </a:p>
          <a:p>
            <a:r>
              <a:rPr lang="en-GB" dirty="0"/>
              <a:t>Resurrected martyrs live and reign with Christ for 1000 years</a:t>
            </a:r>
          </a:p>
          <a:p>
            <a:r>
              <a:rPr lang="en-GB" dirty="0"/>
              <a:t>Dragon escapes! Wages the final war of Armageddon.</a:t>
            </a:r>
          </a:p>
          <a:p>
            <a:r>
              <a:rPr lang="en-GB" dirty="0"/>
              <a:t>Last Judgement</a:t>
            </a:r>
          </a:p>
          <a:p>
            <a:r>
              <a:rPr lang="en-GB" dirty="0"/>
              <a:t>New Jerusalem</a:t>
            </a:r>
          </a:p>
          <a:p>
            <a:pPr marL="0" indent="0">
              <a:buNone/>
            </a:pPr>
            <a:endParaRPr lang="en-GB" dirty="0"/>
          </a:p>
        </p:txBody>
      </p:sp>
    </p:spTree>
    <p:extLst>
      <p:ext uri="{BB962C8B-B14F-4D97-AF65-F5344CB8AC3E}">
        <p14:creationId xmlns:p14="http://schemas.microsoft.com/office/powerpoint/2010/main" val="394001009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D37A2-B3D3-45BE-BE82-2557A8CC768B}"/>
              </a:ext>
            </a:extLst>
          </p:cNvPr>
          <p:cNvSpPr>
            <a:spLocks noGrp="1"/>
          </p:cNvSpPr>
          <p:nvPr>
            <p:ph type="title"/>
          </p:nvPr>
        </p:nvSpPr>
        <p:spPr>
          <a:xfrm>
            <a:off x="1451579" y="342420"/>
            <a:ext cx="9291215" cy="1049235"/>
          </a:xfrm>
        </p:spPr>
        <p:txBody>
          <a:bodyPr/>
          <a:lstStyle/>
          <a:p>
            <a:r>
              <a:rPr lang="en-GB" dirty="0"/>
              <a:t>Additions</a:t>
            </a:r>
          </a:p>
        </p:txBody>
      </p:sp>
      <p:sp>
        <p:nvSpPr>
          <p:cNvPr id="3" name="Content Placeholder 2">
            <a:extLst>
              <a:ext uri="{FF2B5EF4-FFF2-40B4-BE49-F238E27FC236}">
                <a16:creationId xmlns:a16="http://schemas.microsoft.com/office/drawing/2014/main" id="{CABFECAF-4DC7-4DB8-AE41-A715D672A86F}"/>
              </a:ext>
            </a:extLst>
          </p:cNvPr>
          <p:cNvSpPr>
            <a:spLocks noGrp="1"/>
          </p:cNvSpPr>
          <p:nvPr>
            <p:ph idx="1"/>
          </p:nvPr>
        </p:nvSpPr>
        <p:spPr>
          <a:xfrm>
            <a:off x="1451579" y="1155032"/>
            <a:ext cx="9291215" cy="4924926"/>
          </a:xfrm>
        </p:spPr>
        <p:txBody>
          <a:bodyPr>
            <a:normAutofit lnSpcReduction="10000"/>
          </a:bodyPr>
          <a:lstStyle/>
          <a:p>
            <a:r>
              <a:rPr lang="en-GB" sz="2800" dirty="0"/>
              <a:t>Reform and renewal of the Church</a:t>
            </a:r>
          </a:p>
          <a:p>
            <a:r>
              <a:rPr lang="en-GB" sz="2800" dirty="0"/>
              <a:t>Schism healed</a:t>
            </a:r>
          </a:p>
          <a:p>
            <a:r>
              <a:rPr lang="en-GB" sz="2800" dirty="0"/>
              <a:t>Jerusalem regained</a:t>
            </a:r>
          </a:p>
          <a:p>
            <a:r>
              <a:rPr lang="en-GB" sz="2800" dirty="0"/>
              <a:t>Conversion of the Infidels</a:t>
            </a:r>
          </a:p>
          <a:p>
            <a:r>
              <a:rPr lang="en-GB" sz="2800" dirty="0"/>
              <a:t>Jews enter the Church</a:t>
            </a:r>
          </a:p>
          <a:p>
            <a:endParaRPr lang="en-GB" sz="2800" dirty="0"/>
          </a:p>
          <a:p>
            <a:r>
              <a:rPr lang="en-GB" sz="2800" dirty="0"/>
              <a:t>Papal centrality</a:t>
            </a:r>
          </a:p>
          <a:p>
            <a:r>
              <a:rPr lang="en-GB" sz="2800" dirty="0"/>
              <a:t>Persistent calls for reform</a:t>
            </a:r>
          </a:p>
        </p:txBody>
      </p:sp>
    </p:spTree>
    <p:extLst>
      <p:ext uri="{BB962C8B-B14F-4D97-AF65-F5344CB8AC3E}">
        <p14:creationId xmlns:p14="http://schemas.microsoft.com/office/powerpoint/2010/main" val="8169744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1E47D-E324-4C0D-B234-D8DA46059CED}"/>
              </a:ext>
            </a:extLst>
          </p:cNvPr>
          <p:cNvSpPr>
            <a:spLocks noGrp="1"/>
          </p:cNvSpPr>
          <p:nvPr>
            <p:ph type="title"/>
          </p:nvPr>
        </p:nvSpPr>
        <p:spPr/>
        <p:txBody>
          <a:bodyPr/>
          <a:lstStyle/>
          <a:p>
            <a:r>
              <a:rPr lang="en-GB" dirty="0"/>
              <a:t>Historical Understanding</a:t>
            </a:r>
          </a:p>
        </p:txBody>
      </p:sp>
      <p:sp>
        <p:nvSpPr>
          <p:cNvPr id="3" name="Content Placeholder 2">
            <a:extLst>
              <a:ext uri="{FF2B5EF4-FFF2-40B4-BE49-F238E27FC236}">
                <a16:creationId xmlns:a16="http://schemas.microsoft.com/office/drawing/2014/main" id="{D719ED3F-8C7B-4CCC-ACD2-8FC2CEEA694C}"/>
              </a:ext>
            </a:extLst>
          </p:cNvPr>
          <p:cNvSpPr>
            <a:spLocks noGrp="1"/>
          </p:cNvSpPr>
          <p:nvPr>
            <p:ph idx="1"/>
          </p:nvPr>
        </p:nvSpPr>
        <p:spPr>
          <a:xfrm>
            <a:off x="1451579" y="2015732"/>
            <a:ext cx="4981305" cy="3450613"/>
          </a:xfrm>
        </p:spPr>
        <p:txBody>
          <a:bodyPr/>
          <a:lstStyle/>
          <a:p>
            <a:pPr marL="0" indent="0">
              <a:buNone/>
            </a:pPr>
            <a:r>
              <a:rPr lang="en-GB" u="sng" dirty="0"/>
              <a:t>Matthew Paris</a:t>
            </a:r>
          </a:p>
          <a:p>
            <a:r>
              <a:rPr lang="en-GB" dirty="0" err="1"/>
              <a:t>Chronica</a:t>
            </a:r>
            <a:r>
              <a:rPr lang="en-GB" dirty="0"/>
              <a:t> </a:t>
            </a:r>
            <a:r>
              <a:rPr lang="en-GB" dirty="0" err="1"/>
              <a:t>Maiora</a:t>
            </a:r>
            <a:r>
              <a:rPr lang="en-GB" dirty="0"/>
              <a:t>, year 1250 summary</a:t>
            </a:r>
          </a:p>
          <a:p>
            <a:r>
              <a:rPr lang="en-GB" dirty="0"/>
              <a:t>“prodigies and amazing novelties”</a:t>
            </a:r>
          </a:p>
          <a:p>
            <a:r>
              <a:rPr lang="en-GB" dirty="0"/>
              <a:t>1247 – Earthquake</a:t>
            </a:r>
          </a:p>
          <a:p>
            <a:r>
              <a:rPr lang="en-GB" dirty="0"/>
              <a:t>1247 – Falling stars</a:t>
            </a:r>
          </a:p>
        </p:txBody>
      </p:sp>
      <p:pic>
        <p:nvPicPr>
          <p:cNvPr id="10242" name="Picture 2" descr="Image result for matthew paris">
            <a:extLst>
              <a:ext uri="{FF2B5EF4-FFF2-40B4-BE49-F238E27FC236}">
                <a16:creationId xmlns:a16="http://schemas.microsoft.com/office/drawing/2014/main" id="{6DC9FBF7-C696-48C9-B4F3-05CA8BD48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6538" y="2036063"/>
            <a:ext cx="5114250" cy="3257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323782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13EF9A-B5B1-4B27-BB55-F0783541D454}"/>
              </a:ext>
            </a:extLst>
          </p:cNvPr>
          <p:cNvSpPr>
            <a:spLocks noGrp="1"/>
          </p:cNvSpPr>
          <p:nvPr>
            <p:ph idx="1"/>
          </p:nvPr>
        </p:nvSpPr>
        <p:spPr>
          <a:xfrm>
            <a:off x="1451579" y="609600"/>
            <a:ext cx="9729768" cy="4856745"/>
          </a:xfrm>
        </p:spPr>
        <p:txBody>
          <a:bodyPr>
            <a:normAutofit fontScale="92500" lnSpcReduction="10000"/>
          </a:bodyPr>
          <a:lstStyle/>
          <a:p>
            <a:pPr marL="0" indent="0" algn="just">
              <a:buNone/>
            </a:pPr>
            <a:r>
              <a:rPr lang="en-GB" sz="3200" dirty="0"/>
              <a:t>Henry of Hereford:</a:t>
            </a:r>
          </a:p>
          <a:p>
            <a:pPr marL="0" indent="0" algn="just">
              <a:buNone/>
            </a:pPr>
            <a:r>
              <a:rPr lang="en-US" sz="3200" dirty="0">
                <a:latin typeface="Calibri" panose="020F0502020204030204" pitchFamily="34" charset="0"/>
                <a:ea typeface="Times New Roman" panose="02020603050405020304" pitchFamily="18" charset="0"/>
              </a:rPr>
              <a:t>“In the 31</a:t>
            </a:r>
            <a:r>
              <a:rPr lang="en-US" sz="3200" baseline="30000" dirty="0">
                <a:latin typeface="Calibri" panose="020F0502020204030204" pitchFamily="34" charset="0"/>
                <a:ea typeface="Times New Roman" panose="02020603050405020304" pitchFamily="18" charset="0"/>
              </a:rPr>
              <a:t>st</a:t>
            </a:r>
            <a:r>
              <a:rPr lang="en-US" sz="3200" dirty="0">
                <a:latin typeface="Calibri" panose="020F0502020204030204" pitchFamily="34" charset="0"/>
                <a:ea typeface="Times New Roman" panose="02020603050405020304" pitchFamily="18" charset="0"/>
              </a:rPr>
              <a:t> year of Emperor Lewis, around the feast of the Conversion of St Paul [25 January] there was an earthquake throughout Carinthia and Carniola which was so severe that everyone feared for their lives…in this year fire falling from heaven consumed the land of the Turks for 16 days…for a few days it rained toads and snakes, by which many men were killed…a pestilence has gathered strength in many parts of the world.”</a:t>
            </a:r>
            <a:endParaRPr lang="en-GB" sz="3200" dirty="0"/>
          </a:p>
          <a:p>
            <a:pPr marL="0" indent="0">
              <a:buNone/>
            </a:pPr>
            <a:endParaRPr lang="en-GB" dirty="0"/>
          </a:p>
        </p:txBody>
      </p:sp>
    </p:spTree>
    <p:extLst>
      <p:ext uri="{BB962C8B-B14F-4D97-AF65-F5344CB8AC3E}">
        <p14:creationId xmlns:p14="http://schemas.microsoft.com/office/powerpoint/2010/main" val="19572933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F4BB36-58BC-4492-970A-E0F3F7391A96}"/>
              </a:ext>
            </a:extLst>
          </p:cNvPr>
          <p:cNvSpPr>
            <a:spLocks noGrp="1"/>
          </p:cNvSpPr>
          <p:nvPr>
            <p:ph idx="1"/>
          </p:nvPr>
        </p:nvSpPr>
        <p:spPr>
          <a:xfrm>
            <a:off x="1042737" y="352926"/>
            <a:ext cx="10186737" cy="5614737"/>
          </a:xfrm>
        </p:spPr>
        <p:txBody>
          <a:bodyPr>
            <a:normAutofit fontScale="92500" lnSpcReduction="10000"/>
          </a:bodyPr>
          <a:lstStyle/>
          <a:p>
            <a:pPr marL="0" indent="0" algn="just">
              <a:buNone/>
            </a:pPr>
            <a:r>
              <a:rPr lang="en-GB" sz="2400" dirty="0"/>
              <a:t>Chronicle of the </a:t>
            </a:r>
            <a:r>
              <a:rPr lang="en-GB" sz="2400" dirty="0" err="1"/>
              <a:t>Neuberg</a:t>
            </a:r>
            <a:r>
              <a:rPr lang="en-GB" sz="2400" dirty="0"/>
              <a:t> monastery:</a:t>
            </a:r>
          </a:p>
          <a:p>
            <a:pPr marL="0" indent="0" algn="just">
              <a:buNone/>
            </a:pPr>
            <a:r>
              <a:rPr lang="en-US" sz="2400" dirty="0">
                <a:latin typeface="Calibri" panose="020F0502020204030204" pitchFamily="34" charset="0"/>
                <a:ea typeface="Times New Roman" panose="02020603050405020304" pitchFamily="18" charset="0"/>
              </a:rPr>
              <a:t>“In 1348, on the feast of the Conversion of St Paul [25 January]…a terrible earthquake struck the whole region [Carinthia in Austria]…In the same year there were immense upheavals in many parts of the world, as the result of a cruel pestilence which first broke out in countries across the sea and killed everyone in various horrifying ways. First, through the malignant influence of the planets and the corruption of the air, men and animals in those countries were struck motionless while going about their business, as if turned to stone. Then, in the countries where ginger comes from, a deadly rain fell, mixed with serpents and all sorts of pestilential worms, and instantly killed everyone it touched. Not far from that country dreadful fire descended from heaven and consumed everything in its path…The smoke which arose was so contagious that merchants watching from a long way off were immediately infected and several died on the spot…Scholars could not decide whether such a deadly year was due to the vagaries of the planets or the corrupted air, but could only commit everything to God’s will.”</a:t>
            </a:r>
            <a:endParaRPr lang="en-GB" sz="2400" dirty="0"/>
          </a:p>
        </p:txBody>
      </p:sp>
    </p:spTree>
    <p:extLst>
      <p:ext uri="{BB962C8B-B14F-4D97-AF65-F5344CB8AC3E}">
        <p14:creationId xmlns:p14="http://schemas.microsoft.com/office/powerpoint/2010/main" val="404174405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Related image">
            <a:extLst>
              <a:ext uri="{FF2B5EF4-FFF2-40B4-BE49-F238E27FC236}">
                <a16:creationId xmlns:a16="http://schemas.microsoft.com/office/drawing/2014/main" id="{FF457F4E-A010-4083-8F27-441197CF83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510" y="200025"/>
            <a:ext cx="5715000" cy="645795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mage result for mappa mundi monsters">
            <a:extLst>
              <a:ext uri="{FF2B5EF4-FFF2-40B4-BE49-F238E27FC236}">
                <a16:creationId xmlns:a16="http://schemas.microsoft.com/office/drawing/2014/main" id="{DE763808-175F-493B-BE5C-8E4FD3C70A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5245" y="333040"/>
            <a:ext cx="4279232" cy="3095960"/>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Image result for mappa mundi monsters">
            <a:extLst>
              <a:ext uri="{FF2B5EF4-FFF2-40B4-BE49-F238E27FC236}">
                <a16:creationId xmlns:a16="http://schemas.microsoft.com/office/drawing/2014/main" id="{F9F18D8A-B810-4252-9FE8-E8B3FBBC29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6651" y="3749804"/>
            <a:ext cx="4636420" cy="2968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404858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EC497-2627-417D-87FD-C548B14875D9}"/>
              </a:ext>
            </a:extLst>
          </p:cNvPr>
          <p:cNvSpPr>
            <a:spLocks noGrp="1"/>
          </p:cNvSpPr>
          <p:nvPr>
            <p:ph type="title"/>
          </p:nvPr>
        </p:nvSpPr>
        <p:spPr>
          <a:xfrm>
            <a:off x="6448926" y="1638708"/>
            <a:ext cx="5112015" cy="1049235"/>
          </a:xfrm>
        </p:spPr>
        <p:txBody>
          <a:bodyPr/>
          <a:lstStyle/>
          <a:p>
            <a:r>
              <a:rPr lang="en-GB" dirty="0"/>
              <a:t>The LAST JUDGEMENT</a:t>
            </a:r>
          </a:p>
        </p:txBody>
      </p:sp>
      <p:pic>
        <p:nvPicPr>
          <p:cNvPr id="4" name="Picture 3">
            <a:extLst>
              <a:ext uri="{FF2B5EF4-FFF2-40B4-BE49-F238E27FC236}">
                <a16:creationId xmlns:a16="http://schemas.microsoft.com/office/drawing/2014/main" id="{E491CA8A-9D14-4249-80C5-F8FACCEC2A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86" y="0"/>
            <a:ext cx="6104586" cy="6867659"/>
          </a:xfrm>
          <a:prstGeom prst="rect">
            <a:avLst/>
          </a:prstGeom>
        </p:spPr>
      </p:pic>
      <p:pic>
        <p:nvPicPr>
          <p:cNvPr id="5" name="Picture 4">
            <a:extLst>
              <a:ext uri="{FF2B5EF4-FFF2-40B4-BE49-F238E27FC236}">
                <a16:creationId xmlns:a16="http://schemas.microsoft.com/office/drawing/2014/main" id="{8AD5F4AD-B8D8-41A9-9D39-46BCEFE3460C}"/>
              </a:ext>
            </a:extLst>
          </p:cNvPr>
          <p:cNvPicPr>
            <a:picLocks noChangeAspect="1"/>
          </p:cNvPicPr>
          <p:nvPr/>
        </p:nvPicPr>
        <p:blipFill rotWithShape="1">
          <a:blip r:embed="rId2">
            <a:extLst>
              <a:ext uri="{28A0092B-C50C-407E-A947-70E740481C1C}">
                <a14:useLocalDpi xmlns:a14="http://schemas.microsoft.com/office/drawing/2010/main" val="0"/>
              </a:ext>
            </a:extLst>
          </a:blip>
          <a:srcRect l="63957" b="72123"/>
          <a:stretch/>
        </p:blipFill>
        <p:spPr>
          <a:xfrm>
            <a:off x="7595484" y="2962810"/>
            <a:ext cx="3043942" cy="2648625"/>
          </a:xfrm>
          <a:prstGeom prst="rect">
            <a:avLst/>
          </a:prstGeom>
        </p:spPr>
      </p:pic>
    </p:spTree>
    <p:extLst>
      <p:ext uri="{BB962C8B-B14F-4D97-AF65-F5344CB8AC3E}">
        <p14:creationId xmlns:p14="http://schemas.microsoft.com/office/powerpoint/2010/main" val="96411427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B29D45-8771-409C-9917-01B03082528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001" y="101600"/>
            <a:ext cx="9115864" cy="6476011"/>
          </a:xfrm>
          <a:prstGeom prst="rect">
            <a:avLst/>
          </a:prstGeom>
        </p:spPr>
      </p:pic>
      <p:sp>
        <p:nvSpPr>
          <p:cNvPr id="5" name="Rectangle 4">
            <a:extLst>
              <a:ext uri="{FF2B5EF4-FFF2-40B4-BE49-F238E27FC236}">
                <a16:creationId xmlns:a16="http://schemas.microsoft.com/office/drawing/2014/main" id="{B2CF3F01-2329-473B-AB55-77E80CC8653C}"/>
              </a:ext>
            </a:extLst>
          </p:cNvPr>
          <p:cNvSpPr/>
          <p:nvPr/>
        </p:nvSpPr>
        <p:spPr>
          <a:xfrm>
            <a:off x="9560560" y="2063094"/>
            <a:ext cx="2275840" cy="1754326"/>
          </a:xfrm>
          <a:prstGeom prst="rect">
            <a:avLst/>
          </a:prstGeom>
        </p:spPr>
        <p:txBody>
          <a:bodyPr wrap="square">
            <a:spAutoFit/>
          </a:bodyPr>
          <a:lstStyle/>
          <a:p>
            <a:r>
              <a:rPr lang="en-US" i="1" dirty="0"/>
              <a:t>Last Judgment Triptych</a:t>
            </a:r>
          </a:p>
          <a:p>
            <a:r>
              <a:rPr lang="en-US" dirty="0"/>
              <a:t>Hans Memling, 1467-1471</a:t>
            </a:r>
          </a:p>
          <a:p>
            <a:r>
              <a:rPr lang="en-US" dirty="0"/>
              <a:t>Gdansk, </a:t>
            </a:r>
            <a:r>
              <a:rPr lang="en-US" dirty="0" err="1"/>
              <a:t>Muzeum</a:t>
            </a:r>
            <a:r>
              <a:rPr lang="en-US" dirty="0"/>
              <a:t> </a:t>
            </a:r>
            <a:r>
              <a:rPr lang="en-US" dirty="0" err="1"/>
              <a:t>Narodowe</a:t>
            </a:r>
            <a:endParaRPr lang="en-US" dirty="0"/>
          </a:p>
        </p:txBody>
      </p:sp>
    </p:spTree>
    <p:extLst>
      <p:ext uri="{BB962C8B-B14F-4D97-AF65-F5344CB8AC3E}">
        <p14:creationId xmlns:p14="http://schemas.microsoft.com/office/powerpoint/2010/main" val="134854903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344F96-49E2-4225-89DA-8E7251A619C9}"/>
              </a:ext>
            </a:extLst>
          </p:cNvPr>
          <p:cNvSpPr>
            <a:spLocks noGrp="1"/>
          </p:cNvSpPr>
          <p:nvPr>
            <p:ph idx="1"/>
          </p:nvPr>
        </p:nvSpPr>
        <p:spPr>
          <a:xfrm>
            <a:off x="986359" y="1703693"/>
            <a:ext cx="3345010" cy="3450613"/>
          </a:xfrm>
        </p:spPr>
        <p:txBody>
          <a:bodyPr/>
          <a:lstStyle/>
          <a:p>
            <a:r>
              <a:rPr lang="en-GB" dirty="0"/>
              <a:t>Margaret of York’s Visionary and Apocalypse manuscript, c. 1475</a:t>
            </a:r>
          </a:p>
        </p:txBody>
      </p:sp>
      <p:pic>
        <p:nvPicPr>
          <p:cNvPr id="4" name="Picture 3">
            <a:extLst>
              <a:ext uri="{FF2B5EF4-FFF2-40B4-BE49-F238E27FC236}">
                <a16:creationId xmlns:a16="http://schemas.microsoft.com/office/drawing/2014/main" id="{62651F24-9180-427D-A88D-FB4FE08BAF77}"/>
              </a:ext>
            </a:extLst>
          </p:cNvPr>
          <p:cNvPicPr>
            <a:picLocks noChangeAspect="1"/>
          </p:cNvPicPr>
          <p:nvPr/>
        </p:nvPicPr>
        <p:blipFill rotWithShape="1">
          <a:blip r:embed="rId2">
            <a:extLst>
              <a:ext uri="{28A0092B-C50C-407E-A947-70E740481C1C}">
                <a14:useLocalDpi xmlns:a14="http://schemas.microsoft.com/office/drawing/2010/main" val="0"/>
              </a:ext>
            </a:extLst>
          </a:blip>
          <a:srcRect l="18293" t="3866" r="6259" b="7888"/>
          <a:stretch/>
        </p:blipFill>
        <p:spPr>
          <a:xfrm>
            <a:off x="5121499" y="0"/>
            <a:ext cx="7070501" cy="6880433"/>
          </a:xfrm>
          <a:prstGeom prst="rect">
            <a:avLst/>
          </a:prstGeom>
        </p:spPr>
      </p:pic>
    </p:spTree>
    <p:extLst>
      <p:ext uri="{BB962C8B-B14F-4D97-AF65-F5344CB8AC3E}">
        <p14:creationId xmlns:p14="http://schemas.microsoft.com/office/powerpoint/2010/main" val="313795437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s://static1.squarespace.com/static/56829c58a2bab87f93ee4d6a/t/5aa7eb568165f594c0638a21/1520954209317/lead+photo.jpg?format=2500w">
            <a:extLst>
              <a:ext uri="{FF2B5EF4-FFF2-40B4-BE49-F238E27FC236}">
                <a16:creationId xmlns:a16="http://schemas.microsoft.com/office/drawing/2014/main" id="{8DF0AEEA-10D8-4EF0-945E-F5B252BD93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0505"/>
            <a:ext cx="12192000" cy="654526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BF3541E-1D72-4437-97B0-CA1D788780A8}"/>
              </a:ext>
            </a:extLst>
          </p:cNvPr>
          <p:cNvSpPr>
            <a:spLocks noGrp="1"/>
          </p:cNvSpPr>
          <p:nvPr>
            <p:ph type="title"/>
          </p:nvPr>
        </p:nvSpPr>
        <p:spPr>
          <a:xfrm>
            <a:off x="1450392" y="5808765"/>
            <a:ext cx="9291215" cy="1049235"/>
          </a:xfrm>
          <a:solidFill>
            <a:schemeClr val="tx1">
              <a:alpha val="79000"/>
            </a:schemeClr>
          </a:solidFill>
        </p:spPr>
        <p:txBody>
          <a:bodyPr/>
          <a:lstStyle/>
          <a:p>
            <a:r>
              <a:rPr lang="en-GB" dirty="0"/>
              <a:t>Resurrection of the Dead</a:t>
            </a:r>
          </a:p>
        </p:txBody>
      </p:sp>
    </p:spTree>
    <p:extLst>
      <p:ext uri="{BB962C8B-B14F-4D97-AF65-F5344CB8AC3E}">
        <p14:creationId xmlns:p14="http://schemas.microsoft.com/office/powerpoint/2010/main" val="277683616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657F14-6A13-4121-8E88-605DFEEFE758}"/>
              </a:ext>
            </a:extLst>
          </p:cNvPr>
          <p:cNvSpPr>
            <a:spLocks noGrp="1"/>
          </p:cNvSpPr>
          <p:nvPr>
            <p:ph idx="1"/>
          </p:nvPr>
        </p:nvSpPr>
        <p:spPr>
          <a:xfrm>
            <a:off x="5921375" y="25287"/>
            <a:ext cx="6270625" cy="921197"/>
          </a:xfrm>
        </p:spPr>
        <p:txBody>
          <a:bodyPr/>
          <a:lstStyle/>
          <a:p>
            <a:r>
              <a:rPr lang="en-GB" dirty="0"/>
              <a:t>Last Judgement, west wall of Santa Maria Assunta, at </a:t>
            </a:r>
            <a:r>
              <a:rPr lang="en-GB" dirty="0" err="1"/>
              <a:t>Torcello</a:t>
            </a:r>
            <a:r>
              <a:rPr lang="en-GB" dirty="0"/>
              <a:t>, Italy, C11th</a:t>
            </a:r>
          </a:p>
        </p:txBody>
      </p:sp>
      <p:pic>
        <p:nvPicPr>
          <p:cNvPr id="16386" name="Picture 2" descr="Figure 4:&amp;nbsp;The Last Judgment is depicted in this eleventh-century mosaic on the west wall of the basilica church of Santa Maria Assunta at Torcello, Italy. Photo Â© User: Ismoon / Wikimedia Commons / CC-BY-SA-3.0.">
            <a:extLst>
              <a:ext uri="{FF2B5EF4-FFF2-40B4-BE49-F238E27FC236}">
                <a16:creationId xmlns:a16="http://schemas.microsoft.com/office/drawing/2014/main" id="{DC353299-CD80-4D2B-9E4A-FD7236B85D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225" y="0"/>
            <a:ext cx="513715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Related image">
            <a:extLst>
              <a:ext uri="{FF2B5EF4-FFF2-40B4-BE49-F238E27FC236}">
                <a16:creationId xmlns:a16="http://schemas.microsoft.com/office/drawing/2014/main" id="{8DA88E3B-4833-4EF2-8F1A-B4FBBDB720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7725" y="946484"/>
            <a:ext cx="51816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700308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68DC7-2A79-464D-842A-30080B031A69}"/>
              </a:ext>
            </a:extLst>
          </p:cNvPr>
          <p:cNvSpPr>
            <a:spLocks noGrp="1"/>
          </p:cNvSpPr>
          <p:nvPr>
            <p:ph type="title"/>
          </p:nvPr>
        </p:nvSpPr>
        <p:spPr>
          <a:xfrm>
            <a:off x="4061514" y="1992186"/>
            <a:ext cx="4208728" cy="1049235"/>
          </a:xfrm>
        </p:spPr>
        <p:txBody>
          <a:bodyPr/>
          <a:lstStyle/>
          <a:p>
            <a:r>
              <a:rPr lang="en-GB" dirty="0"/>
              <a:t>Theological Speculation</a:t>
            </a:r>
          </a:p>
        </p:txBody>
      </p:sp>
      <p:pic>
        <p:nvPicPr>
          <p:cNvPr id="14338" name="Picture 2" descr="Image result for medieval images of resurrection of the dead">
            <a:extLst>
              <a:ext uri="{FF2B5EF4-FFF2-40B4-BE49-F238E27FC236}">
                <a16:creationId xmlns:a16="http://schemas.microsoft.com/office/drawing/2014/main" id="{394BE9D6-B722-49A8-AC6A-2FFA108147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926"/>
            <a:ext cx="3921760" cy="3974519"/>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Image result for medieval images of resurrection of the dead">
            <a:extLst>
              <a:ext uri="{FF2B5EF4-FFF2-40B4-BE49-F238E27FC236}">
                <a16:creationId xmlns:a16="http://schemas.microsoft.com/office/drawing/2014/main" id="{04712CE0-1F4A-4AAB-AC39-86DA652BCE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9996" y="77660"/>
            <a:ext cx="3707730" cy="360026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Image result for medieval images of resurrection of the dead">
            <a:extLst>
              <a:ext uri="{FF2B5EF4-FFF2-40B4-BE49-F238E27FC236}">
                <a16:creationId xmlns:a16="http://schemas.microsoft.com/office/drawing/2014/main" id="{146BE6CF-6D87-49DC-AADC-39E2B20A03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88640" y="3366113"/>
            <a:ext cx="6332434" cy="3486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225269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8D352D-8F88-4592-92FF-66D2C81D60A1}"/>
              </a:ext>
            </a:extLst>
          </p:cNvPr>
          <p:cNvSpPr>
            <a:spLocks noGrp="1"/>
          </p:cNvSpPr>
          <p:nvPr>
            <p:ph idx="1"/>
          </p:nvPr>
        </p:nvSpPr>
        <p:spPr>
          <a:xfrm>
            <a:off x="1450392" y="1422174"/>
            <a:ext cx="9291215" cy="3450613"/>
          </a:xfrm>
        </p:spPr>
        <p:txBody>
          <a:bodyPr>
            <a:normAutofit/>
          </a:bodyPr>
          <a:lstStyle/>
          <a:p>
            <a:pPr marL="0" indent="0" algn="just">
              <a:buNone/>
            </a:pPr>
            <a:r>
              <a:rPr lang="en-GB" sz="2800" dirty="0" err="1"/>
              <a:t>Caesarius</a:t>
            </a:r>
            <a:r>
              <a:rPr lang="en-GB" sz="2800" dirty="0"/>
              <a:t> </a:t>
            </a:r>
            <a:r>
              <a:rPr lang="en-GB" sz="2800" smtClean="0"/>
              <a:t>Heisterbach</a:t>
            </a:r>
            <a:r>
              <a:rPr lang="en-GB" sz="2800" i="1" smtClean="0"/>
              <a:t>, </a:t>
            </a:r>
            <a:r>
              <a:rPr lang="en-GB" sz="2800" i="1" dirty="0" err="1"/>
              <a:t>Dialogus</a:t>
            </a:r>
            <a:r>
              <a:rPr lang="en-GB" sz="2800" i="1" dirty="0"/>
              <a:t> </a:t>
            </a:r>
            <a:r>
              <a:rPr lang="en-GB" sz="2800" i="1" dirty="0" err="1"/>
              <a:t>Miraculorum</a:t>
            </a:r>
            <a:r>
              <a:rPr lang="en-GB" sz="2800" dirty="0"/>
              <a:t>:</a:t>
            </a:r>
          </a:p>
          <a:p>
            <a:pPr marL="0" indent="0" algn="just">
              <a:buNone/>
            </a:pPr>
            <a:endParaRPr lang="en-GB" sz="2800" dirty="0"/>
          </a:p>
          <a:p>
            <a:pPr marL="0" indent="0" algn="just">
              <a:buNone/>
            </a:pPr>
            <a:r>
              <a:rPr lang="en-GB" sz="2800" dirty="0"/>
              <a:t>“Although the souls of the saints always look upon the divine face, nevertheless they have respect to the bodies, and when they see us devoted to them, they are much pleased.”</a:t>
            </a:r>
          </a:p>
        </p:txBody>
      </p:sp>
    </p:spTree>
    <p:extLst>
      <p:ext uri="{BB962C8B-B14F-4D97-AF65-F5344CB8AC3E}">
        <p14:creationId xmlns:p14="http://schemas.microsoft.com/office/powerpoint/2010/main" val="71823651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8BC275-1953-4C12-877E-3BE642FF5B17}"/>
              </a:ext>
            </a:extLst>
          </p:cNvPr>
          <p:cNvSpPr>
            <a:spLocks noGrp="1"/>
          </p:cNvSpPr>
          <p:nvPr>
            <p:ph idx="1"/>
          </p:nvPr>
        </p:nvSpPr>
        <p:spPr>
          <a:xfrm>
            <a:off x="1451580" y="577516"/>
            <a:ext cx="4558696" cy="4888829"/>
          </a:xfrm>
        </p:spPr>
        <p:txBody>
          <a:bodyPr>
            <a:normAutofit fontScale="70000" lnSpcReduction="20000"/>
          </a:bodyPr>
          <a:lstStyle/>
          <a:p>
            <a:pPr marL="0" indent="0" algn="just">
              <a:buNone/>
            </a:pPr>
            <a:r>
              <a:rPr lang="en-GB" sz="3200" dirty="0"/>
              <a:t>St James the Dismembered on dismembered toes:</a:t>
            </a:r>
          </a:p>
          <a:p>
            <a:pPr marL="0" indent="0" algn="just">
              <a:buNone/>
            </a:pPr>
            <a:r>
              <a:rPr lang="en-GB" sz="3200" dirty="0"/>
              <a:t>“Go, third toe, to thy companions, and as the grain of wheat bears much fruit, so shalt thou rest with thy fellows unto the last day… Be comforted, little toe, because great and small shall have the same resurrection. A hair of the head shall not perish, and how much less shalt though, the least of all, be separated from thy fellows?”</a:t>
            </a:r>
          </a:p>
        </p:txBody>
      </p:sp>
      <p:pic>
        <p:nvPicPr>
          <p:cNvPr id="15362" name="Picture 2" descr="Image result for st james the dismembered">
            <a:extLst>
              <a:ext uri="{FF2B5EF4-FFF2-40B4-BE49-F238E27FC236}">
                <a16:creationId xmlns:a16="http://schemas.microsoft.com/office/drawing/2014/main" id="{18B85047-27E8-4DEF-82A6-0A1B7CD1FE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54892"/>
            <a:ext cx="5857875" cy="5934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503800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B29D45-8771-409C-9917-01B03082528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4001" y="101600"/>
            <a:ext cx="9115864" cy="6476011"/>
          </a:xfrm>
          <a:prstGeom prst="rect">
            <a:avLst/>
          </a:prstGeom>
        </p:spPr>
      </p:pic>
      <p:sp>
        <p:nvSpPr>
          <p:cNvPr id="5" name="Rectangle 4">
            <a:extLst>
              <a:ext uri="{FF2B5EF4-FFF2-40B4-BE49-F238E27FC236}">
                <a16:creationId xmlns:a16="http://schemas.microsoft.com/office/drawing/2014/main" id="{B2CF3F01-2329-473B-AB55-77E80CC8653C}"/>
              </a:ext>
            </a:extLst>
          </p:cNvPr>
          <p:cNvSpPr/>
          <p:nvPr/>
        </p:nvSpPr>
        <p:spPr>
          <a:xfrm>
            <a:off x="9560560" y="2063094"/>
            <a:ext cx="2275840" cy="1754326"/>
          </a:xfrm>
          <a:prstGeom prst="rect">
            <a:avLst/>
          </a:prstGeom>
        </p:spPr>
        <p:txBody>
          <a:bodyPr wrap="square">
            <a:spAutoFit/>
          </a:bodyPr>
          <a:lstStyle/>
          <a:p>
            <a:r>
              <a:rPr lang="en-US" i="1" dirty="0"/>
              <a:t>Last Judgment Triptych</a:t>
            </a:r>
          </a:p>
          <a:p>
            <a:r>
              <a:rPr lang="en-US" dirty="0"/>
              <a:t>Hans Memling, 1467-1471</a:t>
            </a:r>
          </a:p>
          <a:p>
            <a:r>
              <a:rPr lang="en-US" dirty="0"/>
              <a:t>Gdansk, </a:t>
            </a:r>
            <a:r>
              <a:rPr lang="en-US" dirty="0" err="1"/>
              <a:t>Muzeum</a:t>
            </a:r>
            <a:r>
              <a:rPr lang="en-US" dirty="0"/>
              <a:t> </a:t>
            </a:r>
            <a:r>
              <a:rPr lang="en-US" dirty="0" err="1"/>
              <a:t>Narodowe</a:t>
            </a:r>
            <a:endParaRPr lang="en-US" dirty="0"/>
          </a:p>
        </p:txBody>
      </p:sp>
    </p:spTree>
    <p:extLst>
      <p:ext uri="{BB962C8B-B14F-4D97-AF65-F5344CB8AC3E}">
        <p14:creationId xmlns:p14="http://schemas.microsoft.com/office/powerpoint/2010/main" val="150785106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Revenants…</a:t>
            </a:r>
            <a:endParaRPr lang="en-GB" dirty="0"/>
          </a:p>
        </p:txBody>
      </p:sp>
      <p:sp>
        <p:nvSpPr>
          <p:cNvPr id="3" name="Content Placeholder 2"/>
          <p:cNvSpPr>
            <a:spLocks noGrp="1"/>
          </p:cNvSpPr>
          <p:nvPr>
            <p:ph idx="1"/>
          </p:nvPr>
        </p:nvSpPr>
        <p:spPr/>
        <p:txBody>
          <a:bodyPr/>
          <a:lstStyle/>
          <a:p>
            <a:r>
              <a:rPr lang="en-GB" dirty="0" smtClean="0"/>
              <a:t>What was it making these bodies move?</a:t>
            </a:r>
          </a:p>
          <a:p>
            <a:r>
              <a:rPr lang="en-GB" dirty="0" smtClean="0"/>
              <a:t>What do they do?</a:t>
            </a:r>
          </a:p>
          <a:p>
            <a:r>
              <a:rPr lang="en-GB" dirty="0" smtClean="0"/>
              <a:t>How were they stopped?</a:t>
            </a:r>
          </a:p>
          <a:p>
            <a:r>
              <a:rPr lang="en-GB" dirty="0" smtClean="0"/>
              <a:t>How did their life relate to the story?</a:t>
            </a:r>
            <a:endParaRPr lang="en-GB" dirty="0"/>
          </a:p>
        </p:txBody>
      </p:sp>
    </p:spTree>
    <p:extLst>
      <p:ext uri="{BB962C8B-B14F-4D97-AF65-F5344CB8AC3E}">
        <p14:creationId xmlns:p14="http://schemas.microsoft.com/office/powerpoint/2010/main" val="1749420744"/>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docProps/app.xml><?xml version="1.0" encoding="utf-8"?>
<Properties xmlns="http://schemas.openxmlformats.org/officeDocument/2006/extended-properties" xmlns:vt="http://schemas.openxmlformats.org/officeDocument/2006/docPropsVTypes">
  <Template>Gallery</Template>
  <TotalTime>788</TotalTime>
  <Words>1365</Words>
  <Application>Microsoft Office PowerPoint</Application>
  <PresentationFormat>Widescreen</PresentationFormat>
  <Paragraphs>108</Paragraphs>
  <Slides>36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Rockwell</vt:lpstr>
      <vt:lpstr>Times New Roman</vt:lpstr>
      <vt:lpstr>Gallery</vt:lpstr>
      <vt:lpstr>The Last Days – Apocalypse and Resurrection</vt:lpstr>
      <vt:lpstr>Apocalypse/apocalypse?</vt:lpstr>
      <vt:lpstr>PowerPoint Presentation</vt:lpstr>
      <vt:lpstr>The Day of the Lord Invasion – (Isa. 10:5-12; Hos. 10: 10-14 Locusts – (Joel 1:4-7; Amos 7:1-2) Earthquakes and darkness – (Joel 2:10; Amos 8:9) Famine – (Ezek. 5:13-16)  source – the Apocalypse of St Sever</vt:lpstr>
      <vt:lpstr>The New Jerusalem</vt:lpstr>
      <vt:lpstr>A time when the dead shall rise from death (Daniel 12: 1-3)  image – resurrection of the dead, fresco from the Dura-Europos synagogue</vt:lpstr>
      <vt:lpstr>New Testament Development</vt:lpstr>
      <vt:lpstr>Parable of the Sheep and the Goats (Matt. 25 – 31-46)</vt:lpstr>
      <vt:lpstr>Book of Revelation</vt:lpstr>
      <vt:lpstr>Outline – (as briefly as possible!)</vt:lpstr>
      <vt:lpstr>The Throne of God Appears</vt:lpstr>
      <vt:lpstr>The Seven Seals are opened</vt:lpstr>
      <vt:lpstr>PowerPoint Presentation</vt:lpstr>
      <vt:lpstr>PowerPoint Presentation</vt:lpstr>
      <vt:lpstr>PowerPoint Presentation</vt:lpstr>
      <vt:lpstr>PowerPoint Presentation</vt:lpstr>
      <vt:lpstr>THE SOUNDING OF THE TRUMPETS</vt:lpstr>
      <vt:lpstr>PowerPoint Presentation</vt:lpstr>
      <vt:lpstr>PowerPoint Presentation</vt:lpstr>
      <vt:lpstr>The Seven Spiritual Figures</vt:lpstr>
      <vt:lpstr>The Judgement</vt:lpstr>
      <vt:lpstr>Additions</vt:lpstr>
      <vt:lpstr>Historical Understanding</vt:lpstr>
      <vt:lpstr>PowerPoint Presentation</vt:lpstr>
      <vt:lpstr>PowerPoint Presentation</vt:lpstr>
      <vt:lpstr>PowerPoint Presentation</vt:lpstr>
      <vt:lpstr>The LAST JUDGEMENT</vt:lpstr>
      <vt:lpstr>PowerPoint Presentation</vt:lpstr>
      <vt:lpstr>PowerPoint Presentation</vt:lpstr>
      <vt:lpstr>Resurrection of the Dead</vt:lpstr>
      <vt:lpstr>PowerPoint Presentation</vt:lpstr>
      <vt:lpstr>Theological Speculation</vt:lpstr>
      <vt:lpstr>PowerPoint Presentation</vt:lpstr>
      <vt:lpstr>PowerPoint Presentation</vt:lpstr>
      <vt:lpstr>PowerPoint Presentation</vt:lpstr>
      <vt:lpstr>Revenants…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Day of the Lord  source – the Apocalypse of St Sever</dc:title>
  <dc:creator>James Nelson</dc:creator>
  <cp:lastModifiedBy>Suzanne Coley</cp:lastModifiedBy>
  <cp:revision>22</cp:revision>
  <dcterms:created xsi:type="dcterms:W3CDTF">2019-01-13T20:38:48Z</dcterms:created>
  <dcterms:modified xsi:type="dcterms:W3CDTF">2019-01-14T10:51:30Z</dcterms:modified>
</cp:coreProperties>
</file>