
<file path=[Content_Types].xml><?xml version="1.0" encoding="utf-8"?>
<Types xmlns="http://schemas.openxmlformats.org/package/2006/content-types">
  <Default Extension="gif" ContentType="image/gif"/>
  <Default Extension="jpeg" ContentType="image/jpeg"/>
  <Default Extension="jpg" ContentType="image/jpeg"/>
  <Default Extension="jpg&amp;ehk=ddJMCTRtvgS7gNMxAA1B6A&amp;r=0&amp;pid=OfficeInsert"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4"/>
  </p:notesMasterIdLst>
  <p:sldIdLst>
    <p:sldId id="261" r:id="rId3"/>
    <p:sldId id="291" r:id="rId4"/>
    <p:sldId id="311" r:id="rId5"/>
    <p:sldId id="302" r:id="rId6"/>
    <p:sldId id="290" r:id="rId7"/>
    <p:sldId id="258" r:id="rId8"/>
    <p:sldId id="314" r:id="rId9"/>
    <p:sldId id="318" r:id="rId10"/>
    <p:sldId id="315" r:id="rId11"/>
    <p:sldId id="281" r:id="rId12"/>
    <p:sldId id="305" r:id="rId13"/>
    <p:sldId id="284" r:id="rId14"/>
    <p:sldId id="285" r:id="rId15"/>
    <p:sldId id="286" r:id="rId16"/>
    <p:sldId id="296" r:id="rId17"/>
    <p:sldId id="298" r:id="rId18"/>
    <p:sldId id="265" r:id="rId19"/>
    <p:sldId id="316" r:id="rId20"/>
    <p:sldId id="279" r:id="rId21"/>
    <p:sldId id="306" r:id="rId22"/>
    <p:sldId id="264" r:id="rId23"/>
    <p:sldId id="266" r:id="rId24"/>
    <p:sldId id="267" r:id="rId25"/>
    <p:sldId id="268" r:id="rId26"/>
    <p:sldId id="269" r:id="rId27"/>
    <p:sldId id="270" r:id="rId28"/>
    <p:sldId id="307" r:id="rId29"/>
    <p:sldId id="309" r:id="rId30"/>
    <p:sldId id="275" r:id="rId31"/>
    <p:sldId id="308" r:id="rId32"/>
    <p:sldId id="317" r:id="rId33"/>
    <p:sldId id="304" r:id="rId34"/>
    <p:sldId id="310" r:id="rId35"/>
    <p:sldId id="277" r:id="rId36"/>
    <p:sldId id="293" r:id="rId37"/>
    <p:sldId id="301" r:id="rId38"/>
    <p:sldId id="303" r:id="rId39"/>
    <p:sldId id="262" r:id="rId40"/>
    <p:sldId id="312" r:id="rId41"/>
    <p:sldId id="313" r:id="rId42"/>
    <p:sldId id="292"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6428"/>
    <a:srgbClr val="438D4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70" autoAdjust="0"/>
    <p:restoredTop sz="94660"/>
  </p:normalViewPr>
  <p:slideViewPr>
    <p:cSldViewPr>
      <p:cViewPr varScale="1">
        <p:scale>
          <a:sx n="106" d="100"/>
          <a:sy n="106" d="100"/>
        </p:scale>
        <p:origin x="1698"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7CBA1-9464-4C88-B8D0-D64EE5E7C522}" type="datetimeFigureOut">
              <a:rPr lang="en-GB" smtClean="0"/>
              <a:t>28/10/2019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1E3AC-0310-4A37-8424-82C15D4E95BE}" type="slidenum">
              <a:rPr lang="en-GB" smtClean="0"/>
              <a:t>‹#›</a:t>
            </a:fld>
            <a:endParaRPr lang="en-GB"/>
          </a:p>
        </p:txBody>
      </p:sp>
    </p:spTree>
    <p:extLst>
      <p:ext uri="{BB962C8B-B14F-4D97-AF65-F5344CB8AC3E}">
        <p14:creationId xmlns:p14="http://schemas.microsoft.com/office/powerpoint/2010/main" val="3243238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01E3AC-0310-4A37-8424-82C15D4E95BE}" type="slidenum">
              <a:rPr lang="en-GB" smtClean="0"/>
              <a:t>2</a:t>
            </a:fld>
            <a:endParaRPr lang="en-GB"/>
          </a:p>
        </p:txBody>
      </p:sp>
    </p:spTree>
    <p:extLst>
      <p:ext uri="{BB962C8B-B14F-4D97-AF65-F5344CB8AC3E}">
        <p14:creationId xmlns:p14="http://schemas.microsoft.com/office/powerpoint/2010/main" val="666385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01E3AC-0310-4A37-8424-82C15D4E95BE}" type="slidenum">
              <a:rPr lang="en-GB" smtClean="0"/>
              <a:t>36</a:t>
            </a:fld>
            <a:endParaRPr lang="en-GB"/>
          </a:p>
        </p:txBody>
      </p:sp>
    </p:spTree>
    <p:extLst>
      <p:ext uri="{BB962C8B-B14F-4D97-AF65-F5344CB8AC3E}">
        <p14:creationId xmlns:p14="http://schemas.microsoft.com/office/powerpoint/2010/main" val="3273860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38</a:t>
            </a:fld>
            <a:endParaRPr lang="en-GB"/>
          </a:p>
        </p:txBody>
      </p:sp>
    </p:spTree>
    <p:extLst>
      <p:ext uri="{BB962C8B-B14F-4D97-AF65-F5344CB8AC3E}">
        <p14:creationId xmlns:p14="http://schemas.microsoft.com/office/powerpoint/2010/main" val="34788440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6336B7C-11DA-47FA-9BDB-428DCA6739A4}" type="datetimeFigureOut">
              <a:rPr lang="en-GB" smtClean="0"/>
              <a:t>28/10/2019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3938692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336B7C-11DA-47FA-9BDB-428DCA6739A4}" type="datetimeFigureOut">
              <a:rPr lang="en-GB" smtClean="0"/>
              <a:t>28/10/2019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805868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336B7C-11DA-47FA-9BDB-428DCA6739A4}" type="datetimeFigureOut">
              <a:rPr lang="en-GB" smtClean="0"/>
              <a:t>28/10/2019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1492871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6336B7C-11DA-47FA-9BDB-428DCA6739A4}" type="datetimeFigureOut">
              <a:rPr lang="en-GB" smtClean="0"/>
              <a:t>28/10/2019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1955949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6336B7C-11DA-47FA-9BDB-428DCA6739A4}" type="datetimeFigureOut">
              <a:rPr lang="en-GB" smtClean="0"/>
              <a:t>28/10/2019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2719812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6336B7C-11DA-47FA-9BDB-428DCA6739A4}" type="datetimeFigureOut">
              <a:rPr lang="en-GB" smtClean="0"/>
              <a:t>28/10/2019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4117019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336B7C-11DA-47FA-9BDB-428DCA6739A4}" type="datetimeFigureOut">
              <a:rPr lang="en-GB" smtClean="0"/>
              <a:t>28/10/2019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3955994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336B7C-11DA-47FA-9BDB-428DCA6739A4}" type="datetimeFigureOut">
              <a:rPr lang="en-GB" smtClean="0"/>
              <a:t>28/10/2019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3771987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336B7C-11DA-47FA-9BDB-428DCA6739A4}" type="datetimeFigureOut">
              <a:rPr lang="en-GB" smtClean="0"/>
              <a:t>28/10/2019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861051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336B7C-11DA-47FA-9BDB-428DCA6739A4}" type="datetimeFigureOut">
              <a:rPr lang="en-GB" smtClean="0"/>
              <a:t>28/10/2019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2051127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336B7C-11DA-47FA-9BDB-428DCA6739A4}" type="datetimeFigureOut">
              <a:rPr lang="en-GB" smtClean="0"/>
              <a:t>28/10/2019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3550076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a:t>Click to edit Master title style</a:t>
            </a:r>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0" name="Date Placeholder 9"/>
          <p:cNvSpPr>
            <a:spLocks noGrp="1"/>
          </p:cNvSpPr>
          <p:nvPr>
            <p:ph type="dt" sz="half" idx="10"/>
          </p:nvPr>
        </p:nvSpPr>
        <p:spPr>
          <a:xfrm>
            <a:off x="5562600" y="6509004"/>
            <a:ext cx="3002280" cy="274320"/>
          </a:xfrm>
        </p:spPr>
        <p:txBody>
          <a:bodyPr vert="horz" rtlCol="0"/>
          <a:lstStyle/>
          <a:p>
            <a:fld id="{6FD5FB73-A910-4790-8FDC-DAFB323792B3}" type="datetimeFigureOut">
              <a:rPr lang="en-GB" smtClean="0"/>
              <a:t>28/10/2019</a:t>
            </a:fld>
            <a:endParaRPr lang="en-GB"/>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63BD26B0-9F82-487D-9A31-1A9701B832B1}" type="slidenum">
              <a:rPr lang="en-GB" smtClean="0"/>
              <a:t>‹#›</a:t>
            </a:fld>
            <a:endParaRPr lang="en-GB"/>
          </a:p>
        </p:txBody>
      </p:sp>
      <p:sp>
        <p:nvSpPr>
          <p:cNvPr id="12" name="Footer Placeholder 11"/>
          <p:cNvSpPr>
            <a:spLocks noGrp="1"/>
          </p:cNvSpPr>
          <p:nvPr>
            <p:ph type="ftr" sz="quarter" idx="12"/>
          </p:nvPr>
        </p:nvSpPr>
        <p:spPr>
          <a:xfrm>
            <a:off x="1600200" y="6509004"/>
            <a:ext cx="3907464" cy="274320"/>
          </a:xfrm>
        </p:spPr>
        <p:txBody>
          <a:bodyPr vert="horz" rtlCol="0"/>
          <a:lstStyle/>
          <a:p>
            <a:endParaRPr lang="en-GB"/>
          </a:p>
        </p:txBody>
      </p:sp>
    </p:spTree>
    <p:extLst>
      <p:ext uri="{BB962C8B-B14F-4D97-AF65-F5344CB8AC3E}">
        <p14:creationId xmlns:p14="http://schemas.microsoft.com/office/powerpoint/2010/main" val="2608176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D5FB73-A910-4790-8FDC-DAFB323792B3}"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BD26B0-9F82-487D-9A31-1A9701B832B1}" type="slidenum">
              <a:rPr lang="en-GB" smtClean="0"/>
              <a:t>‹#›</a:t>
            </a:fld>
            <a:endParaRPr lang="en-GB"/>
          </a:p>
        </p:txBody>
      </p:sp>
    </p:spTree>
    <p:extLst>
      <p:ext uri="{BB962C8B-B14F-4D97-AF65-F5344CB8AC3E}">
        <p14:creationId xmlns:p14="http://schemas.microsoft.com/office/powerpoint/2010/main" val="36513544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a:t>Click to edit Master title style</a:t>
            </a:r>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p>
            <a:fld id="{6FD5FB73-A910-4790-8FDC-DAFB323792B3}" type="datetimeFigureOut">
              <a:rPr lang="en-GB" smtClean="0"/>
              <a:t>28/10/2019</a:t>
            </a:fld>
            <a:endParaRPr lang="en-GB"/>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63BD26B0-9F82-487D-9A31-1A9701B832B1}" type="slidenum">
              <a:rPr lang="en-GB" smtClean="0"/>
              <a:t>‹#›</a:t>
            </a:fld>
            <a:endParaRPr lang="en-GB"/>
          </a:p>
        </p:txBody>
      </p:sp>
      <p:sp>
        <p:nvSpPr>
          <p:cNvPr id="10" name="Footer Placeholder 9"/>
          <p:cNvSpPr>
            <a:spLocks noGrp="1"/>
          </p:cNvSpPr>
          <p:nvPr>
            <p:ph type="ftr" sz="quarter" idx="12"/>
          </p:nvPr>
        </p:nvSpPr>
        <p:spPr>
          <a:xfrm>
            <a:off x="1600200" y="6513670"/>
            <a:ext cx="3907464" cy="274320"/>
          </a:xfrm>
        </p:spPr>
        <p:txBody>
          <a:bodyPr vert="horz" rtlCol="0"/>
          <a:lstStyle/>
          <a:p>
            <a:endParaRPr lang="en-GB"/>
          </a:p>
        </p:txBody>
      </p:sp>
    </p:spTree>
    <p:extLst>
      <p:ext uri="{BB962C8B-B14F-4D97-AF65-F5344CB8AC3E}">
        <p14:creationId xmlns:p14="http://schemas.microsoft.com/office/powerpoint/2010/main" val="2111768591"/>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FD5FB73-A910-4790-8FDC-DAFB323792B3}"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641080" y="6514568"/>
            <a:ext cx="464288" cy="274320"/>
          </a:xfrm>
        </p:spPr>
        <p:txBody>
          <a:bodyPr/>
          <a:lstStyle/>
          <a:p>
            <a:fld id="{63BD26B0-9F82-487D-9A31-1A9701B832B1}" type="slidenum">
              <a:rPr lang="en-GB" smtClean="0"/>
              <a:t>‹#›</a:t>
            </a:fld>
            <a:endParaRPr lang="en-GB"/>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extLst>
      <p:ext uri="{BB962C8B-B14F-4D97-AF65-F5344CB8AC3E}">
        <p14:creationId xmlns:p14="http://schemas.microsoft.com/office/powerpoint/2010/main" val="20023206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FD5FB73-A910-4790-8FDC-DAFB323792B3}" type="datetimeFigureOut">
              <a:rPr lang="en-GB" smtClean="0"/>
              <a:t>28/10/2019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8641080" y="6514568"/>
            <a:ext cx="464288" cy="274320"/>
          </a:xfrm>
        </p:spPr>
        <p:txBody>
          <a:bodyPr/>
          <a:lstStyle/>
          <a:p>
            <a:fld id="{63BD26B0-9F82-487D-9A31-1A9701B832B1}" type="slidenum">
              <a:rPr lang="en-GB" smtClean="0"/>
              <a:t>‹#›</a:t>
            </a:fld>
            <a:endParaRPr lang="en-GB"/>
          </a:p>
        </p:txBody>
      </p:sp>
    </p:spTree>
    <p:extLst>
      <p:ext uri="{BB962C8B-B14F-4D97-AF65-F5344CB8AC3E}">
        <p14:creationId xmlns:p14="http://schemas.microsoft.com/office/powerpoint/2010/main" val="3360967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FD5FB73-A910-4790-8FDC-DAFB323792B3}" type="datetimeFigureOut">
              <a:rPr lang="en-GB" smtClean="0"/>
              <a:t>28/10/2019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BD26B0-9F82-487D-9A31-1A9701B832B1}" type="slidenum">
              <a:rPr lang="en-GB" smtClean="0"/>
              <a:t>‹#›</a:t>
            </a:fld>
            <a:endParaRPr lang="en-GB"/>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extLst>
      <p:ext uri="{BB962C8B-B14F-4D97-AF65-F5344CB8AC3E}">
        <p14:creationId xmlns:p14="http://schemas.microsoft.com/office/powerpoint/2010/main" val="29734000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D5FB73-A910-4790-8FDC-DAFB323792B3}" type="datetimeFigureOut">
              <a:rPr lang="en-GB" smtClean="0"/>
              <a:t>28/10/2019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BD26B0-9F82-487D-9A31-1A9701B832B1}" type="slidenum">
              <a:rPr lang="en-GB" smtClean="0"/>
              <a:t>‹#›</a:t>
            </a:fld>
            <a:endParaRPr lang="en-GB"/>
          </a:p>
        </p:txBody>
      </p:sp>
    </p:spTree>
    <p:extLst>
      <p:ext uri="{BB962C8B-B14F-4D97-AF65-F5344CB8AC3E}">
        <p14:creationId xmlns:p14="http://schemas.microsoft.com/office/powerpoint/2010/main" val="32219877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a:t>Click to edit Master title style</a:t>
            </a:r>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p>
            <a:fld id="{6FD5FB73-A910-4790-8FDC-DAFB323792B3}" type="datetimeFigureOut">
              <a:rPr lang="en-GB" smtClean="0"/>
              <a:t>28/10/2019</a:t>
            </a:fld>
            <a:endParaRPr lang="en-GB"/>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63BD26B0-9F82-487D-9A31-1A9701B832B1}" type="slidenum">
              <a:rPr lang="en-GB" smtClean="0"/>
              <a:t>‹#›</a:t>
            </a:fld>
            <a:endParaRPr lang="en-GB"/>
          </a:p>
        </p:txBody>
      </p:sp>
      <p:sp>
        <p:nvSpPr>
          <p:cNvPr id="11" name="Footer Placeholder 10"/>
          <p:cNvSpPr>
            <a:spLocks noGrp="1"/>
          </p:cNvSpPr>
          <p:nvPr>
            <p:ph type="ftr" sz="quarter" idx="12"/>
          </p:nvPr>
        </p:nvSpPr>
        <p:spPr>
          <a:xfrm>
            <a:off x="1600200" y="6513670"/>
            <a:ext cx="3907464" cy="274320"/>
          </a:xfrm>
        </p:spPr>
        <p:txBody>
          <a:bodyPr vert="horz" rtlCol="0"/>
          <a:lstStyle/>
          <a:p>
            <a:endParaRPr lang="en-GB"/>
          </a:p>
        </p:txBody>
      </p:sp>
    </p:spTree>
    <p:extLst>
      <p:ext uri="{BB962C8B-B14F-4D97-AF65-F5344CB8AC3E}">
        <p14:creationId xmlns:p14="http://schemas.microsoft.com/office/powerpoint/2010/main" val="177049777"/>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a:t>Click to edit Master title style</a:t>
            </a:r>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p>
            <a:fld id="{6FD5FB73-A910-4790-8FDC-DAFB323792B3}" type="datetimeFigureOut">
              <a:rPr lang="en-GB" smtClean="0"/>
              <a:t>28/10/2019</a:t>
            </a:fld>
            <a:endParaRPr lang="en-GB"/>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63BD26B0-9F82-487D-9A31-1A9701B832B1}" type="slidenum">
              <a:rPr lang="en-GB" smtClean="0"/>
              <a:t>‹#›</a:t>
            </a:fld>
            <a:endParaRPr lang="en-GB"/>
          </a:p>
        </p:txBody>
      </p:sp>
      <p:sp>
        <p:nvSpPr>
          <p:cNvPr id="10" name="Footer Placeholder 9"/>
          <p:cNvSpPr>
            <a:spLocks noGrp="1"/>
          </p:cNvSpPr>
          <p:nvPr>
            <p:ph type="ftr" sz="quarter" idx="12"/>
          </p:nvPr>
        </p:nvSpPr>
        <p:spPr>
          <a:xfrm>
            <a:off x="1600200" y="6509004"/>
            <a:ext cx="3907464" cy="274320"/>
          </a:xfrm>
        </p:spPr>
        <p:txBody>
          <a:bodyPr vert="horz" rtlCol="0"/>
          <a:lstStyle/>
          <a:p>
            <a:endParaRPr lang="en-GB"/>
          </a:p>
        </p:txBody>
      </p:sp>
    </p:spTree>
    <p:extLst>
      <p:ext uri="{BB962C8B-B14F-4D97-AF65-F5344CB8AC3E}">
        <p14:creationId xmlns:p14="http://schemas.microsoft.com/office/powerpoint/2010/main" val="12659660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D5FB73-A910-4790-8FDC-DAFB323792B3}"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BD26B0-9F82-487D-9A31-1A9701B832B1}" type="slidenum">
              <a:rPr lang="en-GB" smtClean="0"/>
              <a:t>‹#›</a:t>
            </a:fld>
            <a:endParaRPr lang="en-GB"/>
          </a:p>
        </p:txBody>
      </p:sp>
    </p:spTree>
    <p:extLst>
      <p:ext uri="{BB962C8B-B14F-4D97-AF65-F5344CB8AC3E}">
        <p14:creationId xmlns:p14="http://schemas.microsoft.com/office/powerpoint/2010/main" val="35532118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D5FB73-A910-4790-8FDC-DAFB323792B3}"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BD26B0-9F82-487D-9A31-1A9701B832B1}" type="slidenum">
              <a:rPr lang="en-GB" smtClean="0"/>
              <a:t>‹#›</a:t>
            </a:fld>
            <a:endParaRPr lang="en-GB"/>
          </a:p>
        </p:txBody>
      </p:sp>
    </p:spTree>
    <p:extLst>
      <p:ext uri="{BB962C8B-B14F-4D97-AF65-F5344CB8AC3E}">
        <p14:creationId xmlns:p14="http://schemas.microsoft.com/office/powerpoint/2010/main" val="749491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336B7C-11DA-47FA-9BDB-428DCA6739A4}" type="datetimeFigureOut">
              <a:rPr lang="en-GB" smtClean="0"/>
              <a:t>28/10/2019</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4A3145-55AE-4177-B797-AC44B18B9342}" type="slidenum">
              <a:rPr lang="en-GB" smtClean="0"/>
              <a:t>‹#›</a:t>
            </a:fld>
            <a:endParaRPr lang="en-GB" dirty="0"/>
          </a:p>
        </p:txBody>
      </p:sp>
    </p:spTree>
    <p:extLst>
      <p:ext uri="{BB962C8B-B14F-4D97-AF65-F5344CB8AC3E}">
        <p14:creationId xmlns:p14="http://schemas.microsoft.com/office/powerpoint/2010/main" val="4106120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GB"/>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6FD5FB73-A910-4790-8FDC-DAFB323792B3}" type="datetimeFigureOut">
              <a:rPr lang="en-GB" smtClean="0"/>
              <a:t>28/10/2019</a:t>
            </a:fld>
            <a:endParaRPr lang="en-GB"/>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63BD26B0-9F82-487D-9A31-1A9701B832B1}" type="slidenum">
              <a:rPr lang="en-GB" smtClean="0"/>
              <a:t>‹#›</a:t>
            </a:fld>
            <a:endParaRPr lang="en-GB"/>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p>
            <a:r>
              <a:rPr kumimoji="0" lang="en-US"/>
              <a:t>Click to edit Master title style</a:t>
            </a:r>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305255218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1.jpg&amp;ehk=ddJMCTRtvgS7gNMxAA1B6A&amp;r=0&amp;pid=OfficeInsert"/><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3.jpg"/></Relationships>
</file>

<file path=ppt/slides/_rels/slide37.xml.rels><?xml version="1.0" encoding="UTF-8" standalone="yes"?>
<Relationships xmlns="http://schemas.openxmlformats.org/package/2006/relationships"><Relationship Id="rId8" Type="http://schemas.openxmlformats.org/officeDocument/2006/relationships/image" Target="../media/image29.gif"/><Relationship Id="rId3" Type="http://schemas.openxmlformats.org/officeDocument/2006/relationships/image" Target="../media/image24.gif"/><Relationship Id="rId7" Type="http://schemas.openxmlformats.org/officeDocument/2006/relationships/image" Target="../media/image28.jpe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27.gif"/><Relationship Id="rId5" Type="http://schemas.openxmlformats.org/officeDocument/2006/relationships/image" Target="../media/image26.jpeg"/><Relationship Id="rId4" Type="http://schemas.openxmlformats.org/officeDocument/2006/relationships/image" Target="../media/image25.png"/></Relationships>
</file>

<file path=ppt/slides/_rels/slide38.xml.rels><?xml version="1.0" encoding="UTF-8" standalone="yes"?>
<Relationships xmlns="http://schemas.openxmlformats.org/package/2006/relationships"><Relationship Id="rId3" Type="http://schemas.openxmlformats.org/officeDocument/2006/relationships/hyperlink" Target="http://www.dartmouth.edu/~ugar/undergrad/posterinstructions.html"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youtube.com/watch?v=LTWf8Ck8Dk8" TargetMode="External"/><Relationship Id="rId4" Type="http://schemas.openxmlformats.org/officeDocument/2006/relationships/hyperlink" Target="https://www.youtube.com/watch?v=mbDipVRt5aE"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946647"/>
          </a:xfrm>
        </p:spPr>
        <p:txBody>
          <a:bodyPr>
            <a:normAutofit fontScale="90000"/>
          </a:bodyPr>
          <a:lstStyle/>
          <a:p>
            <a:r>
              <a:rPr lang="en-GB" sz="4900" b="1" dirty="0"/>
              <a:t>MAJOR PROJECT MODULE</a:t>
            </a:r>
            <a:br>
              <a:rPr lang="en-GB" b="1" dirty="0"/>
            </a:br>
            <a:r>
              <a:rPr lang="en-GB" b="1" dirty="0"/>
              <a:t>PRESENTATION OF YOUR RESEARCH PROPOSAL</a:t>
            </a:r>
            <a:br>
              <a:rPr lang="en-GB" b="1" dirty="0"/>
            </a:br>
            <a:r>
              <a:rPr lang="en-GB" b="1" dirty="0"/>
              <a:t>[</a:t>
            </a:r>
            <a:r>
              <a:rPr lang="en-GB" dirty="0"/>
              <a:t>Disseminating Research]</a:t>
            </a:r>
            <a:br>
              <a:rPr lang="en-GB" dirty="0"/>
            </a:br>
            <a:endParaRPr lang="en-GB" b="1" dirty="0"/>
          </a:p>
        </p:txBody>
      </p:sp>
      <p:sp>
        <p:nvSpPr>
          <p:cNvPr id="3" name="Subtitle 2"/>
          <p:cNvSpPr>
            <a:spLocks noGrp="1"/>
          </p:cNvSpPr>
          <p:nvPr>
            <p:ph type="subTitle" idx="1"/>
          </p:nvPr>
        </p:nvSpPr>
        <p:spPr>
          <a:xfrm>
            <a:off x="1475656" y="5013176"/>
            <a:ext cx="6696744" cy="1320552"/>
          </a:xfrm>
        </p:spPr>
        <p:txBody>
          <a:bodyPr/>
          <a:lstStyle/>
          <a:p>
            <a:pPr algn="r"/>
            <a:r>
              <a:rPr lang="en-GB" dirty="0">
                <a:solidFill>
                  <a:schemeClr val="tx1"/>
                </a:solidFill>
              </a:rPr>
              <a:t>ASIGNMENT ONE: Research Presentation</a:t>
            </a:r>
          </a:p>
        </p:txBody>
      </p:sp>
    </p:spTree>
    <p:extLst>
      <p:ext uri="{BB962C8B-B14F-4D97-AF65-F5344CB8AC3E}">
        <p14:creationId xmlns:p14="http://schemas.microsoft.com/office/powerpoint/2010/main" val="4228713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OPENING ROUND….</a:t>
            </a:r>
          </a:p>
        </p:txBody>
      </p:sp>
      <p:pic>
        <p:nvPicPr>
          <p:cNvPr id="8" name="Content Placeholder 7"/>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699592"/>
            <a:ext cx="9144000" cy="5257800"/>
          </a:xfrm>
          <a:prstGeom prst="rect">
            <a:avLst/>
          </a:prstGeom>
        </p:spPr>
      </p:pic>
    </p:spTree>
    <p:extLst>
      <p:ext uri="{BB962C8B-B14F-4D97-AF65-F5344CB8AC3E}">
        <p14:creationId xmlns:p14="http://schemas.microsoft.com/office/powerpoint/2010/main" val="310357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5D0B9-D999-4DA6-9B96-68266AE1CB90}"/>
              </a:ext>
            </a:extLst>
          </p:cNvPr>
          <p:cNvSpPr>
            <a:spLocks noGrp="1"/>
          </p:cNvSpPr>
          <p:nvPr>
            <p:ph type="title"/>
          </p:nvPr>
        </p:nvSpPr>
        <p:spPr/>
        <p:txBody>
          <a:bodyPr/>
          <a:lstStyle/>
          <a:p>
            <a:r>
              <a:rPr lang="en-GB" dirty="0"/>
              <a:t>This lesson will address … … …</a:t>
            </a:r>
          </a:p>
        </p:txBody>
      </p:sp>
      <p:sp>
        <p:nvSpPr>
          <p:cNvPr id="3" name="Content Placeholder 2">
            <a:extLst>
              <a:ext uri="{FF2B5EF4-FFF2-40B4-BE49-F238E27FC236}">
                <a16:creationId xmlns:a16="http://schemas.microsoft.com/office/drawing/2014/main" id="{0885CB72-B06E-4944-877E-39186106C0E5}"/>
              </a:ext>
            </a:extLst>
          </p:cNvPr>
          <p:cNvSpPr>
            <a:spLocks noGrp="1"/>
          </p:cNvSpPr>
          <p:nvPr>
            <p:ph idx="1"/>
          </p:nvPr>
        </p:nvSpPr>
        <p:spPr/>
        <p:txBody>
          <a:bodyPr/>
          <a:lstStyle/>
          <a:p>
            <a:endParaRPr lang="en-GB" dirty="0"/>
          </a:p>
          <a:p>
            <a:endParaRPr lang="en-GB" dirty="0"/>
          </a:p>
          <a:p>
            <a:r>
              <a:rPr lang="en-GB" dirty="0"/>
              <a:t>Assignment One</a:t>
            </a:r>
          </a:p>
          <a:p>
            <a:endParaRPr lang="en-GB" dirty="0"/>
          </a:p>
          <a:p>
            <a:r>
              <a:rPr lang="en-GB" dirty="0"/>
              <a:t>Research presentation … … …</a:t>
            </a:r>
          </a:p>
        </p:txBody>
      </p:sp>
    </p:spTree>
    <p:extLst>
      <p:ext uri="{BB962C8B-B14F-4D97-AF65-F5344CB8AC3E}">
        <p14:creationId xmlns:p14="http://schemas.microsoft.com/office/powerpoint/2010/main" val="3531881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40642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A766-978A-4827-90FD-0B6ABAE6925C}"/>
              </a:ext>
            </a:extLst>
          </p:cNvPr>
          <p:cNvSpPr>
            <a:spLocks noGrp="1"/>
          </p:cNvSpPr>
          <p:nvPr>
            <p:ph type="title"/>
          </p:nvPr>
        </p:nvSpPr>
        <p:spPr/>
        <p:txBody>
          <a:bodyPr/>
          <a:lstStyle/>
          <a:p>
            <a:r>
              <a:rPr lang="en-GB" dirty="0"/>
              <a:t>The Assignment…..</a:t>
            </a:r>
          </a:p>
        </p:txBody>
      </p:sp>
      <p:sp>
        <p:nvSpPr>
          <p:cNvPr id="3" name="Content Placeholder 2">
            <a:extLst>
              <a:ext uri="{FF2B5EF4-FFF2-40B4-BE49-F238E27FC236}">
                <a16:creationId xmlns:a16="http://schemas.microsoft.com/office/drawing/2014/main" id="{6ED79A45-2B66-4061-BC25-D18F699B2299}"/>
              </a:ext>
            </a:extLst>
          </p:cNvPr>
          <p:cNvSpPr>
            <a:spLocks noGrp="1"/>
          </p:cNvSpPr>
          <p:nvPr>
            <p:ph idx="1"/>
          </p:nvPr>
        </p:nvSpPr>
        <p:spPr>
          <a:xfrm>
            <a:off x="409755" y="1988841"/>
            <a:ext cx="8406441" cy="4011910"/>
          </a:xfrm>
        </p:spPr>
        <p:txBody>
          <a:bodyPr>
            <a:normAutofit fontScale="62500" lnSpcReduction="20000"/>
          </a:bodyPr>
          <a:lstStyle/>
          <a:p>
            <a:endParaRPr lang="en-US" dirty="0"/>
          </a:p>
          <a:p>
            <a:endParaRPr lang="en-US" dirty="0"/>
          </a:p>
          <a:p>
            <a:r>
              <a:rPr lang="en-GB" sz="3750" dirty="0"/>
              <a:t> </a:t>
            </a:r>
            <a:r>
              <a:rPr lang="en-GB" sz="5100" b="1" dirty="0"/>
              <a:t>Assessment Component 1 – 25%</a:t>
            </a:r>
            <a:endParaRPr lang="en-GB" sz="5100" dirty="0"/>
          </a:p>
          <a:p>
            <a:pPr marL="0" indent="0">
              <a:buNone/>
            </a:pPr>
            <a:r>
              <a:rPr lang="en-GB" sz="5100" b="1" dirty="0"/>
              <a:t> </a:t>
            </a:r>
            <a:endParaRPr lang="en-GB" sz="5100" dirty="0"/>
          </a:p>
          <a:p>
            <a:r>
              <a:rPr lang="en-GB" sz="5100" b="1" dirty="0"/>
              <a:t> Practical: Oral Presentation (20 minutes)</a:t>
            </a:r>
            <a:endParaRPr lang="en-GB" sz="5100" dirty="0"/>
          </a:p>
          <a:p>
            <a:pPr marL="0" indent="0">
              <a:buNone/>
            </a:pPr>
            <a:r>
              <a:rPr lang="en-GB" sz="5100" b="1" dirty="0"/>
              <a:t> </a:t>
            </a:r>
            <a:endParaRPr lang="en-GB" sz="5100" dirty="0"/>
          </a:p>
          <a:p>
            <a:r>
              <a:rPr lang="en-GB" sz="5100" dirty="0"/>
              <a:t> Present a project proposal for your major project to your peers</a:t>
            </a:r>
          </a:p>
          <a:p>
            <a:pPr marL="0" indent="0">
              <a:buNone/>
            </a:pPr>
            <a:r>
              <a:rPr lang="en-GB" sz="5100" dirty="0"/>
              <a:t> </a:t>
            </a:r>
          </a:p>
        </p:txBody>
      </p:sp>
    </p:spTree>
    <p:extLst>
      <p:ext uri="{BB962C8B-B14F-4D97-AF65-F5344CB8AC3E}">
        <p14:creationId xmlns:p14="http://schemas.microsoft.com/office/powerpoint/2010/main" val="4031063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Assignment 1: Presentation</a:t>
            </a:r>
            <a:endParaRPr lang="en-GB" dirty="0"/>
          </a:p>
        </p:txBody>
      </p:sp>
      <p:sp>
        <p:nvSpPr>
          <p:cNvPr id="3" name="Content Placeholder 2"/>
          <p:cNvSpPr>
            <a:spLocks noGrp="1"/>
          </p:cNvSpPr>
          <p:nvPr>
            <p:ph idx="1"/>
          </p:nvPr>
        </p:nvSpPr>
        <p:spPr/>
        <p:txBody>
          <a:bodyPr>
            <a:normAutofit fontScale="85000" lnSpcReduction="10000"/>
          </a:bodyPr>
          <a:lstStyle/>
          <a:p>
            <a:pPr lvl="0" fontAlgn="base" hangingPunct="0"/>
            <a:r>
              <a:rPr lang="en-GB" dirty="0"/>
              <a:t>Determine, refine, adapt and </a:t>
            </a:r>
            <a:r>
              <a:rPr lang="en-GB" b="1" dirty="0"/>
              <a:t>use appropriate methods and skills.</a:t>
            </a:r>
          </a:p>
          <a:p>
            <a:pPr lvl="0" fontAlgn="base" hangingPunct="0"/>
            <a:r>
              <a:rPr lang="en-GB" dirty="0"/>
              <a:t>Maintain and improve </a:t>
            </a:r>
            <a:r>
              <a:rPr lang="en-GB" b="1" dirty="0"/>
              <a:t>professional knowledge, skills and application.</a:t>
            </a:r>
          </a:p>
          <a:p>
            <a:pPr lvl="0"/>
            <a:r>
              <a:rPr lang="en-GB" dirty="0"/>
              <a:t>Skilfully </a:t>
            </a:r>
            <a:r>
              <a:rPr lang="en-GB" b="1" dirty="0"/>
              <a:t>communicate with others </a:t>
            </a:r>
            <a:r>
              <a:rPr lang="en-GB" dirty="0"/>
              <a:t>in a clear and articulate manner, both verbally and in writing.</a:t>
            </a:r>
          </a:p>
          <a:p>
            <a:r>
              <a:rPr lang="en-GB" b="1" dirty="0"/>
              <a:t>Apply research and research methodologies </a:t>
            </a:r>
            <a:r>
              <a:rPr lang="en-GB" dirty="0"/>
              <a:t>to locate, review and evaluate research findings relevant to care and well-being issues, across a range of disciplines  </a:t>
            </a:r>
          </a:p>
          <a:p>
            <a:pPr lvl="0" fontAlgn="base" hangingPunct="0"/>
            <a:r>
              <a:rPr lang="en-GB" dirty="0"/>
              <a:t>Employ </a:t>
            </a:r>
            <a:r>
              <a:rPr lang="en-GB" b="1" dirty="0"/>
              <a:t>appropriate academic conventions </a:t>
            </a:r>
            <a:r>
              <a:rPr lang="en-GB" dirty="0"/>
              <a:t>in the production and presentation of work. </a:t>
            </a:r>
          </a:p>
          <a:p>
            <a:endParaRPr lang="en-GB" dirty="0"/>
          </a:p>
        </p:txBody>
      </p:sp>
    </p:spTree>
    <p:extLst>
      <p:ext uri="{BB962C8B-B14F-4D97-AF65-F5344CB8AC3E}">
        <p14:creationId xmlns:p14="http://schemas.microsoft.com/office/powerpoint/2010/main" val="996500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850106"/>
          </a:xfrm>
        </p:spPr>
        <p:txBody>
          <a:bodyPr/>
          <a:lstStyle/>
          <a:p>
            <a:r>
              <a:rPr lang="en-GB" b="1" dirty="0"/>
              <a:t>Assignment 1: Presentation</a:t>
            </a:r>
          </a:p>
        </p:txBody>
      </p:sp>
      <p:sp>
        <p:nvSpPr>
          <p:cNvPr id="3" name="Content Placeholder 2"/>
          <p:cNvSpPr>
            <a:spLocks noGrp="1"/>
          </p:cNvSpPr>
          <p:nvPr>
            <p:ph idx="1"/>
          </p:nvPr>
        </p:nvSpPr>
        <p:spPr>
          <a:xfrm>
            <a:off x="395536" y="1052736"/>
            <a:ext cx="8424936" cy="5688632"/>
          </a:xfrm>
        </p:spPr>
        <p:txBody>
          <a:bodyPr>
            <a:normAutofit fontScale="92500"/>
          </a:bodyPr>
          <a:lstStyle/>
          <a:p>
            <a:endParaRPr lang="en-GB" sz="2800" b="1" dirty="0"/>
          </a:p>
          <a:p>
            <a:pPr>
              <a:lnSpc>
                <a:spcPct val="200000"/>
              </a:lnSpc>
            </a:pPr>
            <a:r>
              <a:rPr lang="en-GB" sz="3600" b="1" dirty="0"/>
              <a:t>20 minute </a:t>
            </a:r>
            <a:r>
              <a:rPr lang="en-GB" sz="3600" dirty="0"/>
              <a:t>presentation  </a:t>
            </a:r>
          </a:p>
          <a:p>
            <a:pPr>
              <a:lnSpc>
                <a:spcPct val="200000"/>
              </a:lnSpc>
            </a:pPr>
            <a:r>
              <a:rPr lang="en-GB" sz="3600" dirty="0"/>
              <a:t>Audience: Peers and assessor (Tutor) </a:t>
            </a:r>
          </a:p>
          <a:p>
            <a:pPr>
              <a:lnSpc>
                <a:spcPct val="200000"/>
              </a:lnSpc>
            </a:pPr>
            <a:r>
              <a:rPr lang="en-GB" sz="3600" dirty="0"/>
              <a:t>25% of overall mark</a:t>
            </a:r>
          </a:p>
          <a:p>
            <a:pPr>
              <a:lnSpc>
                <a:spcPct val="200000"/>
              </a:lnSpc>
            </a:pPr>
            <a:r>
              <a:rPr lang="en-GB" sz="3600" dirty="0"/>
              <a:t>Purpose: To present your research proposal</a:t>
            </a:r>
            <a:endParaRPr lang="en-GB" sz="3600" b="1" dirty="0"/>
          </a:p>
          <a:p>
            <a:endParaRPr lang="en-GB" dirty="0"/>
          </a:p>
        </p:txBody>
      </p:sp>
    </p:spTree>
    <p:extLst>
      <p:ext uri="{BB962C8B-B14F-4D97-AF65-F5344CB8AC3E}">
        <p14:creationId xmlns:p14="http://schemas.microsoft.com/office/powerpoint/2010/main" val="1416830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BBD3F-9595-4E06-BF11-5B0A3837710D}"/>
              </a:ext>
            </a:extLst>
          </p:cNvPr>
          <p:cNvSpPr>
            <a:spLocks noGrp="1"/>
          </p:cNvSpPr>
          <p:nvPr>
            <p:ph type="title"/>
          </p:nvPr>
        </p:nvSpPr>
        <p:spPr/>
        <p:txBody>
          <a:bodyPr/>
          <a:lstStyle/>
          <a:p>
            <a:r>
              <a:rPr lang="en-GB" dirty="0"/>
              <a:t>Presentation … … …</a:t>
            </a:r>
          </a:p>
        </p:txBody>
      </p:sp>
      <p:sp>
        <p:nvSpPr>
          <p:cNvPr id="3" name="Content Placeholder 2">
            <a:extLst>
              <a:ext uri="{FF2B5EF4-FFF2-40B4-BE49-F238E27FC236}">
                <a16:creationId xmlns:a16="http://schemas.microsoft.com/office/drawing/2014/main" id="{D2D7CC09-DE74-4B3A-8E4D-43465B9B33C1}"/>
              </a:ext>
            </a:extLst>
          </p:cNvPr>
          <p:cNvSpPr>
            <a:spLocks noGrp="1"/>
          </p:cNvSpPr>
          <p:nvPr>
            <p:ph idx="1"/>
          </p:nvPr>
        </p:nvSpPr>
        <p:spPr/>
        <p:txBody>
          <a:bodyPr>
            <a:normAutofit/>
          </a:bodyPr>
          <a:lstStyle/>
          <a:p>
            <a:r>
              <a:rPr lang="en-GB" dirty="0"/>
              <a:t>This is an oral presentation of your Project Proposal for your Major Project – Literature Review.     </a:t>
            </a:r>
          </a:p>
          <a:p>
            <a:r>
              <a:rPr lang="en-GB" dirty="0"/>
              <a:t> You have chosen your own topic [why this subject?] that reflects your learning as well as your interest within the discourse of counselling or in the wider discourse of care and well-being.    </a:t>
            </a:r>
          </a:p>
          <a:p>
            <a:endParaRPr lang="en-GB" dirty="0"/>
          </a:p>
        </p:txBody>
      </p:sp>
    </p:spTree>
    <p:extLst>
      <p:ext uri="{BB962C8B-B14F-4D97-AF65-F5344CB8AC3E}">
        <p14:creationId xmlns:p14="http://schemas.microsoft.com/office/powerpoint/2010/main" val="118799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8BDB5-DBFD-444A-A5F2-FC33A856DCA5}"/>
              </a:ext>
            </a:extLst>
          </p:cNvPr>
          <p:cNvSpPr>
            <a:spLocks noGrp="1"/>
          </p:cNvSpPr>
          <p:nvPr>
            <p:ph type="title"/>
          </p:nvPr>
        </p:nvSpPr>
        <p:spPr/>
        <p:txBody>
          <a:bodyPr>
            <a:normAutofit fontScale="90000"/>
          </a:bodyPr>
          <a:lstStyle/>
          <a:p>
            <a:r>
              <a:rPr lang="en-GB" dirty="0"/>
              <a:t>Research proposal form and Moodle information to hone your presentation</a:t>
            </a:r>
          </a:p>
        </p:txBody>
      </p:sp>
      <p:pic>
        <p:nvPicPr>
          <p:cNvPr id="5" name="Content Placeholder 4" descr="A group of people in a room&#10;&#10;Description automatically generated">
            <a:extLst>
              <a:ext uri="{FF2B5EF4-FFF2-40B4-BE49-F238E27FC236}">
                <a16:creationId xmlns:a16="http://schemas.microsoft.com/office/drawing/2014/main" id="{97D88A25-937F-4186-9769-1D5D7526B4F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700808"/>
            <a:ext cx="9143999" cy="5256584"/>
          </a:xfrm>
        </p:spPr>
      </p:pic>
    </p:spTree>
    <p:extLst>
      <p:ext uri="{BB962C8B-B14F-4D97-AF65-F5344CB8AC3E}">
        <p14:creationId xmlns:p14="http://schemas.microsoft.com/office/powerpoint/2010/main" val="3220522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2FB56-9280-4DCC-B4FB-C97D60997C80}"/>
              </a:ext>
            </a:extLst>
          </p:cNvPr>
          <p:cNvSpPr>
            <a:spLocks noGrp="1"/>
          </p:cNvSpPr>
          <p:nvPr>
            <p:ph type="title"/>
          </p:nvPr>
        </p:nvSpPr>
        <p:spPr/>
        <p:txBody>
          <a:bodyPr/>
          <a:lstStyle/>
          <a:p>
            <a:r>
              <a:rPr lang="en-GB" dirty="0"/>
              <a:t>Presentation … … …</a:t>
            </a:r>
          </a:p>
        </p:txBody>
      </p:sp>
      <p:sp>
        <p:nvSpPr>
          <p:cNvPr id="3" name="Content Placeholder 2">
            <a:extLst>
              <a:ext uri="{FF2B5EF4-FFF2-40B4-BE49-F238E27FC236}">
                <a16:creationId xmlns:a16="http://schemas.microsoft.com/office/drawing/2014/main" id="{07B4E783-0095-47B0-B506-929078B2A911}"/>
              </a:ext>
            </a:extLst>
          </p:cNvPr>
          <p:cNvSpPr>
            <a:spLocks noGrp="1"/>
          </p:cNvSpPr>
          <p:nvPr>
            <p:ph idx="1"/>
          </p:nvPr>
        </p:nvSpPr>
        <p:spPr/>
        <p:txBody>
          <a:bodyPr/>
          <a:lstStyle/>
          <a:p>
            <a:endParaRPr lang="en-GB" dirty="0"/>
          </a:p>
          <a:p>
            <a:r>
              <a:rPr lang="en-GB" dirty="0"/>
              <a:t>Although, you are still in the early stages of your research, you should be able to identify some potential arguments and critiques within your topic area; along with potential solutions and outcomes of what is to be presented and explored.</a:t>
            </a:r>
          </a:p>
          <a:p>
            <a:endParaRPr lang="en-GB" dirty="0"/>
          </a:p>
        </p:txBody>
      </p:sp>
    </p:spTree>
    <p:extLst>
      <p:ext uri="{BB962C8B-B14F-4D97-AF65-F5344CB8AC3E}">
        <p14:creationId xmlns:p14="http://schemas.microsoft.com/office/powerpoint/2010/main" val="2496995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Assignment 1: Presentation</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a:t>Content to include: </a:t>
            </a:r>
            <a:endParaRPr lang="en-GB" sz="700" dirty="0"/>
          </a:p>
          <a:p>
            <a:pPr marL="546100" indent="-457200"/>
            <a:endParaRPr lang="en-GB" b="1" dirty="0"/>
          </a:p>
          <a:p>
            <a:pPr marL="546100" indent="-457200"/>
            <a:r>
              <a:rPr lang="en-GB" b="1" dirty="0"/>
              <a:t>What</a:t>
            </a:r>
            <a:r>
              <a:rPr lang="en-GB" dirty="0"/>
              <a:t> you intend to do, </a:t>
            </a:r>
            <a:r>
              <a:rPr lang="en-GB" b="1" dirty="0"/>
              <a:t>why</a:t>
            </a:r>
            <a:r>
              <a:rPr lang="en-GB" dirty="0"/>
              <a:t>, </a:t>
            </a:r>
            <a:r>
              <a:rPr lang="en-GB" b="1" dirty="0"/>
              <a:t>how</a:t>
            </a:r>
            <a:r>
              <a:rPr lang="en-GB" dirty="0"/>
              <a:t> you will do it </a:t>
            </a:r>
          </a:p>
          <a:p>
            <a:pPr marL="546100" indent="-457200"/>
            <a:r>
              <a:rPr lang="en-GB" dirty="0"/>
              <a:t>Draw on the work we did on writing a </a:t>
            </a:r>
            <a:r>
              <a:rPr lang="en-GB" b="1" dirty="0"/>
              <a:t>research proposal </a:t>
            </a:r>
            <a:r>
              <a:rPr lang="en-GB" dirty="0"/>
              <a:t>/ </a:t>
            </a:r>
            <a:r>
              <a:rPr lang="en-GB" b="1" dirty="0"/>
              <a:t>ethical submission </a:t>
            </a:r>
            <a:r>
              <a:rPr lang="en-GB" dirty="0"/>
              <a:t>include </a:t>
            </a:r>
            <a:r>
              <a:rPr lang="en-GB" b="1" dirty="0"/>
              <a:t>methodology and your philosophy</a:t>
            </a:r>
            <a:endParaRPr lang="en-GB" dirty="0"/>
          </a:p>
          <a:p>
            <a:pPr marL="546100" indent="-457200"/>
            <a:r>
              <a:rPr lang="en-GB" dirty="0"/>
              <a:t>A purpose statement……</a:t>
            </a:r>
          </a:p>
          <a:p>
            <a:pPr marL="0" indent="0">
              <a:buNone/>
            </a:pPr>
            <a:r>
              <a:rPr lang="en-GB" b="1" dirty="0"/>
              <a:t>  </a:t>
            </a:r>
            <a:endParaRPr lang="en-GB" dirty="0"/>
          </a:p>
        </p:txBody>
      </p:sp>
    </p:spTree>
    <p:extLst>
      <p:ext uri="{BB962C8B-B14F-4D97-AF65-F5344CB8AC3E}">
        <p14:creationId xmlns:p14="http://schemas.microsoft.com/office/powerpoint/2010/main" val="2611076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3C741-13B1-47EB-A8C0-1C3E1BE723AE}"/>
              </a:ext>
            </a:extLst>
          </p:cNvPr>
          <p:cNvSpPr>
            <a:spLocks noGrp="1"/>
          </p:cNvSpPr>
          <p:nvPr>
            <p:ph type="title"/>
          </p:nvPr>
        </p:nvSpPr>
        <p:spPr>
          <a:xfrm>
            <a:off x="457200" y="274638"/>
            <a:ext cx="8229600" cy="1143000"/>
          </a:xfrm>
        </p:spPr>
        <p:txBody>
          <a:bodyPr/>
          <a:lstStyle/>
          <a:p>
            <a:r>
              <a:rPr lang="en-GB"/>
              <a:t>A purpose statement …   …   …</a:t>
            </a:r>
            <a:endParaRPr lang="en-GB" dirty="0"/>
          </a:p>
        </p:txBody>
      </p:sp>
      <p:sp>
        <p:nvSpPr>
          <p:cNvPr id="3" name="Content Placeholder 2">
            <a:extLst>
              <a:ext uri="{FF2B5EF4-FFF2-40B4-BE49-F238E27FC236}">
                <a16:creationId xmlns:a16="http://schemas.microsoft.com/office/drawing/2014/main" id="{DEC50B69-3A93-4628-BFA6-CC1C0570A1BD}"/>
              </a:ext>
            </a:extLst>
          </p:cNvPr>
          <p:cNvSpPr>
            <a:spLocks noGrp="1"/>
          </p:cNvSpPr>
          <p:nvPr>
            <p:ph idx="1"/>
          </p:nvPr>
        </p:nvSpPr>
        <p:spPr>
          <a:xfrm>
            <a:off x="457200" y="1057003"/>
            <a:ext cx="8229600" cy="5612358"/>
          </a:xfrm>
        </p:spPr>
        <p:txBody>
          <a:bodyPr/>
          <a:lstStyle/>
          <a:p>
            <a:endParaRPr lang="en-GB" dirty="0"/>
          </a:p>
          <a:p>
            <a:r>
              <a:rPr lang="en-GB" sz="3600" dirty="0"/>
              <a:t>The purpose of this critical literature review will be to ...................[explore, understand, describe, discover] [central concept being explored] as experienced by ....................   At this stage of research ................. will be generally described as............................................         </a:t>
            </a:r>
          </a:p>
          <a:p>
            <a:endParaRPr lang="en-GB" dirty="0"/>
          </a:p>
        </p:txBody>
      </p:sp>
    </p:spTree>
    <p:extLst>
      <p:ext uri="{BB962C8B-B14F-4D97-AF65-F5344CB8AC3E}">
        <p14:creationId xmlns:p14="http://schemas.microsoft.com/office/powerpoint/2010/main" val="609092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Assignment 1: Presentation</a:t>
            </a:r>
            <a:endParaRPr lang="en-GB" dirty="0"/>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dirty="0"/>
              <a:t>Include </a:t>
            </a:r>
            <a:r>
              <a:rPr lang="en-GB" b="1" dirty="0"/>
              <a:t>title slide </a:t>
            </a:r>
            <a:r>
              <a:rPr lang="en-GB" dirty="0"/>
              <a:t>/ </a:t>
            </a:r>
            <a:r>
              <a:rPr lang="en-GB" b="1" dirty="0"/>
              <a:t>references</a:t>
            </a:r>
            <a:r>
              <a:rPr lang="en-GB" dirty="0"/>
              <a:t> as appropriate </a:t>
            </a:r>
          </a:p>
          <a:p>
            <a:endParaRPr lang="en-GB" sz="700" dirty="0"/>
          </a:p>
          <a:p>
            <a:endParaRPr lang="en-GB" dirty="0"/>
          </a:p>
        </p:txBody>
      </p:sp>
    </p:spTree>
    <p:extLst>
      <p:ext uri="{BB962C8B-B14F-4D97-AF65-F5344CB8AC3E}">
        <p14:creationId xmlns:p14="http://schemas.microsoft.com/office/powerpoint/2010/main" val="3157234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Assignment 1: Presentation</a:t>
            </a:r>
            <a:endParaRPr lang="en-GB" dirty="0"/>
          </a:p>
        </p:txBody>
      </p:sp>
      <p:sp>
        <p:nvSpPr>
          <p:cNvPr id="3" name="Content Placeholder 2"/>
          <p:cNvSpPr>
            <a:spLocks noGrp="1"/>
          </p:cNvSpPr>
          <p:nvPr>
            <p:ph idx="1"/>
          </p:nvPr>
        </p:nvSpPr>
        <p:spPr/>
        <p:txBody>
          <a:bodyPr/>
          <a:lstStyle/>
          <a:p>
            <a:endParaRPr lang="en-GB" u="sng" dirty="0"/>
          </a:p>
          <a:p>
            <a:endParaRPr lang="en-GB" u="sng" dirty="0"/>
          </a:p>
          <a:p>
            <a:endParaRPr lang="en-GB" u="sng" dirty="0"/>
          </a:p>
          <a:p>
            <a:r>
              <a:rPr lang="en-GB" u="sng" dirty="0"/>
              <a:t>Remember</a:t>
            </a:r>
            <a:r>
              <a:rPr lang="en-GB" dirty="0"/>
              <a:t>: this is an </a:t>
            </a:r>
            <a:r>
              <a:rPr lang="en-GB" b="1" dirty="0"/>
              <a:t>academic</a:t>
            </a:r>
            <a:r>
              <a:rPr lang="en-GB" dirty="0"/>
              <a:t> piece of work! </a:t>
            </a:r>
          </a:p>
          <a:p>
            <a:endParaRPr lang="en-GB" sz="800" dirty="0"/>
          </a:p>
          <a:p>
            <a:endParaRPr lang="en-GB" sz="800" dirty="0"/>
          </a:p>
          <a:p>
            <a:endParaRPr lang="en-GB" dirty="0"/>
          </a:p>
        </p:txBody>
      </p:sp>
    </p:spTree>
    <p:extLst>
      <p:ext uri="{BB962C8B-B14F-4D97-AF65-F5344CB8AC3E}">
        <p14:creationId xmlns:p14="http://schemas.microsoft.com/office/powerpoint/2010/main" val="36702431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35719" y="513612"/>
            <a:ext cx="7420599" cy="1031216"/>
          </a:xfrm>
        </p:spPr>
        <p:txBody>
          <a:bodyPr anchor="b">
            <a:normAutofit/>
          </a:bodyPr>
          <a:lstStyle/>
          <a:p>
            <a:r>
              <a:rPr lang="en-GB" b="1" dirty="0"/>
              <a:t>Assignment 1: Presentation</a:t>
            </a:r>
            <a:endParaRPr lang="en-GB"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35719" y="2802451"/>
            <a:ext cx="3802037" cy="232874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Freeform: Shape 8">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585115" y="1884045"/>
            <a:ext cx="2456751"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1" name="Freeform: Shape 10">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1866" y="3222529"/>
            <a:ext cx="2432214"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852001" y="1628800"/>
            <a:ext cx="3056451" cy="4908507"/>
          </a:xfrm>
        </p:spPr>
        <p:txBody>
          <a:bodyPr anchor="ctr">
            <a:normAutofit fontScale="77500" lnSpcReduction="20000"/>
          </a:bodyPr>
          <a:lstStyle/>
          <a:p>
            <a:pPr>
              <a:lnSpc>
                <a:spcPct val="90000"/>
              </a:lnSpc>
            </a:pPr>
            <a:endParaRPr lang="en-GB" sz="1900" b="1" dirty="0"/>
          </a:p>
          <a:p>
            <a:pPr>
              <a:lnSpc>
                <a:spcPct val="90000"/>
              </a:lnSpc>
            </a:pPr>
            <a:r>
              <a:rPr lang="en-GB" sz="4000" b="1" dirty="0"/>
              <a:t>Upload</a:t>
            </a:r>
            <a:r>
              <a:rPr lang="en-GB" sz="4000" dirty="0"/>
              <a:t> your presentation  by 11.59 p.m. on the </a:t>
            </a:r>
            <a:r>
              <a:rPr lang="en-GB" sz="4000" b="1" dirty="0"/>
              <a:t>9</a:t>
            </a:r>
            <a:r>
              <a:rPr lang="en-GB" sz="4000" b="1" baseline="30000" dirty="0"/>
              <a:t>th</a:t>
            </a:r>
            <a:r>
              <a:rPr lang="en-GB" sz="4000" b="1" dirty="0"/>
              <a:t> December 2019</a:t>
            </a:r>
          </a:p>
          <a:p>
            <a:pPr>
              <a:lnSpc>
                <a:spcPct val="90000"/>
              </a:lnSpc>
            </a:pPr>
            <a:r>
              <a:rPr lang="en-GB" sz="4000" b="1" dirty="0"/>
              <a:t>Failure to do so may mean that your presentation may not be able to go ahead</a:t>
            </a:r>
            <a:endParaRPr lang="en-GB" sz="4000" dirty="0"/>
          </a:p>
          <a:p>
            <a:pPr>
              <a:lnSpc>
                <a:spcPct val="90000"/>
              </a:lnSpc>
            </a:pPr>
            <a:endParaRPr lang="en-GB" sz="1900" dirty="0"/>
          </a:p>
        </p:txBody>
      </p:sp>
    </p:spTree>
    <p:extLst>
      <p:ext uri="{BB962C8B-B14F-4D97-AF65-F5344CB8AC3E}">
        <p14:creationId xmlns:p14="http://schemas.microsoft.com/office/powerpoint/2010/main" val="31553630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Presentation Tips: Not </a:t>
            </a:r>
            <a:br>
              <a:rPr lang="en-GB" b="1" dirty="0"/>
            </a:br>
            <a:r>
              <a:rPr lang="en-GB" b="1" dirty="0"/>
              <a:t>like this….</a:t>
            </a:r>
          </a:p>
        </p:txBody>
      </p:sp>
      <p:sp>
        <p:nvSpPr>
          <p:cNvPr id="3" name="Content Placeholder 2"/>
          <p:cNvSpPr>
            <a:spLocks noGrp="1"/>
          </p:cNvSpPr>
          <p:nvPr>
            <p:ph idx="1"/>
          </p:nvPr>
        </p:nvSpPr>
        <p:spPr/>
        <p:txBody>
          <a:bodyPr>
            <a:normAutofit fontScale="55000" lnSpcReduction="20000"/>
          </a:bodyPr>
          <a:lstStyle/>
          <a:p>
            <a:r>
              <a:rPr lang="en-GB" sz="2800" b="1" dirty="0"/>
              <a:t>Journey </a:t>
            </a:r>
            <a:r>
              <a:rPr lang="en-GB" sz="2800" dirty="0"/>
              <a:t>– beginning / middle / end: Write about your journey, what happened, what did you do, why. When, how, how do you think it went. How would you do it next time.  Tell the reader about your research</a:t>
            </a:r>
          </a:p>
          <a:p>
            <a:r>
              <a:rPr lang="en-GB" sz="2800" b="1" dirty="0"/>
              <a:t>Prepare</a:t>
            </a:r>
            <a:r>
              <a:rPr lang="en-GB" sz="2800" dirty="0"/>
              <a:t> – well in advance.  You always need to start really early in whatever assignment you are working on because this gives you a good start from the very beginning of your work </a:t>
            </a:r>
          </a:p>
          <a:p>
            <a:r>
              <a:rPr lang="en-GB" sz="2800" b="1" dirty="0"/>
              <a:t>Rehearse</a:t>
            </a:r>
            <a:r>
              <a:rPr lang="en-GB" sz="2800" dirty="0"/>
              <a:t> – practice in front of mirror / critical friend .  Always practice very hard so that you are comfortable with what you have to say so that you appear to know your stuff and you are confident</a:t>
            </a:r>
          </a:p>
          <a:p>
            <a:r>
              <a:rPr lang="en-GB" sz="2800" b="1" dirty="0"/>
              <a:t>Simple slides</a:t>
            </a:r>
            <a:r>
              <a:rPr lang="en-GB" sz="2800" dirty="0"/>
              <a:t> – not too much text / use bullet points / Don’t use too much text like this slide as your reader will not take in the context of what you are saying</a:t>
            </a:r>
          </a:p>
          <a:p>
            <a:r>
              <a:rPr lang="en-GB" sz="2800" b="1" dirty="0"/>
              <a:t>Colours</a:t>
            </a:r>
            <a:r>
              <a:rPr lang="en-GB" sz="2800" dirty="0"/>
              <a:t> – use contrasting background and text.  Lots of colour is very good, it draws the eye and keeps the reader interested. Green, yellow, red, black, white, orange, yellow, blue – any colour you fancy as long as it is used for emphasis</a:t>
            </a:r>
          </a:p>
          <a:p>
            <a:r>
              <a:rPr lang="en-GB" sz="2800" b="1" dirty="0"/>
              <a:t>Font</a:t>
            </a:r>
            <a:r>
              <a:rPr lang="en-GB" sz="2800" dirty="0"/>
              <a:t> – simple / easy to read / good size. Arial, Point 12 is good and can be read by the majority of people</a:t>
            </a:r>
          </a:p>
          <a:p>
            <a:r>
              <a:rPr lang="en-GB" sz="2800" b="1" dirty="0"/>
              <a:t>Accuracy</a:t>
            </a:r>
            <a:r>
              <a:rPr lang="en-GB" sz="2800" dirty="0"/>
              <a:t> – check spelling.  Always, always, always check your work over carefully so that you are sure that you have not made silly mistakes which could easily have been avoided.  This is academic convention and must be applied in every assignment that you write</a:t>
            </a:r>
          </a:p>
          <a:p>
            <a:r>
              <a:rPr lang="en-GB" sz="2800" b="1" dirty="0"/>
              <a:t>Images</a:t>
            </a:r>
            <a:r>
              <a:rPr lang="en-GB" sz="2800" dirty="0"/>
              <a:t> / </a:t>
            </a:r>
            <a:r>
              <a:rPr lang="en-GB" sz="2800" b="1" dirty="0"/>
              <a:t>graphics</a:t>
            </a:r>
            <a:r>
              <a:rPr lang="en-GB" sz="2800" dirty="0"/>
              <a:t> – for emphasis / use if you wish.  You can use graphics for your work if you would like to, but do not overload your work with graphics as this will make your work appear less academic.   It can be a good idea to use a graph, or a table to emphasise your findings.  People usually want to see the facts, and see the facts quickly, so a table or a graph can really work very well</a:t>
            </a:r>
          </a:p>
          <a:p>
            <a:pPr marL="0" indent="0">
              <a:buNone/>
            </a:pPr>
            <a:endParaRPr lang="en-GB" sz="2800" dirty="0"/>
          </a:p>
        </p:txBody>
      </p:sp>
      <p:pic>
        <p:nvPicPr>
          <p:cNvPr id="20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2280" y="140767"/>
            <a:ext cx="1891057" cy="1368152"/>
          </a:xfrm>
          <a:prstGeom prst="rect">
            <a:avLst/>
          </a:prstGeom>
          <a:noFill/>
          <a:ln>
            <a:noFill/>
          </a:ln>
          <a:effectLst>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1677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04664"/>
            <a:ext cx="5616624" cy="1080120"/>
          </a:xfrm>
        </p:spPr>
        <p:txBody>
          <a:bodyPr/>
          <a:lstStyle/>
          <a:p>
            <a:r>
              <a:rPr lang="en-GB" b="1" dirty="0"/>
              <a:t>Presentation Tips</a:t>
            </a:r>
          </a:p>
        </p:txBody>
      </p:sp>
      <p:sp>
        <p:nvSpPr>
          <p:cNvPr id="3" name="Content Placeholder 2"/>
          <p:cNvSpPr>
            <a:spLocks noGrp="1"/>
          </p:cNvSpPr>
          <p:nvPr>
            <p:ph idx="1"/>
          </p:nvPr>
        </p:nvSpPr>
        <p:spPr>
          <a:xfrm>
            <a:off x="467544" y="1844824"/>
            <a:ext cx="8229600" cy="4355467"/>
          </a:xfrm>
        </p:spPr>
        <p:txBody>
          <a:bodyPr>
            <a:normAutofit/>
          </a:bodyPr>
          <a:lstStyle/>
          <a:p>
            <a:r>
              <a:rPr lang="en-GB" sz="2800" b="1" dirty="0"/>
              <a:t>Journey </a:t>
            </a:r>
            <a:r>
              <a:rPr lang="en-GB" sz="2800" dirty="0"/>
              <a:t>– beginning / middle / end</a:t>
            </a:r>
          </a:p>
          <a:p>
            <a:r>
              <a:rPr lang="en-GB" sz="2800" b="1" dirty="0"/>
              <a:t>Prepare</a:t>
            </a:r>
            <a:r>
              <a:rPr lang="en-GB" sz="2800" dirty="0"/>
              <a:t> – well in advance </a:t>
            </a:r>
          </a:p>
          <a:p>
            <a:r>
              <a:rPr lang="en-GB" sz="2800" b="1" dirty="0"/>
              <a:t>Rehearse</a:t>
            </a:r>
            <a:r>
              <a:rPr lang="en-GB" sz="2800" dirty="0"/>
              <a:t> – practice in front of mirror / critical friend </a:t>
            </a:r>
          </a:p>
          <a:p>
            <a:r>
              <a:rPr lang="en-GB" sz="2800" b="1" dirty="0"/>
              <a:t>Simple slides</a:t>
            </a:r>
            <a:r>
              <a:rPr lang="en-GB" sz="2800" dirty="0"/>
              <a:t> – not too much text / use bullet points </a:t>
            </a:r>
          </a:p>
          <a:p>
            <a:r>
              <a:rPr lang="en-GB" sz="2800" b="1" dirty="0"/>
              <a:t>Colours</a:t>
            </a:r>
            <a:r>
              <a:rPr lang="en-GB" sz="2800" dirty="0"/>
              <a:t> – use contrasting background and text</a:t>
            </a:r>
          </a:p>
          <a:p>
            <a:r>
              <a:rPr lang="en-GB" sz="2800" b="1" dirty="0"/>
              <a:t>Font</a:t>
            </a:r>
            <a:r>
              <a:rPr lang="en-GB" sz="2800" dirty="0"/>
              <a:t> – simple / easy to read / good size </a:t>
            </a:r>
          </a:p>
          <a:p>
            <a:r>
              <a:rPr lang="en-GB" sz="2800" b="1" dirty="0"/>
              <a:t>Accuracy</a:t>
            </a:r>
            <a:r>
              <a:rPr lang="en-GB" sz="2800" dirty="0"/>
              <a:t> – check spelling</a:t>
            </a:r>
          </a:p>
          <a:p>
            <a:r>
              <a:rPr lang="en-GB" sz="2800" b="1" dirty="0"/>
              <a:t>Images</a:t>
            </a:r>
            <a:r>
              <a:rPr lang="en-GB" sz="2800" dirty="0"/>
              <a:t> / </a:t>
            </a:r>
            <a:r>
              <a:rPr lang="en-GB" sz="2800" b="1" dirty="0"/>
              <a:t>graphics</a:t>
            </a:r>
            <a:r>
              <a:rPr lang="en-GB" sz="2800" dirty="0"/>
              <a:t> – for emphasis / use if you wish</a:t>
            </a:r>
          </a:p>
          <a:p>
            <a:pPr marL="0" indent="0">
              <a:buNone/>
            </a:pPr>
            <a:endParaRPr lang="en-GB" sz="2800" dirty="0"/>
          </a:p>
        </p:txBody>
      </p:sp>
      <p:pic>
        <p:nvPicPr>
          <p:cNvPr id="20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4248" y="470846"/>
            <a:ext cx="1891057" cy="1368152"/>
          </a:xfrm>
          <a:prstGeom prst="rect">
            <a:avLst/>
          </a:prstGeom>
          <a:noFill/>
          <a:ln>
            <a:noFill/>
          </a:ln>
          <a:effectLst>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03218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Introduce yourself…..</a:t>
            </a:r>
          </a:p>
        </p:txBody>
      </p:sp>
      <p:sp>
        <p:nvSpPr>
          <p:cNvPr id="3" name="Content Placeholder 2"/>
          <p:cNvSpPr>
            <a:spLocks noGrp="1"/>
          </p:cNvSpPr>
          <p:nvPr>
            <p:ph idx="1"/>
          </p:nvPr>
        </p:nvSpPr>
        <p:spPr/>
        <p:txBody>
          <a:bodyPr/>
          <a:lstStyle/>
          <a:p>
            <a:endParaRPr lang="en-GB" dirty="0"/>
          </a:p>
          <a:p>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6022" y="1844823"/>
            <a:ext cx="5591955" cy="4122943"/>
          </a:xfrm>
          <a:prstGeom prst="rect">
            <a:avLst/>
          </a:prstGeom>
        </p:spPr>
      </p:pic>
    </p:spTree>
    <p:extLst>
      <p:ext uri="{BB962C8B-B14F-4D97-AF65-F5344CB8AC3E}">
        <p14:creationId xmlns:p14="http://schemas.microsoft.com/office/powerpoint/2010/main" val="34340947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7A65B-FB38-4A3C-915E-33C4A0441BAB}"/>
              </a:ext>
            </a:extLst>
          </p:cNvPr>
          <p:cNvSpPr>
            <a:spLocks noGrp="1"/>
          </p:cNvSpPr>
          <p:nvPr>
            <p:ph type="title"/>
          </p:nvPr>
        </p:nvSpPr>
        <p:spPr/>
        <p:txBody>
          <a:bodyPr/>
          <a:lstStyle/>
          <a:p>
            <a:r>
              <a:rPr lang="en-GB" dirty="0"/>
              <a:t>Consider … … …</a:t>
            </a:r>
          </a:p>
        </p:txBody>
      </p:sp>
      <p:sp>
        <p:nvSpPr>
          <p:cNvPr id="3" name="Content Placeholder 2">
            <a:extLst>
              <a:ext uri="{FF2B5EF4-FFF2-40B4-BE49-F238E27FC236}">
                <a16:creationId xmlns:a16="http://schemas.microsoft.com/office/drawing/2014/main" id="{69D735F5-AB71-4094-9D55-3FC93E34975C}"/>
              </a:ext>
            </a:extLst>
          </p:cNvPr>
          <p:cNvSpPr>
            <a:spLocks noGrp="1"/>
          </p:cNvSpPr>
          <p:nvPr>
            <p:ph idx="1"/>
          </p:nvPr>
        </p:nvSpPr>
        <p:spPr/>
        <p:txBody>
          <a:bodyPr>
            <a:normAutofit fontScale="85000" lnSpcReduction="20000"/>
          </a:bodyPr>
          <a:lstStyle/>
          <a:p>
            <a:r>
              <a:rPr lang="en-GB" dirty="0"/>
              <a:t>Title </a:t>
            </a:r>
          </a:p>
          <a:p>
            <a:r>
              <a:rPr lang="en-GB" dirty="0"/>
              <a:t>Key Words  </a:t>
            </a:r>
          </a:p>
          <a:p>
            <a:r>
              <a:rPr lang="en-GB" dirty="0"/>
              <a:t>Research Method  </a:t>
            </a:r>
          </a:p>
          <a:p>
            <a:r>
              <a:rPr lang="en-GB" dirty="0"/>
              <a:t>Research Question/Inquiry </a:t>
            </a:r>
          </a:p>
          <a:p>
            <a:r>
              <a:rPr lang="en-GB" dirty="0"/>
              <a:t>Background and context  </a:t>
            </a:r>
          </a:p>
          <a:p>
            <a:r>
              <a:rPr lang="en-GB" dirty="0"/>
              <a:t>Discussion Points </a:t>
            </a:r>
          </a:p>
          <a:p>
            <a:r>
              <a:rPr lang="en-GB" dirty="0"/>
              <a:t>Authors under consideration </a:t>
            </a:r>
          </a:p>
          <a:p>
            <a:r>
              <a:rPr lang="en-GB" dirty="0"/>
              <a:t>Ethical Considerations </a:t>
            </a:r>
          </a:p>
          <a:p>
            <a:r>
              <a:rPr lang="en-GB" dirty="0"/>
              <a:t>Potential arguments/implications </a:t>
            </a:r>
          </a:p>
          <a:p>
            <a:r>
              <a:rPr lang="en-GB" dirty="0"/>
              <a:t>References</a:t>
            </a:r>
          </a:p>
          <a:p>
            <a:endParaRPr lang="en-GB" dirty="0"/>
          </a:p>
          <a:p>
            <a:endParaRPr lang="en-GB" dirty="0"/>
          </a:p>
        </p:txBody>
      </p:sp>
    </p:spTree>
    <p:extLst>
      <p:ext uri="{BB962C8B-B14F-4D97-AF65-F5344CB8AC3E}">
        <p14:creationId xmlns:p14="http://schemas.microsoft.com/office/powerpoint/2010/main" val="7953900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audience participation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600200"/>
            <a:ext cx="9143999" cy="5257800"/>
          </a:xfrm>
        </p:spPr>
      </p:pic>
    </p:spTree>
    <p:extLst>
      <p:ext uri="{BB962C8B-B14F-4D97-AF65-F5344CB8AC3E}">
        <p14:creationId xmlns:p14="http://schemas.microsoft.com/office/powerpoint/2010/main" val="1521732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2" name="Title 1">
            <a:extLst>
              <a:ext uri="{FF2B5EF4-FFF2-40B4-BE49-F238E27FC236}">
                <a16:creationId xmlns:a16="http://schemas.microsoft.com/office/drawing/2014/main" id="{4CEED091-E7EF-4001-AB02-33A26BD5C94B}"/>
              </a:ext>
            </a:extLst>
          </p:cNvPr>
          <p:cNvSpPr>
            <a:spLocks noGrp="1"/>
          </p:cNvSpPr>
          <p:nvPr>
            <p:ph type="title"/>
          </p:nvPr>
        </p:nvSpPr>
        <p:spPr>
          <a:xfrm>
            <a:off x="4570578" y="1257299"/>
            <a:ext cx="3988849" cy="4515805"/>
          </a:xfrm>
        </p:spPr>
        <p:txBody>
          <a:bodyPr>
            <a:normAutofit/>
          </a:bodyPr>
          <a:lstStyle/>
          <a:p>
            <a:pPr>
              <a:lnSpc>
                <a:spcPct val="90000"/>
              </a:lnSpc>
            </a:pPr>
            <a:r>
              <a:rPr lang="en-GB" sz="4000" dirty="0">
                <a:solidFill>
                  <a:srgbClr val="000000"/>
                </a:solidFill>
              </a:rPr>
              <a:t>   AUDIENCE PARTICIPATION</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5" name="Picture 4">
            <a:extLst>
              <a:ext uri="{FF2B5EF4-FFF2-40B4-BE49-F238E27FC236}">
                <a16:creationId xmlns:a16="http://schemas.microsoft.com/office/drawing/2014/main" id="{1EBCB889-F525-48B2-AA3E-7432CD77E1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2012" y="2596027"/>
            <a:ext cx="3061697" cy="1992820"/>
          </a:xfrm>
          <a:prstGeom prst="rect">
            <a:avLst/>
          </a:prstGeom>
        </p:spPr>
      </p:pic>
      <p:sp>
        <p:nvSpPr>
          <p:cNvPr id="3" name="Content Placeholder 2">
            <a:extLst>
              <a:ext uri="{FF2B5EF4-FFF2-40B4-BE49-F238E27FC236}">
                <a16:creationId xmlns:a16="http://schemas.microsoft.com/office/drawing/2014/main" id="{5CD2DD08-AF9F-4AE0-B9F4-FF772B46BF7F}"/>
              </a:ext>
            </a:extLst>
          </p:cNvPr>
          <p:cNvSpPr>
            <a:spLocks noGrp="1"/>
          </p:cNvSpPr>
          <p:nvPr>
            <p:ph idx="1"/>
          </p:nvPr>
        </p:nvSpPr>
        <p:spPr>
          <a:xfrm>
            <a:off x="4570579" y="2947260"/>
            <a:ext cx="4003614" cy="2927188"/>
          </a:xfrm>
        </p:spPr>
        <p:txBody>
          <a:bodyPr anchor="ctr">
            <a:normAutofit/>
          </a:bodyPr>
          <a:lstStyle/>
          <a:p>
            <a:endParaRPr lang="en-GB" sz="1500">
              <a:solidFill>
                <a:srgbClr val="000000"/>
              </a:solidFill>
            </a:endParaRPr>
          </a:p>
          <a:p>
            <a:endParaRPr lang="en-GB" sz="1500">
              <a:solidFill>
                <a:srgbClr val="000000"/>
              </a:solidFill>
            </a:endParaRPr>
          </a:p>
          <a:p>
            <a:endParaRPr lang="en-GB" sz="1500">
              <a:solidFill>
                <a:srgbClr val="000000"/>
              </a:solidFill>
            </a:endParaRPr>
          </a:p>
        </p:txBody>
      </p:sp>
    </p:spTree>
    <p:extLst>
      <p:ext uri="{BB962C8B-B14F-4D97-AF65-F5344CB8AC3E}">
        <p14:creationId xmlns:p14="http://schemas.microsoft.com/office/powerpoint/2010/main" val="10565857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543" y="-531440"/>
            <a:ext cx="8229600" cy="2146154"/>
          </a:xfrm>
        </p:spPr>
        <p:txBody>
          <a:bodyPr>
            <a:normAutofit/>
          </a:bodyPr>
          <a:lstStyle/>
          <a:p>
            <a:r>
              <a:rPr lang="en-GB" dirty="0"/>
              <a:t>Some suggestions for context and content…..</a:t>
            </a:r>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dirty="0"/>
              <a:t>A punchy title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76056" y="1614714"/>
            <a:ext cx="3096344" cy="153964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67892" y="4293096"/>
            <a:ext cx="3707904" cy="2056780"/>
          </a:xfrm>
          <a:prstGeom prst="rect">
            <a:avLst/>
          </a:prstGeom>
        </p:spPr>
      </p:pic>
    </p:spTree>
    <p:extLst>
      <p:ext uri="{BB962C8B-B14F-4D97-AF65-F5344CB8AC3E}">
        <p14:creationId xmlns:p14="http://schemas.microsoft.com/office/powerpoint/2010/main" val="25434908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suggestions for context and content…..Introduce your research</a:t>
            </a:r>
          </a:p>
        </p:txBody>
      </p:sp>
      <p:sp>
        <p:nvSpPr>
          <p:cNvPr id="3" name="Content Placeholder 2"/>
          <p:cNvSpPr>
            <a:spLocks noGrp="1"/>
          </p:cNvSpPr>
          <p:nvPr>
            <p:ph idx="1"/>
          </p:nvPr>
        </p:nvSpPr>
        <p:spPr/>
        <p:txBody>
          <a:bodyPr/>
          <a:lstStyle/>
          <a:p>
            <a:r>
              <a:rPr lang="en-GB" dirty="0"/>
              <a:t>Your subject area</a:t>
            </a:r>
          </a:p>
          <a:p>
            <a:r>
              <a:rPr lang="en-GB" dirty="0"/>
              <a:t>Why this is of interest to you?</a:t>
            </a:r>
          </a:p>
          <a:p>
            <a:r>
              <a:rPr lang="en-GB" dirty="0"/>
              <a:t>What has already been written about the subject area [Brief overview]</a:t>
            </a:r>
          </a:p>
          <a:p>
            <a:r>
              <a:rPr lang="en-GB" dirty="0"/>
              <a:t>What is the gap in research you are looking</a:t>
            </a:r>
          </a:p>
          <a:p>
            <a:pPr marL="0" indent="0">
              <a:buNone/>
            </a:pPr>
            <a:r>
              <a:rPr lang="en-GB" dirty="0"/>
              <a:t>    to fill</a:t>
            </a:r>
          </a:p>
          <a:p>
            <a:endParaRPr lang="en-GB" dirty="0"/>
          </a:p>
        </p:txBody>
      </p:sp>
      <p:pic>
        <p:nvPicPr>
          <p:cNvPr id="4" name="Picture 2" descr="C:\Users\edu-mc\AppData\Local\Microsoft\Windows\Temporary Internet Files\Content.IE5\XTVVG3RM\student_presenting[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20272" y="4458968"/>
            <a:ext cx="2034728" cy="2399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53424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suggestions for context and content…..</a:t>
            </a:r>
          </a:p>
        </p:txBody>
      </p:sp>
      <p:sp>
        <p:nvSpPr>
          <p:cNvPr id="3" name="Content Placeholder 2"/>
          <p:cNvSpPr>
            <a:spLocks noGrp="1"/>
          </p:cNvSpPr>
          <p:nvPr>
            <p:ph idx="1"/>
          </p:nvPr>
        </p:nvSpPr>
        <p:spPr/>
        <p:txBody>
          <a:bodyPr/>
          <a:lstStyle/>
          <a:p>
            <a:r>
              <a:rPr lang="en-GB" dirty="0"/>
              <a:t>Your research approach </a:t>
            </a:r>
          </a:p>
          <a:p>
            <a:r>
              <a:rPr lang="en-GB" dirty="0"/>
              <a:t>Why?</a:t>
            </a:r>
          </a:p>
          <a:p>
            <a:r>
              <a:rPr lang="en-GB" dirty="0"/>
              <a:t>Your philosophical approach</a:t>
            </a:r>
          </a:p>
          <a:p>
            <a:r>
              <a:rPr lang="en-GB" dirty="0"/>
              <a:t>Could you have used something else?</a:t>
            </a:r>
          </a:p>
          <a:p>
            <a:r>
              <a:rPr lang="en-GB" dirty="0"/>
              <a:t>Any ethical issues?</a:t>
            </a:r>
          </a:p>
        </p:txBody>
      </p:sp>
      <p:pic>
        <p:nvPicPr>
          <p:cNvPr id="4" name="Picture 2" descr="C:\Users\edu-mc\AppData\Local\Microsoft\Windows\Temporary Internet Files\Content.IE5\XTVVG3RM\student_presenting[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88224" y="3960204"/>
            <a:ext cx="2034728" cy="28759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62168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suggestions for context and content….. Methods</a:t>
            </a:r>
          </a:p>
        </p:txBody>
      </p:sp>
      <p:sp>
        <p:nvSpPr>
          <p:cNvPr id="3" name="Content Placeholder 2"/>
          <p:cNvSpPr>
            <a:spLocks noGrp="1"/>
          </p:cNvSpPr>
          <p:nvPr>
            <p:ph idx="1"/>
          </p:nvPr>
        </p:nvSpPr>
        <p:spPr/>
        <p:txBody>
          <a:bodyPr>
            <a:normAutofit/>
          </a:bodyPr>
          <a:lstStyle/>
          <a:p>
            <a:endParaRPr lang="en-GB" dirty="0"/>
          </a:p>
          <a:p>
            <a:r>
              <a:rPr lang="en-GB" dirty="0"/>
              <a:t>Outline your </a:t>
            </a:r>
            <a:r>
              <a:rPr lang="en-GB" dirty="0">
                <a:solidFill>
                  <a:srgbClr val="FF0000"/>
                </a:solidFill>
              </a:rPr>
              <a:t>main research question</a:t>
            </a:r>
          </a:p>
          <a:p>
            <a:endParaRPr lang="en-GB" dirty="0">
              <a:solidFill>
                <a:srgbClr val="FF0000"/>
              </a:solidFill>
            </a:endParaRPr>
          </a:p>
          <a:p>
            <a:r>
              <a:rPr lang="en-GB" dirty="0"/>
              <a:t>Anticipated strengths and challenges of your research</a:t>
            </a:r>
          </a:p>
          <a:p>
            <a:endParaRPr lang="en-GB" dirty="0"/>
          </a:p>
          <a:p>
            <a:r>
              <a:rPr lang="en-GB" dirty="0"/>
              <a:t>Consideration of any limitations…. </a:t>
            </a:r>
          </a:p>
        </p:txBody>
      </p:sp>
    </p:spTree>
    <p:extLst>
      <p:ext uri="{BB962C8B-B14F-4D97-AF65-F5344CB8AC3E}">
        <p14:creationId xmlns:p14="http://schemas.microsoft.com/office/powerpoint/2010/main" val="2055325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suggestions for context and content….. </a:t>
            </a:r>
          </a:p>
        </p:txBody>
      </p:sp>
      <p:sp>
        <p:nvSpPr>
          <p:cNvPr id="3" name="Content Placeholder 2"/>
          <p:cNvSpPr>
            <a:spLocks noGrp="1"/>
          </p:cNvSpPr>
          <p:nvPr>
            <p:ph idx="1"/>
          </p:nvPr>
        </p:nvSpPr>
        <p:spPr/>
        <p:txBody>
          <a:bodyPr>
            <a:normAutofit/>
          </a:bodyPr>
          <a:lstStyle/>
          <a:p>
            <a:pPr marL="0" indent="0">
              <a:buNone/>
            </a:pPr>
            <a:endParaRPr lang="en-GB" dirty="0">
              <a:solidFill>
                <a:srgbClr val="FF0000"/>
              </a:solidFill>
            </a:endParaRPr>
          </a:p>
          <a:p>
            <a:endParaRPr lang="en-GB" dirty="0"/>
          </a:p>
          <a:p>
            <a:r>
              <a:rPr lang="en-GB" dirty="0"/>
              <a:t>How will you collect your data?</a:t>
            </a:r>
          </a:p>
          <a:p>
            <a:endParaRPr lang="en-GB" dirty="0"/>
          </a:p>
          <a:p>
            <a:r>
              <a:rPr lang="en-GB" dirty="0"/>
              <a:t>Timescale of your literature review</a:t>
            </a:r>
          </a:p>
          <a:p>
            <a:endParaRPr lang="en-GB" dirty="0"/>
          </a:p>
          <a:p>
            <a:r>
              <a:rPr lang="en-GB" dirty="0"/>
              <a:t>Data bases you will use</a:t>
            </a:r>
          </a:p>
        </p:txBody>
      </p:sp>
    </p:spTree>
    <p:extLst>
      <p:ext uri="{BB962C8B-B14F-4D97-AF65-F5344CB8AC3E}">
        <p14:creationId xmlns:p14="http://schemas.microsoft.com/office/powerpoint/2010/main" val="27071554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suggestions for context and content….. </a:t>
            </a:r>
          </a:p>
        </p:txBody>
      </p:sp>
      <p:sp>
        <p:nvSpPr>
          <p:cNvPr id="3" name="Content Placeholder 2"/>
          <p:cNvSpPr>
            <a:spLocks noGrp="1"/>
          </p:cNvSpPr>
          <p:nvPr>
            <p:ph idx="1"/>
          </p:nvPr>
        </p:nvSpPr>
        <p:spPr/>
        <p:txBody>
          <a:bodyPr/>
          <a:lstStyle/>
          <a:p>
            <a:endParaRPr lang="en-GB" dirty="0"/>
          </a:p>
          <a:p>
            <a:pPr marL="0" indent="0">
              <a:buNone/>
            </a:pPr>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5816" y="1772816"/>
            <a:ext cx="3888433" cy="4789142"/>
          </a:xfrm>
          <a:prstGeom prst="rect">
            <a:avLst/>
          </a:prstGeom>
        </p:spPr>
      </p:pic>
    </p:spTree>
    <p:extLst>
      <p:ext uri="{BB962C8B-B14F-4D97-AF65-F5344CB8AC3E}">
        <p14:creationId xmlns:p14="http://schemas.microsoft.com/office/powerpoint/2010/main" val="2530324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A591D-9A5B-4F19-92FE-0E51434D5B73}"/>
              </a:ext>
            </a:extLst>
          </p:cNvPr>
          <p:cNvSpPr>
            <a:spLocks noGrp="1"/>
          </p:cNvSpPr>
          <p:nvPr>
            <p:ph type="title"/>
          </p:nvPr>
        </p:nvSpPr>
        <p:spPr>
          <a:xfrm>
            <a:off x="4812030" y="640081"/>
            <a:ext cx="3877371" cy="5574451"/>
          </a:xfrm>
        </p:spPr>
        <p:txBody>
          <a:bodyPr vert="horz" lIns="91440" tIns="45720" rIns="91440" bIns="45720" rtlCol="0" anchor="ctr">
            <a:normAutofit/>
          </a:bodyPr>
          <a:lstStyle/>
          <a:p>
            <a:pPr algn="l">
              <a:lnSpc>
                <a:spcPct val="90000"/>
              </a:lnSpc>
            </a:pPr>
            <a:r>
              <a:rPr lang="en-US" kern="1200">
                <a:solidFill>
                  <a:schemeClr val="tx1"/>
                </a:solidFill>
                <a:latin typeface="+mj-lt"/>
                <a:ea typeface="+mj-ea"/>
                <a:cs typeface="+mj-cs"/>
              </a:rPr>
              <a:t>REMEMBER …..</a:t>
            </a:r>
          </a:p>
        </p:txBody>
      </p:sp>
      <p:pic>
        <p:nvPicPr>
          <p:cNvPr id="5" name="Content Placeholder 4">
            <a:extLst>
              <a:ext uri="{FF2B5EF4-FFF2-40B4-BE49-F238E27FC236}">
                <a16:creationId xmlns:a16="http://schemas.microsoft.com/office/drawing/2014/main" id="{389D0219-9226-49CB-8150-28E643B0C14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2600" y="1382607"/>
            <a:ext cx="4089400" cy="4089400"/>
          </a:xfrm>
          <a:prstGeom prst="rect">
            <a:avLst/>
          </a:prstGeom>
        </p:spPr>
      </p:pic>
    </p:spTree>
    <p:extLst>
      <p:ext uri="{BB962C8B-B14F-4D97-AF65-F5344CB8AC3E}">
        <p14:creationId xmlns:p14="http://schemas.microsoft.com/office/powerpoint/2010/main" val="18779147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BBF7D-B848-4603-96A2-C643BC13AF2B}"/>
              </a:ext>
            </a:extLst>
          </p:cNvPr>
          <p:cNvSpPr>
            <a:spLocks noGrp="1"/>
          </p:cNvSpPr>
          <p:nvPr>
            <p:ph type="title"/>
          </p:nvPr>
        </p:nvSpPr>
        <p:spPr>
          <a:xfrm>
            <a:off x="5059971" y="1783959"/>
            <a:ext cx="3483937" cy="2889114"/>
          </a:xfrm>
        </p:spPr>
        <p:txBody>
          <a:bodyPr vert="horz" lIns="91440" tIns="45720" rIns="91440" bIns="45720" rtlCol="0" anchor="b">
            <a:normAutofit/>
          </a:bodyPr>
          <a:lstStyle/>
          <a:p>
            <a:pPr algn="l">
              <a:lnSpc>
                <a:spcPct val="90000"/>
              </a:lnSpc>
            </a:pPr>
            <a:r>
              <a:rPr lang="en-US" sz="6000"/>
              <a:t>Relate to previous research…</a:t>
            </a:r>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1E25BF6C-FD27-4416-A0CA-5C163E70778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302"/>
          <a:stretch/>
        </p:blipFill>
        <p:spPr>
          <a:xfrm>
            <a:off x="20" y="10"/>
            <a:ext cx="4518095"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381205728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suggestions for context and content…..Suggestions for practice</a:t>
            </a:r>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dirty="0"/>
              <a:t>What is the possible impact of your research?</a:t>
            </a:r>
          </a:p>
        </p:txBody>
      </p:sp>
    </p:spTree>
    <p:extLst>
      <p:ext uri="{BB962C8B-B14F-4D97-AF65-F5344CB8AC3E}">
        <p14:creationId xmlns:p14="http://schemas.microsoft.com/office/powerpoint/2010/main" val="13976473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85FA8-2CF9-4DE9-BB90-7FB533B7AC77}"/>
              </a:ext>
            </a:extLst>
          </p:cNvPr>
          <p:cNvSpPr>
            <a:spLocks noGrp="1"/>
          </p:cNvSpPr>
          <p:nvPr>
            <p:ph type="title"/>
          </p:nvPr>
        </p:nvSpPr>
        <p:spPr/>
        <p:txBody>
          <a:bodyPr>
            <a:normAutofit/>
          </a:bodyPr>
          <a:lstStyle/>
          <a:p>
            <a:r>
              <a:rPr lang="en-GB" dirty="0"/>
              <a:t>LIMITATIONS YOU ANTICIPATE…</a:t>
            </a:r>
          </a:p>
        </p:txBody>
      </p:sp>
      <p:pic>
        <p:nvPicPr>
          <p:cNvPr id="5" name="Content Placeholder 4">
            <a:extLst>
              <a:ext uri="{FF2B5EF4-FFF2-40B4-BE49-F238E27FC236}">
                <a16:creationId xmlns:a16="http://schemas.microsoft.com/office/drawing/2014/main" id="{5887F2B0-8345-4E95-BC98-9C402960125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772816"/>
            <a:ext cx="9143999" cy="5085184"/>
          </a:xfrm>
        </p:spPr>
      </p:pic>
    </p:spTree>
    <p:extLst>
      <p:ext uri="{BB962C8B-B14F-4D97-AF65-F5344CB8AC3E}">
        <p14:creationId xmlns:p14="http://schemas.microsoft.com/office/powerpoint/2010/main" val="31185210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EB28-DD43-46F0-B8D5-F92B5853D3A1}"/>
              </a:ext>
            </a:extLst>
          </p:cNvPr>
          <p:cNvSpPr>
            <a:spLocks noGrp="1"/>
          </p:cNvSpPr>
          <p:nvPr>
            <p:ph type="title"/>
          </p:nvPr>
        </p:nvSpPr>
        <p:spPr/>
        <p:txBody>
          <a:bodyPr/>
          <a:lstStyle/>
          <a:p>
            <a:r>
              <a:rPr lang="en-GB" dirty="0"/>
              <a:t>Pay attention to … … …</a:t>
            </a:r>
          </a:p>
        </p:txBody>
      </p:sp>
      <p:sp>
        <p:nvSpPr>
          <p:cNvPr id="3" name="Content Placeholder 2">
            <a:extLst>
              <a:ext uri="{FF2B5EF4-FFF2-40B4-BE49-F238E27FC236}">
                <a16:creationId xmlns:a16="http://schemas.microsoft.com/office/drawing/2014/main" id="{11BA97CF-A895-4E09-9870-E3EDF436019C}"/>
              </a:ext>
            </a:extLst>
          </p:cNvPr>
          <p:cNvSpPr>
            <a:spLocks noGrp="1"/>
          </p:cNvSpPr>
          <p:nvPr>
            <p:ph idx="1"/>
          </p:nvPr>
        </p:nvSpPr>
        <p:spPr/>
        <p:txBody>
          <a:bodyPr>
            <a:normAutofit fontScale="92500" lnSpcReduction="10000"/>
          </a:bodyPr>
          <a:lstStyle/>
          <a:p>
            <a:r>
              <a:rPr lang="en-GB"/>
              <a:t>Tone </a:t>
            </a:r>
            <a:endParaRPr lang="en-GB" dirty="0"/>
          </a:p>
          <a:p>
            <a:r>
              <a:rPr lang="en-GB" dirty="0"/>
              <a:t>Pitch</a:t>
            </a:r>
          </a:p>
          <a:p>
            <a:r>
              <a:rPr lang="en-GB" dirty="0"/>
              <a:t>Confidence and posture </a:t>
            </a:r>
          </a:p>
          <a:p>
            <a:r>
              <a:rPr lang="en-GB" dirty="0"/>
              <a:t>Minimal use of notes </a:t>
            </a:r>
          </a:p>
          <a:p>
            <a:r>
              <a:rPr lang="en-GB" dirty="0"/>
              <a:t>Eye Contact </a:t>
            </a:r>
          </a:p>
          <a:p>
            <a:r>
              <a:rPr lang="en-GB" dirty="0"/>
              <a:t>Engagement with audience </a:t>
            </a:r>
          </a:p>
          <a:p>
            <a:r>
              <a:rPr lang="en-GB" dirty="0"/>
              <a:t>Visual of PowerPoint slides – Font size and background </a:t>
            </a:r>
          </a:p>
          <a:p>
            <a:r>
              <a:rPr lang="en-GB" dirty="0"/>
              <a:t>Timekeeping</a:t>
            </a:r>
          </a:p>
        </p:txBody>
      </p:sp>
    </p:spTree>
    <p:extLst>
      <p:ext uri="{BB962C8B-B14F-4D97-AF65-F5344CB8AC3E}">
        <p14:creationId xmlns:p14="http://schemas.microsoft.com/office/powerpoint/2010/main" val="26436971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Ask audience if they have any questions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504" y="1700808"/>
            <a:ext cx="9036496" cy="4968552"/>
          </a:xfrm>
        </p:spPr>
      </p:pic>
    </p:spTree>
    <p:extLst>
      <p:ext uri="{BB962C8B-B14F-4D97-AF65-F5344CB8AC3E}">
        <p14:creationId xmlns:p14="http://schemas.microsoft.com/office/powerpoint/2010/main" val="10750499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8CB152D-152F-43F3-81AE-73559E026F9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8085" r="3249"/>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6BC8B-7732-4FED-803A-B8F37D6690EF}"/>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nSpc>
                <a:spcPct val="90000"/>
              </a:lnSpc>
            </a:pPr>
            <a:r>
              <a:rPr lang="en-US" sz="3100">
                <a:solidFill>
                  <a:schemeClr val="tx1">
                    <a:lumMod val="85000"/>
                    <a:lumOff val="15000"/>
                  </a:schemeClr>
                </a:solidFill>
              </a:rPr>
              <a:t>Remember that research can be ‘messy’</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76081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Your reflections on the research process and experience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772816"/>
            <a:ext cx="9144000" cy="5085184"/>
          </a:xfrm>
        </p:spPr>
      </p:pic>
    </p:spTree>
    <p:extLst>
      <p:ext uri="{BB962C8B-B14F-4D97-AF65-F5344CB8AC3E}">
        <p14:creationId xmlns:p14="http://schemas.microsoft.com/office/powerpoint/2010/main" val="11677445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Ways to achieve higher marks….</a:t>
            </a:r>
          </a:p>
        </p:txBody>
      </p:sp>
      <p:sp>
        <p:nvSpPr>
          <p:cNvPr id="3" name="Content Placeholder 2"/>
          <p:cNvSpPr>
            <a:spLocks noGrp="1"/>
          </p:cNvSpPr>
          <p:nvPr>
            <p:ph idx="1"/>
          </p:nvPr>
        </p:nvSpPr>
        <p:spPr/>
        <p:txBody>
          <a:bodyPr/>
          <a:lstStyle/>
          <a:p>
            <a:endParaRPr lang="en-GB" dirty="0"/>
          </a:p>
          <a:p>
            <a:endParaRPr lang="en-GB" dirty="0"/>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70346"/>
            <a:ext cx="9180512" cy="5487653"/>
          </a:xfrm>
          <a:prstGeom prst="rect">
            <a:avLst/>
          </a:prstGeom>
        </p:spPr>
      </p:pic>
    </p:spTree>
    <p:extLst>
      <p:ext uri="{BB962C8B-B14F-4D97-AF65-F5344CB8AC3E}">
        <p14:creationId xmlns:p14="http://schemas.microsoft.com/office/powerpoint/2010/main" val="42674686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3F593-F14B-4A7F-9367-A4829B479EC1}"/>
              </a:ext>
            </a:extLst>
          </p:cNvPr>
          <p:cNvSpPr>
            <a:spLocks noGrp="1"/>
          </p:cNvSpPr>
          <p:nvPr>
            <p:ph type="title"/>
          </p:nvPr>
        </p:nvSpPr>
        <p:spPr/>
        <p:txBody>
          <a:bodyPr>
            <a:normAutofit fontScale="90000"/>
          </a:bodyPr>
          <a:lstStyle/>
          <a:p>
            <a:r>
              <a:rPr lang="en-GB" dirty="0"/>
              <a:t>RECORDING OF YOUR PRESENTATION IS YOUR RESPONSIBILITY</a:t>
            </a:r>
          </a:p>
        </p:txBody>
      </p:sp>
      <p:sp>
        <p:nvSpPr>
          <p:cNvPr id="3" name="Content Placeholder 2">
            <a:extLst>
              <a:ext uri="{FF2B5EF4-FFF2-40B4-BE49-F238E27FC236}">
                <a16:creationId xmlns:a16="http://schemas.microsoft.com/office/drawing/2014/main" id="{4D8FD92B-9A61-4F3E-B32E-7E5426291AC6}"/>
              </a:ext>
            </a:extLst>
          </p:cNvPr>
          <p:cNvSpPr>
            <a:spLocks noGrp="1"/>
          </p:cNvSpPr>
          <p:nvPr>
            <p:ph sz="half" idx="1"/>
          </p:nvPr>
        </p:nvSpPr>
        <p:spPr/>
        <p:txBody>
          <a:bodyPr/>
          <a:lstStyle/>
          <a:p>
            <a:endParaRPr lang="en-GB" dirty="0"/>
          </a:p>
          <a:p>
            <a:endParaRPr lang="en-GB" dirty="0"/>
          </a:p>
          <a:p>
            <a:endParaRPr lang="en-GB" dirty="0"/>
          </a:p>
        </p:txBody>
      </p:sp>
      <p:pic>
        <p:nvPicPr>
          <p:cNvPr id="6" name="Content Placeholder 5">
            <a:extLst>
              <a:ext uri="{FF2B5EF4-FFF2-40B4-BE49-F238E27FC236}">
                <a16:creationId xmlns:a16="http://schemas.microsoft.com/office/drawing/2014/main" id="{7BFE70E8-60B8-4205-B1BF-58D94412111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48372" y="1843881"/>
            <a:ext cx="4038600" cy="4038600"/>
          </a:xfrm>
        </p:spPr>
      </p:pic>
      <p:pic>
        <p:nvPicPr>
          <p:cNvPr id="8" name="Picture 7">
            <a:extLst>
              <a:ext uri="{FF2B5EF4-FFF2-40B4-BE49-F238E27FC236}">
                <a16:creationId xmlns:a16="http://schemas.microsoft.com/office/drawing/2014/main" id="{2ED1DE7E-2DDE-4AC3-9663-781DEB805C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80878" y="2634456"/>
            <a:ext cx="3714750" cy="2457450"/>
          </a:xfrm>
          <a:prstGeom prst="rect">
            <a:avLst/>
          </a:prstGeom>
        </p:spPr>
      </p:pic>
    </p:spTree>
    <p:extLst>
      <p:ext uri="{BB962C8B-B14F-4D97-AF65-F5344CB8AC3E}">
        <p14:creationId xmlns:p14="http://schemas.microsoft.com/office/powerpoint/2010/main" val="4630888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169" y="188640"/>
            <a:ext cx="8229600" cy="778098"/>
          </a:xfrm>
        </p:spPr>
        <p:txBody>
          <a:bodyPr/>
          <a:lstStyle/>
          <a:p>
            <a:r>
              <a:rPr lang="en-GB" b="1" dirty="0"/>
              <a:t>Disseminating Research Findings</a:t>
            </a:r>
          </a:p>
        </p:txBody>
      </p:sp>
      <p:sp>
        <p:nvSpPr>
          <p:cNvPr id="5" name="TextBox 4"/>
          <p:cNvSpPr txBox="1"/>
          <p:nvPr/>
        </p:nvSpPr>
        <p:spPr>
          <a:xfrm>
            <a:off x="323528" y="4615402"/>
            <a:ext cx="1656184" cy="954107"/>
          </a:xfrm>
          <a:prstGeom prst="rect">
            <a:avLst/>
          </a:prstGeom>
          <a:noFill/>
        </p:spPr>
        <p:txBody>
          <a:bodyPr wrap="square" rtlCol="0">
            <a:spAutoFit/>
          </a:bodyPr>
          <a:lstStyle/>
          <a:p>
            <a:pPr algn="ctr"/>
            <a:r>
              <a:rPr lang="en-GB" sz="2800" dirty="0"/>
              <a:t>Journal Articles</a:t>
            </a:r>
          </a:p>
        </p:txBody>
      </p:sp>
      <p:sp>
        <p:nvSpPr>
          <p:cNvPr id="6" name="TextBox 5"/>
          <p:cNvSpPr txBox="1"/>
          <p:nvPr/>
        </p:nvSpPr>
        <p:spPr>
          <a:xfrm>
            <a:off x="5292080" y="1537405"/>
            <a:ext cx="1872208" cy="954107"/>
          </a:xfrm>
          <a:prstGeom prst="rect">
            <a:avLst/>
          </a:prstGeom>
          <a:noFill/>
        </p:spPr>
        <p:txBody>
          <a:bodyPr wrap="square" rtlCol="0">
            <a:spAutoFit/>
          </a:bodyPr>
          <a:lstStyle/>
          <a:p>
            <a:pPr algn="ctr"/>
            <a:r>
              <a:rPr lang="en-GB" sz="2800" dirty="0"/>
              <a:t>Research Posters</a:t>
            </a:r>
          </a:p>
        </p:txBody>
      </p:sp>
      <p:sp>
        <p:nvSpPr>
          <p:cNvPr id="8" name="Oval 7"/>
          <p:cNvSpPr/>
          <p:nvPr/>
        </p:nvSpPr>
        <p:spPr>
          <a:xfrm>
            <a:off x="1532342" y="1412776"/>
            <a:ext cx="3030105" cy="1824252"/>
          </a:xfrm>
          <a:prstGeom prst="ellipse">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p:cNvSpPr txBox="1"/>
          <p:nvPr/>
        </p:nvSpPr>
        <p:spPr>
          <a:xfrm>
            <a:off x="3285555" y="5038819"/>
            <a:ext cx="2160240" cy="584775"/>
          </a:xfrm>
          <a:prstGeom prst="rect">
            <a:avLst/>
          </a:prstGeom>
          <a:noFill/>
        </p:spPr>
        <p:txBody>
          <a:bodyPr wrap="square" rtlCol="0">
            <a:spAutoFit/>
          </a:bodyPr>
          <a:lstStyle/>
          <a:p>
            <a:pPr algn="ctr"/>
            <a:r>
              <a:rPr lang="en-GB" sz="3200" dirty="0"/>
              <a:t> </a:t>
            </a:r>
            <a:r>
              <a:rPr lang="en-GB" sz="2800" dirty="0"/>
              <a:t>Workshops</a:t>
            </a:r>
          </a:p>
        </p:txBody>
      </p:sp>
      <p:sp>
        <p:nvSpPr>
          <p:cNvPr id="10" name="TextBox 9"/>
          <p:cNvSpPr txBox="1"/>
          <p:nvPr/>
        </p:nvSpPr>
        <p:spPr>
          <a:xfrm>
            <a:off x="5652120" y="3789040"/>
            <a:ext cx="1762023" cy="954107"/>
          </a:xfrm>
          <a:prstGeom prst="rect">
            <a:avLst/>
          </a:prstGeom>
          <a:noFill/>
        </p:spPr>
        <p:txBody>
          <a:bodyPr wrap="square" rtlCol="0">
            <a:spAutoFit/>
          </a:bodyPr>
          <a:lstStyle/>
          <a:p>
            <a:pPr algn="ctr"/>
            <a:r>
              <a:rPr lang="en-GB" sz="2800" dirty="0"/>
              <a:t>Press Release </a:t>
            </a:r>
          </a:p>
        </p:txBody>
      </p:sp>
      <p:sp>
        <p:nvSpPr>
          <p:cNvPr id="11" name="TextBox 10"/>
          <p:cNvSpPr txBox="1"/>
          <p:nvPr/>
        </p:nvSpPr>
        <p:spPr>
          <a:xfrm>
            <a:off x="5805602" y="5331207"/>
            <a:ext cx="2054704" cy="954107"/>
          </a:xfrm>
          <a:prstGeom prst="rect">
            <a:avLst/>
          </a:prstGeom>
          <a:noFill/>
        </p:spPr>
        <p:txBody>
          <a:bodyPr wrap="square" rtlCol="0">
            <a:spAutoFit/>
          </a:bodyPr>
          <a:lstStyle/>
          <a:p>
            <a:pPr algn="ctr"/>
            <a:r>
              <a:rPr lang="en-GB" sz="2800" dirty="0"/>
              <a:t>Research Reports</a:t>
            </a:r>
          </a:p>
        </p:txBody>
      </p:sp>
      <p:pic>
        <p:nvPicPr>
          <p:cNvPr id="1026" name="Picture 2" descr="C:\Users\edu-mc\AppData\Local\Microsoft\Windows\Temporary Internet Files\Content.IE5\XTVVG3RM\student_presenting[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52802" y="1695388"/>
            <a:ext cx="2034728" cy="287594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edu-mc\AppData\Local\Microsoft\Windows\Temporary Internet Files\Content.IE5\GGEUIMCR\scientific-method5[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99734">
            <a:off x="7053338" y="1458128"/>
            <a:ext cx="1037980" cy="130149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030" name="Picture 6" descr="C:\Users\edu-mc\AppData\Local\Microsoft\Windows\Temporary Internet Files\Content.IE5\GGEUIMCR\News_reader[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69665" y="3649210"/>
            <a:ext cx="1525422" cy="1014042"/>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edu-mc\AppData\Local\Microsoft\Windows\Temporary Internet Files\Content.IE5\AXPEOS7J\newspaper_bw[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19427" y="3317613"/>
            <a:ext cx="1252736" cy="93955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032" name="Picture 8" descr="C:\Users\edu-mc\AppData\Local\Microsoft\Windows\Temporary Internet Files\Content.IE5\GGEUIMCR\Journal_of_Counseling_Psychology[1].gif"/>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14225" y="4602929"/>
            <a:ext cx="1092417" cy="1456556"/>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C:\Users\edu-mc\AppData\Local\Microsoft\Windows\Temporary Internet Files\Content.IE5\AXPEOS7J\3391469181_89c8ee69b9[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rot="2356119">
            <a:off x="7532475" y="5342925"/>
            <a:ext cx="947249" cy="100479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034" name="Picture 10" descr="C:\Users\edu-mc\AppData\Local\Microsoft\Windows\Temporary Internet Files\Content.IE5\HT2WP4JJ\workshop[1].gi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607596" y="5590694"/>
            <a:ext cx="1516158" cy="986606"/>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069395" y="1695388"/>
            <a:ext cx="1440160" cy="353943"/>
          </a:xfrm>
          <a:prstGeom prst="rect">
            <a:avLst/>
          </a:prstGeom>
          <a:noFill/>
        </p:spPr>
        <p:txBody>
          <a:bodyPr wrap="square" rtlCol="0">
            <a:spAutoFit/>
          </a:bodyPr>
          <a:lstStyle/>
          <a:p>
            <a:pPr algn="ctr"/>
            <a:r>
              <a:rPr lang="en-GB" sz="1700" dirty="0"/>
              <a:t>Presentations</a:t>
            </a:r>
          </a:p>
        </p:txBody>
      </p:sp>
      <p:sp>
        <p:nvSpPr>
          <p:cNvPr id="12" name="TextBox 11"/>
          <p:cNvSpPr txBox="1"/>
          <p:nvPr/>
        </p:nvSpPr>
        <p:spPr>
          <a:xfrm>
            <a:off x="2216981" y="2579223"/>
            <a:ext cx="830414" cy="369332"/>
          </a:xfrm>
          <a:prstGeom prst="rect">
            <a:avLst/>
          </a:prstGeom>
          <a:solidFill>
            <a:schemeClr val="accent2">
              <a:lumMod val="20000"/>
              <a:lumOff val="80000"/>
            </a:schemeClr>
          </a:solidFill>
        </p:spPr>
        <p:txBody>
          <a:bodyPr wrap="square" rtlCol="0">
            <a:spAutoFit/>
          </a:bodyPr>
          <a:lstStyle/>
          <a:p>
            <a:pPr algn="ctr"/>
            <a:r>
              <a:rPr lang="en-GB" dirty="0"/>
              <a:t>Today</a:t>
            </a:r>
          </a:p>
        </p:txBody>
      </p:sp>
      <p:sp>
        <p:nvSpPr>
          <p:cNvPr id="13" name="TextBox 12"/>
          <p:cNvSpPr txBox="1"/>
          <p:nvPr/>
        </p:nvSpPr>
        <p:spPr>
          <a:xfrm rot="19443421">
            <a:off x="287787" y="1156995"/>
            <a:ext cx="1417493" cy="830997"/>
          </a:xfrm>
          <a:prstGeom prst="rect">
            <a:avLst/>
          </a:prstGeom>
          <a:noFill/>
        </p:spPr>
        <p:txBody>
          <a:bodyPr wrap="square" rtlCol="0">
            <a:spAutoFit/>
          </a:bodyPr>
          <a:lstStyle/>
          <a:p>
            <a:pPr algn="ctr"/>
            <a:r>
              <a:rPr lang="en-GB" sz="2400" dirty="0">
                <a:solidFill>
                  <a:srgbClr val="FFFF00"/>
                </a:solidFill>
              </a:rPr>
              <a:t>Variety of ways…</a:t>
            </a:r>
          </a:p>
        </p:txBody>
      </p:sp>
    </p:spTree>
    <p:extLst>
      <p:ext uri="{BB962C8B-B14F-4D97-AF65-F5344CB8AC3E}">
        <p14:creationId xmlns:p14="http://schemas.microsoft.com/office/powerpoint/2010/main" val="4017944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randombar(horizontal)">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2"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04664"/>
            <a:ext cx="8568952" cy="778098"/>
          </a:xfrm>
        </p:spPr>
        <p:txBody>
          <a:bodyPr>
            <a:noAutofit/>
          </a:bodyPr>
          <a:lstStyle/>
          <a:p>
            <a:r>
              <a:rPr lang="en-GB" sz="2400" b="1" dirty="0"/>
              <a:t>DISSEMINATING RESEARCH &amp; PRESENTATION SKILLS (RESOURCES)</a:t>
            </a:r>
          </a:p>
        </p:txBody>
      </p:sp>
      <p:sp>
        <p:nvSpPr>
          <p:cNvPr id="3" name="Content Placeholder 2"/>
          <p:cNvSpPr>
            <a:spLocks noGrp="1"/>
          </p:cNvSpPr>
          <p:nvPr>
            <p:ph idx="1"/>
          </p:nvPr>
        </p:nvSpPr>
        <p:spPr>
          <a:xfrm>
            <a:off x="539552" y="1484784"/>
            <a:ext cx="8208912" cy="5112568"/>
          </a:xfrm>
        </p:spPr>
        <p:txBody>
          <a:bodyPr>
            <a:noAutofit/>
          </a:bodyPr>
          <a:lstStyle/>
          <a:p>
            <a:pPr marL="0" indent="0">
              <a:buNone/>
            </a:pPr>
            <a:r>
              <a:rPr lang="en-GB" sz="2200" dirty="0"/>
              <a:t>Buckroyd, J. and Rother, S. (2008) </a:t>
            </a:r>
            <a:r>
              <a:rPr lang="en-GB" sz="2200" i="1" dirty="0"/>
              <a:t>How to write a research paper and get it published</a:t>
            </a:r>
            <a:r>
              <a:rPr lang="en-GB" sz="2200" dirty="0"/>
              <a:t>. R10 Information Sheet. BACP: UK</a:t>
            </a:r>
          </a:p>
          <a:p>
            <a:pPr marL="0" indent="0">
              <a:buNone/>
            </a:pPr>
            <a:endParaRPr lang="en-GB" sz="1400" dirty="0"/>
          </a:p>
          <a:p>
            <a:pPr marL="0" indent="0">
              <a:buNone/>
            </a:pPr>
            <a:r>
              <a:rPr lang="en-GB" sz="2200" dirty="0"/>
              <a:t>Undergraduate Advising &amp; Research, Dartmouth - </a:t>
            </a:r>
            <a:r>
              <a:rPr lang="en-GB" sz="2200" i="1" dirty="0"/>
              <a:t>Guide to Designing and Printing a Research Poster</a:t>
            </a:r>
          </a:p>
          <a:p>
            <a:pPr marL="0" indent="0">
              <a:buNone/>
            </a:pPr>
            <a:r>
              <a:rPr lang="en-GB" sz="2000" dirty="0">
                <a:hlinkClick r:id="rId3"/>
              </a:rPr>
              <a:t>http://www.dartmouth.edu/~ugar/undergrad/posterinstructions.html</a:t>
            </a:r>
            <a:r>
              <a:rPr lang="en-GB" sz="2000" dirty="0"/>
              <a:t> </a:t>
            </a:r>
          </a:p>
          <a:p>
            <a:pPr marL="0" indent="0">
              <a:buNone/>
            </a:pPr>
            <a:endParaRPr lang="en-GB" sz="1400" dirty="0"/>
          </a:p>
          <a:p>
            <a:pPr marL="0" indent="0">
              <a:buNone/>
            </a:pPr>
            <a:r>
              <a:rPr lang="en-GB" sz="2200" dirty="0"/>
              <a:t>Deborah Grayson Riegel (2011) </a:t>
            </a:r>
            <a:r>
              <a:rPr lang="en-GB" sz="2200" i="1" dirty="0"/>
              <a:t>Overcoming nerves when giving a presentation</a:t>
            </a:r>
          </a:p>
          <a:p>
            <a:pPr marL="0" indent="0">
              <a:buNone/>
            </a:pPr>
            <a:r>
              <a:rPr lang="en-GB" sz="2000" dirty="0">
                <a:hlinkClick r:id="rId4"/>
              </a:rPr>
              <a:t>https://www.youtube.com/watch?v=mbDipVRt5aE</a:t>
            </a:r>
            <a:r>
              <a:rPr lang="en-GB" sz="2000" dirty="0"/>
              <a:t> </a:t>
            </a:r>
          </a:p>
          <a:p>
            <a:pPr marL="0" indent="0">
              <a:buNone/>
            </a:pPr>
            <a:endParaRPr lang="en-GB" sz="1400" dirty="0"/>
          </a:p>
          <a:p>
            <a:pPr marL="0" indent="0">
              <a:buNone/>
            </a:pPr>
            <a:r>
              <a:rPr lang="en-GB" sz="2200" dirty="0"/>
              <a:t>Simon Sez  </a:t>
            </a:r>
            <a:r>
              <a:rPr lang="en-GB" sz="2200" i="1" dirty="0"/>
              <a:t>Creating a Presentation Part 1 - PowerPoint 2013 Tutorial</a:t>
            </a:r>
          </a:p>
          <a:p>
            <a:pPr marL="0" indent="0">
              <a:buNone/>
            </a:pPr>
            <a:r>
              <a:rPr lang="en-GB" sz="2000" dirty="0">
                <a:hlinkClick r:id="rId5"/>
              </a:rPr>
              <a:t>https://www.youtube.com/watch?v=LTWf8Ck8Dk8</a:t>
            </a:r>
            <a:r>
              <a:rPr lang="en-GB" sz="2000" dirty="0"/>
              <a:t> </a:t>
            </a:r>
          </a:p>
        </p:txBody>
      </p:sp>
    </p:spTree>
    <p:extLst>
      <p:ext uri="{BB962C8B-B14F-4D97-AF65-F5344CB8AC3E}">
        <p14:creationId xmlns:p14="http://schemas.microsoft.com/office/powerpoint/2010/main" val="17121332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5D0B9-D999-4DA6-9B96-68266AE1CB90}"/>
              </a:ext>
            </a:extLst>
          </p:cNvPr>
          <p:cNvSpPr>
            <a:spLocks noGrp="1"/>
          </p:cNvSpPr>
          <p:nvPr>
            <p:ph type="title"/>
          </p:nvPr>
        </p:nvSpPr>
        <p:spPr/>
        <p:txBody>
          <a:bodyPr/>
          <a:lstStyle/>
          <a:p>
            <a:r>
              <a:rPr lang="en-GB" dirty="0"/>
              <a:t>This lesson has addressed … … …</a:t>
            </a:r>
          </a:p>
        </p:txBody>
      </p:sp>
      <p:sp>
        <p:nvSpPr>
          <p:cNvPr id="3" name="Content Placeholder 2">
            <a:extLst>
              <a:ext uri="{FF2B5EF4-FFF2-40B4-BE49-F238E27FC236}">
                <a16:creationId xmlns:a16="http://schemas.microsoft.com/office/drawing/2014/main" id="{0885CB72-B06E-4944-877E-39186106C0E5}"/>
              </a:ext>
            </a:extLst>
          </p:cNvPr>
          <p:cNvSpPr>
            <a:spLocks noGrp="1"/>
          </p:cNvSpPr>
          <p:nvPr>
            <p:ph idx="1"/>
          </p:nvPr>
        </p:nvSpPr>
        <p:spPr/>
        <p:txBody>
          <a:bodyPr/>
          <a:lstStyle/>
          <a:p>
            <a:endParaRPr lang="en-GB" dirty="0"/>
          </a:p>
          <a:p>
            <a:endParaRPr lang="en-GB" dirty="0"/>
          </a:p>
          <a:p>
            <a:r>
              <a:rPr lang="en-GB" dirty="0"/>
              <a:t>Assignment One</a:t>
            </a:r>
          </a:p>
          <a:p>
            <a:endParaRPr lang="en-GB" dirty="0"/>
          </a:p>
          <a:p>
            <a:r>
              <a:rPr lang="en-GB" dirty="0"/>
              <a:t>Research presentation … … …</a:t>
            </a:r>
          </a:p>
        </p:txBody>
      </p:sp>
    </p:spTree>
    <p:extLst>
      <p:ext uri="{BB962C8B-B14F-4D97-AF65-F5344CB8AC3E}">
        <p14:creationId xmlns:p14="http://schemas.microsoft.com/office/powerpoint/2010/main" val="21363959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13C83-CAD8-4C4D-80B9-F53F8FF4DAF7}"/>
              </a:ext>
            </a:extLst>
          </p:cNvPr>
          <p:cNvSpPr>
            <a:spLocks noGrp="1"/>
          </p:cNvSpPr>
          <p:nvPr>
            <p:ph type="title"/>
          </p:nvPr>
        </p:nvSpPr>
        <p:spPr>
          <a:xfrm>
            <a:off x="5059971" y="1783959"/>
            <a:ext cx="3483937" cy="2889114"/>
          </a:xfrm>
        </p:spPr>
        <p:txBody>
          <a:bodyPr vert="horz" lIns="91440" tIns="45720" rIns="91440" bIns="45720" rtlCol="0" anchor="b">
            <a:normAutofit/>
          </a:bodyPr>
          <a:lstStyle/>
          <a:p>
            <a:pPr algn="l">
              <a:lnSpc>
                <a:spcPct val="90000"/>
              </a:lnSpc>
            </a:pPr>
            <a:r>
              <a:rPr lang="en-US" sz="4700"/>
              <a:t>ANY QUESTIONS…</a:t>
            </a:r>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323258C9-AA65-4433-BE80-E325A6072E3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8536" r="37817" b="-1"/>
          <a:stretch/>
        </p:blipFill>
        <p:spPr>
          <a:xfrm>
            <a:off x="20" y="10"/>
            <a:ext cx="4518095"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3148914357"/>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CLOSING ROUND</a:t>
            </a:r>
            <a:r>
              <a:rPr lang="en-GB" dirty="0"/>
              <a:t>….</a:t>
            </a:r>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600200"/>
            <a:ext cx="9144000" cy="5257800"/>
          </a:xfrm>
          <a:prstGeom prst="rect">
            <a:avLst/>
          </a:prstGeom>
        </p:spPr>
      </p:pic>
    </p:spTree>
    <p:extLst>
      <p:ext uri="{BB962C8B-B14F-4D97-AF65-F5344CB8AC3E}">
        <p14:creationId xmlns:p14="http://schemas.microsoft.com/office/powerpoint/2010/main" val="187343168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Custom 8">
      <a:dk1>
        <a:sysClr val="windowText" lastClr="000000"/>
      </a:dk1>
      <a:lt1>
        <a:sysClr val="window" lastClr="FFFFFF"/>
      </a:lt1>
      <a:dk2>
        <a:srgbClr val="455F51"/>
      </a:dk2>
      <a:lt2>
        <a:srgbClr val="678A26"/>
      </a:lt2>
      <a:accent1>
        <a:srgbClr val="678A26"/>
      </a:accent1>
      <a:accent2>
        <a:srgbClr val="678A26"/>
      </a:accent2>
      <a:accent3>
        <a:srgbClr val="678A26"/>
      </a:accent3>
      <a:accent4>
        <a:srgbClr val="029676"/>
      </a:accent4>
      <a:accent5>
        <a:srgbClr val="4AB5C4"/>
      </a:accent5>
      <a:accent6>
        <a:srgbClr val="0989B1"/>
      </a:accent6>
      <a:hlink>
        <a:srgbClr val="6B9F25"/>
      </a:hlink>
      <a:folHlink>
        <a:srgbClr val="BA6906"/>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Foundry">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2199</TotalTime>
  <Words>1207</Words>
  <Application>Microsoft Office PowerPoint</Application>
  <PresentationFormat>On-screen Show (4:3)</PresentationFormat>
  <Paragraphs>185</Paragraphs>
  <Slides>41</Slides>
  <Notes>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41</vt:i4>
      </vt:variant>
    </vt:vector>
  </HeadingPairs>
  <TitlesOfParts>
    <vt:vector size="47" baseType="lpstr">
      <vt:lpstr>Arial</vt:lpstr>
      <vt:lpstr>Calibri</vt:lpstr>
      <vt:lpstr>Rockwell</vt:lpstr>
      <vt:lpstr>Wingdings 2</vt:lpstr>
      <vt:lpstr>Office Theme</vt:lpstr>
      <vt:lpstr>Foundry</vt:lpstr>
      <vt:lpstr>MAJOR PROJECT MODULE PRESENTATION OF YOUR RESEARCH PROPOSAL [Disseminating Research] </vt:lpstr>
      <vt:lpstr>OPENING ROUND….</vt:lpstr>
      <vt:lpstr>This lesson will address … … …</vt:lpstr>
      <vt:lpstr>The Assignment…..</vt:lpstr>
      <vt:lpstr>Assignment 1: Presentation</vt:lpstr>
      <vt:lpstr>Assignment 1: Presentation</vt:lpstr>
      <vt:lpstr>Presentation … … …</vt:lpstr>
      <vt:lpstr>Research proposal form and Moodle information to hone your presentation</vt:lpstr>
      <vt:lpstr>Presentation … … …</vt:lpstr>
      <vt:lpstr>Assignment 1: Presentation</vt:lpstr>
      <vt:lpstr>A purpose statement …   …   …</vt:lpstr>
      <vt:lpstr>Assignment 1: Presentation</vt:lpstr>
      <vt:lpstr>Assignment 1: Presentation</vt:lpstr>
      <vt:lpstr>Assignment 1: Presentation</vt:lpstr>
      <vt:lpstr>Presentation Tips: Not  like this….</vt:lpstr>
      <vt:lpstr>Presentation Tips</vt:lpstr>
      <vt:lpstr>Introduce yourself…..</vt:lpstr>
      <vt:lpstr>Consider … … …</vt:lpstr>
      <vt:lpstr>Consider audience participation</vt:lpstr>
      <vt:lpstr>   AUDIENCE PARTICIPATION</vt:lpstr>
      <vt:lpstr>Some suggestions for context and content…..</vt:lpstr>
      <vt:lpstr>Some suggestions for context and content…..Introduce your research</vt:lpstr>
      <vt:lpstr>Some suggestions for context and content…..</vt:lpstr>
      <vt:lpstr>Some suggestions for context and content….. Methods</vt:lpstr>
      <vt:lpstr>Some suggestions for context and content….. </vt:lpstr>
      <vt:lpstr>Some suggestions for context and content….. </vt:lpstr>
      <vt:lpstr>REMEMBER …..</vt:lpstr>
      <vt:lpstr>Relate to previous research…</vt:lpstr>
      <vt:lpstr>Some suggestions for context and content…..Suggestions for practice</vt:lpstr>
      <vt:lpstr>LIMITATIONS YOU ANTICIPATE…</vt:lpstr>
      <vt:lpstr>Pay attention to … … …</vt:lpstr>
      <vt:lpstr>Ask audience if they have any questions</vt:lpstr>
      <vt:lpstr>Remember that research can be ‘messy’</vt:lpstr>
      <vt:lpstr>Your reflections on the research process and experience</vt:lpstr>
      <vt:lpstr> Ways to achieve higher marks….</vt:lpstr>
      <vt:lpstr>RECORDING OF YOUR PRESENTATION IS YOUR RESPONSIBILITY</vt:lpstr>
      <vt:lpstr>Disseminating Research Findings</vt:lpstr>
      <vt:lpstr>DISSEMINATING RESEARCH &amp; PRESENTATION SKILLS (RESOURCES)</vt:lpstr>
      <vt:lpstr>This lesson has addressed … … …</vt:lpstr>
      <vt:lpstr>ANY QUESTIONS…</vt:lpstr>
      <vt:lpstr>CLOSING ROUND….</vt:lpstr>
    </vt:vector>
  </TitlesOfParts>
  <Company>Cardiff Met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Empirical Research Methods</dc:title>
  <dc:creator>Administrator</dc:creator>
  <cp:lastModifiedBy>Beverly Cole</cp:lastModifiedBy>
  <cp:revision>269</cp:revision>
  <dcterms:created xsi:type="dcterms:W3CDTF">2015-11-12T10:47:08Z</dcterms:created>
  <dcterms:modified xsi:type="dcterms:W3CDTF">2019-10-28T17:34:42Z</dcterms:modified>
</cp:coreProperties>
</file>