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7" roundtripDataSignature="AMtx7miVM9u3+/BEdZqhJH80J9vs/K6XT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3.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customschemas.google.com/relationships/presentationmetadata" Target="metadata"/><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1" name="Google Shape;11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Fairmont Hotels have made a significant name for themselves in the hospitality industry by providing opulent and sophisticated lodging that has earned them respect on a global scale (Manning et al., 2015). </a:t>
            </a:r>
            <a:endParaRPr/>
          </a:p>
          <a:p>
            <a:pPr indent="0" lvl="0" marL="0" rtl="0" algn="l">
              <a:spcBef>
                <a:spcPts val="0"/>
              </a:spcBef>
              <a:spcAft>
                <a:spcPts val="0"/>
              </a:spcAft>
              <a:buNone/>
            </a:pPr>
            <a:r>
              <a:rPr lang="en-US"/>
              <a:t>Fairmont Hotels are well-known for their extensive global reach and for continuously offering a calibre of luxury and elegance that is greatly desired by discriminating tourists (Baek et al., 2020). </a:t>
            </a:r>
            <a:endParaRPr/>
          </a:p>
          <a:p>
            <a:pPr indent="0" lvl="0" marL="0" rtl="0" algn="l">
              <a:spcBef>
                <a:spcPts val="0"/>
              </a:spcBef>
              <a:spcAft>
                <a:spcPts val="0"/>
              </a:spcAft>
              <a:buNone/>
            </a:pPr>
            <a:r>
              <a:rPr lang="en-US"/>
              <a:t>Houdré (2008) claims that the company's reputation for providing exceptional guest experiences and its well-known properties have solidified its position as a leader in the upmarket hotel sector. </a:t>
            </a:r>
            <a:endParaRPr/>
          </a:p>
          <a:p>
            <a:pPr indent="0" lvl="0" marL="0" rtl="0" algn="l">
              <a:spcBef>
                <a:spcPts val="0"/>
              </a:spcBef>
              <a:spcAft>
                <a:spcPts val="0"/>
              </a:spcAft>
              <a:buNone/>
            </a:pPr>
            <a:r>
              <a:rPr lang="en-US"/>
              <a:t>Travellers seeking sophisticated hospitality choose Fairmont Hotels because they offer a distinctive blend of luxury, cultural experiences, and first-rate service (Manning et al., 2015).</a:t>
            </a:r>
            <a:endParaRPr/>
          </a:p>
        </p:txBody>
      </p:sp>
      <p:sp>
        <p:nvSpPr>
          <p:cNvPr id="112" name="Google Shape;112;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Bagdan (2013) claims that Fairmont Hotels often cater to a discerning clientele that demands the pinnacle of sophistication and refinement. To serve this market, Fairmont offers an array of opulent services that go above and beyond expectations. </a:t>
            </a:r>
            <a:endParaRPr/>
          </a:p>
          <a:p>
            <a:pPr indent="0" lvl="0" marL="0" rtl="0" algn="l">
              <a:spcBef>
                <a:spcPts val="0"/>
              </a:spcBef>
              <a:spcAft>
                <a:spcPts val="0"/>
              </a:spcAft>
              <a:buNone/>
            </a:pPr>
            <a:r>
              <a:rPr lang="en-US"/>
              <a:t>Hayes et al., (2017) state that a variety of facilities are available, such as lavish spas, fine dining options, and wellness centres, all of which ensure a sumptuous and delightful stay.</a:t>
            </a:r>
            <a:endParaRPr/>
          </a:p>
          <a:p>
            <a:pPr indent="0" lvl="0" marL="0" rtl="0" algn="l">
              <a:spcBef>
                <a:spcPts val="0"/>
              </a:spcBef>
              <a:spcAft>
                <a:spcPts val="0"/>
              </a:spcAft>
              <a:buNone/>
            </a:pPr>
            <a:r>
              <a:rPr lang="en-US"/>
              <a:t>Furthermore, Fairmont's primary audience is drawn to its stellar reputation for exceptional service and unwavering dedication to precision. Baek et al.,(2020) claim that Fairmont sets itself apart from other luxury businesses by providing customers with personalised greetings and services, resulting in a unique and bespoke experience that makes an impression. </a:t>
            </a:r>
            <a:endParaRPr/>
          </a:p>
          <a:p>
            <a:pPr indent="0" lvl="0" marL="0" rtl="0" algn="l">
              <a:spcBef>
                <a:spcPts val="0"/>
              </a:spcBef>
              <a:spcAft>
                <a:spcPts val="0"/>
              </a:spcAft>
              <a:buNone/>
            </a:pPr>
            <a:r>
              <a:rPr lang="en-US"/>
              <a:t>Fairmont Hotels are well known for their unique and iconic locations, often found in historically or culturally significant areas. </a:t>
            </a:r>
            <a:endParaRPr/>
          </a:p>
          <a:p>
            <a:pPr indent="0" lvl="0" marL="0" rtl="0" algn="l">
              <a:spcBef>
                <a:spcPts val="0"/>
              </a:spcBef>
              <a:spcAft>
                <a:spcPts val="0"/>
              </a:spcAft>
              <a:buNone/>
            </a:pPr>
            <a:r>
              <a:rPr lang="en-US"/>
              <a:t>Houdré (2008) claims that these distinctive settings give visitors the chance to participate in immersive activities, improving their visits with a feeling of cultural enrichment.</a:t>
            </a:r>
            <a:endParaRPr/>
          </a:p>
        </p:txBody>
      </p:sp>
      <p:sp>
        <p:nvSpPr>
          <p:cNvPr id="122" name="Google Shape;12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In the hotel industry, "guest services" refers to a wide range of services and products that are designed with the purpose of ensuring guests' comfort and satisfaction. As stated by Hayes et al. (2017), these services cover the full tourist experience from the time a reservation is made, all the way through the visitor's stay, and even after they leave. Guest services can take many different forms and consist of a variety of services such personalised check-in and check-out processes, room service, housekeeping, and maintenance services, in addition to assistance with various visitor needs and questions (Bagdan, 2013). </a:t>
            </a:r>
            <a:endParaRPr/>
          </a:p>
          <a:p>
            <a:pPr indent="0" lvl="0" marL="0" rtl="0" algn="l">
              <a:spcBef>
                <a:spcPts val="0"/>
              </a:spcBef>
              <a:spcAft>
                <a:spcPts val="0"/>
              </a:spcAft>
              <a:buNone/>
            </a:pPr>
            <a:r>
              <a:rPr lang="en-US"/>
              <a:t>In order to enable the production of positive and memorable guest experiences, guest services are extremely important. As the hotel's representative, the guest services staff acts as the guests' main point of contact, providing assistance, information, and solutions while they are visiting. They serve an important role in making sure that visitors feel valued, cared for, and attentive, claims Gardner (2002). </a:t>
            </a:r>
            <a:endParaRPr/>
          </a:p>
          <a:p>
            <a:pPr indent="0" lvl="0" marL="0" rtl="0" algn="l">
              <a:spcBef>
                <a:spcPts val="0"/>
              </a:spcBef>
              <a:spcAft>
                <a:spcPts val="0"/>
              </a:spcAft>
              <a:buNone/>
            </a:pPr>
            <a:r>
              <a:rPr lang="en-US"/>
              <a:t>Baek et al. (2020) claim that Fairmont sets exceptionally high standards for both consistency and service quality, indicating that the company is exceptionally skilled in providing guest services. The extremely knowledgeable and accommodating staff at Fairmont continually aims to exceed visitors' expectations by providing outstanding guest accommodations. The concerned individuals demonstrate a significant emphasis on attention to detail, making sure that even the smallest questions are swiftly and positively addressed. One of the main reasons Fairmont has become well-known in the upscale hotel industry is because of its dedication to providing outstanding guest services (Manning et al., 2015).</a:t>
            </a:r>
            <a:endParaRPr/>
          </a:p>
        </p:txBody>
      </p:sp>
      <p:sp>
        <p:nvSpPr>
          <p:cNvPr id="133" name="Google Shape;13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 wide array of guest services and amenities are offered by Fairmont Hotels, contributing to the overall excellence of the guest experience while delivering remarkable levels of luxury and satisfaction. The aforementioned services have been thoughtfully designed to cater to the many interests and tastes of the visitors, ensuring that their stay will be exceptional and unforgettable.</a:t>
            </a:r>
            <a:endParaRPr/>
          </a:p>
          <a:p>
            <a:pPr indent="0" lvl="0" marL="0" rtl="0" algn="l">
              <a:spcBef>
                <a:spcPts val="0"/>
              </a:spcBef>
              <a:spcAft>
                <a:spcPts val="0"/>
              </a:spcAft>
              <a:buNone/>
            </a:pPr>
            <a:r>
              <a:rPr lang="en-US"/>
              <a:t>Fairmont's concierge services are well-known for their outstanding expertise and commitment to enhancing visitors' overall pleasure. Travel agencies may help with itinerary planning, provide insightful advice on local sites, and arrange special events or customised tours, among other things, according to Bagdan (2013).</a:t>
            </a:r>
            <a:endParaRPr/>
          </a:p>
          <a:p>
            <a:pPr indent="0" lvl="0" marL="0" rtl="0" algn="l">
              <a:spcBef>
                <a:spcPts val="0"/>
              </a:spcBef>
              <a:spcAft>
                <a:spcPts val="0"/>
              </a:spcAft>
              <a:buNone/>
            </a:pPr>
            <a:r>
              <a:rPr lang="en-US"/>
              <a:t>Reputable for its outstanding culinary selections, Fairmont Hotels underscore the significance of exquisite dining experiences. Diners can savour superb cuisine prepared by world-class chefs in elegant yet hospitable restaurants. Houdré (2008) asserts that the provision of extensive wine lists and carefully crafted meals ensures a sensory-pleasing gourmet experience.</a:t>
            </a:r>
            <a:endParaRPr/>
          </a:p>
          <a:p>
            <a:pPr indent="0" lvl="0" marL="0" rtl="0" algn="l">
              <a:spcBef>
                <a:spcPts val="0"/>
              </a:spcBef>
              <a:spcAft>
                <a:spcPts val="0"/>
              </a:spcAft>
              <a:buNone/>
            </a:pPr>
            <a:r>
              <a:rPr lang="en-US"/>
              <a:t>Fairmont's spa and wellness facilities are well known for their capacity to deliver a calming and revitalising experience. These luxurious institutions offer a range of services, such as facials and massages, in serene environments. As per Hayes et al., (2017), these venues provide their guests with an opportunity to unwind and revitalise themselves during their stay.</a:t>
            </a:r>
            <a:endParaRPr/>
          </a:p>
          <a:p>
            <a:pPr indent="0" lvl="0" marL="0" rtl="0" algn="l">
              <a:spcBef>
                <a:spcPts val="0"/>
              </a:spcBef>
              <a:spcAft>
                <a:spcPts val="0"/>
              </a:spcAft>
              <a:buNone/>
            </a:pPr>
            <a:r>
              <a:rPr lang="en-US"/>
              <a:t>A variety of professionally furnished meeting and event spaces are available at Fairmont Hotels to suit social and business gatherings. These locations are very well-suited to conferences, weddings, and other special occasions since they combine style and functionality. To ensure that guests have a faultless and remarkable experience, event planners must pay close attention to every last detail, according to Gardner (2002).</a:t>
            </a:r>
            <a:endParaRPr/>
          </a:p>
          <a:p>
            <a:pPr indent="0" lvl="0" marL="0" rtl="0" algn="l">
              <a:spcBef>
                <a:spcPts val="0"/>
              </a:spcBef>
              <a:spcAft>
                <a:spcPts val="0"/>
              </a:spcAft>
              <a:buNone/>
            </a:pPr>
            <a:r>
              <a:rPr lang="en-US"/>
              <a:t>The services provided by Fairmont Hotels are made with the goal of improving the entire visitor experience by using a holistic approach to hospitality. Instead of just providing basic housing, these facilities provide a wide range of experiences that are customised to match the needs and interests of their patrons. Baek et al., (2020) state that every service at Fairmont is performed with accuracy, which adds to the guests' overall impression of luxury and comfort. These services help to make lasting memories and encourage repeat business, establishing Fairmont as the go-to choice for affluent, discriminating tourists.</a:t>
            </a:r>
            <a:endParaRPr/>
          </a:p>
        </p:txBody>
      </p:sp>
      <p:sp>
        <p:nvSpPr>
          <p:cNvPr id="143" name="Google Shape;14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Offering warm, friendly, and individualised encounters with guests is the definition of hospitality, which is a broad and intricate phrase used in the hotel sector. Making an environment where guests feel welcomed, valued, and cared for while they are visiting is the process. Although it also includes intangible qualities like genuine friendliness, empathy, and attentiveness, the idea of hospitality goes beyond simply having physical amenities (Bagdan, 2013).</a:t>
            </a:r>
            <a:endParaRPr/>
          </a:p>
          <a:p>
            <a:pPr indent="0" lvl="0" marL="0" rtl="0" algn="l">
              <a:spcBef>
                <a:spcPts val="0"/>
              </a:spcBef>
              <a:spcAft>
                <a:spcPts val="0"/>
              </a:spcAft>
              <a:buNone/>
            </a:pPr>
            <a:r>
              <a:rPr lang="en-US"/>
              <a:t>It is the essential value of hospitality that underpins the prosperity of the hotel industry. Given that it directly affects the entire guest experience and plays a part in determining whether or not guests choose to recommend the hotel to others or return, this element is significant (Hayes et al., 2017). What sets one hotel apart from another in a highly competitive sector where luxury amenities and facilities may be duplicated is the quality of the hospitality. Gardner (2002) asserts that a customer's likelihood of sticking with a business is positively correlated with their level of pleasure. Word-of-mouth referrals also have a significant impact on a hotel's profitability and image.</a:t>
            </a:r>
            <a:endParaRPr/>
          </a:p>
          <a:p>
            <a:pPr indent="0" lvl="0" marL="0" rtl="0" algn="l">
              <a:spcBef>
                <a:spcPts val="0"/>
              </a:spcBef>
              <a:spcAft>
                <a:spcPts val="0"/>
              </a:spcAft>
              <a:buNone/>
            </a:pPr>
            <a:r>
              <a:rPr lang="en-US"/>
              <a:t>A guest's emotional connection to the hotel brand is strengthened by the offering of hospitality. Visitors form positive emotional bonds when they receive sincere attention, understanding, and gratitude. Emotional bonding between people may lead to higher levels of guest satisfaction, which in turn may encourage repeat business and consumer loyalty (Manning et al., 2015). Hotels like Fairmont are able to nurture long-lasting experiences for its guests, ensuring their future business and recommendation, by putting a higher priority on building deep relationships with guests rather than just concentrating on transactions (Houdré, 2008).</a:t>
            </a:r>
            <a:endParaRPr/>
          </a:p>
        </p:txBody>
      </p:sp>
      <p:sp>
        <p:nvSpPr>
          <p:cNvPr id="168" name="Google Shape;16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Fairmont Hotels are quite good at sending personalised welcomes that leave a lasting impression on their customers. Fairmont aims to establish a welcoming environment where guests are treated with respect and feel appreciated when they arrive. This is achieved through offering personalised welcome amenities and a friendly and thoughtful greeting (Baek et al., 2020).</a:t>
            </a:r>
            <a:endParaRPr/>
          </a:p>
          <a:p>
            <a:pPr indent="0" lvl="0" marL="0" rtl="0" algn="l">
              <a:spcBef>
                <a:spcPts val="0"/>
              </a:spcBef>
              <a:spcAft>
                <a:spcPts val="0"/>
              </a:spcAft>
              <a:buNone/>
            </a:pPr>
            <a:r>
              <a:rPr lang="en-US"/>
              <a:t>Fairmont establishments often reflect the regional traditions and cultural legacy of their respective regions. Through this comprehensive experience, guests may thoroughly immerse themselves in the unique charm and abundance of local culture. For instance, the Fairmont Jaipur in India gives visitors the chance to partake in customary Rajasthani practises like henna painting and turban tying, enhancing their stay and strengthening their bond with the community (Houdré, 2008).</a:t>
            </a:r>
            <a:endParaRPr/>
          </a:p>
          <a:p>
            <a:pPr indent="0" lvl="0" marL="0" rtl="0" algn="l">
              <a:spcBef>
                <a:spcPts val="0"/>
              </a:spcBef>
              <a:spcAft>
                <a:spcPts val="0"/>
              </a:spcAft>
              <a:buNone/>
            </a:pPr>
            <a:r>
              <a:rPr lang="en-US"/>
              <a:t>Fairmont is well known for its meticulous attention to meeting the needs of its visitors. The establishment keeps extensive guest profiles that include a variety of details, such as preferred modes of accommodation and dietary needs. Gardner (2002) claims that Fairmont can anticipate and satisfy its visitors' needs in a proactive manner, providing a seamless and personalised experience.</a:t>
            </a:r>
            <a:endParaRPr/>
          </a:p>
          <a:p>
            <a:pPr indent="0" lvl="0" marL="0" rtl="0" algn="l">
              <a:spcBef>
                <a:spcPts val="0"/>
              </a:spcBef>
              <a:spcAft>
                <a:spcPts val="0"/>
              </a:spcAft>
              <a:buNone/>
            </a:pPr>
            <a:r>
              <a:t/>
            </a:r>
            <a:endParaRPr/>
          </a:p>
        </p:txBody>
      </p:sp>
      <p:sp>
        <p:nvSpPr>
          <p:cNvPr id="178" name="Google Shape;178;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9" name="Google Shape;189;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Fairmont's hospitality effectively goes above and beyond what guests would expect by creating a deeply ingrained sense of connection and comfort. The personalised greetings and chances for cultural interaction evoke a powerful emotional reaction in visitors, making them feel more like valued individuals than just tourists. Attending to client preferences demonstrates an impressive commitment to guaranteeing guest satisfaction, as Fairmont anticipates and fulfils guest needs before they are articulated (Bagdan, 2013).</a:t>
            </a:r>
            <a:endParaRPr/>
          </a:p>
          <a:p>
            <a:pPr indent="0" lvl="0" marL="0" rtl="0" algn="l">
              <a:spcBef>
                <a:spcPts val="0"/>
              </a:spcBef>
              <a:spcAft>
                <a:spcPts val="0"/>
              </a:spcAft>
              <a:buNone/>
            </a:pPr>
            <a:r>
              <a:rPr lang="en-US"/>
              <a:t>As per Hayes et al. (2017), the utilisation of these practises contributes to the development of emotional bonds, which in turn enhances guest satisfaction and promotes loyalty. Manning et al. (2015) claim that Fairmont goes above and beyond traditional notions of luxury, providing visitors with an incredibly memorable and emotionally fulfilling experience.</a:t>
            </a:r>
            <a:endParaRPr/>
          </a:p>
        </p:txBody>
      </p:sp>
      <p:sp>
        <p:nvSpPr>
          <p:cNvPr id="190" name="Google Shape;190;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We have now covered the essential elements of excellent service, hospitality, and guest services as they relate to Fairmont Hotels. The following demonstrates Fairmont's unwavering dedication to excellence:</a:t>
            </a:r>
            <a:endParaRPr/>
          </a:p>
          <a:p>
            <a:pPr indent="0" lvl="0" marL="0" rtl="0" algn="l">
              <a:spcBef>
                <a:spcPts val="0"/>
              </a:spcBef>
              <a:spcAft>
                <a:spcPts val="0"/>
              </a:spcAft>
              <a:buNone/>
            </a:pPr>
            <a:r>
              <a:rPr lang="en-US"/>
              <a:t>The ability to satisfy a demanding clientele that demands luxury and sophistication.</a:t>
            </a:r>
            <a:endParaRPr/>
          </a:p>
          <a:p>
            <a:pPr indent="0" lvl="0" marL="0" rtl="0" algn="l">
              <a:spcBef>
                <a:spcPts val="0"/>
              </a:spcBef>
              <a:spcAft>
                <a:spcPts val="0"/>
              </a:spcAft>
              <a:buNone/>
            </a:pPr>
            <a:r>
              <a:rPr lang="en-US"/>
              <a:t>supplying a wide array of extras and services to guests with the goal of improving their stay.</a:t>
            </a:r>
            <a:endParaRPr/>
          </a:p>
          <a:p>
            <a:pPr indent="0" lvl="0" marL="0" rtl="0" algn="l">
              <a:spcBef>
                <a:spcPts val="0"/>
              </a:spcBef>
              <a:spcAft>
                <a:spcPts val="0"/>
              </a:spcAft>
              <a:buNone/>
            </a:pPr>
            <a:r>
              <a:rPr lang="en-US"/>
              <a:t>the delivery of individualised greetings, opportunities for cultural immersion, and careful consideration of tourist preferences in order to go above and beyond expectations.</a:t>
            </a:r>
            <a:endParaRPr/>
          </a:p>
          <a:p>
            <a:pPr indent="0" lvl="0" marL="0" rtl="0" algn="l">
              <a:spcBef>
                <a:spcPts val="0"/>
              </a:spcBef>
              <a:spcAft>
                <a:spcPts val="0"/>
              </a:spcAft>
              <a:buNone/>
            </a:pPr>
            <a:r>
              <a:rPr lang="en-US"/>
              <a:t>As a leader in the hospitality industry, Fairmont stands out for its remarkable performance in providing excellent service, exhibiting model hospitality, and providing extraordinary guest services. Outstanding levels of visitor satisfaction and loyalty are the result of the establishment's skillful development of emotional relationships with its clients. Because of its unwavering dedication to delivering a luxurious and remarkable experience, Fairmont is a leader in the hospitality industry.</a:t>
            </a:r>
            <a:endParaRPr/>
          </a:p>
        </p:txBody>
      </p:sp>
      <p:sp>
        <p:nvSpPr>
          <p:cNvPr id="199" name="Google Shape;19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sz="1200"/>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0" name="Google Shape;21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8" name="Google Shape;218;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3"/>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3"/>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7" name="Shape 27"/>
        <p:cNvGrpSpPr/>
        <p:nvPr/>
      </p:nvGrpSpPr>
      <p:grpSpPr>
        <a:xfrm>
          <a:off x="0" y="0"/>
          <a:ext cx="0" cy="0"/>
          <a:chOff x="0" y="0"/>
          <a:chExt cx="0" cy="0"/>
        </a:xfrm>
      </p:grpSpPr>
      <p:sp>
        <p:nvSpPr>
          <p:cNvPr id="28" name="Google Shape;28;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8"/>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8"/>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9"/>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9"/>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2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2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2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2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3"/>
          <p:cNvSpPr/>
          <p:nvPr>
            <p:ph idx="2" type="pic"/>
          </p:nvPr>
        </p:nvSpPr>
        <p:spPr>
          <a:xfrm>
            <a:off x="5183188" y="987425"/>
            <a:ext cx="6172200" cy="4873625"/>
          </a:xfrm>
          <a:prstGeom prst="rect">
            <a:avLst/>
          </a:prstGeom>
          <a:noFill/>
          <a:ln>
            <a:noFill/>
          </a:ln>
        </p:spPr>
      </p:sp>
      <p:sp>
        <p:nvSpPr>
          <p:cNvPr id="68" name="Google Shape;68;p23"/>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90" name="Shape 90"/>
        <p:cNvGrpSpPr/>
        <p:nvPr/>
      </p:nvGrpSpPr>
      <p:grpSpPr>
        <a:xfrm>
          <a:off x="0" y="0"/>
          <a:ext cx="0" cy="0"/>
          <a:chOff x="0" y="0"/>
          <a:chExt cx="0" cy="0"/>
        </a:xfrm>
      </p:grpSpPr>
      <p:sp>
        <p:nvSpPr>
          <p:cNvPr id="91" name="Google Shape;91;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2" name="Google Shape;92;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93" name="Google Shape;93;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84" name="Shape 84"/>
        <p:cNvGrpSpPr/>
        <p:nvPr/>
      </p:nvGrpSpPr>
      <p:grpSpPr>
        <a:xfrm>
          <a:off x="0" y="0"/>
          <a:ext cx="0" cy="0"/>
          <a:chOff x="0" y="0"/>
          <a:chExt cx="0" cy="0"/>
        </a:xfrm>
      </p:grpSpPr>
      <p:sp>
        <p:nvSpPr>
          <p:cNvPr id="85" name="Google Shape;85;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4400"/>
              <a:buFont typeface="Calibri"/>
              <a:buNone/>
              <a:defRPr b="0" i="0" sz="4400" u="none" cap="none" strike="noStrik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6" name="Google Shape;86;p1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lt1"/>
              </a:buClr>
              <a:buSzPts val="2800"/>
              <a:buFont typeface="Arial"/>
              <a:buChar char="•"/>
              <a:defRPr b="0" i="0" sz="2800" u="none" cap="none" strike="noStrike">
                <a:solidFill>
                  <a:schemeClr val="lt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lt1"/>
              </a:buClr>
              <a:buSzPts val="2400"/>
              <a:buFont typeface="Arial"/>
              <a:buChar char="•"/>
              <a:defRPr b="0" i="0" sz="2400" u="none" cap="none" strike="noStrike">
                <a:solidFill>
                  <a:schemeClr val="lt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lt1"/>
              </a:buClr>
              <a:buSzPts val="2000"/>
              <a:buFont typeface="Arial"/>
              <a:buChar char="•"/>
              <a:defRPr b="0" i="0" sz="2000" u="none" cap="none" strike="noStrike">
                <a:solidFill>
                  <a:schemeClr val="lt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9pPr>
          </a:lstStyle>
          <a:p/>
        </p:txBody>
      </p:sp>
      <p:sp>
        <p:nvSpPr>
          <p:cNvPr id="87" name="Google Shape;87;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88" name="Google Shape;88;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89" name="Google Shape;89;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lt1"/>
                </a:solidFill>
                <a:latin typeface="Calibri"/>
                <a:ea typeface="Calibri"/>
                <a:cs typeface="Calibri"/>
                <a:sym typeface="Calibri"/>
              </a:defRPr>
            </a:lvl1pPr>
            <a:lvl2pPr indent="0" lvl="1" marL="0" marR="0" rtl="0" algn="r">
              <a:spcBef>
                <a:spcPts val="0"/>
              </a:spcBef>
              <a:buNone/>
              <a:defRPr b="0" i="0" sz="1200" u="none" cap="none" strike="noStrike">
                <a:solidFill>
                  <a:schemeClr val="lt1"/>
                </a:solidFill>
                <a:latin typeface="Calibri"/>
                <a:ea typeface="Calibri"/>
                <a:cs typeface="Calibri"/>
                <a:sym typeface="Calibri"/>
              </a:defRPr>
            </a:lvl2pPr>
            <a:lvl3pPr indent="0" lvl="2" marL="0" marR="0" rtl="0" algn="r">
              <a:spcBef>
                <a:spcPts val="0"/>
              </a:spcBef>
              <a:buNone/>
              <a:defRPr b="0" i="0" sz="1200" u="none" cap="none" strike="noStrike">
                <a:solidFill>
                  <a:schemeClr val="lt1"/>
                </a:solidFill>
                <a:latin typeface="Calibri"/>
                <a:ea typeface="Calibri"/>
                <a:cs typeface="Calibri"/>
                <a:sym typeface="Calibri"/>
              </a:defRPr>
            </a:lvl3pPr>
            <a:lvl4pPr indent="0" lvl="3" marL="0" marR="0" rtl="0" algn="r">
              <a:spcBef>
                <a:spcPts val="0"/>
              </a:spcBef>
              <a:buNone/>
              <a:defRPr b="0" i="0" sz="1200" u="none" cap="none" strike="noStrike">
                <a:solidFill>
                  <a:schemeClr val="lt1"/>
                </a:solidFill>
                <a:latin typeface="Calibri"/>
                <a:ea typeface="Calibri"/>
                <a:cs typeface="Calibri"/>
                <a:sym typeface="Calibri"/>
              </a:defRPr>
            </a:lvl4pPr>
            <a:lvl5pPr indent="0" lvl="4" marL="0" marR="0" rtl="0" algn="r">
              <a:spcBef>
                <a:spcPts val="0"/>
              </a:spcBef>
              <a:buNone/>
              <a:defRPr b="0" i="0" sz="1200" u="none" cap="none" strike="noStrike">
                <a:solidFill>
                  <a:schemeClr val="lt1"/>
                </a:solidFill>
                <a:latin typeface="Calibri"/>
                <a:ea typeface="Calibri"/>
                <a:cs typeface="Calibri"/>
                <a:sym typeface="Calibri"/>
              </a:defRPr>
            </a:lvl5pPr>
            <a:lvl6pPr indent="0" lvl="5" marL="0" marR="0" rtl="0" algn="r">
              <a:spcBef>
                <a:spcPts val="0"/>
              </a:spcBef>
              <a:buNone/>
              <a:defRPr b="0" i="0" sz="1200" u="none" cap="none" strike="noStrike">
                <a:solidFill>
                  <a:schemeClr val="lt1"/>
                </a:solidFill>
                <a:latin typeface="Calibri"/>
                <a:ea typeface="Calibri"/>
                <a:cs typeface="Calibri"/>
                <a:sym typeface="Calibri"/>
              </a:defRPr>
            </a:lvl6pPr>
            <a:lvl7pPr indent="0" lvl="6" marL="0" marR="0" rtl="0" algn="r">
              <a:spcBef>
                <a:spcPts val="0"/>
              </a:spcBef>
              <a:buNone/>
              <a:defRPr b="0" i="0" sz="1200" u="none" cap="none" strike="noStrike">
                <a:solidFill>
                  <a:schemeClr val="lt1"/>
                </a:solidFill>
                <a:latin typeface="Calibri"/>
                <a:ea typeface="Calibri"/>
                <a:cs typeface="Calibri"/>
                <a:sym typeface="Calibri"/>
              </a:defRPr>
            </a:lvl7pPr>
            <a:lvl8pPr indent="0" lvl="7" marL="0" marR="0" rtl="0" algn="r">
              <a:spcBef>
                <a:spcPts val="0"/>
              </a:spcBef>
              <a:buNone/>
              <a:defRPr b="0" i="0" sz="1200" u="none" cap="none" strike="noStrike">
                <a:solidFill>
                  <a:schemeClr val="lt1"/>
                </a:solidFill>
                <a:latin typeface="Calibri"/>
                <a:ea typeface="Calibri"/>
                <a:cs typeface="Calibri"/>
                <a:sym typeface="Calibri"/>
              </a:defRPr>
            </a:lvl8pPr>
            <a:lvl9pPr indent="0" lvl="8" marL="0" marR="0" rtl="0" algn="r">
              <a:spcBef>
                <a:spcPts val="0"/>
              </a:spcBef>
              <a:buNone/>
              <a:defRPr b="0" i="0" sz="12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61"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jpg"/><Relationship Id="rId4" Type="http://schemas.openxmlformats.org/officeDocument/2006/relationships/image" Target="../media/image1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7.jpg"/><Relationship Id="rId4" Type="http://schemas.openxmlformats.org/officeDocument/2006/relationships/image" Target="../media/image1.png"/><Relationship Id="rId5" Type="http://schemas.openxmlformats.org/officeDocument/2006/relationships/image" Target="../media/image3.png"/><Relationship Id="rId6" Type="http://schemas.openxmlformats.org/officeDocument/2006/relationships/image" Target="../media/image6.png"/><Relationship Id="rId7" Type="http://schemas.openxmlformats.org/officeDocument/2006/relationships/image" Target="../media/image1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jpg"/><Relationship Id="rId4" Type="http://schemas.openxmlformats.org/officeDocument/2006/relationships/image" Target="../media/image14.jpg"/><Relationship Id="rId5"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png"/><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1" name="Google Shape;101;p1"/>
          <p:cNvSpPr/>
          <p:nvPr/>
        </p:nvSpPr>
        <p:spPr>
          <a:xfrm flipH="1">
            <a:off x="0" y="-3"/>
            <a:ext cx="12192000" cy="6858000"/>
          </a:xfrm>
          <a:prstGeom prst="rect">
            <a:avLst/>
          </a:prstGeom>
          <a:gradFill>
            <a:gsLst>
              <a:gs pos="0">
                <a:srgbClr val="000000"/>
              </a:gs>
              <a:gs pos="100000">
                <a:srgbClr val="2F5496"/>
              </a:gs>
            </a:gsLst>
            <a:lin ang="66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2" name="Google Shape;102;p1"/>
          <p:cNvSpPr/>
          <p:nvPr/>
        </p:nvSpPr>
        <p:spPr>
          <a:xfrm flipH="1">
            <a:off x="480861" y="0"/>
            <a:ext cx="7661934" cy="6858000"/>
          </a:xfrm>
          <a:prstGeom prst="rect">
            <a:avLst/>
          </a:prstGeom>
          <a:gradFill>
            <a:gsLst>
              <a:gs pos="0">
                <a:srgbClr val="2F5496">
                  <a:alpha val="44705"/>
                </a:srgbClr>
              </a:gs>
              <a:gs pos="100000">
                <a:srgbClr val="000000">
                  <a:alpha val="28627"/>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3" name="Google Shape;103;p1"/>
          <p:cNvSpPr/>
          <p:nvPr/>
        </p:nvSpPr>
        <p:spPr>
          <a:xfrm flipH="1" rot="10800000">
            <a:off x="480862" y="-6"/>
            <a:ext cx="11711138" cy="6410334"/>
          </a:xfrm>
          <a:prstGeom prst="rect">
            <a:avLst/>
          </a:prstGeom>
          <a:gradFill>
            <a:gsLst>
              <a:gs pos="0">
                <a:srgbClr val="4472C4">
                  <a:alpha val="0"/>
                </a:srgbClr>
              </a:gs>
              <a:gs pos="100000">
                <a:srgbClr val="000000">
                  <a:alpha val="40784"/>
                </a:srgbClr>
              </a:gs>
            </a:gsLst>
            <a:lin ang="18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4" name="Google Shape;104;p1"/>
          <p:cNvSpPr txBox="1"/>
          <p:nvPr>
            <p:ph type="ctrTitle"/>
          </p:nvPr>
        </p:nvSpPr>
        <p:spPr>
          <a:xfrm>
            <a:off x="1127208" y="857251"/>
            <a:ext cx="4747280" cy="3098061"/>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FFFFF"/>
              </a:buClr>
              <a:buSzPts val="3400"/>
              <a:buFont typeface="Arial"/>
              <a:buNone/>
            </a:pPr>
            <a:r>
              <a:rPr b="1" lang="en-US" sz="3400">
                <a:solidFill>
                  <a:srgbClr val="FFFFFF"/>
                </a:solidFill>
                <a:latin typeface="Arial"/>
                <a:ea typeface="Arial"/>
                <a:cs typeface="Arial"/>
                <a:sym typeface="Arial"/>
              </a:rPr>
              <a:t>The Role and Importance of Quality Service, Hospitality, and Guest Services at Fairmont Hotels</a:t>
            </a:r>
            <a:endParaRPr b="1" sz="3400">
              <a:solidFill>
                <a:srgbClr val="FFFFFF"/>
              </a:solidFill>
              <a:latin typeface="Arial"/>
              <a:ea typeface="Arial"/>
              <a:cs typeface="Arial"/>
              <a:sym typeface="Arial"/>
            </a:endParaRPr>
          </a:p>
        </p:txBody>
      </p:sp>
      <p:sp>
        <p:nvSpPr>
          <p:cNvPr id="105" name="Google Shape;105;p1"/>
          <p:cNvSpPr/>
          <p:nvPr/>
        </p:nvSpPr>
        <p:spPr>
          <a:xfrm rot="-5400000">
            <a:off x="4844797" y="-489206"/>
            <a:ext cx="2502408" cy="12191998"/>
          </a:xfrm>
          <a:prstGeom prst="rect">
            <a:avLst/>
          </a:prstGeom>
          <a:gradFill>
            <a:gsLst>
              <a:gs pos="0">
                <a:srgbClr val="4472C4">
                  <a:alpha val="23921"/>
                </a:srgbClr>
              </a:gs>
              <a:gs pos="78000">
                <a:srgbClr val="1F3864">
                  <a:alpha val="0"/>
                </a:srgbClr>
              </a:gs>
              <a:gs pos="100000">
                <a:srgbClr val="1F3864">
                  <a:alpha val="0"/>
                </a:srgbClr>
              </a:gs>
            </a:gsLst>
            <a:lin ang="102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6" name="Google Shape;106;p1"/>
          <p:cNvSpPr txBox="1"/>
          <p:nvPr>
            <p:ph idx="1" type="subTitle"/>
          </p:nvPr>
        </p:nvSpPr>
        <p:spPr>
          <a:xfrm>
            <a:off x="1127200" y="4483400"/>
            <a:ext cx="4393200" cy="15174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rgbClr val="FFFFFF"/>
              </a:buClr>
              <a:buSzPts val="2400"/>
              <a:buNone/>
            </a:pPr>
            <a:r>
              <a:rPr b="1" i="1" lang="en-US">
                <a:solidFill>
                  <a:srgbClr val="FFFFFF"/>
                </a:solidFill>
                <a:latin typeface="Arial"/>
                <a:ea typeface="Arial"/>
                <a:cs typeface="Arial"/>
                <a:sym typeface="Arial"/>
              </a:rPr>
              <a:t>STUDENT NUMBER:2240772</a:t>
            </a:r>
            <a:endParaRPr/>
          </a:p>
          <a:p>
            <a:pPr indent="0" lvl="0" marL="0" rtl="0" algn="l">
              <a:lnSpc>
                <a:spcPct val="90000"/>
              </a:lnSpc>
              <a:spcBef>
                <a:spcPts val="1000"/>
              </a:spcBef>
              <a:spcAft>
                <a:spcPts val="0"/>
              </a:spcAft>
              <a:buClr>
                <a:srgbClr val="FFFFFF"/>
              </a:buClr>
              <a:buSzPts val="2400"/>
              <a:buNone/>
            </a:pPr>
            <a:r>
              <a:rPr b="1" i="1" lang="en-US">
                <a:solidFill>
                  <a:srgbClr val="FFFFFF"/>
                </a:solidFill>
                <a:latin typeface="Arial"/>
                <a:ea typeface="Arial"/>
                <a:cs typeface="Arial"/>
                <a:sym typeface="Arial"/>
              </a:rPr>
              <a:t>SUBMISSION DATE:10/10/2023</a:t>
            </a:r>
            <a:endParaRPr/>
          </a:p>
        </p:txBody>
      </p:sp>
      <p:sp>
        <p:nvSpPr>
          <p:cNvPr id="107" name="Google Shape;107;p1"/>
          <p:cNvSpPr/>
          <p:nvPr/>
        </p:nvSpPr>
        <p:spPr>
          <a:xfrm>
            <a:off x="6390589" y="1062544"/>
            <a:ext cx="4756162" cy="4756162"/>
          </a:xfrm>
          <a:prstGeom prst="ellipse">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pic>
        <p:nvPicPr>
          <p:cNvPr descr="A logo for a hotel&#10;&#10;Description automatically generated" id="108" name="Google Shape;108;p1"/>
          <p:cNvPicPr preferRelativeResize="0"/>
          <p:nvPr/>
        </p:nvPicPr>
        <p:blipFill rotWithShape="1">
          <a:blip r:embed="rId3">
            <a:alphaModFix/>
          </a:blip>
          <a:srcRect b="0" l="0" r="0" t="0"/>
          <a:stretch/>
        </p:blipFill>
        <p:spPr>
          <a:xfrm>
            <a:off x="6920559" y="2614849"/>
            <a:ext cx="3737164" cy="164258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3" name="Shape 113"/>
        <p:cNvGrpSpPr/>
        <p:nvPr/>
      </p:nvGrpSpPr>
      <p:grpSpPr>
        <a:xfrm>
          <a:off x="0" y="0"/>
          <a:ext cx="0" cy="0"/>
          <a:chOff x="0" y="0"/>
          <a:chExt cx="0" cy="0"/>
        </a:xfrm>
      </p:grpSpPr>
      <p:sp>
        <p:nvSpPr>
          <p:cNvPr id="114" name="Google Shape;114;p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5" name="Google Shape;115;p2"/>
          <p:cNvSpPr/>
          <p:nvPr/>
        </p:nvSpPr>
        <p:spPr>
          <a:xfrm>
            <a:off x="-5503" y="-1"/>
            <a:ext cx="12192000"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6" name="Google Shape;116;p2"/>
          <p:cNvSpPr txBox="1"/>
          <p:nvPr>
            <p:ph type="title"/>
          </p:nvPr>
        </p:nvSpPr>
        <p:spPr>
          <a:xfrm>
            <a:off x="1137033" y="670559"/>
            <a:ext cx="4683321" cy="2148841"/>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US"/>
              <a:t>Introduction</a:t>
            </a:r>
            <a:endParaRPr/>
          </a:p>
        </p:txBody>
      </p:sp>
      <p:pic>
        <p:nvPicPr>
          <p:cNvPr descr="A building with a black awning&#10;&#10;Description automatically generated" id="117" name="Google Shape;117;p2"/>
          <p:cNvPicPr preferRelativeResize="0"/>
          <p:nvPr/>
        </p:nvPicPr>
        <p:blipFill rotWithShape="1">
          <a:blip r:embed="rId3">
            <a:alphaModFix/>
          </a:blip>
          <a:srcRect b="-2" l="0" r="3452" t="0"/>
          <a:stretch/>
        </p:blipFill>
        <p:spPr>
          <a:xfrm>
            <a:off x="1" y="3105151"/>
            <a:ext cx="6448424" cy="3752849"/>
          </a:xfrm>
          <a:custGeom>
            <a:rect b="b" l="l" r="r" t="t"/>
            <a:pathLst>
              <a:path extrusionOk="0" h="3752849" w="6448424">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ln>
            <a:noFill/>
          </a:ln>
        </p:spPr>
      </p:pic>
      <p:sp>
        <p:nvSpPr>
          <p:cNvPr id="118" name="Google Shape;118;p2"/>
          <p:cNvSpPr txBox="1"/>
          <p:nvPr>
            <p:ph idx="1" type="body"/>
          </p:nvPr>
        </p:nvSpPr>
        <p:spPr>
          <a:xfrm>
            <a:off x="6593840" y="670558"/>
            <a:ext cx="5090160" cy="5821681"/>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dk1"/>
              </a:buClr>
              <a:buSzPts val="2000"/>
              <a:buChar char="•"/>
            </a:pPr>
            <a:r>
              <a:rPr lang="en-US" sz="2000"/>
              <a:t>Fairmont Hotels have made a significant name for themselves in the hospitality industry by providing opulent and sophisticated lodging that has earned them respect on a global scale (Manning et al., 2015). </a:t>
            </a:r>
            <a:endParaRPr sz="2000"/>
          </a:p>
          <a:p>
            <a:pPr indent="-228600" lvl="0" marL="228600" rtl="0" algn="l">
              <a:lnSpc>
                <a:spcPct val="90000"/>
              </a:lnSpc>
              <a:spcBef>
                <a:spcPts val="1000"/>
              </a:spcBef>
              <a:spcAft>
                <a:spcPts val="0"/>
              </a:spcAft>
              <a:buClr>
                <a:schemeClr val="dk1"/>
              </a:buClr>
              <a:buSzPts val="2000"/>
              <a:buChar char="•"/>
            </a:pPr>
            <a:r>
              <a:rPr lang="en-US" sz="2000"/>
              <a:t>Fairmont Hotels are well-known for their extensive global reach and for continuously offering a calibre of luxury and elegance that is greatly desired by discriminating tourists (Baek et al., 2020). </a:t>
            </a:r>
            <a:endParaRPr sz="2000"/>
          </a:p>
          <a:p>
            <a:pPr indent="-228600" lvl="0" marL="228600" rtl="0" algn="l">
              <a:lnSpc>
                <a:spcPct val="90000"/>
              </a:lnSpc>
              <a:spcBef>
                <a:spcPts val="1000"/>
              </a:spcBef>
              <a:spcAft>
                <a:spcPts val="0"/>
              </a:spcAft>
              <a:buClr>
                <a:schemeClr val="dk1"/>
              </a:buClr>
              <a:buSzPts val="2000"/>
              <a:buChar char="•"/>
            </a:pPr>
            <a:r>
              <a:rPr lang="en-US" sz="2000"/>
              <a:t>Houdré (2008) claims that the company's reputation for providing exceptional guest experiences and its well-known properties have solidified its position as a leader in the upmarket hotel sector. </a:t>
            </a:r>
            <a:endParaRPr sz="2000"/>
          </a:p>
          <a:p>
            <a:pPr indent="-228600" lvl="0" marL="228600" rtl="0" algn="l">
              <a:lnSpc>
                <a:spcPct val="90000"/>
              </a:lnSpc>
              <a:spcBef>
                <a:spcPts val="1000"/>
              </a:spcBef>
              <a:spcAft>
                <a:spcPts val="0"/>
              </a:spcAft>
              <a:buClr>
                <a:schemeClr val="dk1"/>
              </a:buClr>
              <a:buSzPts val="2000"/>
              <a:buChar char="•"/>
            </a:pPr>
            <a:r>
              <a:rPr lang="en-US" sz="2000"/>
              <a:t>Travellers seeking sophisticated hospitality choose Fairmont Hotels because they offer a distinctive blend of luxury, cultural experiences, and first-rate service (Manning et al., 2015).</a:t>
            </a:r>
            <a:endParaRPr sz="20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3" name="Shape 123"/>
        <p:cNvGrpSpPr/>
        <p:nvPr/>
      </p:nvGrpSpPr>
      <p:grpSpPr>
        <a:xfrm>
          <a:off x="0" y="0"/>
          <a:ext cx="0" cy="0"/>
          <a:chOff x="0" y="0"/>
          <a:chExt cx="0" cy="0"/>
        </a:xfrm>
      </p:grpSpPr>
      <p:sp>
        <p:nvSpPr>
          <p:cNvPr id="124" name="Google Shape;124;p3"/>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5" name="Google Shape;125;p3"/>
          <p:cNvSpPr txBox="1"/>
          <p:nvPr>
            <p:ph type="title"/>
          </p:nvPr>
        </p:nvSpPr>
        <p:spPr>
          <a:xfrm>
            <a:off x="640080" y="329184"/>
            <a:ext cx="6894576" cy="178308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6100"/>
              <a:buFont typeface="Calibri"/>
              <a:buNone/>
            </a:pPr>
            <a:r>
              <a:rPr lang="en-US" sz="6100"/>
              <a:t>Fairmonts Main Consumers</a:t>
            </a:r>
            <a:endParaRPr sz="6100"/>
          </a:p>
        </p:txBody>
      </p:sp>
      <p:sp>
        <p:nvSpPr>
          <p:cNvPr id="126" name="Google Shape;126;p3"/>
          <p:cNvSpPr/>
          <p:nvPr/>
        </p:nvSpPr>
        <p:spPr>
          <a:xfrm>
            <a:off x="758952" y="2395728"/>
            <a:ext cx="4243589" cy="18288"/>
          </a:xfrm>
          <a:custGeom>
            <a:rect b="b" l="l" r="r" t="t"/>
            <a:pathLst>
              <a:path extrusionOk="0" fill="none" h="18288" w="4243589">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extrusionOk="0" h="18288" w="4243589">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cap="rnd" cmpd="sng" w="41275">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7" name="Google Shape;127;p3"/>
          <p:cNvSpPr txBox="1"/>
          <p:nvPr>
            <p:ph idx="1" type="body"/>
          </p:nvPr>
        </p:nvSpPr>
        <p:spPr>
          <a:xfrm>
            <a:off x="640080" y="2706624"/>
            <a:ext cx="6894576" cy="3483864"/>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500"/>
              <a:buChar char="•"/>
            </a:pPr>
            <a:r>
              <a:rPr lang="en-US" sz="1500"/>
              <a:t>Bagdan (2013) claims that Fairmont Hotels often cater to a discerning clientele that demands the pinnacle of sophistication and refinement. To serve this market, Fairmont offers an array of opulent services that go above and beyond expectations. </a:t>
            </a:r>
            <a:endParaRPr sz="1500"/>
          </a:p>
          <a:p>
            <a:pPr indent="-228600" lvl="0" marL="228600" rtl="0" algn="l">
              <a:lnSpc>
                <a:spcPct val="90000"/>
              </a:lnSpc>
              <a:spcBef>
                <a:spcPts val="1000"/>
              </a:spcBef>
              <a:spcAft>
                <a:spcPts val="0"/>
              </a:spcAft>
              <a:buClr>
                <a:schemeClr val="dk1"/>
              </a:buClr>
              <a:buSzPts val="1500"/>
              <a:buChar char="•"/>
            </a:pPr>
            <a:r>
              <a:rPr lang="en-US" sz="1500"/>
              <a:t>Hayes et al., (2017) state that a variety of facilities are available, such as lavish spas, fine dining options, and wellness centres, all of which ensure a sumptuous and delightful stay.</a:t>
            </a:r>
            <a:endParaRPr sz="1500"/>
          </a:p>
          <a:p>
            <a:pPr indent="-228600" lvl="0" marL="228600" rtl="0" algn="l">
              <a:lnSpc>
                <a:spcPct val="90000"/>
              </a:lnSpc>
              <a:spcBef>
                <a:spcPts val="1000"/>
              </a:spcBef>
              <a:spcAft>
                <a:spcPts val="0"/>
              </a:spcAft>
              <a:buClr>
                <a:schemeClr val="dk1"/>
              </a:buClr>
              <a:buSzPts val="1500"/>
              <a:buChar char="•"/>
            </a:pPr>
            <a:r>
              <a:rPr lang="en-US" sz="1500"/>
              <a:t>Baek et al.,(2020) claim that Fairmont sets itself apart from other luxury businesses by providing customers with personalised greetings and services, resulting in a unique and bespoke experience that makes an impression. </a:t>
            </a:r>
            <a:endParaRPr sz="1500"/>
          </a:p>
          <a:p>
            <a:pPr indent="-228600" lvl="0" marL="228600" rtl="0" algn="l">
              <a:lnSpc>
                <a:spcPct val="90000"/>
              </a:lnSpc>
              <a:spcBef>
                <a:spcPts val="1000"/>
              </a:spcBef>
              <a:spcAft>
                <a:spcPts val="0"/>
              </a:spcAft>
              <a:buClr>
                <a:schemeClr val="dk1"/>
              </a:buClr>
              <a:buSzPts val="1500"/>
              <a:buChar char="•"/>
            </a:pPr>
            <a:r>
              <a:rPr lang="en-US" sz="1500"/>
              <a:t>Houdré (2008) claims that these distinctive settings give visitors the chance to participate in immersive activities, improving their visits with a feeling of cultural enrichment.</a:t>
            </a:r>
            <a:endParaRPr sz="1500"/>
          </a:p>
        </p:txBody>
      </p:sp>
      <p:pic>
        <p:nvPicPr>
          <p:cNvPr descr="A group of people at a reception desk&#10;&#10;Description automatically generated" id="128" name="Google Shape;128;p3"/>
          <p:cNvPicPr preferRelativeResize="0"/>
          <p:nvPr/>
        </p:nvPicPr>
        <p:blipFill rotWithShape="1">
          <a:blip r:embed="rId3">
            <a:alphaModFix/>
          </a:blip>
          <a:srcRect b="-3" l="26571" r="998" t="0"/>
          <a:stretch/>
        </p:blipFill>
        <p:spPr>
          <a:xfrm>
            <a:off x="8156454" y="-7"/>
            <a:ext cx="4035547" cy="4178808"/>
          </a:xfrm>
          <a:custGeom>
            <a:rect b="b" l="l" r="r" t="t"/>
            <a:pathLst>
              <a:path extrusionOk="0" h="4178808" w="4035547">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a:ln>
            <a:noFill/>
          </a:ln>
        </p:spPr>
      </p:pic>
      <p:pic>
        <p:nvPicPr>
          <p:cNvPr descr="A indoor pool with a glass roof&#10;&#10;Description automatically generated" id="129" name="Google Shape;129;p3"/>
          <p:cNvPicPr preferRelativeResize="0"/>
          <p:nvPr/>
        </p:nvPicPr>
        <p:blipFill rotWithShape="1">
          <a:blip r:embed="rId4">
            <a:alphaModFix/>
          </a:blip>
          <a:srcRect b="9207" l="0" r="-1" t="0"/>
          <a:stretch/>
        </p:blipFill>
        <p:spPr>
          <a:xfrm>
            <a:off x="8144356" y="4267201"/>
            <a:ext cx="4047645" cy="2590808"/>
          </a:xfrm>
          <a:custGeom>
            <a:rect b="b" l="l" r="r" t="t"/>
            <a:pathLst>
              <a:path extrusionOk="0" h="2495811" w="4047645">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4" name="Shape 134"/>
        <p:cNvGrpSpPr/>
        <p:nvPr/>
      </p:nvGrpSpPr>
      <p:grpSpPr>
        <a:xfrm>
          <a:off x="0" y="0"/>
          <a:ext cx="0" cy="0"/>
          <a:chOff x="0" y="0"/>
          <a:chExt cx="0" cy="0"/>
        </a:xfrm>
      </p:grpSpPr>
      <p:sp>
        <p:nvSpPr>
          <p:cNvPr id="135" name="Google Shape;135;p4"/>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36" name="Google Shape;136;p4"/>
          <p:cNvSpPr txBox="1"/>
          <p:nvPr>
            <p:ph type="title"/>
          </p:nvPr>
        </p:nvSpPr>
        <p:spPr>
          <a:xfrm>
            <a:off x="572493" y="238539"/>
            <a:ext cx="11018520" cy="1434415"/>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000"/>
              <a:buFont typeface="Calibri"/>
              <a:buNone/>
            </a:pPr>
            <a:r>
              <a:rPr lang="en-US" sz="5000"/>
              <a:t>Nature, Scope, and Role of Guest Services</a:t>
            </a:r>
            <a:endParaRPr sz="5000"/>
          </a:p>
        </p:txBody>
      </p:sp>
      <p:sp>
        <p:nvSpPr>
          <p:cNvPr id="137" name="Google Shape;137;p4"/>
          <p:cNvSpPr/>
          <p:nvPr/>
        </p:nvSpPr>
        <p:spPr>
          <a:xfrm>
            <a:off x="572493" y="1681544"/>
            <a:ext cx="10972800" cy="18288"/>
          </a:xfrm>
          <a:custGeom>
            <a:rect b="b" l="l" r="r" t="t"/>
            <a:pathLst>
              <a:path extrusionOk="0" fill="none" h="18288" w="1097280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extrusionOk="0" h="18288" w="1097280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4901"/>
            </a:schemeClr>
          </a:solidFill>
          <a:ln cap="rnd" cmpd="sng" w="44450">
            <a:solidFill>
              <a:schemeClr val="accent2">
                <a:alpha val="74901"/>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38" name="Google Shape;138;p4"/>
          <p:cNvSpPr txBox="1"/>
          <p:nvPr>
            <p:ph idx="1" type="body"/>
          </p:nvPr>
        </p:nvSpPr>
        <p:spPr>
          <a:xfrm>
            <a:off x="342456" y="2085693"/>
            <a:ext cx="6943589" cy="4291700"/>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1800"/>
              <a:buChar char="•"/>
            </a:pPr>
            <a:r>
              <a:rPr lang="en-US" sz="1800"/>
              <a:t>In the hotel industry, "guest services" refers to a wide range of services and products that are designed with the purpose of ensuring guests' comfort and satisfaction. </a:t>
            </a:r>
            <a:endParaRPr/>
          </a:p>
          <a:p>
            <a:pPr indent="-228600" lvl="0" marL="228600" rtl="0" algn="just">
              <a:lnSpc>
                <a:spcPct val="90000"/>
              </a:lnSpc>
              <a:spcBef>
                <a:spcPts val="1000"/>
              </a:spcBef>
              <a:spcAft>
                <a:spcPts val="0"/>
              </a:spcAft>
              <a:buClr>
                <a:schemeClr val="dk1"/>
              </a:buClr>
              <a:buSzPts val="1800"/>
              <a:buChar char="•"/>
            </a:pPr>
            <a:r>
              <a:rPr lang="en-US" sz="1800"/>
              <a:t>As stated by Hayes et al. (2017), these services cover the full tourist experience from the time a reservation is made, all the way through the visitor's stay, and even after they leave. </a:t>
            </a:r>
            <a:endParaRPr/>
          </a:p>
          <a:p>
            <a:pPr indent="-228600" lvl="0" marL="228600" rtl="0" algn="just">
              <a:lnSpc>
                <a:spcPct val="90000"/>
              </a:lnSpc>
              <a:spcBef>
                <a:spcPts val="1000"/>
              </a:spcBef>
              <a:spcAft>
                <a:spcPts val="0"/>
              </a:spcAft>
              <a:buClr>
                <a:schemeClr val="dk1"/>
              </a:buClr>
              <a:buSzPts val="1800"/>
              <a:buChar char="•"/>
            </a:pPr>
            <a:r>
              <a:rPr lang="en-US" sz="1800"/>
              <a:t>Guest services can take many different forms and consist of a variety of services such personalised check-in and check-out processes, room service, housekeeping, and maintenance services, in addition to assistance with various visitor needs and questions (Bagdan, 2013).</a:t>
            </a:r>
            <a:endParaRPr sz="1800"/>
          </a:p>
          <a:p>
            <a:pPr indent="-228600" lvl="0" marL="228600" rtl="0" algn="just">
              <a:lnSpc>
                <a:spcPct val="90000"/>
              </a:lnSpc>
              <a:spcBef>
                <a:spcPts val="1000"/>
              </a:spcBef>
              <a:spcAft>
                <a:spcPts val="0"/>
              </a:spcAft>
              <a:buClr>
                <a:schemeClr val="dk1"/>
              </a:buClr>
              <a:buSzPts val="1800"/>
              <a:buChar char="•"/>
            </a:pPr>
            <a:r>
              <a:rPr lang="en-US" sz="1800"/>
              <a:t>As the hotel's representative, the guest services staff acts as the guests' main point of contact, providing assistance, information, and solutions while they are visiting. They serve an important role in making sure that visitors feel valued, cared for, and attentive, claims Gardner (2002).</a:t>
            </a:r>
            <a:endParaRPr sz="1800"/>
          </a:p>
        </p:txBody>
      </p:sp>
      <p:pic>
        <p:nvPicPr>
          <p:cNvPr descr="Hotel bell" id="139" name="Google Shape;139;p4"/>
          <p:cNvPicPr preferRelativeResize="0"/>
          <p:nvPr/>
        </p:nvPicPr>
        <p:blipFill rotWithShape="1">
          <a:blip r:embed="rId3">
            <a:alphaModFix/>
          </a:blip>
          <a:srcRect b="2" l="35782" r="2" t="0"/>
          <a:stretch/>
        </p:blipFill>
        <p:spPr>
          <a:xfrm>
            <a:off x="7675658" y="2093976"/>
            <a:ext cx="3941064" cy="409651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44" name="Shape 144"/>
        <p:cNvGrpSpPr/>
        <p:nvPr/>
      </p:nvGrpSpPr>
      <p:grpSpPr>
        <a:xfrm>
          <a:off x="0" y="0"/>
          <a:ext cx="0" cy="0"/>
          <a:chOff x="0" y="0"/>
          <a:chExt cx="0" cy="0"/>
        </a:xfrm>
      </p:grpSpPr>
      <p:sp>
        <p:nvSpPr>
          <p:cNvPr id="145" name="Google Shape;145;p5"/>
          <p:cNvSpPr/>
          <p:nvPr/>
        </p:nvSpPr>
        <p:spPr>
          <a:xfrm>
            <a:off x="0" y="0"/>
            <a:ext cx="12192000" cy="6858000"/>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pic>
        <p:nvPicPr>
          <p:cNvPr id="146" name="Google Shape;146;p5"/>
          <p:cNvPicPr preferRelativeResize="0"/>
          <p:nvPr/>
        </p:nvPicPr>
        <p:blipFill rotWithShape="1">
          <a:blip r:embed="rId3">
            <a:alphaModFix amt="35000"/>
          </a:blip>
          <a:srcRect b="12923" l="0" r="-2" t="0"/>
          <a:stretch/>
        </p:blipFill>
        <p:spPr>
          <a:xfrm>
            <a:off x="20" y="10"/>
            <a:ext cx="12191980" cy="6857990"/>
          </a:xfrm>
          <a:prstGeom prst="rect">
            <a:avLst/>
          </a:prstGeom>
          <a:noFill/>
          <a:ln>
            <a:noFill/>
          </a:ln>
        </p:spPr>
      </p:pic>
      <p:grpSp>
        <p:nvGrpSpPr>
          <p:cNvPr id="147" name="Google Shape;147;p5"/>
          <p:cNvGrpSpPr/>
          <p:nvPr/>
        </p:nvGrpSpPr>
        <p:grpSpPr>
          <a:xfrm>
            <a:off x="708911" y="2014175"/>
            <a:ext cx="10997200" cy="3793699"/>
            <a:chOff x="2667" y="697003"/>
            <a:chExt cx="10997200" cy="3793699"/>
          </a:xfrm>
        </p:grpSpPr>
        <p:sp>
          <p:nvSpPr>
            <p:cNvPr id="148" name="Google Shape;148;p5"/>
            <p:cNvSpPr/>
            <p:nvPr/>
          </p:nvSpPr>
          <p:spPr>
            <a:xfrm>
              <a:off x="2667" y="697003"/>
              <a:ext cx="1455894" cy="1455894"/>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5"/>
            <p:cNvSpPr/>
            <p:nvPr/>
          </p:nvSpPr>
          <p:spPr>
            <a:xfrm>
              <a:off x="308405" y="1002741"/>
              <a:ext cx="844418" cy="844418"/>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5"/>
            <p:cNvSpPr/>
            <p:nvPr/>
          </p:nvSpPr>
          <p:spPr>
            <a:xfrm>
              <a:off x="1770539" y="697003"/>
              <a:ext cx="3431750" cy="145589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5"/>
            <p:cNvSpPr txBox="1"/>
            <p:nvPr/>
          </p:nvSpPr>
          <p:spPr>
            <a:xfrm>
              <a:off x="1770539" y="697003"/>
              <a:ext cx="3431750" cy="145589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lt1"/>
                </a:buClr>
                <a:buSzPts val="1600"/>
                <a:buFont typeface="Calibri"/>
                <a:buNone/>
              </a:pPr>
              <a:r>
                <a:rPr b="0" i="0" lang="en-US" sz="1600" u="none" cap="none" strike="noStrike">
                  <a:solidFill>
                    <a:schemeClr val="lt1"/>
                  </a:solidFill>
                  <a:latin typeface="Calibri"/>
                  <a:ea typeface="Calibri"/>
                  <a:cs typeface="Calibri"/>
                  <a:sym typeface="Calibri"/>
                </a:rPr>
                <a:t>Fairmont concierges are well-known for their ability and commitment to making visitors feel at ease. They help with holiday planning, have knowledge about local sites, and can arrange special activities such as tailored tours and events (Bagdan, 2013).</a:t>
              </a:r>
              <a:endParaRPr b="0" i="0" sz="1600" u="none" cap="none" strike="noStrike">
                <a:solidFill>
                  <a:schemeClr val="lt1"/>
                </a:solidFill>
                <a:latin typeface="Calibri"/>
                <a:ea typeface="Calibri"/>
                <a:cs typeface="Calibri"/>
                <a:sym typeface="Calibri"/>
              </a:endParaRPr>
            </a:p>
          </p:txBody>
        </p:sp>
        <p:sp>
          <p:nvSpPr>
            <p:cNvPr id="152" name="Google Shape;152;p5"/>
            <p:cNvSpPr/>
            <p:nvPr/>
          </p:nvSpPr>
          <p:spPr>
            <a:xfrm>
              <a:off x="5800246" y="697003"/>
              <a:ext cx="1455894" cy="1455894"/>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5"/>
            <p:cNvSpPr/>
            <p:nvPr/>
          </p:nvSpPr>
          <p:spPr>
            <a:xfrm>
              <a:off x="6105984" y="1002741"/>
              <a:ext cx="844418" cy="844418"/>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5"/>
            <p:cNvSpPr/>
            <p:nvPr/>
          </p:nvSpPr>
          <p:spPr>
            <a:xfrm>
              <a:off x="7568117" y="697003"/>
              <a:ext cx="3431750" cy="145589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5"/>
            <p:cNvSpPr txBox="1"/>
            <p:nvPr/>
          </p:nvSpPr>
          <p:spPr>
            <a:xfrm>
              <a:off x="7568117" y="697003"/>
              <a:ext cx="3431750" cy="145589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lt1"/>
                </a:buClr>
                <a:buSzPts val="1600"/>
                <a:buFont typeface="Calibri"/>
                <a:buNone/>
              </a:pPr>
              <a:r>
                <a:rPr b="0" i="0" lang="en-US" sz="1600" u="none" cap="none" strike="noStrike">
                  <a:solidFill>
                    <a:schemeClr val="lt1"/>
                  </a:solidFill>
                  <a:latin typeface="Calibri"/>
                  <a:ea typeface="Calibri"/>
                  <a:cs typeface="Calibri"/>
                  <a:sym typeface="Calibri"/>
                </a:rPr>
                <a:t>Fairmont Hotels are known for their outstanding feasts. Top chefs provide delectable meals for guests to enjoy in upscale restaurants. According Houdré (2008), vast wine options and carefully cooked dinners are assured sensory experiences.</a:t>
              </a:r>
              <a:endParaRPr/>
            </a:p>
          </p:txBody>
        </p:sp>
        <p:sp>
          <p:nvSpPr>
            <p:cNvPr id="156" name="Google Shape;156;p5"/>
            <p:cNvSpPr/>
            <p:nvPr/>
          </p:nvSpPr>
          <p:spPr>
            <a:xfrm>
              <a:off x="2667" y="3034808"/>
              <a:ext cx="1455894" cy="1455894"/>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5"/>
            <p:cNvSpPr/>
            <p:nvPr/>
          </p:nvSpPr>
          <p:spPr>
            <a:xfrm>
              <a:off x="308405" y="3340545"/>
              <a:ext cx="844418" cy="844418"/>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5"/>
            <p:cNvSpPr/>
            <p:nvPr/>
          </p:nvSpPr>
          <p:spPr>
            <a:xfrm>
              <a:off x="1770539" y="3034808"/>
              <a:ext cx="3431750" cy="145589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5"/>
            <p:cNvSpPr txBox="1"/>
            <p:nvPr/>
          </p:nvSpPr>
          <p:spPr>
            <a:xfrm>
              <a:off x="1770539" y="3034808"/>
              <a:ext cx="3431750" cy="145589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lt1"/>
                </a:buClr>
                <a:buSzPts val="1600"/>
                <a:buFont typeface="Calibri"/>
                <a:buNone/>
              </a:pPr>
              <a:r>
                <a:rPr b="0" i="0" lang="en-US" sz="1600" u="none" cap="none" strike="noStrike">
                  <a:solidFill>
                    <a:schemeClr val="lt1"/>
                  </a:solidFill>
                  <a:latin typeface="Calibri"/>
                  <a:ea typeface="Calibri"/>
                  <a:cs typeface="Calibri"/>
                  <a:sym typeface="Calibri"/>
                </a:rPr>
                <a:t>The Fairmont spa and health facilities are well-known for their tranquillity and regeneration. In calm locations, these lavish spas offer facials and massages. According to Hayes et al. (2017), these settings allow tourists to unwind.</a:t>
              </a:r>
              <a:endParaRPr/>
            </a:p>
          </p:txBody>
        </p:sp>
        <p:sp>
          <p:nvSpPr>
            <p:cNvPr id="160" name="Google Shape;160;p5"/>
            <p:cNvSpPr/>
            <p:nvPr/>
          </p:nvSpPr>
          <p:spPr>
            <a:xfrm>
              <a:off x="5800246" y="3034808"/>
              <a:ext cx="1455894" cy="1455894"/>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5"/>
            <p:cNvSpPr/>
            <p:nvPr/>
          </p:nvSpPr>
          <p:spPr>
            <a:xfrm>
              <a:off x="6105984" y="3340545"/>
              <a:ext cx="844418" cy="844418"/>
            </a:xfrm>
            <a:prstGeom prst="rect">
              <a:avLst/>
            </a:prstGeom>
            <a:blipFill rotWithShape="1">
              <a:blip r:embed="rId7">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5"/>
            <p:cNvSpPr/>
            <p:nvPr/>
          </p:nvSpPr>
          <p:spPr>
            <a:xfrm>
              <a:off x="7568117" y="3034808"/>
              <a:ext cx="3431750" cy="145589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5"/>
            <p:cNvSpPr txBox="1"/>
            <p:nvPr/>
          </p:nvSpPr>
          <p:spPr>
            <a:xfrm>
              <a:off x="7568117" y="3034808"/>
              <a:ext cx="3431750" cy="145589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lt1"/>
                </a:buClr>
                <a:buSzPts val="1400"/>
                <a:buFont typeface="Calibri"/>
                <a:buNone/>
              </a:pPr>
              <a:r>
                <a:rPr b="0" i="0" lang="en-US" sz="1400" u="none" cap="none" strike="noStrike">
                  <a:solidFill>
                    <a:schemeClr val="lt1"/>
                  </a:solidFill>
                  <a:latin typeface="Calibri"/>
                  <a:ea typeface="Calibri"/>
                  <a:cs typeface="Calibri"/>
                  <a:sym typeface="Calibri"/>
                </a:rPr>
                <a:t>Fairmont Hotels offer a variety of meeting and event venues with modern facilities for social and business gatherings. The elegant and functional features of these venues make them ideal for weddings, conferences, and other special events. Gardner (2002) asserts that rigorous attention to detail is required while planning an event to ensure that participants have a great time.</a:t>
              </a:r>
              <a:endParaRPr/>
            </a:p>
          </p:txBody>
        </p:sp>
      </p:grpSp>
      <p:sp>
        <p:nvSpPr>
          <p:cNvPr id="164" name="Google Shape;164;p5"/>
          <p:cNvSpPr txBox="1"/>
          <p:nvPr/>
        </p:nvSpPr>
        <p:spPr>
          <a:xfrm>
            <a:off x="706244" y="353122"/>
            <a:ext cx="11002536" cy="7078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US" sz="4000" u="none" cap="none" strike="noStrike">
                <a:solidFill>
                  <a:schemeClr val="lt1"/>
                </a:solidFill>
                <a:latin typeface="Calibri"/>
                <a:ea typeface="Calibri"/>
                <a:cs typeface="Calibri"/>
                <a:sym typeface="Calibri"/>
              </a:rPr>
              <a:t>GUEST SERVICES AT FAIRMONT</a:t>
            </a:r>
            <a:endParaRPr b="1" sz="4000">
              <a:solidFill>
                <a:schemeClr val="lt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9" name="Shape 169"/>
        <p:cNvGrpSpPr/>
        <p:nvPr/>
      </p:nvGrpSpPr>
      <p:grpSpPr>
        <a:xfrm>
          <a:off x="0" y="0"/>
          <a:ext cx="0" cy="0"/>
          <a:chOff x="0" y="0"/>
          <a:chExt cx="0" cy="0"/>
        </a:xfrm>
      </p:grpSpPr>
      <p:sp>
        <p:nvSpPr>
          <p:cNvPr id="170" name="Google Shape;170;p6"/>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71" name="Google Shape;171;p6"/>
          <p:cNvSpPr txBox="1"/>
          <p:nvPr>
            <p:ph type="title"/>
          </p:nvPr>
        </p:nvSpPr>
        <p:spPr>
          <a:xfrm>
            <a:off x="5007429" y="329184"/>
            <a:ext cx="6541443" cy="178308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3800"/>
              <a:buFont typeface="Calibri"/>
              <a:buNone/>
            </a:pPr>
            <a:r>
              <a:rPr lang="en-US" sz="3800"/>
              <a:t>DISCUSSING THE IMPORTANCE OF HOSPITALITY</a:t>
            </a:r>
            <a:endParaRPr sz="3800"/>
          </a:p>
        </p:txBody>
      </p:sp>
      <p:pic>
        <p:nvPicPr>
          <p:cNvPr descr="A person inside a glass house surrounded by plants" id="172" name="Google Shape;172;p6"/>
          <p:cNvPicPr preferRelativeResize="0"/>
          <p:nvPr/>
        </p:nvPicPr>
        <p:blipFill rotWithShape="1">
          <a:blip r:embed="rId3">
            <a:alphaModFix/>
          </a:blip>
          <a:srcRect b="-1" l="27335" r="27333" t="0"/>
          <a:stretch/>
        </p:blipFill>
        <p:spPr>
          <a:xfrm>
            <a:off x="1" y="10"/>
            <a:ext cx="4657344" cy="6857990"/>
          </a:xfrm>
          <a:custGeom>
            <a:rect b="b" l="l" r="r" t="t"/>
            <a:pathLst>
              <a:path extrusionOk="0" h="6858000" w="4657344">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ln>
            <a:noFill/>
          </a:ln>
        </p:spPr>
      </p:pic>
      <p:sp>
        <p:nvSpPr>
          <p:cNvPr id="173" name="Google Shape;173;p6"/>
          <p:cNvSpPr/>
          <p:nvPr/>
        </p:nvSpPr>
        <p:spPr>
          <a:xfrm>
            <a:off x="5297762" y="2374947"/>
            <a:ext cx="4243589" cy="18288"/>
          </a:xfrm>
          <a:custGeom>
            <a:rect b="b" l="l" r="r" t="t"/>
            <a:pathLst>
              <a:path extrusionOk="0" fill="none" h="18288" w="4243589">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extrusionOk="0" h="18288" w="4243589">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cap="rnd" cmpd="sng" w="44450">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74" name="Google Shape;174;p6"/>
          <p:cNvSpPr txBox="1"/>
          <p:nvPr>
            <p:ph idx="1" type="body"/>
          </p:nvPr>
        </p:nvSpPr>
        <p:spPr>
          <a:xfrm>
            <a:off x="5007429" y="2706624"/>
            <a:ext cx="6705600" cy="3483864"/>
          </a:xfrm>
          <a:prstGeom prst="rect">
            <a:avLst/>
          </a:prstGeom>
          <a:noFill/>
          <a:ln>
            <a:noFill/>
          </a:ln>
        </p:spPr>
        <p:txBody>
          <a:bodyPr anchorCtr="0" anchor="t" bIns="45700" lIns="91425" spcFirstLastPara="1" rIns="91425" wrap="square" tIns="45700">
            <a:normAutofit fontScale="92500" lnSpcReduction="20000"/>
          </a:bodyPr>
          <a:lstStyle/>
          <a:p>
            <a:pPr indent="-228600" lvl="0" marL="228600" rtl="0" algn="l">
              <a:lnSpc>
                <a:spcPct val="90000"/>
              </a:lnSpc>
              <a:spcBef>
                <a:spcPts val="0"/>
              </a:spcBef>
              <a:spcAft>
                <a:spcPts val="0"/>
              </a:spcAft>
              <a:buClr>
                <a:schemeClr val="dk1"/>
              </a:buClr>
              <a:buSzPct val="100000"/>
              <a:buChar char="•"/>
            </a:pPr>
            <a:r>
              <a:rPr lang="en-US" sz="2000"/>
              <a:t>Hospitality, a term widely employed in the hotel industry, encompasses the provision of personalised and amicable experiences to customers. The process involves creating an environment that fosters a sense of welcome, value, and care for guests during their visit (Bagdan, 2013).</a:t>
            </a:r>
            <a:endParaRPr sz="2000"/>
          </a:p>
          <a:p>
            <a:pPr indent="-228600" lvl="0" marL="228600" rtl="0" algn="l">
              <a:lnSpc>
                <a:spcPct val="90000"/>
              </a:lnSpc>
              <a:spcBef>
                <a:spcPts val="1000"/>
              </a:spcBef>
              <a:spcAft>
                <a:spcPts val="0"/>
              </a:spcAft>
              <a:buClr>
                <a:schemeClr val="dk1"/>
              </a:buClr>
              <a:buSzPct val="100000"/>
              <a:buChar char="•"/>
            </a:pPr>
            <a:r>
              <a:rPr lang="en-US" sz="2000"/>
              <a:t>Gardner (2002) asserts that a customer's likelihood of sticking with a business is positively correlated with their level of pleasure. Word-of-mouth referrals also have a significant impact on a hotel's profitability and image.</a:t>
            </a:r>
            <a:endParaRPr/>
          </a:p>
          <a:p>
            <a:pPr indent="-228600" lvl="0" marL="228600" rtl="0" algn="l">
              <a:lnSpc>
                <a:spcPct val="90000"/>
              </a:lnSpc>
              <a:spcBef>
                <a:spcPts val="1000"/>
              </a:spcBef>
              <a:spcAft>
                <a:spcPts val="0"/>
              </a:spcAft>
              <a:buClr>
                <a:schemeClr val="dk1"/>
              </a:buClr>
              <a:buSzPct val="100000"/>
              <a:buChar char="•"/>
            </a:pPr>
            <a:r>
              <a:rPr lang="en-US" sz="2000"/>
              <a:t>Visitors form positive emotional bonds when they receive sincere attention, understanding, and gratitude. Emotional bonding between people may lead to higher levels of guest satisfaction, which in turn may encourage repeat business and consumer loyalty (Manning et al., 2015). </a:t>
            </a:r>
            <a:endParaRPr sz="20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9" name="Shape 179"/>
        <p:cNvGrpSpPr/>
        <p:nvPr/>
      </p:nvGrpSpPr>
      <p:grpSpPr>
        <a:xfrm>
          <a:off x="0" y="0"/>
          <a:ext cx="0" cy="0"/>
          <a:chOff x="0" y="0"/>
          <a:chExt cx="0" cy="0"/>
        </a:xfrm>
      </p:grpSpPr>
      <p:sp>
        <p:nvSpPr>
          <p:cNvPr id="180" name="Google Shape;180;p7"/>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81" name="Google Shape;181;p7"/>
          <p:cNvSpPr txBox="1"/>
          <p:nvPr>
            <p:ph type="title"/>
          </p:nvPr>
        </p:nvSpPr>
        <p:spPr>
          <a:xfrm>
            <a:off x="612648" y="365125"/>
            <a:ext cx="6986015" cy="1776484"/>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5400"/>
              <a:buFont typeface="Calibri"/>
              <a:buNone/>
            </a:pPr>
            <a:r>
              <a:rPr b="1" lang="en-US" sz="5400"/>
              <a:t>Fairmonts Approach to Hospitality</a:t>
            </a:r>
            <a:endParaRPr/>
          </a:p>
        </p:txBody>
      </p:sp>
      <p:pic>
        <p:nvPicPr>
          <p:cNvPr descr="Restaurant Waiter Free Stock Photo - Public Domain Pictures" id="182" name="Google Shape;182;p7"/>
          <p:cNvPicPr preferRelativeResize="0"/>
          <p:nvPr/>
        </p:nvPicPr>
        <p:blipFill rotWithShape="1">
          <a:blip r:embed="rId3">
            <a:alphaModFix/>
          </a:blip>
          <a:srcRect b="4" l="12173" r="24075" t="0"/>
          <a:stretch/>
        </p:blipFill>
        <p:spPr>
          <a:xfrm>
            <a:off x="9211254" y="261991"/>
            <a:ext cx="1868345" cy="1890220"/>
          </a:xfrm>
          <a:prstGeom prst="rect">
            <a:avLst/>
          </a:prstGeom>
          <a:noFill/>
          <a:ln>
            <a:noFill/>
          </a:ln>
        </p:spPr>
      </p:pic>
      <p:sp>
        <p:nvSpPr>
          <p:cNvPr id="183" name="Google Shape;183;p7"/>
          <p:cNvSpPr/>
          <p:nvPr/>
        </p:nvSpPr>
        <p:spPr>
          <a:xfrm>
            <a:off x="838200" y="2315691"/>
            <a:ext cx="4343400" cy="18288"/>
          </a:xfrm>
          <a:custGeom>
            <a:rect b="b" l="l" r="r" t="t"/>
            <a:pathLst>
              <a:path extrusionOk="0" fill="none" h="18288" w="434340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extrusionOk="0" h="18288" w="434340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cap="rnd" cmpd="sng" w="41275">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84" name="Google Shape;184;p7"/>
          <p:cNvSpPr txBox="1"/>
          <p:nvPr>
            <p:ph idx="1" type="body"/>
          </p:nvPr>
        </p:nvSpPr>
        <p:spPr>
          <a:xfrm>
            <a:off x="612648" y="2504819"/>
            <a:ext cx="8085038" cy="3725294"/>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dk1"/>
              </a:buClr>
              <a:buSzPts val="1600"/>
              <a:buChar char="•"/>
            </a:pPr>
            <a:r>
              <a:rPr lang="en-US" sz="1600"/>
              <a:t>Fairmont Hotels are quite good at sending personalised welcomes that leave a lasting impression on their customers. Fairmont aims to establish a welcoming environment where guests are treated with respect and feel appreciated when they arrive. This is achieved through offering personalised welcome amenities and a friendly and thoughtful greeting (Baek et al., 2020).</a:t>
            </a:r>
            <a:endParaRPr sz="1600"/>
          </a:p>
          <a:p>
            <a:pPr indent="-228600" lvl="0" marL="228600" rtl="0" algn="l">
              <a:lnSpc>
                <a:spcPct val="90000"/>
              </a:lnSpc>
              <a:spcBef>
                <a:spcPts val="1000"/>
              </a:spcBef>
              <a:spcAft>
                <a:spcPts val="0"/>
              </a:spcAft>
              <a:buClr>
                <a:schemeClr val="dk1"/>
              </a:buClr>
              <a:buSzPts val="1600"/>
              <a:buChar char="•"/>
            </a:pPr>
            <a:r>
              <a:rPr lang="en-US" sz="1600"/>
              <a:t>Fairmont establishments often reflect the regional traditions and cultural legacy of their respective regions. Through this comprehensive experience, guests may thoroughly immerse themselves in the unique charm and abundance of local culture. For instance, the Fairmont Jaipur in India gives visitors the chance to partake in customary Rajasthani practises like henna painting and turban tying, enhancing their stay and strengthening their bond with the community (Houdré, 2008).</a:t>
            </a:r>
            <a:endParaRPr sz="1600"/>
          </a:p>
          <a:p>
            <a:pPr indent="-228600" lvl="0" marL="228600" rtl="0" algn="l">
              <a:lnSpc>
                <a:spcPct val="90000"/>
              </a:lnSpc>
              <a:spcBef>
                <a:spcPts val="1000"/>
              </a:spcBef>
              <a:spcAft>
                <a:spcPts val="0"/>
              </a:spcAft>
              <a:buClr>
                <a:schemeClr val="dk1"/>
              </a:buClr>
              <a:buSzPts val="1600"/>
              <a:buChar char="•"/>
            </a:pPr>
            <a:r>
              <a:rPr lang="en-US" sz="1600"/>
              <a:t>Fairmont is well known for its meticulous attention to meeting the needs of its visitors. The establishment keeps extensive guest profiles that include a variety of details, such as preferred modes of accommodation and dietary needs. Gardner (2002) claims that Fairmont can anticipate and satisfy its visitors' needs in a proactive manner, providing a seamless and personalised experience.</a:t>
            </a:r>
            <a:endParaRPr sz="1600"/>
          </a:p>
        </p:txBody>
      </p:sp>
      <p:pic>
        <p:nvPicPr>
          <p:cNvPr descr="Hotel Hall Free Stock Photo - Public Domain Pictures" id="185" name="Google Shape;185;p7"/>
          <p:cNvPicPr preferRelativeResize="0"/>
          <p:nvPr/>
        </p:nvPicPr>
        <p:blipFill rotWithShape="1">
          <a:blip r:embed="rId4">
            <a:alphaModFix/>
          </a:blip>
          <a:srcRect b="0" l="12134" r="13733" t="0"/>
          <a:stretch/>
        </p:blipFill>
        <p:spPr>
          <a:xfrm>
            <a:off x="9212119" y="2310086"/>
            <a:ext cx="1868343" cy="1890220"/>
          </a:xfrm>
          <a:prstGeom prst="rect">
            <a:avLst/>
          </a:prstGeom>
          <a:noFill/>
          <a:ln>
            <a:noFill/>
          </a:ln>
        </p:spPr>
      </p:pic>
      <p:pic>
        <p:nvPicPr>
          <p:cNvPr descr="A group of women wearing orange dresses&#10;&#10;Description automatically generated" id="186" name="Google Shape;186;p7"/>
          <p:cNvPicPr preferRelativeResize="0"/>
          <p:nvPr/>
        </p:nvPicPr>
        <p:blipFill rotWithShape="1">
          <a:blip r:embed="rId5">
            <a:alphaModFix/>
          </a:blip>
          <a:srcRect b="-2" l="11065" r="1311" t="0"/>
          <a:stretch/>
        </p:blipFill>
        <p:spPr>
          <a:xfrm>
            <a:off x="8902170" y="4358181"/>
            <a:ext cx="2488240" cy="189022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1" name="Shape 191"/>
        <p:cNvGrpSpPr/>
        <p:nvPr/>
      </p:nvGrpSpPr>
      <p:grpSpPr>
        <a:xfrm>
          <a:off x="0" y="0"/>
          <a:ext cx="0" cy="0"/>
          <a:chOff x="0" y="0"/>
          <a:chExt cx="0" cy="0"/>
        </a:xfrm>
      </p:grpSpPr>
      <p:sp>
        <p:nvSpPr>
          <p:cNvPr id="192" name="Google Shape;192;p8"/>
          <p:cNvSpPr/>
          <p:nvPr/>
        </p:nvSpPr>
        <p:spPr>
          <a:xfrm>
            <a:off x="-1"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93" name="Google Shape;193;p8"/>
          <p:cNvSpPr txBox="1"/>
          <p:nvPr>
            <p:ph type="title"/>
          </p:nvPr>
        </p:nvSpPr>
        <p:spPr>
          <a:xfrm>
            <a:off x="836678" y="723898"/>
            <a:ext cx="6184605" cy="149542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700"/>
              <a:buFont typeface="Calibri"/>
              <a:buNone/>
            </a:pPr>
            <a:r>
              <a:rPr b="1" lang="en-US" sz="3700"/>
              <a:t>How Fairmonts Practices meet and exceed Guest Expectations</a:t>
            </a:r>
            <a:endParaRPr b="1" sz="3700"/>
          </a:p>
        </p:txBody>
      </p:sp>
      <p:sp>
        <p:nvSpPr>
          <p:cNvPr id="194" name="Google Shape;194;p8"/>
          <p:cNvSpPr txBox="1"/>
          <p:nvPr>
            <p:ph idx="1" type="body"/>
          </p:nvPr>
        </p:nvSpPr>
        <p:spPr>
          <a:xfrm>
            <a:off x="836680" y="2405067"/>
            <a:ext cx="6184606" cy="4115476"/>
          </a:xfrm>
          <a:prstGeom prst="rect">
            <a:avLst/>
          </a:prstGeom>
          <a:noFill/>
          <a:ln>
            <a:noFill/>
          </a:ln>
        </p:spPr>
        <p:txBody>
          <a:bodyPr anchorCtr="0" anchor="t" bIns="45700" lIns="91425" spcFirstLastPara="1" rIns="91425" wrap="square" tIns="45700">
            <a:normAutofit fontScale="92500" lnSpcReduction="10000"/>
          </a:bodyPr>
          <a:lstStyle/>
          <a:p>
            <a:pPr indent="-228600" lvl="0" marL="228600" rtl="0" algn="l">
              <a:lnSpc>
                <a:spcPct val="90000"/>
              </a:lnSpc>
              <a:spcBef>
                <a:spcPts val="0"/>
              </a:spcBef>
              <a:spcAft>
                <a:spcPts val="0"/>
              </a:spcAft>
              <a:buClr>
                <a:schemeClr val="dk1"/>
              </a:buClr>
              <a:buSzPct val="100000"/>
              <a:buChar char="•"/>
            </a:pPr>
            <a:r>
              <a:rPr lang="en-US" sz="1800"/>
              <a:t>Fairmont's hospitality effectively goes above and beyond what guests would expect by creating a deeply ingrained sense of connection and comfort. </a:t>
            </a:r>
            <a:endParaRPr/>
          </a:p>
          <a:p>
            <a:pPr indent="-228600" lvl="0" marL="228600" rtl="0" algn="l">
              <a:lnSpc>
                <a:spcPct val="90000"/>
              </a:lnSpc>
              <a:spcBef>
                <a:spcPts val="1000"/>
              </a:spcBef>
              <a:spcAft>
                <a:spcPts val="0"/>
              </a:spcAft>
              <a:buClr>
                <a:schemeClr val="dk1"/>
              </a:buClr>
              <a:buSzPct val="100000"/>
              <a:buChar char="•"/>
            </a:pPr>
            <a:r>
              <a:rPr lang="en-US" sz="1800"/>
              <a:t>The personalised greetings and chances for cultural interaction evoke a powerful emotional reaction in visitors, making them feel more like valued individuals than just tourists. </a:t>
            </a:r>
            <a:endParaRPr/>
          </a:p>
          <a:p>
            <a:pPr indent="-228600" lvl="0" marL="228600" rtl="0" algn="l">
              <a:lnSpc>
                <a:spcPct val="90000"/>
              </a:lnSpc>
              <a:spcBef>
                <a:spcPts val="1000"/>
              </a:spcBef>
              <a:spcAft>
                <a:spcPts val="0"/>
              </a:spcAft>
              <a:buClr>
                <a:schemeClr val="dk1"/>
              </a:buClr>
              <a:buSzPct val="100000"/>
              <a:buChar char="•"/>
            </a:pPr>
            <a:r>
              <a:rPr lang="en-US" sz="1800"/>
              <a:t>Attending to client preferences demonstrates an impressive commitment to guaranteeing guest satisfaction, as Fairmont anticipates and fulfils guest needs before they are articulated (Bagdan, 2013).</a:t>
            </a:r>
            <a:endParaRPr sz="1800"/>
          </a:p>
          <a:p>
            <a:pPr indent="-228600" lvl="0" marL="228600" rtl="0" algn="l">
              <a:lnSpc>
                <a:spcPct val="90000"/>
              </a:lnSpc>
              <a:spcBef>
                <a:spcPts val="1000"/>
              </a:spcBef>
              <a:spcAft>
                <a:spcPts val="0"/>
              </a:spcAft>
              <a:buClr>
                <a:schemeClr val="dk1"/>
              </a:buClr>
              <a:buSzPct val="100000"/>
              <a:buChar char="•"/>
            </a:pPr>
            <a:r>
              <a:rPr lang="en-US" sz="1800"/>
              <a:t>As per Hayes et al. (2017), the utilisation of these practises contributes to the development of emotional bonds, which in turn enhances guest satisfaction and promotes loyalty. </a:t>
            </a:r>
            <a:endParaRPr/>
          </a:p>
          <a:p>
            <a:pPr indent="-228600" lvl="0" marL="228600" rtl="0" algn="l">
              <a:lnSpc>
                <a:spcPct val="90000"/>
              </a:lnSpc>
              <a:spcBef>
                <a:spcPts val="1000"/>
              </a:spcBef>
              <a:spcAft>
                <a:spcPts val="0"/>
              </a:spcAft>
              <a:buClr>
                <a:schemeClr val="dk1"/>
              </a:buClr>
              <a:buSzPct val="100000"/>
              <a:buChar char="•"/>
            </a:pPr>
            <a:r>
              <a:rPr lang="en-US" sz="1800"/>
              <a:t>Manning et al. (2015) claim that Fairmont goes above and beyond traditional notions of luxury, providing visitors with an incredibly memorable and emotionally fulfilling experience.</a:t>
            </a:r>
            <a:endParaRPr sz="1800"/>
          </a:p>
        </p:txBody>
      </p:sp>
      <p:pic>
        <p:nvPicPr>
          <p:cNvPr descr="People sitting on a grass field and enjoying the sun" id="195" name="Google Shape;195;p8"/>
          <p:cNvPicPr preferRelativeResize="0"/>
          <p:nvPr/>
        </p:nvPicPr>
        <p:blipFill rotWithShape="1">
          <a:blip r:embed="rId3">
            <a:alphaModFix/>
          </a:blip>
          <a:srcRect b="-1" l="37127" r="14278" t="0"/>
          <a:stretch/>
        </p:blipFill>
        <p:spPr>
          <a:xfrm>
            <a:off x="7199440" y="10"/>
            <a:ext cx="4992560" cy="685799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0" name="Shape 200"/>
        <p:cNvGrpSpPr/>
        <p:nvPr/>
      </p:nvGrpSpPr>
      <p:grpSpPr>
        <a:xfrm>
          <a:off x="0" y="0"/>
          <a:ext cx="0" cy="0"/>
          <a:chOff x="0" y="0"/>
          <a:chExt cx="0" cy="0"/>
        </a:xfrm>
      </p:grpSpPr>
      <p:sp>
        <p:nvSpPr>
          <p:cNvPr id="201" name="Google Shape;201;p9"/>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02" name="Google Shape;202;p9"/>
          <p:cNvSpPr txBox="1"/>
          <p:nvPr>
            <p:ph type="title"/>
          </p:nvPr>
        </p:nvSpPr>
        <p:spPr>
          <a:xfrm>
            <a:off x="6151294" y="486184"/>
            <a:ext cx="5397237"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lang="en-US"/>
              <a:t>Conclusion</a:t>
            </a:r>
            <a:endParaRPr/>
          </a:p>
        </p:txBody>
      </p:sp>
      <p:pic>
        <p:nvPicPr>
          <p:cNvPr descr="A logo for a hotel&#10;&#10;Description automatically generated" id="203" name="Google Shape;203;p9"/>
          <p:cNvPicPr preferRelativeResize="0"/>
          <p:nvPr/>
        </p:nvPicPr>
        <p:blipFill rotWithShape="1">
          <a:blip r:embed="rId3">
            <a:alphaModFix/>
          </a:blip>
          <a:srcRect b="0" l="0" r="0" t="0"/>
          <a:stretch/>
        </p:blipFill>
        <p:spPr>
          <a:xfrm>
            <a:off x="698353" y="964145"/>
            <a:ext cx="4555700" cy="2002357"/>
          </a:xfrm>
          <a:custGeom>
            <a:rect b="b" l="l" r="r" t="t"/>
            <a:pathLst>
              <a:path extrusionOk="0" h="2733294" w="4555700">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a:noFill/>
          <a:ln>
            <a:noFill/>
          </a:ln>
        </p:spPr>
      </p:pic>
      <p:sp>
        <p:nvSpPr>
          <p:cNvPr id="204" name="Google Shape;204;p9"/>
          <p:cNvSpPr/>
          <p:nvPr/>
        </p:nvSpPr>
        <p:spPr>
          <a:xfrm flipH="1">
            <a:off x="0" y="5486400"/>
            <a:ext cx="2672863" cy="1371600"/>
          </a:xfrm>
          <a:custGeom>
            <a:rect b="b" l="l" r="r" t="t"/>
            <a:pathLst>
              <a:path extrusionOk="0" h="1371600" w="2672863">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descr="A building with a black awning&#10;&#10;Description automatically generated" id="205" name="Google Shape;205;p9"/>
          <p:cNvPicPr preferRelativeResize="0"/>
          <p:nvPr/>
        </p:nvPicPr>
        <p:blipFill rotWithShape="1">
          <a:blip r:embed="rId4">
            <a:alphaModFix/>
          </a:blip>
          <a:srcRect b="0" l="0" r="0" t="0"/>
          <a:stretch/>
        </p:blipFill>
        <p:spPr>
          <a:xfrm>
            <a:off x="698353" y="3612813"/>
            <a:ext cx="4555700" cy="2559724"/>
          </a:xfrm>
          <a:custGeom>
            <a:rect b="b" l="l" r="r" t="t"/>
            <a:pathLst>
              <a:path extrusionOk="0" h="2323972" w="4438338">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a:noFill/>
          <a:ln>
            <a:noFill/>
          </a:ln>
        </p:spPr>
      </p:pic>
      <p:sp>
        <p:nvSpPr>
          <p:cNvPr id="206" name="Google Shape;206;p9"/>
          <p:cNvSpPr txBox="1"/>
          <p:nvPr>
            <p:ph idx="1" type="body"/>
          </p:nvPr>
        </p:nvSpPr>
        <p:spPr>
          <a:xfrm>
            <a:off x="6151294" y="1946684"/>
            <a:ext cx="5768563"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800"/>
              <a:buChar char="•"/>
            </a:pPr>
            <a:r>
              <a:rPr lang="en-US" sz="1800"/>
              <a:t>We have now covered the essential elements of excellent service, hospitality, and guest services as they relate to Fairmont Hotels. The following demonstrates Fairmont's unwavering dedication to excellence:</a:t>
            </a:r>
            <a:endParaRPr sz="1800"/>
          </a:p>
          <a:p>
            <a:pPr indent="-228600" lvl="0" marL="228600" rtl="0" algn="l">
              <a:lnSpc>
                <a:spcPct val="90000"/>
              </a:lnSpc>
              <a:spcBef>
                <a:spcPts val="1000"/>
              </a:spcBef>
              <a:spcAft>
                <a:spcPts val="0"/>
              </a:spcAft>
              <a:buClr>
                <a:schemeClr val="dk1"/>
              </a:buClr>
              <a:buSzPts val="1800"/>
              <a:buChar char="•"/>
            </a:pPr>
            <a:r>
              <a:rPr lang="en-US" sz="1800"/>
              <a:t>As a leader in the hospitality industry, Fairmont stands out for its remarkable performance in providing excellent service, exhibiting model hospitality, and providing extraordinary guest services. </a:t>
            </a:r>
            <a:endParaRPr/>
          </a:p>
          <a:p>
            <a:pPr indent="-228600" lvl="0" marL="228600" rtl="0" algn="l">
              <a:lnSpc>
                <a:spcPct val="90000"/>
              </a:lnSpc>
              <a:spcBef>
                <a:spcPts val="1000"/>
              </a:spcBef>
              <a:spcAft>
                <a:spcPts val="0"/>
              </a:spcAft>
              <a:buClr>
                <a:schemeClr val="dk1"/>
              </a:buClr>
              <a:buSzPts val="1800"/>
              <a:buChar char="•"/>
            </a:pPr>
            <a:r>
              <a:rPr lang="en-US" sz="1800"/>
              <a:t>Outstanding levels of visitor satisfaction and loyalty are the result of the establishment's skillful development of emotional relationships with its clients. </a:t>
            </a:r>
            <a:endParaRPr/>
          </a:p>
          <a:p>
            <a:pPr indent="-228600" lvl="0" marL="228600" rtl="0" algn="l">
              <a:lnSpc>
                <a:spcPct val="90000"/>
              </a:lnSpc>
              <a:spcBef>
                <a:spcPts val="1000"/>
              </a:spcBef>
              <a:spcAft>
                <a:spcPts val="0"/>
              </a:spcAft>
              <a:buClr>
                <a:schemeClr val="dk1"/>
              </a:buClr>
              <a:buSzPts val="1800"/>
              <a:buChar char="•"/>
            </a:pPr>
            <a:r>
              <a:rPr lang="en-US" sz="1800"/>
              <a:t>Because of its unwavering dedication to delivering a luxurious and remarkable experience, Fairmont is a leader in the hospitality industry.</a:t>
            </a:r>
            <a:endParaRPr sz="1800"/>
          </a:p>
        </p:txBody>
      </p:sp>
      <p:sp>
        <p:nvSpPr>
          <p:cNvPr id="207" name="Google Shape;207;p9"/>
          <p:cNvSpPr/>
          <p:nvPr/>
        </p:nvSpPr>
        <p:spPr>
          <a:xfrm rot="1095198">
            <a:off x="1539683" y="162676"/>
            <a:ext cx="4083433" cy="4083433"/>
          </a:xfrm>
          <a:prstGeom prst="arc">
            <a:avLst>
              <a:gd fmla="val 17445962" name="adj1"/>
              <a:gd fmla="val 0" name="adj2"/>
            </a:avLst>
          </a:prstGeom>
          <a:noFill/>
          <a:ln cap="rnd" cmpd="sng" w="127000">
            <a:solidFill>
              <a:schemeClr val="accent4"/>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1" name="Shape 211"/>
        <p:cNvGrpSpPr/>
        <p:nvPr/>
      </p:nvGrpSpPr>
      <p:grpSpPr>
        <a:xfrm>
          <a:off x="0" y="0"/>
          <a:ext cx="0" cy="0"/>
          <a:chOff x="0" y="0"/>
          <a:chExt cx="0" cy="0"/>
        </a:xfrm>
      </p:grpSpPr>
      <p:sp>
        <p:nvSpPr>
          <p:cNvPr id="212" name="Google Shape;212;p10"/>
          <p:cNvSpPr/>
          <p:nvPr/>
        </p:nvSpPr>
        <p:spPr>
          <a:xfrm>
            <a:off x="-1"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13" name="Google Shape;213;p10"/>
          <p:cNvSpPr txBox="1"/>
          <p:nvPr>
            <p:ph type="title"/>
          </p:nvPr>
        </p:nvSpPr>
        <p:spPr>
          <a:xfrm>
            <a:off x="836679" y="723899"/>
            <a:ext cx="6002110" cy="109401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Calibri"/>
              <a:buNone/>
            </a:pPr>
            <a:r>
              <a:rPr b="1" lang="en-US"/>
              <a:t>References</a:t>
            </a:r>
            <a:endParaRPr b="1"/>
          </a:p>
        </p:txBody>
      </p:sp>
      <p:sp>
        <p:nvSpPr>
          <p:cNvPr id="214" name="Google Shape;214;p10"/>
          <p:cNvSpPr txBox="1"/>
          <p:nvPr>
            <p:ph idx="1" type="body"/>
          </p:nvPr>
        </p:nvSpPr>
        <p:spPr>
          <a:xfrm>
            <a:off x="836680" y="2013857"/>
            <a:ext cx="6002110" cy="4120244"/>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Clr>
                <a:schemeClr val="dk1"/>
              </a:buClr>
              <a:buSzPts val="1600"/>
              <a:buChar char="•"/>
            </a:pPr>
            <a:r>
              <a:rPr lang="en-US" sz="1600">
                <a:latin typeface="Arial"/>
                <a:ea typeface="Arial"/>
                <a:cs typeface="Arial"/>
                <a:sym typeface="Arial"/>
              </a:rPr>
              <a:t>Bagdan, P.J., 2013. </a:t>
            </a:r>
            <a:r>
              <a:rPr i="1" lang="en-US" sz="1600">
                <a:latin typeface="Arial"/>
                <a:ea typeface="Arial"/>
                <a:cs typeface="Arial"/>
                <a:sym typeface="Arial"/>
              </a:rPr>
              <a:t>Guest service in the hospitality industry</a:t>
            </a:r>
            <a:r>
              <a:rPr lang="en-US" sz="1600">
                <a:latin typeface="Arial"/>
                <a:ea typeface="Arial"/>
                <a:cs typeface="Arial"/>
                <a:sym typeface="Arial"/>
              </a:rPr>
              <a:t>. Wiley.</a:t>
            </a:r>
            <a:endParaRPr sz="1600"/>
          </a:p>
          <a:p>
            <a:pPr indent="-228600" lvl="0" marL="228600" rtl="0" algn="l">
              <a:lnSpc>
                <a:spcPct val="90000"/>
              </a:lnSpc>
              <a:spcBef>
                <a:spcPts val="1000"/>
              </a:spcBef>
              <a:spcAft>
                <a:spcPts val="0"/>
              </a:spcAft>
              <a:buClr>
                <a:schemeClr val="dk1"/>
              </a:buClr>
              <a:buSzPts val="1600"/>
              <a:buChar char="•"/>
            </a:pPr>
            <a:r>
              <a:rPr lang="en-US" sz="1600">
                <a:latin typeface="Arial"/>
                <a:ea typeface="Arial"/>
                <a:cs typeface="Arial"/>
                <a:sym typeface="Arial"/>
              </a:rPr>
              <a:t>Baek, J., Choe, Y. and Ok, C.M., 2020. Determinants of hotel guests’ service experiences: an examination of differences between lifestyle and traditional hotels. </a:t>
            </a:r>
            <a:r>
              <a:rPr i="1" lang="en-US" sz="1600">
                <a:latin typeface="Arial"/>
                <a:ea typeface="Arial"/>
                <a:cs typeface="Arial"/>
                <a:sym typeface="Arial"/>
              </a:rPr>
              <a:t>Journal of Hospitality Marketing &amp; Management</a:t>
            </a:r>
            <a:r>
              <a:rPr lang="en-US" sz="1600">
                <a:latin typeface="Arial"/>
                <a:ea typeface="Arial"/>
                <a:cs typeface="Arial"/>
                <a:sym typeface="Arial"/>
              </a:rPr>
              <a:t>, </a:t>
            </a:r>
            <a:r>
              <a:rPr i="1" lang="en-US" sz="1600">
                <a:latin typeface="Arial"/>
                <a:ea typeface="Arial"/>
                <a:cs typeface="Arial"/>
                <a:sym typeface="Arial"/>
              </a:rPr>
              <a:t>29</a:t>
            </a:r>
            <a:r>
              <a:rPr lang="en-US" sz="1600">
                <a:latin typeface="Arial"/>
                <a:ea typeface="Arial"/>
                <a:cs typeface="Arial"/>
                <a:sym typeface="Arial"/>
              </a:rPr>
              <a:t>(1), pp.88-105.</a:t>
            </a:r>
            <a:endParaRPr/>
          </a:p>
          <a:p>
            <a:pPr indent="-228600" lvl="0" marL="228600" rtl="0" algn="l">
              <a:lnSpc>
                <a:spcPct val="90000"/>
              </a:lnSpc>
              <a:spcBef>
                <a:spcPts val="1000"/>
              </a:spcBef>
              <a:spcAft>
                <a:spcPts val="0"/>
              </a:spcAft>
              <a:buClr>
                <a:schemeClr val="dk1"/>
              </a:buClr>
              <a:buSzPts val="1600"/>
              <a:buChar char="•"/>
            </a:pPr>
            <a:r>
              <a:rPr lang="en-US" sz="1600">
                <a:latin typeface="Arial"/>
                <a:ea typeface="Arial"/>
                <a:cs typeface="Arial"/>
                <a:sym typeface="Arial"/>
              </a:rPr>
              <a:t>Gardner, S., 2002. Hotels act on guests' demands. </a:t>
            </a:r>
            <a:r>
              <a:rPr i="1" lang="en-US" sz="1600">
                <a:latin typeface="Arial"/>
                <a:ea typeface="Arial"/>
                <a:cs typeface="Arial"/>
                <a:sym typeface="Arial"/>
              </a:rPr>
              <a:t>Network World Canada</a:t>
            </a:r>
            <a:r>
              <a:rPr lang="en-US" sz="1600">
                <a:latin typeface="Arial"/>
                <a:ea typeface="Arial"/>
                <a:cs typeface="Arial"/>
                <a:sym typeface="Arial"/>
              </a:rPr>
              <a:t>, </a:t>
            </a:r>
            <a:r>
              <a:rPr i="1" lang="en-US" sz="1600">
                <a:latin typeface="Arial"/>
                <a:ea typeface="Arial"/>
                <a:cs typeface="Arial"/>
                <a:sym typeface="Arial"/>
              </a:rPr>
              <a:t>12</a:t>
            </a:r>
            <a:r>
              <a:rPr lang="en-US" sz="1600">
                <a:latin typeface="Arial"/>
                <a:ea typeface="Arial"/>
                <a:cs typeface="Arial"/>
                <a:sym typeface="Arial"/>
              </a:rPr>
              <a:t>(1), p.4.</a:t>
            </a:r>
            <a:endParaRPr/>
          </a:p>
          <a:p>
            <a:pPr indent="-228600" lvl="0" marL="228600" rtl="0" algn="l">
              <a:lnSpc>
                <a:spcPct val="90000"/>
              </a:lnSpc>
              <a:spcBef>
                <a:spcPts val="1000"/>
              </a:spcBef>
              <a:spcAft>
                <a:spcPts val="0"/>
              </a:spcAft>
              <a:buClr>
                <a:schemeClr val="dk1"/>
              </a:buClr>
              <a:buSzPts val="1600"/>
              <a:buChar char="•"/>
            </a:pPr>
            <a:r>
              <a:rPr lang="en-US" sz="1600">
                <a:latin typeface="Arial"/>
                <a:ea typeface="Arial"/>
                <a:cs typeface="Arial"/>
                <a:sym typeface="Arial"/>
              </a:rPr>
              <a:t>Hayes, D.K., Ninemeier, J.D. and Miller, A.A., 2017. </a:t>
            </a:r>
            <a:r>
              <a:rPr i="1" lang="en-US" sz="1600">
                <a:latin typeface="Arial"/>
                <a:ea typeface="Arial"/>
                <a:cs typeface="Arial"/>
                <a:sym typeface="Arial"/>
              </a:rPr>
              <a:t>Hotel operations management</a:t>
            </a:r>
            <a:r>
              <a:rPr lang="en-US" sz="1600">
                <a:latin typeface="Arial"/>
                <a:ea typeface="Arial"/>
                <a:cs typeface="Arial"/>
                <a:sym typeface="Arial"/>
              </a:rPr>
              <a:t>. Pearson.</a:t>
            </a:r>
            <a:endParaRPr/>
          </a:p>
          <a:p>
            <a:pPr indent="-228600" lvl="0" marL="228600" rtl="0" algn="l">
              <a:lnSpc>
                <a:spcPct val="90000"/>
              </a:lnSpc>
              <a:spcBef>
                <a:spcPts val="1000"/>
              </a:spcBef>
              <a:spcAft>
                <a:spcPts val="0"/>
              </a:spcAft>
              <a:buClr>
                <a:schemeClr val="dk1"/>
              </a:buClr>
              <a:buSzPts val="1600"/>
              <a:buChar char="•"/>
            </a:pPr>
            <a:r>
              <a:rPr lang="en-US" sz="1600">
                <a:latin typeface="Arial"/>
                <a:ea typeface="Arial"/>
                <a:cs typeface="Arial"/>
                <a:sym typeface="Arial"/>
              </a:rPr>
              <a:t>Houdré, H., 2008. Sustainable development in the hotel industry.</a:t>
            </a:r>
            <a:endParaRPr/>
          </a:p>
          <a:p>
            <a:pPr indent="-228600" lvl="0" marL="228600" rtl="0" algn="l">
              <a:lnSpc>
                <a:spcPct val="90000"/>
              </a:lnSpc>
              <a:spcBef>
                <a:spcPts val="1000"/>
              </a:spcBef>
              <a:spcAft>
                <a:spcPts val="0"/>
              </a:spcAft>
              <a:buClr>
                <a:schemeClr val="dk1"/>
              </a:buClr>
              <a:buSzPts val="1600"/>
              <a:buChar char="•"/>
            </a:pPr>
            <a:r>
              <a:rPr lang="en-US" sz="1600">
                <a:latin typeface="Arial"/>
                <a:ea typeface="Arial"/>
                <a:cs typeface="Arial"/>
                <a:sym typeface="Arial"/>
              </a:rPr>
              <a:t>Manning, C., O'Neill, J.W., Singh, A.J., Hood, S., Liu, C. and Bloom, B.A., 2015. The emergence of hotel/lodging real estate research. </a:t>
            </a:r>
            <a:r>
              <a:rPr i="1" lang="en-US" sz="1600">
                <a:latin typeface="Arial"/>
                <a:ea typeface="Arial"/>
                <a:cs typeface="Arial"/>
                <a:sym typeface="Arial"/>
              </a:rPr>
              <a:t>Journal of Real Estate Literature</a:t>
            </a:r>
            <a:r>
              <a:rPr lang="en-US" sz="1600">
                <a:latin typeface="Arial"/>
                <a:ea typeface="Arial"/>
                <a:cs typeface="Arial"/>
                <a:sym typeface="Arial"/>
              </a:rPr>
              <a:t>, </a:t>
            </a:r>
            <a:r>
              <a:rPr i="1" lang="en-US" sz="1600">
                <a:latin typeface="Arial"/>
                <a:ea typeface="Arial"/>
                <a:cs typeface="Arial"/>
                <a:sym typeface="Arial"/>
              </a:rPr>
              <a:t>23</a:t>
            </a:r>
            <a:r>
              <a:rPr lang="en-US" sz="1600">
                <a:latin typeface="Arial"/>
                <a:ea typeface="Arial"/>
                <a:cs typeface="Arial"/>
                <a:sym typeface="Arial"/>
              </a:rPr>
              <a:t>(1), pp.1-26.</a:t>
            </a:r>
            <a:endParaRPr/>
          </a:p>
        </p:txBody>
      </p:sp>
      <p:pic>
        <p:nvPicPr>
          <p:cNvPr id="215" name="Google Shape;215;p10"/>
          <p:cNvPicPr preferRelativeResize="0"/>
          <p:nvPr/>
        </p:nvPicPr>
        <p:blipFill rotWithShape="1">
          <a:blip r:embed="rId3">
            <a:alphaModFix/>
          </a:blip>
          <a:srcRect b="0" l="4861" r="54188" t="0"/>
          <a:stretch/>
        </p:blipFill>
        <p:spPr>
          <a:xfrm>
            <a:off x="7199440" y="10"/>
            <a:ext cx="4992560" cy="685799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9" name="Shape 219"/>
        <p:cNvGrpSpPr/>
        <p:nvPr/>
      </p:nvGrpSpPr>
      <p:grpSpPr>
        <a:xfrm>
          <a:off x="0" y="0"/>
          <a:ext cx="0" cy="0"/>
          <a:chOff x="0" y="0"/>
          <a:chExt cx="0" cy="0"/>
        </a:xfrm>
      </p:grpSpPr>
      <p:sp>
        <p:nvSpPr>
          <p:cNvPr id="220" name="Google Shape;220;p1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21" name="Google Shape;221;p11"/>
          <p:cNvSpPr/>
          <p:nvPr/>
        </p:nvSpPr>
        <p:spPr>
          <a:xfrm flipH="1" rot="-2700000">
            <a:off x="-376156" y="-253670"/>
            <a:ext cx="1827638" cy="1376989"/>
          </a:xfrm>
          <a:custGeom>
            <a:rect b="b" l="l" r="r" t="t"/>
            <a:pathLst>
              <a:path extrusionOk="0" h="1376989" w="1827638">
                <a:moveTo>
                  <a:pt x="0" y="987379"/>
                </a:moveTo>
                <a:lnTo>
                  <a:pt x="987379" y="0"/>
                </a:lnTo>
                <a:lnTo>
                  <a:pt x="1827638" y="840260"/>
                </a:lnTo>
                <a:lnTo>
                  <a:pt x="1827638" y="1376989"/>
                </a:lnTo>
                <a:lnTo>
                  <a:pt x="0" y="1376989"/>
                </a:lnTo>
                <a:close/>
              </a:path>
            </a:pathLst>
          </a:cu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22" name="Google Shape;222;p11"/>
          <p:cNvSpPr/>
          <p:nvPr/>
        </p:nvSpPr>
        <p:spPr>
          <a:xfrm flipH="1" rot="-2700000">
            <a:off x="891641" y="422146"/>
            <a:ext cx="645368" cy="645368"/>
          </a:xfrm>
          <a:prstGeom prst="rect">
            <a:avLst/>
          </a:pr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23" name="Google Shape;223;p11"/>
          <p:cNvSpPr/>
          <p:nvPr/>
        </p:nvSpPr>
        <p:spPr>
          <a:xfrm flipH="1" rot="-2700000">
            <a:off x="10043482" y="655140"/>
            <a:ext cx="687472" cy="687472"/>
          </a:xfrm>
          <a:prstGeom prst="rect">
            <a:avLst/>
          </a:prstGeom>
          <a:solidFill>
            <a:schemeClr val="accent4">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24" name="Google Shape;224;p11"/>
          <p:cNvSpPr/>
          <p:nvPr/>
        </p:nvSpPr>
        <p:spPr>
          <a:xfrm flipH="1" rot="10800000">
            <a:off x="9356643" y="0"/>
            <a:ext cx="2835357" cy="1480837"/>
          </a:xfrm>
          <a:custGeom>
            <a:rect b="b" l="l" r="r" t="t"/>
            <a:pathLst>
              <a:path extrusionOk="0" h="1480837" w="2835357">
                <a:moveTo>
                  <a:pt x="2835357" y="1480837"/>
                </a:moveTo>
                <a:lnTo>
                  <a:pt x="0" y="1480837"/>
                </a:lnTo>
                <a:lnTo>
                  <a:pt x="1552727" y="0"/>
                </a:lnTo>
                <a:lnTo>
                  <a:pt x="2835357" y="1223245"/>
                </a:lnTo>
                <a:close/>
              </a:path>
            </a:pathLst>
          </a:custGeom>
          <a:solidFill>
            <a:schemeClr val="accent4">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25" name="Google Shape;225;p11"/>
          <p:cNvSpPr/>
          <p:nvPr/>
        </p:nvSpPr>
        <p:spPr>
          <a:xfrm flipH="1">
            <a:off x="7976344" y="6115501"/>
            <a:ext cx="1494513" cy="742499"/>
          </a:xfrm>
          <a:prstGeom prst="triangle">
            <a:avLst>
              <a:gd fmla="val 50000" name="adj"/>
            </a:avLst>
          </a:pr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descr="Any Questions Free Stock Photo - Public Domain Pictures" id="226" name="Google Shape;226;p11"/>
          <p:cNvPicPr preferRelativeResize="0"/>
          <p:nvPr/>
        </p:nvPicPr>
        <p:blipFill rotWithShape="1">
          <a:blip r:embed="rId3">
            <a:alphaModFix/>
          </a:blip>
          <a:srcRect b="0" l="0" r="0" t="0"/>
          <a:stretch/>
        </p:blipFill>
        <p:spPr>
          <a:xfrm>
            <a:off x="1922918" y="643467"/>
            <a:ext cx="8346164" cy="5571065"/>
          </a:xfrm>
          <a:prstGeom prst="rect">
            <a:avLst/>
          </a:prstGeom>
          <a:noFill/>
          <a:ln>
            <a:noFill/>
          </a:ln>
        </p:spPr>
      </p:pic>
      <p:sp>
        <p:nvSpPr>
          <p:cNvPr id="227" name="Google Shape;227;p11"/>
          <p:cNvSpPr/>
          <p:nvPr/>
        </p:nvSpPr>
        <p:spPr>
          <a:xfrm flipH="1">
            <a:off x="7604080" y="6453143"/>
            <a:ext cx="814903" cy="404857"/>
          </a:xfrm>
          <a:prstGeom prst="triangle">
            <a:avLst>
              <a:gd fmla="val 50000" name="adj"/>
            </a:avLst>
          </a:prstGeom>
          <a:solidFill>
            <a:schemeClr val="accent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2023-10-06T07:29:14Z</dcterms:created>
</cp:coreProperties>
</file>