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2"/>
  </p:notesMasterIdLst>
  <p:sldIdLst>
    <p:sldId id="257" r:id="rId3"/>
    <p:sldId id="277" r:id="rId4"/>
    <p:sldId id="278" r:id="rId5"/>
    <p:sldId id="275" r:id="rId6"/>
    <p:sldId id="276" r:id="rId7"/>
    <p:sldId id="323" r:id="rId8"/>
    <p:sldId id="258" r:id="rId9"/>
    <p:sldId id="259" r:id="rId10"/>
    <p:sldId id="260" r:id="rId11"/>
    <p:sldId id="261" r:id="rId12"/>
    <p:sldId id="265" r:id="rId13"/>
    <p:sldId id="262" r:id="rId14"/>
    <p:sldId id="263" r:id="rId15"/>
    <p:sldId id="266" r:id="rId16"/>
    <p:sldId id="316" r:id="rId17"/>
    <p:sldId id="269" r:id="rId18"/>
    <p:sldId id="290" r:id="rId19"/>
    <p:sldId id="324" r:id="rId20"/>
    <p:sldId id="32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E9609A-8C4E-48F7-8FB7-CE6028B9524C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C8CE56-7557-4591-8055-50F01A0C79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296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it</a:t>
            </a:r>
            <a:r>
              <a:rPr lang="en-GB" baseline="0" dirty="0"/>
              <a:t> important for people to learn and grow?</a:t>
            </a:r>
          </a:p>
          <a:p>
            <a:r>
              <a:rPr lang="en-GB" baseline="0" dirty="0"/>
              <a:t>What impact does this have on an organisation?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16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877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419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028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704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576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825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745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15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6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86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680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306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82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164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151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776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9525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775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3697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578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01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959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265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53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0235" y="1746421"/>
            <a:ext cx="10363200" cy="19688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03037" y="4666741"/>
            <a:ext cx="8444204" cy="52846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Presented by </a:t>
            </a:r>
            <a:r>
              <a:rPr lang="en-GB" sz="2000" dirty="0" smtClean="0">
                <a:solidFill>
                  <a:schemeClr val="bg1"/>
                </a:solidFill>
              </a:rPr>
              <a:t>Annette Fillery-Travis, Julie </a:t>
            </a:r>
            <a:r>
              <a:rPr lang="en-GB" sz="2000" dirty="0">
                <a:solidFill>
                  <a:schemeClr val="bg1"/>
                </a:solidFill>
              </a:rPr>
              <a:t>Crossman and Mair O’Connor</a:t>
            </a:r>
          </a:p>
        </p:txBody>
      </p:sp>
    </p:spTree>
    <p:extLst>
      <p:ext uri="{BB962C8B-B14F-4D97-AF65-F5344CB8AC3E}">
        <p14:creationId xmlns:p14="http://schemas.microsoft.com/office/powerpoint/2010/main" val="1105700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4975"/>
            <a:ext cx="10972800" cy="4162258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To enable the student to critically analyse different coaching and mentoring theories, and to develop a deeper understanding of the issues involved in work-based coaching and mentoring processes and practice.</a:t>
            </a:r>
          </a:p>
          <a:p>
            <a:pPr lvl="0"/>
            <a:r>
              <a:rPr lang="en-GB" dirty="0"/>
              <a:t>To enable the student to plan, deliver, and critically evaluate a workplace coaching or mentoring programme in order to improve individual performance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306914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1078"/>
          </a:xfrm>
        </p:spPr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55470"/>
            <a:ext cx="10972800" cy="436176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By the end of the Course, participants should be able to :</a:t>
            </a:r>
          </a:p>
          <a:p>
            <a:pPr lvl="0"/>
            <a:r>
              <a:rPr lang="en-GB" dirty="0"/>
              <a:t>critically examine a range of underpinning theories and differing perspectives in relation to mentoring and coaching, and explore the issues that can arise from these;</a:t>
            </a:r>
          </a:p>
          <a:p>
            <a:pPr lvl="0"/>
            <a:r>
              <a:rPr lang="en-GB" dirty="0"/>
              <a:t>critically evaluate the relevance and value of a range of coaching or mentoring models, and identify a model that is appropriate for the needs and culture of their organisation;</a:t>
            </a:r>
          </a:p>
          <a:p>
            <a:pPr lvl="0"/>
            <a:r>
              <a:rPr lang="en-GB" dirty="0"/>
              <a:t>plan, implement and evaluate a coaching or mentoring programme appropriate for the organisation; </a:t>
            </a:r>
          </a:p>
          <a:p>
            <a:pPr lvl="0"/>
            <a:r>
              <a:rPr lang="en-GB" dirty="0"/>
              <a:t>critically reflect on their own coaching or mentoring performance in the workplace, identify areas for improvement, and produce a personal development plan.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89898" y="3572681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745092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Who’s doing what?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job training, internal development programmes, and coaching by managers/peers are the most common  L and D methods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75% of organisations overall use coaching and mentoring, with 89% of public sector and large organisation doing so</a:t>
            </a:r>
          </a:p>
          <a:p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further 13% plan to begin coaching/mentoring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65% of organisations anticipate a growth in coaching over next 2 years</a:t>
            </a: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		 </a:t>
            </a:r>
            <a:r>
              <a:rPr lang="en-GB" sz="2400" dirty="0"/>
              <a:t>CIPD annual survey report Learning and Development 2015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405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How effective is coaching and mentoring?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On-the-job training, in-house development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 coaching by line managers or peers were rated the most effective commonly-used L and D practices (47%, 34% and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respectively)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High-potential in-house development schemes, coaching, and mentoring and buddying schemes were rated the most effective talent management activities (35%,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respectively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86457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563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views of UK professional workers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7404"/>
            <a:ext cx="10972800" cy="44698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Recent research has found that coaching</a:t>
            </a:r>
            <a:r>
              <a:rPr lang="en-GB" dirty="0"/>
              <a:t> is integral to productivity and </a:t>
            </a:r>
            <a:r>
              <a:rPr lang="en-GB" dirty="0" smtClean="0"/>
              <a:t>performance: </a:t>
            </a:r>
            <a:endParaRPr lang="en-GB" dirty="0"/>
          </a:p>
          <a:p>
            <a:r>
              <a:rPr lang="en-GB" dirty="0" smtClean="0"/>
              <a:t>84</a:t>
            </a:r>
            <a:r>
              <a:rPr lang="en-GB" dirty="0"/>
              <a:t>% of workers </a:t>
            </a:r>
            <a:r>
              <a:rPr lang="en-GB" dirty="0" smtClean="0"/>
              <a:t>say </a:t>
            </a:r>
            <a:r>
              <a:rPr lang="en-GB" dirty="0"/>
              <a:t>that coaching should be part of every business’s management and development programme </a:t>
            </a:r>
            <a:endParaRPr lang="en-GB" dirty="0" smtClean="0"/>
          </a:p>
          <a:p>
            <a:r>
              <a:rPr lang="en-GB" dirty="0" smtClean="0"/>
              <a:t>79</a:t>
            </a:r>
            <a:r>
              <a:rPr lang="en-GB" dirty="0"/>
              <a:t>% of UK professionals say they consider coaching useful for adopting new technologies and ways of working</a:t>
            </a:r>
          </a:p>
          <a:p>
            <a:r>
              <a:rPr lang="en-GB" dirty="0" smtClean="0"/>
              <a:t>76</a:t>
            </a:r>
            <a:r>
              <a:rPr lang="en-GB" dirty="0"/>
              <a:t>% of employees believe coaching is helpful when going through periods of organisational </a:t>
            </a:r>
            <a:r>
              <a:rPr lang="en-GB" dirty="0" smtClean="0"/>
              <a:t>change</a:t>
            </a:r>
          </a:p>
          <a:p>
            <a:r>
              <a:rPr lang="en-GB" dirty="0" smtClean="0"/>
              <a:t>79</a:t>
            </a:r>
            <a:r>
              <a:rPr lang="en-GB" dirty="0"/>
              <a:t>% say it’s useful for adopting new technologies and ways of </a:t>
            </a:r>
            <a:r>
              <a:rPr lang="en-GB" dirty="0" smtClean="0"/>
              <a:t>working</a:t>
            </a:r>
          </a:p>
          <a:p>
            <a:r>
              <a:rPr lang="en-GB" dirty="0" smtClean="0"/>
              <a:t>64% </a:t>
            </a:r>
            <a:r>
              <a:rPr lang="en-GB" dirty="0"/>
              <a:t>of those surveyed say that coaching has already become important in facilitating intergenerational </a:t>
            </a:r>
            <a:r>
              <a:rPr lang="en-GB" dirty="0" smtClean="0"/>
              <a:t>working</a:t>
            </a:r>
          </a:p>
          <a:p>
            <a:pPr marL="0" indent="0">
              <a:buNone/>
            </a:pPr>
            <a:r>
              <a:rPr lang="en-GB" i="1" dirty="0" smtClean="0"/>
              <a:t>						City </a:t>
            </a:r>
            <a:r>
              <a:rPr lang="en-GB" i="1" dirty="0"/>
              <a:t>&amp; Guilds Group November </a:t>
            </a:r>
            <a:r>
              <a:rPr lang="en-GB" i="1" dirty="0" smtClean="0"/>
              <a:t>2018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95576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Standard/traditional definitions</a:t>
            </a:r>
            <a:endParaRPr lang="en-US" alt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i="1" dirty="0"/>
              <a:t>Training:		</a:t>
            </a:r>
            <a:r>
              <a:rPr lang="en-US" altLang="en-US" sz="2400" dirty="0"/>
              <a:t>Job-specific activities which increase or change employees’ knowledge, skills and attitude in order to improve performance.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GB" altLang="en-US" sz="2400" b="1" i="1" dirty="0"/>
              <a:t>Coaching</a:t>
            </a:r>
            <a:r>
              <a:rPr lang="en-GB" altLang="en-US" sz="2400" dirty="0"/>
              <a:t>:		</a:t>
            </a:r>
            <a:r>
              <a:rPr lang="en-US" altLang="en-US" sz="2400" dirty="0"/>
              <a:t>an inexperienced person is put under the guidance of an experienced person to learn how to do the job. 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Mentoring:</a:t>
            </a:r>
            <a:r>
              <a:rPr lang="en-US" altLang="en-US" sz="2400" dirty="0"/>
              <a:t>	a relationship in which a more experienced colleague uses their greater knowledge and understanding of the work or workplace to support the development of a more junior or inexperienced member of staff. </a:t>
            </a:r>
          </a:p>
        </p:txBody>
      </p:sp>
    </p:spTree>
    <p:extLst>
      <p:ext uri="{BB962C8B-B14F-4D97-AF65-F5344CB8AC3E}">
        <p14:creationId xmlns:p14="http://schemas.microsoft.com/office/powerpoint/2010/main" val="142017077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/>
              <a:t>Counselling</a:t>
            </a:r>
          </a:p>
          <a:p>
            <a:r>
              <a:rPr lang="en-US" dirty="0"/>
              <a:t>Explore personal issues and problems through discussion in order to increase understanding or develop greater self-awareness.</a:t>
            </a:r>
          </a:p>
          <a:p>
            <a:r>
              <a:rPr lang="en-US" dirty="0"/>
              <a:t>The aim of counselling is to lead the client toward self-directed actions to achieve their goals.</a:t>
            </a:r>
          </a:p>
          <a:p>
            <a:r>
              <a:rPr lang="en-US" b="1" dirty="0"/>
              <a:t>N.B.</a:t>
            </a:r>
            <a:r>
              <a:rPr lang="en-US" dirty="0"/>
              <a:t> Coaching and counselling share many core skills. However, professional counsellors work with personal issues in much greater depth than would generally be explored within a coaching context.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811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5406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More definitions of coaching:</a:t>
            </a:r>
            <a:endParaRPr lang="en-US" alt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028700"/>
            <a:ext cx="10972800" cy="4488533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dirty="0"/>
              <a:t>“A process that enables learning and development to occur and thus performance to improve” </a:t>
            </a:r>
            <a:r>
              <a:rPr lang="en-US" altLang="en-US" sz="2400" i="1"/>
              <a:t>	Eric </a:t>
            </a:r>
            <a:r>
              <a:rPr lang="en-US" altLang="en-US" sz="2400" i="1" dirty="0" err="1"/>
              <a:t>Parsloe</a:t>
            </a:r>
            <a:endParaRPr lang="en-US" altLang="en-US" sz="2400" i="1" dirty="0"/>
          </a:p>
          <a:p>
            <a:endParaRPr lang="en-US" altLang="en-US" sz="2400" i="1" dirty="0"/>
          </a:p>
          <a:p>
            <a:r>
              <a:rPr lang="en-US" altLang="en-US" i="1" dirty="0"/>
              <a:t>“</a:t>
            </a:r>
            <a:r>
              <a:rPr lang="en-US" altLang="en-US" dirty="0"/>
              <a:t>Coaching is the art of facilitating the performance, learning and development of another”  </a:t>
            </a:r>
            <a:r>
              <a:rPr lang="en-US" altLang="en-US" sz="2400" i="1" dirty="0"/>
              <a:t>Myles Downey</a:t>
            </a:r>
          </a:p>
          <a:p>
            <a:endParaRPr lang="en-US" altLang="en-US" sz="2400" i="1" dirty="0"/>
          </a:p>
          <a:p>
            <a:r>
              <a:rPr lang="en-GB" altLang="en-US" dirty="0"/>
              <a:t>“Coaching could be seen as a human development process that</a:t>
            </a:r>
          </a:p>
          <a:p>
            <a:pPr marL="0" indent="0">
              <a:buNone/>
            </a:pPr>
            <a:r>
              <a:rPr lang="en-GB" altLang="en-US" dirty="0"/>
              <a:t>    involves structured, focused interaction and the use of appropriate</a:t>
            </a:r>
          </a:p>
          <a:p>
            <a:pPr marL="0" indent="0">
              <a:buNone/>
            </a:pPr>
            <a:r>
              <a:rPr lang="en-GB" altLang="en-US" dirty="0"/>
              <a:t>    strategies, tools and techniques to promote desirable and</a:t>
            </a:r>
          </a:p>
          <a:p>
            <a:pPr marL="0" indent="0">
              <a:buNone/>
            </a:pPr>
            <a:r>
              <a:rPr lang="en-GB" altLang="en-US" dirty="0"/>
              <a:t>    sustainable change for the benefit of the </a:t>
            </a:r>
            <a:r>
              <a:rPr lang="en-GB" altLang="en-US" dirty="0" err="1"/>
              <a:t>coachee</a:t>
            </a:r>
            <a:r>
              <a:rPr lang="en-GB" altLang="en-US" dirty="0"/>
              <a:t> and potentially for</a:t>
            </a:r>
          </a:p>
          <a:p>
            <a:pPr marL="0" indent="0">
              <a:buNone/>
            </a:pPr>
            <a:r>
              <a:rPr lang="en-GB" altLang="en-US" dirty="0"/>
              <a:t>    other stakeholders” </a:t>
            </a:r>
            <a:r>
              <a:rPr lang="en-GB" altLang="en-US" sz="2600" i="1" dirty="0"/>
              <a:t>Tatiana </a:t>
            </a:r>
            <a:r>
              <a:rPr lang="en-GB" altLang="en-US" sz="2600" i="1" dirty="0" err="1"/>
              <a:t>Bachkirova</a:t>
            </a:r>
            <a:r>
              <a:rPr lang="en-GB" altLang="en-US" sz="2600" i="1" dirty="0"/>
              <a:t>, Elaine Cox and David Clutterbuck </a:t>
            </a:r>
            <a:endParaRPr lang="en-US" altLang="en-US" sz="2600" i="1" dirty="0"/>
          </a:p>
        </p:txBody>
      </p:sp>
    </p:spTree>
    <p:extLst>
      <p:ext uri="{BB962C8B-B14F-4D97-AF65-F5344CB8AC3E}">
        <p14:creationId xmlns:p14="http://schemas.microsoft.com/office/powerpoint/2010/main" val="642091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02694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Characteristics of Coaching</a:t>
            </a:r>
            <a:endParaRPr lang="en-US" altLang="en-US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01578"/>
            <a:ext cx="10972800" cy="421565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It is essentially a non-directive form of development, though this is not a hard and fast rule.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focuses on improving performance and developing individuals’ skills.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Personal issues may be discussed but the emphasis is on performance at work.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Coaching activities have both </a:t>
            </a:r>
            <a:r>
              <a:rPr lang="en-US" altLang="en-US" sz="2400" dirty="0" err="1"/>
              <a:t>organisational</a:t>
            </a:r>
            <a:r>
              <a:rPr lang="en-US" altLang="en-US" sz="2400" dirty="0"/>
              <a:t> and individual goals.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provides people with feedback on both their strengths and their weaknesses.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is a skilled activity, which should be delivered by people who are trained to do so.</a:t>
            </a:r>
            <a:r>
              <a:rPr lang="en-US" altLang="en-US" sz="1800" dirty="0"/>
              <a:t>			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800" dirty="0"/>
              <a:t>						CIPD </a:t>
            </a:r>
            <a:r>
              <a:rPr lang="en-US" altLang="en-US" sz="1800" i="1" dirty="0"/>
              <a:t>Factsheet C</a:t>
            </a:r>
            <a:r>
              <a:rPr lang="en-US" altLang="en-US" sz="1800" b="1" i="1" dirty="0"/>
              <a:t>oaching and Mentoring </a:t>
            </a:r>
            <a:r>
              <a:rPr lang="en-US" altLang="en-US" sz="1800" i="1" dirty="0"/>
              <a:t>revised July 2011</a:t>
            </a:r>
            <a:r>
              <a:rPr lang="en-US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5251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Role of the coach</a:t>
            </a:r>
            <a:endParaRPr lang="en-US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“To facilitate the performance, learning and development of another”</a:t>
            </a:r>
          </a:p>
          <a:p>
            <a:pPr algn="r">
              <a:buFontTx/>
              <a:buNone/>
            </a:pPr>
            <a:r>
              <a:rPr lang="en-GB" altLang="en-US" i="1" dirty="0"/>
              <a:t>Myles Downey</a:t>
            </a:r>
          </a:p>
          <a:p>
            <a:pPr>
              <a:buFontTx/>
              <a:buNone/>
            </a:pPr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42519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Mentoring</a:t>
            </a:r>
            <a:endParaRPr lang="en-US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pPr>
              <a:buFontTx/>
              <a:buNone/>
            </a:pPr>
            <a:endParaRPr lang="en-US" altLang="en-US" dirty="0"/>
          </a:p>
          <a:p>
            <a:pPr>
              <a:buFontTx/>
              <a:buNone/>
            </a:pPr>
            <a:r>
              <a:rPr lang="en-US" altLang="en-US" dirty="0"/>
              <a:t>“Off-line help by one person to another in making significant</a:t>
            </a:r>
          </a:p>
          <a:p>
            <a:pPr>
              <a:buFontTx/>
              <a:buNone/>
            </a:pPr>
            <a:r>
              <a:rPr lang="en-US" altLang="en-US" dirty="0"/>
              <a:t>  transitions in knowledge, work or thinking” </a:t>
            </a:r>
          </a:p>
          <a:p>
            <a:pPr>
              <a:buFontTx/>
              <a:buNone/>
            </a:pPr>
            <a:r>
              <a:rPr lang="en-US" altLang="en-US" sz="2800" i="1" dirty="0"/>
              <a:t>						</a:t>
            </a:r>
            <a:r>
              <a:rPr lang="en-US" altLang="en-US" sz="2800" i="1" dirty="0" err="1"/>
              <a:t>Clutterbuck</a:t>
            </a:r>
            <a:r>
              <a:rPr lang="en-US" altLang="en-US" sz="2800" i="1" dirty="0"/>
              <a:t>, D &amp; </a:t>
            </a:r>
            <a:r>
              <a:rPr lang="en-US" altLang="en-US" sz="2800" i="1" dirty="0" err="1"/>
              <a:t>Megginson</a:t>
            </a:r>
            <a:r>
              <a:rPr lang="en-US" altLang="en-US" sz="2800" i="1" dirty="0"/>
              <a:t>, D, (1999)</a:t>
            </a:r>
          </a:p>
        </p:txBody>
      </p:sp>
    </p:spTree>
    <p:extLst>
      <p:ext uri="{BB962C8B-B14F-4D97-AF65-F5344CB8AC3E}">
        <p14:creationId xmlns:p14="http://schemas.microsoft.com/office/powerpoint/2010/main" val="2332750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Characteristics of Mentoring</a:t>
            </a:r>
            <a:endParaRPr lang="en-US" alt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It is essentially a supportive form of development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It focuses on helping an individual manage their career and improve skills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Personal issues can be discussed more productively unlike in coaching where the emphasis is on performance at work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Mentoring activities have both </a:t>
            </a:r>
            <a:r>
              <a:rPr lang="en-US" altLang="en-US" sz="2800" dirty="0" err="1"/>
              <a:t>organisational</a:t>
            </a:r>
            <a:r>
              <a:rPr lang="en-US" altLang="en-US" sz="2800" dirty="0"/>
              <a:t> and individual goals </a:t>
            </a:r>
          </a:p>
        </p:txBody>
      </p:sp>
    </p:spTree>
    <p:extLst>
      <p:ext uri="{BB962C8B-B14F-4D97-AF65-F5344CB8AC3E}">
        <p14:creationId xmlns:p14="http://schemas.microsoft.com/office/powerpoint/2010/main" val="3065729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role of the mentor is:</a:t>
            </a:r>
            <a:endParaRPr lang="en-US" alt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to provide a wider perspective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offer friendship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give an objective, impartial opinion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provide support and encouragement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build confidence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act as a sounding board for ideas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act as a role model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assist with networking/making contacts/introductions</a:t>
            </a:r>
          </a:p>
        </p:txBody>
      </p:sp>
    </p:spTree>
    <p:extLst>
      <p:ext uri="{BB962C8B-B14F-4D97-AF65-F5344CB8AC3E}">
        <p14:creationId xmlns:p14="http://schemas.microsoft.com/office/powerpoint/2010/main" val="3985362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D0E8-A154-4C71-9977-6B68D322B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FF622-3E8E-470D-B71C-EBAB2D563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“Mentoring has a longer tradition than coaching, but both activities share many of the same practices, applications and values… it comes down to a choice of terminology and the meaning associated with that terminology.” (Garvey, 2018:409) </a:t>
            </a:r>
          </a:p>
        </p:txBody>
      </p:sp>
    </p:spTree>
    <p:extLst>
      <p:ext uri="{BB962C8B-B14F-4D97-AF65-F5344CB8AC3E}">
        <p14:creationId xmlns:p14="http://schemas.microsoft.com/office/powerpoint/2010/main" val="628836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 noChangeAspect="1"/>
          </p:cNvGrpSpPr>
          <p:nvPr/>
        </p:nvGrpSpPr>
        <p:grpSpPr bwMode="auto">
          <a:xfrm>
            <a:off x="1458097" y="1196976"/>
            <a:ext cx="9316995" cy="4752975"/>
            <a:chOff x="2445" y="2423"/>
            <a:chExt cx="7150" cy="4320"/>
          </a:xfrm>
        </p:grpSpPr>
        <p:sp>
          <p:nvSpPr>
            <p:cNvPr id="20483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6773" y="3436"/>
              <a:ext cx="1620" cy="5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Delegate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5" name="Line 5"/>
            <p:cNvSpPr>
              <a:spLocks noChangeShapeType="1"/>
            </p:cNvSpPr>
            <p:nvPr/>
          </p:nvSpPr>
          <p:spPr bwMode="auto">
            <a:xfrm flipV="1">
              <a:off x="2770" y="3205"/>
              <a:ext cx="6617" cy="27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6" name="Text Box 6"/>
            <p:cNvSpPr txBox="1">
              <a:spLocks noChangeArrowheads="1"/>
            </p:cNvSpPr>
            <p:nvPr/>
          </p:nvSpPr>
          <p:spPr bwMode="auto">
            <a:xfrm>
              <a:off x="3758" y="4859"/>
              <a:ext cx="838" cy="3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Direct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7" name="Text Box 7"/>
            <p:cNvSpPr txBox="1">
              <a:spLocks noChangeArrowheads="1"/>
            </p:cNvSpPr>
            <p:nvPr/>
          </p:nvSpPr>
          <p:spPr bwMode="auto">
            <a:xfrm>
              <a:off x="4717" y="4458"/>
              <a:ext cx="1200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Guide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8" name="Text Box 8"/>
            <p:cNvSpPr txBox="1">
              <a:spLocks noChangeArrowheads="1"/>
            </p:cNvSpPr>
            <p:nvPr/>
          </p:nvSpPr>
          <p:spPr bwMode="auto">
            <a:xfrm>
              <a:off x="5776" y="3984"/>
              <a:ext cx="1309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Motivate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9" name="Text Box 9"/>
            <p:cNvSpPr txBox="1">
              <a:spLocks noChangeArrowheads="1"/>
            </p:cNvSpPr>
            <p:nvPr/>
          </p:nvSpPr>
          <p:spPr bwMode="auto">
            <a:xfrm>
              <a:off x="2491" y="5327"/>
              <a:ext cx="1200" cy="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Train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8393" y="2924"/>
              <a:ext cx="110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Mentor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2671" y="2781"/>
              <a:ext cx="1658" cy="13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PUSH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Solving someone’s problems for them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7862" y="5005"/>
              <a:ext cx="1516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PULL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Helping someone solve their own problems 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4255600" y="549276"/>
            <a:ext cx="3679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Coaching Continuum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768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“Learning and development are fundamentally what mentoring and coaching are about and perhaps the strongest philosophy behind coaching and mentoring is that everyone has the potential to learn and grow.”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					</a:t>
            </a:r>
            <a:r>
              <a:rPr lang="en-GB" sz="2400" dirty="0" err="1"/>
              <a:t>Hafford-Letchfield</a:t>
            </a:r>
            <a:r>
              <a:rPr lang="en-GB" sz="2400" dirty="0"/>
              <a:t> et al., (2007: 167)</a:t>
            </a:r>
          </a:p>
        </p:txBody>
      </p:sp>
    </p:spTree>
    <p:extLst>
      <p:ext uri="{BB962C8B-B14F-4D97-AF65-F5344CB8AC3E}">
        <p14:creationId xmlns:p14="http://schemas.microsoft.com/office/powerpoint/2010/main" val="12113917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Coaching opportunities</a:t>
            </a:r>
            <a:endParaRPr lang="en-US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delegation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addressing underperformance 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project work</a:t>
            </a:r>
          </a:p>
          <a:p>
            <a:pPr>
              <a:lnSpc>
                <a:spcPct val="80000"/>
              </a:lnSpc>
            </a:pPr>
            <a:r>
              <a:rPr lang="en-US" altLang="en-US" sz="2800" dirty="0" err="1"/>
              <a:t>deputising</a:t>
            </a: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800" dirty="0"/>
              <a:t>problem solving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changes to operating processes, procedures or systems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 of responsibilities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application of learning before and after attending a training course</a:t>
            </a:r>
          </a:p>
        </p:txBody>
      </p:sp>
    </p:spTree>
    <p:extLst>
      <p:ext uri="{BB962C8B-B14F-4D97-AF65-F5344CB8AC3E}">
        <p14:creationId xmlns:p14="http://schemas.microsoft.com/office/powerpoint/2010/main" val="313412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for Mentoring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174788" y="1664041"/>
          <a:ext cx="8097796" cy="3583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488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8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Purpose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Induction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Helps people get up to speed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Support for development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Ensures effective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Career progression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Assist in identifying and supporting potential talent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On the job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enhance job related knowledge and skills for the present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Equal opportunity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ensure proper integration and fairness of treatment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Redundancy and outplacement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assist individual in managing the difficult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projects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 rapid assimilation and delivery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job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Helps employee adjust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Within change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To help people adjust to change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07629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883</Words>
  <Application>Microsoft Office PowerPoint</Application>
  <PresentationFormat>Widescreen</PresentationFormat>
  <Paragraphs>129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MS Mincho</vt:lpstr>
      <vt:lpstr>Myriad Pro</vt:lpstr>
      <vt:lpstr>Times New Roman</vt:lpstr>
      <vt:lpstr>Wingdings</vt:lpstr>
      <vt:lpstr>20140311PresentationUWTSDTemplate</vt:lpstr>
      <vt:lpstr>1_20140311PresentationUWTSDTemplate</vt:lpstr>
      <vt:lpstr>Coaching and Mentoring</vt:lpstr>
      <vt:lpstr>Aims</vt:lpstr>
      <vt:lpstr>Learning Outcomes</vt:lpstr>
      <vt:lpstr>Who’s doing what?</vt:lpstr>
      <vt:lpstr>How effective is coaching and mentoring?</vt:lpstr>
      <vt:lpstr>The views of UK professional workers</vt:lpstr>
      <vt:lpstr>Standard/traditional definitions</vt:lpstr>
      <vt:lpstr>Definitions (cont.)</vt:lpstr>
      <vt:lpstr>More definitions of coaching:</vt:lpstr>
      <vt:lpstr>Characteristics of Coaching</vt:lpstr>
      <vt:lpstr>Role of the coach</vt:lpstr>
      <vt:lpstr>Mentoring</vt:lpstr>
      <vt:lpstr>Characteristics of Mentoring</vt:lpstr>
      <vt:lpstr>The role of the mentor is:</vt:lpstr>
      <vt:lpstr>Mentoring</vt:lpstr>
      <vt:lpstr>PowerPoint Presentation</vt:lpstr>
      <vt:lpstr>In the Workplace</vt:lpstr>
      <vt:lpstr>Coaching opportunities</vt:lpstr>
      <vt:lpstr>Opportunities for Mentoring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and Mentoring</dc:title>
  <dc:creator>Mair O'connor</dc:creator>
  <cp:lastModifiedBy>Mair O'connor</cp:lastModifiedBy>
  <cp:revision>16</cp:revision>
  <dcterms:created xsi:type="dcterms:W3CDTF">2019-02-20T15:11:20Z</dcterms:created>
  <dcterms:modified xsi:type="dcterms:W3CDTF">2019-05-24T11:21:15Z</dcterms:modified>
</cp:coreProperties>
</file>