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0"/>
  </p:notesMasterIdLst>
  <p:sldIdLst>
    <p:sldId id="256" r:id="rId2"/>
    <p:sldId id="259" r:id="rId3"/>
    <p:sldId id="258" r:id="rId4"/>
    <p:sldId id="262" r:id="rId5"/>
    <p:sldId id="260" r:id="rId6"/>
    <p:sldId id="257" r:id="rId7"/>
    <p:sldId id="261" r:id="rId8"/>
    <p:sldId id="263" r:id="rId9"/>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537" autoAdjust="0"/>
  </p:normalViewPr>
  <p:slideViewPr>
    <p:cSldViewPr>
      <p:cViewPr varScale="1">
        <p:scale>
          <a:sx n="42" d="100"/>
          <a:sy n="42" d="100"/>
        </p:scale>
        <p:origin x="1426" y="53"/>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VC"/>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26484183-E67B-4B15-8027-80331ECA230D}" type="datetimeFigureOut">
              <a:rPr lang="en-VC" smtClean="0"/>
              <a:t>07/02/2023</a:t>
            </a:fld>
            <a:endParaRPr lang="en-VC"/>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VC"/>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VC"/>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VC"/>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08D833D0-FF47-4DED-946D-57382FC9509B}" type="slidenum">
              <a:rPr lang="en-VC" smtClean="0"/>
              <a:t>‹#›</a:t>
            </a:fld>
            <a:endParaRPr lang="en-VC"/>
          </a:p>
        </p:txBody>
      </p:sp>
    </p:spTree>
    <p:extLst>
      <p:ext uri="{BB962C8B-B14F-4D97-AF65-F5344CB8AC3E}">
        <p14:creationId xmlns:p14="http://schemas.microsoft.com/office/powerpoint/2010/main" val="207934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sciencedirect.com/science/article/pii/S2405844019366198#bbib54"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www.airportbusiness.com/"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spcBef>
                <a:spcPts val="1200"/>
              </a:spcBef>
            </a:pPr>
            <a:r>
              <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Introduction</a:t>
            </a:r>
          </a:p>
          <a:p>
            <a:pPr>
              <a:lnSpc>
                <a:spcPct val="107000"/>
              </a:lnSpc>
              <a:spcBef>
                <a:spcPts val="200"/>
              </a:spcBef>
            </a:pP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Change Management and Implementation of the Innovation and Technology Digital Change/the Accelerating of </a:t>
            </a:r>
            <a:r>
              <a:rPr lang="en-VC" sz="1800" dirty="0">
                <a:effectLst/>
                <a:latin typeface="Times New Roman" panose="02020603050405020304" pitchFamily="18" charset="0"/>
                <a:ea typeface="Times New Roman" panose="02020603050405020304" pitchFamily="18" charset="0"/>
                <a:cs typeface="Times New Roman" panose="02020603050405020304" pitchFamily="18" charset="0"/>
              </a:rPr>
              <a:t>Digital Transformation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Change of Southwest Airlines</a:t>
            </a:r>
            <a:r>
              <a:rPr lang="en-VC" sz="1800" dirty="0">
                <a:effectLst/>
                <a:latin typeface="Times New Roman" panose="02020603050405020304" pitchFamily="18" charset="0"/>
                <a:ea typeface="Times New Roman" panose="02020603050405020304" pitchFamily="18" charset="0"/>
                <a:cs typeface="Times New Roman" panose="02020603050405020304" pitchFamily="18" charset="0"/>
              </a:rPr>
              <a:t>' Strategic Response to COVID-19</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VC"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COVID-19 pandemic has greatly disrupted the airline industry, leading to travel restrictions declining demand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VC"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financial challenges. Airlines worldwide have faced unprecedented uncertainty and have been forced to re-evaluate their strategies and operations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Southwest Airlines has navigated the challenges posed by the pandemic and implemented effective strategies to ensure business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continuity and customer satisfaction. Another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purpose of this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presentation</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is to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highlight</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the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change in self-service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technologies (SST)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kiosks implemented by Southwest Airlines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and understand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their</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importance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 impact on the company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and the customer experience.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50000"/>
              </a:lnSpc>
              <a:spcAft>
                <a:spcPts val="800"/>
              </a:spcAft>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K</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ey</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factors that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are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driving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change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What was the change,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composition of the team, the organisation and the employees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Three Change Management Models will also be focused on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Lewin’s forcefield,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he eight-step change model developed by Kotter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a:t>
            </a: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 PDCA a</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lso known as the Deming wheel or control cycle).  S</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takeholder</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analysis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Power issues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Purpose of the changes and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Resistance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the changes made by Southwest Airlines and Overcoming Resistance to Change, Overcoming Resistance to Change,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leadership and change agents, power, politics and culture that affected the change framework</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will be considered in my Presentation. </a:t>
            </a:r>
          </a:p>
          <a:p>
            <a:pPr>
              <a:lnSpc>
                <a:spcPct val="250000"/>
              </a:lnSpc>
              <a:spcAft>
                <a:spcPts val="800"/>
              </a:spcAft>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Aft>
                <a:spcPts val="800"/>
              </a:spcAft>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Purpose Of the change</a:t>
            </a:r>
            <a:endParaRPr lang="en-VC"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Southwest Airlines implemented self-service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technology (SST)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Kiosks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to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reduce costs</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and increase revenue while also improving customer </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servic</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Management realizes that digitization can make customers more satisfied and more loyal. By smoothing out process flows, making interactions less cumbersome, and speeding up processing times, these technologies typically raise customer satisfaction scores by five to ten percentage points. </a:t>
            </a:r>
          </a:p>
          <a:p>
            <a:pPr>
              <a:lnSpc>
                <a:spcPct val="200000"/>
              </a:lnSpc>
              <a:spcAft>
                <a:spcPts val="800"/>
              </a:spcAft>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Background</a:t>
            </a:r>
            <a:endPar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Southwest Airlines was founded in 1966 by Herbert Kelleher and Rollin King, and in 1967 it was incorporated as Air Southwest Co., is an airline based in the United States and the world's largest low-cost carrier. It is headquartered in Dallas, Texas, and has scheduled service to 121 destinations in the United States and 10 additional countries. As of 2018, Southwest carried more domestic passengers than any other United States airline. As of 2021, Southwest scheduled flights to over 100 destinations in 42 states, Puerto Rico, Mexico, Central America, and the Caribbean. As of December 2022, Southwest Airlines operates 771 aircraft. In its history, Southwest Airlines has operated only Boeing 737 jetliners, except from 1979 to 1980 and 1983 to 1985, when it leased and operated a few Boeing 727-200s. Southwest is currently the largest worldwide operator of Boeing 737 aircraft. As of June 30, 2022, Southwest Airlines had 62,333 active full-time equivalent employees. Southwest Airlines is an example of companies with effective change management. For instance, nurturing a good corporate culture has been instrumental in uplifting the status of this airline to become one of the largest airlines in the United States of America.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200"/>
              </a:spcBef>
            </a:pPr>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Vision Statement: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become the world’s most loved, most flown, and most profitable airline.”</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Southwest Airlines’ vision statement consists of three components;</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200"/>
              </a:spcBef>
            </a:pPr>
            <a:endPar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Mission Statement: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Southwest Customers: “Dedication to the highest quality of customer service delivered with a sense of warmth, friendliness, individual pride, and Company Spirit.”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Times New Roman" panose="02020603050405020304" pitchFamily="18" charset="0"/>
                <a:ea typeface="Calibri" panose="020F0502020204030204" pitchFamily="34" charset="0"/>
              </a:rPr>
              <a:t>To Southwest Airlines Employees: “We are committed to providing our Employees a stable work environment with equal opportunity for learning and personal growth.”</a:t>
            </a:r>
            <a:endParaRPr lang="en-US" dirty="0"/>
          </a:p>
          <a:p>
            <a:endParaRPr lang="en-US" dirty="0"/>
          </a:p>
          <a:p>
            <a:endParaRPr lang="en-VC" dirty="0"/>
          </a:p>
        </p:txBody>
      </p:sp>
      <p:sp>
        <p:nvSpPr>
          <p:cNvPr id="4" name="Slide Number Placeholder 3"/>
          <p:cNvSpPr>
            <a:spLocks noGrp="1"/>
          </p:cNvSpPr>
          <p:nvPr>
            <p:ph type="sldNum" sz="quarter" idx="5"/>
          </p:nvPr>
        </p:nvSpPr>
        <p:spPr/>
        <p:txBody>
          <a:bodyPr/>
          <a:lstStyle/>
          <a:p>
            <a:fld id="{08D833D0-FF47-4DED-946D-57382FC9509B}" type="slidenum">
              <a:rPr lang="en-VC" smtClean="0"/>
              <a:t>1</a:t>
            </a:fld>
            <a:endParaRPr lang="en-VC"/>
          </a:p>
        </p:txBody>
      </p:sp>
    </p:spTree>
    <p:extLst>
      <p:ext uri="{BB962C8B-B14F-4D97-AF65-F5344CB8AC3E}">
        <p14:creationId xmlns:p14="http://schemas.microsoft.com/office/powerpoint/2010/main" val="10045940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Customer-Centric Approach: </a:t>
            </a:r>
            <a:r>
              <a:rPr lang="en-US" dirty="0"/>
              <a:t>Southwest Airlines is a major U.S. airline known for its low-cost and strong customer-centric approach. With a strong focus on operational efficiency and exceptional service, Southwest Airlines has become one of the leading carriers in the industry. Southwest Airlines prioritized its customers by offering flexible booking policies and extended travel credits. The airline also enhanced its cleaning procedures and implemented contactless services such as mobile boarding passes and baggage drop-offs to ensure a safe and seamless travel experience. These customer-centric initiatives aimed to build trust and maintain loyalty during uncertain times.</a:t>
            </a:r>
          </a:p>
          <a:p>
            <a:endPar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r>
              <a:rPr lang="en-VC" sz="1800" dirty="0">
                <a:solidFill>
                  <a:srgbClr val="C00000"/>
                </a:solidFill>
                <a:effectLst/>
                <a:latin typeface="Times New Roman" panose="02020603050405020304" pitchFamily="18" charset="0"/>
                <a:ea typeface="Calibri" panose="020F0502020204030204" pitchFamily="34" charset="0"/>
              </a:rPr>
              <a:t>Southwest Airlines' change management focuses on customer orientation. They understand the importance of adapting and staying competitive in the aviation industry by prioritizing the needs and preferences of their customers. With a clear vision in mind, Southwest Airlines implements strategic initiatives aimed at fostering innovation and continuous improvement to enhance the customer experience. Clear communication and transparency are key elements of their change management approach, ensuring that customers are informed and involved in the process.</a:t>
            </a:r>
            <a:endParaRPr lang="en-US" sz="1800" dirty="0">
              <a:solidFill>
                <a:srgbClr val="C00000"/>
              </a:solidFill>
              <a:effectLst/>
              <a:latin typeface="Times New Roman" panose="02020603050405020304" pitchFamily="18" charset="0"/>
              <a:ea typeface="Calibri" panose="020F0502020204030204" pitchFamily="34" charset="0"/>
            </a:endParaRPr>
          </a:p>
          <a:p>
            <a:endParaRPr lang="en-US" sz="1800" dirty="0">
              <a:solidFill>
                <a:srgbClr val="C00000"/>
              </a:solidFill>
              <a:effectLst/>
              <a:latin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Impact of Covid 19 Pandemic On Southwest Airlines</a:t>
            </a:r>
            <a:endParaRPr lang="en-VC"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Aft>
                <a:spcPts val="800"/>
              </a:spcAft>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The COVID-19 pandemic has greatly disrupted the airline industry, leading to travel restrictions declining demand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financial challenges. Airlines worldwide have faced unprecedented uncertainty and have been forced to re-evaluate their strategies and operations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VC" dirty="0"/>
          </a:p>
        </p:txBody>
      </p:sp>
      <p:sp>
        <p:nvSpPr>
          <p:cNvPr id="4" name="Slide Number Placeholder 3"/>
          <p:cNvSpPr>
            <a:spLocks noGrp="1"/>
          </p:cNvSpPr>
          <p:nvPr>
            <p:ph type="sldNum" sz="quarter" idx="5"/>
          </p:nvPr>
        </p:nvSpPr>
        <p:spPr/>
        <p:txBody>
          <a:bodyPr/>
          <a:lstStyle/>
          <a:p>
            <a:fld id="{08D833D0-FF47-4DED-946D-57382FC9509B}" type="slidenum">
              <a:rPr lang="en-VC" smtClean="0"/>
              <a:t>2</a:t>
            </a:fld>
            <a:endParaRPr lang="en-VC"/>
          </a:p>
        </p:txBody>
      </p:sp>
    </p:spTree>
    <p:extLst>
      <p:ext uri="{BB962C8B-B14F-4D97-AF65-F5344CB8AC3E}">
        <p14:creationId xmlns:p14="http://schemas.microsoft.com/office/powerpoint/2010/main" val="1456463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50000"/>
              </a:lnSpc>
              <a:spcBef>
                <a:spcPts val="1200"/>
              </a:spcBef>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Change Management: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Change management has been deﬁned as ‘the process of continually renewing an organization’s direction, structure, and capabilities to serve the ever-changing needs of external and internal customers’ (Moran and Brightman, 2001: 111).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250000"/>
              </a:lnSpc>
              <a:spcAft>
                <a:spcPts val="800"/>
              </a:spcAft>
              <a:buFont typeface="Symbol" panose="05050102010706020507" pitchFamily="18" charset="2"/>
              <a:buNone/>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Building a Change Management team</a:t>
            </a: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Assembling a dedicated change management team: Discover the strategic formation of a highly skilled team at Southwest Airlines, entrusted with leading their transformative journey. Gain valuable insights into the pivotal roles and responsibilities assumed by team members in driving successful organizational change.</a:t>
            </a:r>
          </a:p>
          <a:p>
            <a:pPr marL="342900" lvl="0" indent="-342900">
              <a:lnSpc>
                <a:spcPct val="250000"/>
              </a:lnSpc>
              <a:spcAft>
                <a:spcPts val="800"/>
              </a:spcAft>
              <a:buFont typeface="Symbol" panose="05050102010706020507" pitchFamily="18" charset="2"/>
              <a:buChar char=""/>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Developing a Change Strategy:</a:t>
            </a:r>
          </a:p>
          <a:p>
            <a:pPr>
              <a:lnSpc>
                <a:spcPct val="250000"/>
              </a:lnSpc>
              <a:spcBef>
                <a:spcPts val="200"/>
              </a:spcBef>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Crafting a comprehensive change strategy: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Explore the meticulous approach implemented by Southwest Airlines to successfully navigate through the transformation. Gain insights into the significance of well-defined objectives, effective communication, and engagement with stakeholders.</a:t>
            </a:r>
          </a:p>
          <a:p>
            <a:pPr>
              <a:lnSpc>
                <a:spcPct val="250000"/>
              </a:lnSpc>
              <a:spcBef>
                <a:spcPts val="200"/>
              </a:spcBef>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Challenges in implementing change management processes: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Southwest Airlines faced numerous challenges during its transformation, including competition, technological advancements, and shifting customer preferences. Overcoming these obstacles required strategic planning and effective change management practices.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ome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best practices Southwest airlines manage digital change effectively:</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buFont typeface="Symbol" panose="05050102010706020507" pitchFamily="18" charset="2"/>
              <a:buChar char=""/>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Set clear goals and objectives.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buFont typeface="Symbol" panose="05050102010706020507" pitchFamily="18" charset="2"/>
              <a:buChar char=""/>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Build a culture of innovation.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buFont typeface="Symbol" panose="05050102010706020507" pitchFamily="18" charset="2"/>
              <a:buChar char=""/>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Involve stakeholders.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buFont typeface="Symbol" panose="05050102010706020507" pitchFamily="18" charset="2"/>
              <a:buChar char=""/>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Communicate effectively.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spcAft>
                <a:spcPts val="800"/>
              </a:spcAft>
              <a:buFont typeface="Symbol" panose="05050102010706020507" pitchFamily="18" charset="2"/>
              <a:buChar char=""/>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Measure success.</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1200"/>
              </a:spcBef>
            </a:pPr>
            <a:endPar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Transformation</a:t>
            </a:r>
            <a:r>
              <a:rPr lang="en-VC"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 Leader</a:t>
            </a:r>
            <a:endPar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0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“Leadership” has become an essential component for a successful change in Southwest Airlines in order to face the ever-contentious competition in the global market. Leaders within Southwest Airlines are recognized as “Champions of Change,” it is therefore, the responsibility of top management of any organization to keep the process of change ongoing in order to sustain the operational trustworthiness of the organization.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Leadership plays a crucial role in driving and managing the transition, while employee engagement is emphasized to ensure that customer orientation is embedded throughout the organization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a:lnSpc>
                <a:spcPct val="200000"/>
              </a:lnSpc>
              <a:spcAft>
                <a:spcPts val="800"/>
              </a:spcAft>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Change Agents: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Change agents are critical to the entire change process. Change agents initiate, facilitate, implement and support organizational change from the beginning to the end. In order to be successful, the change agents need to possess a wide range of personality traits, skills and knowledge (</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Cawsey</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Deszca</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Ingols</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2012).</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pPr>
              <a:lnSpc>
                <a:spcPct val="107000"/>
              </a:lnSpc>
              <a:spcBef>
                <a:spcPts val="200"/>
              </a:spcBef>
            </a:pPr>
            <a:r>
              <a:rPr lang="en-VC"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Power, Political and C</a:t>
            </a:r>
            <a:r>
              <a:rPr lang="en-US" sz="1800" b="1" dirty="0" err="1">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ulture</a:t>
            </a:r>
            <a:endParaRPr lang="en-VC"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Aft>
                <a:spcPts val="800"/>
              </a:spcAft>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Power and politics are linked. Power can be seen as the ability to get other people to do what you want them to do, and it is often necessary to use political tactics to achieve those ends. Political behaviour can thus be seen as ‘power in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action.</a:t>
            </a:r>
            <a:r>
              <a:rPr lang="en-VC" sz="1800" dirty="0">
                <a:effectLst/>
                <a:latin typeface="Times New Roman" panose="02020603050405020304" pitchFamily="18" charset="0"/>
                <a:ea typeface="Calibri" panose="020F0502020204030204" pitchFamily="34" charset="0"/>
              </a:rPr>
              <a:t> Southwest </a:t>
            </a:r>
            <a:r>
              <a:rPr lang="en-US" sz="1800" dirty="0">
                <a:effectLst/>
                <a:latin typeface="Times New Roman" panose="02020603050405020304" pitchFamily="18" charset="0"/>
                <a:ea typeface="Calibri" panose="020F0502020204030204" pitchFamily="34" charset="0"/>
              </a:rPr>
              <a:t>Airlines</a:t>
            </a:r>
            <a:r>
              <a:rPr lang="en-VC" sz="1800" dirty="0">
                <a:effectLst/>
                <a:latin typeface="Times New Roman" panose="02020603050405020304" pitchFamily="18" charset="0"/>
                <a:ea typeface="Calibri" panose="020F0502020204030204" pitchFamily="34" charset="0"/>
              </a:rPr>
              <a:t> has maintained a positive and unique c</a:t>
            </a:r>
            <a:r>
              <a:rPr lang="en-VC" sz="1800" dirty="0">
                <a:effectLst/>
                <a:highlight>
                  <a:srgbClr val="FFFF00"/>
                </a:highlight>
                <a:latin typeface="Times New Roman" panose="02020603050405020304" pitchFamily="18" charset="0"/>
                <a:ea typeface="Calibri" panose="020F0502020204030204" pitchFamily="34" charset="0"/>
              </a:rPr>
              <a:t>ulture</a:t>
            </a:r>
            <a:r>
              <a:rPr lang="en-VC" sz="1800" dirty="0">
                <a:effectLst/>
                <a:latin typeface="Times New Roman" panose="02020603050405020304" pitchFamily="18" charset="0"/>
                <a:ea typeface="Calibri" panose="020F0502020204030204" pitchFamily="34" charset="0"/>
              </a:rPr>
              <a:t>.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08D833D0-FF47-4DED-946D-57382FC9509B}" type="slidenum">
              <a:rPr lang="en-VC" smtClean="0"/>
              <a:t>3</a:t>
            </a:fld>
            <a:endParaRPr lang="en-VC"/>
          </a:p>
        </p:txBody>
      </p:sp>
    </p:spTree>
    <p:extLst>
      <p:ext uri="{BB962C8B-B14F-4D97-AF65-F5344CB8AC3E}">
        <p14:creationId xmlns:p14="http://schemas.microsoft.com/office/powerpoint/2010/main" val="2963939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a:lnSpc>
                <a:spcPct val="20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Stakeholders</a:t>
            </a:r>
            <a:endPar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00000"/>
              </a:lnSpc>
              <a:spcAft>
                <a:spcPts val="800"/>
              </a:spcAft>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A power/interest grid is a useful tool for assessing how different people contribute to your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project’s s</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uccess</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(or failure).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grid helps you understand the relative interests of each stakeholder (c</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ustomers</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partners, policymakers, airports, suppliers, and others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so that you can respond appropriately to conflicting goals.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We believe partnerships play a crucial role in Southwest’s sustainability efforts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Meeting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stakeholders</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need</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to focus on two</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key concepts: their power and their interest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r>
              <a:rPr lang="en-US" dirty="0"/>
              <a:t>Southwest Airlines management and Change agents need to know the stakeholder elements:</a:t>
            </a:r>
          </a:p>
          <a:p>
            <a:pPr marL="0" marR="0" lvl="0" indent="0" algn="l" defTabSz="914400" rtl="0" eaLnBrk="1" fontAlgn="auto" latinLnBrk="0" hangingPunct="1">
              <a:lnSpc>
                <a:spcPct val="100000"/>
              </a:lnSpc>
              <a:spcBef>
                <a:spcPts val="0"/>
              </a:spcBef>
              <a:spcAft>
                <a:spcPts val="0"/>
              </a:spcAft>
              <a:buClrTx/>
              <a:buSzTx/>
              <a:buFontTx/>
              <a:buNone/>
              <a:tabLst/>
              <a:defRPr/>
            </a:pPr>
            <a:r>
              <a:rPr lang="en-VC" sz="1800" dirty="0">
                <a:effectLst/>
                <a:latin typeface="Calibri" panose="020F0502020204030204" pitchFamily="34" charset="0"/>
                <a:ea typeface="Calibri" panose="020F0502020204030204" pitchFamily="34" charset="0"/>
                <a:cs typeface="Times New Roman" panose="02020603050405020304" pitchFamily="18" charset="0"/>
              </a:rPr>
              <a:t>What do they want?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VC" sz="1800" dirty="0">
                <a:effectLst/>
                <a:latin typeface="Calibri" panose="020F0502020204030204" pitchFamily="34" charset="0"/>
                <a:ea typeface="Calibri" panose="020F0502020204030204" pitchFamily="34" charset="0"/>
                <a:cs typeface="Times New Roman" panose="02020603050405020304" pitchFamily="18" charset="0"/>
              </a:rPr>
              <a:t>What do they need?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VC" sz="1800" dirty="0">
                <a:effectLst/>
                <a:latin typeface="Calibri" panose="020F0502020204030204" pitchFamily="34" charset="0"/>
                <a:ea typeface="Calibri" panose="020F0502020204030204" pitchFamily="34" charset="0"/>
                <a:cs typeface="Times New Roman" panose="02020603050405020304" pitchFamily="18" charset="0"/>
              </a:rPr>
              <a:t> What motivates them?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VC" sz="1800" dirty="0">
                <a:effectLst/>
                <a:latin typeface="Calibri" panose="020F0502020204030204" pitchFamily="34" charset="0"/>
                <a:ea typeface="Calibri" panose="020F0502020204030204" pitchFamily="34" charset="0"/>
                <a:cs typeface="Times New Roman" panose="02020603050405020304" pitchFamily="18" charset="0"/>
              </a:rPr>
              <a:t>What are their interests?</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08D833D0-FF47-4DED-946D-57382FC9509B}" type="slidenum">
              <a:rPr lang="en-VC" smtClean="0"/>
              <a:t>4</a:t>
            </a:fld>
            <a:endParaRPr lang="en-VC"/>
          </a:p>
        </p:txBody>
      </p:sp>
    </p:spTree>
    <p:extLst>
      <p:ext uri="{BB962C8B-B14F-4D97-AF65-F5344CB8AC3E}">
        <p14:creationId xmlns:p14="http://schemas.microsoft.com/office/powerpoint/2010/main" val="3829554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a:lnSpc>
                <a:spcPct val="2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What is the Change:</a:t>
            </a:r>
            <a:endPar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Bef>
                <a:spcPts val="200"/>
              </a:spcBef>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Innovation and Technology Digital Change Management </a:t>
            </a:r>
            <a:endParaRPr lang="en-VC"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Management and the Change Agent Recognizing the need for change, this presentation delves into the factors that prompted Southwest Airlines to initiate a change management process. It also emphasizes the significance of maintaining competitiveness in a rapidly evolving industry by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accelerating the Digital Transformation of the Airline Industry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by the implementation of Southwest Airlines, in response to the global pandemic, took immediate action by implementing a comprehensive range of digital transformation initiatives. These initiatives included the introduction of;</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buFont typeface="Symbol" panose="05050102010706020507" pitchFamily="18" charset="2"/>
              <a:buChar char=""/>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Kiosk – Any of a number of freestanding electronic devices or workstations designed to facilitate various related activities such as issuing boarding passes at an airport or checking in or out of a hotel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Self-Service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Technology (SST)- technological interfaces allowing customers to produce services independent of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involvement of direct service employee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By embracing these forward-thinking advancements, Southwest Airlines was able to effectively meet the needs of customers from a distance and effectively adapt to the ever-changing travel industry landscape.</a:t>
            </a:r>
          </a:p>
          <a:p>
            <a:pPr>
              <a:lnSpc>
                <a:spcPct val="250000"/>
              </a:lnSpc>
              <a:spcAft>
                <a:spcPts val="800"/>
              </a:spcAft>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Reason for the Change</a:t>
            </a:r>
            <a:endPar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Across Southwest Airlines’, different technologies will be explored and integrated to transform the way we work, the way we serve our customers and, ultimately, make the travel experience more rewarding for our customers. believe it is critical not just to explore new technologies but, more importantly, to use them meaningfully to improve customer experience, optimize our operations, and enable new ways of working for our employees at Southwest Airlines.</a:t>
            </a:r>
          </a:p>
          <a:p>
            <a:pPr>
              <a:lnSpc>
                <a:spcPct val="250000"/>
              </a:lnSpc>
              <a:spcAft>
                <a:spcPts val="800"/>
              </a:spcAft>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How employees and customers view/deal with the Change</a:t>
            </a:r>
            <a:endParaRPr lang="en-VC"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STT and Kiosk reduce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the personal contact that was once created by the direct interaction between the service employee and customer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therefore it can have a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long-term effect</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on customer retention (Beatson, 2007).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Customers are concerned about their information security and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comfort level for customers to feel secure with 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he change.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endParaRPr lang="en-US" dirty="0"/>
          </a:p>
          <a:p>
            <a:endParaRPr lang="en-US" dirty="0"/>
          </a:p>
          <a:p>
            <a:endParaRPr lang="en-VC" dirty="0"/>
          </a:p>
        </p:txBody>
      </p:sp>
      <p:sp>
        <p:nvSpPr>
          <p:cNvPr id="4" name="Slide Number Placeholder 3"/>
          <p:cNvSpPr>
            <a:spLocks noGrp="1"/>
          </p:cNvSpPr>
          <p:nvPr>
            <p:ph type="sldNum" sz="quarter" idx="5"/>
          </p:nvPr>
        </p:nvSpPr>
        <p:spPr/>
        <p:txBody>
          <a:bodyPr/>
          <a:lstStyle/>
          <a:p>
            <a:fld id="{08D833D0-FF47-4DED-946D-57382FC9509B}" type="slidenum">
              <a:rPr lang="en-VC" smtClean="0"/>
              <a:t>5</a:t>
            </a:fld>
            <a:endParaRPr lang="en-VC"/>
          </a:p>
        </p:txBody>
      </p:sp>
    </p:spTree>
    <p:extLst>
      <p:ext uri="{BB962C8B-B14F-4D97-AF65-F5344CB8AC3E}">
        <p14:creationId xmlns:p14="http://schemas.microsoft.com/office/powerpoint/2010/main" val="299501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Resistance to Change (customers)</a:t>
            </a:r>
            <a:endPar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Advantages and Disadvantages of the Change</a:t>
            </a:r>
            <a:endParaRPr lang="en-VC"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Aft>
                <a:spcPts val="800"/>
              </a:spcAft>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While some customers have embraced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change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others have found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change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challenging and prefer to utilize service employees to complete transactions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Aft>
                <a:spcPts val="800"/>
              </a:spcAft>
            </a:pP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SST provides customers with various benefits that would not be possible had the customer used a service employee.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50000"/>
              </a:lnSpc>
              <a:spcAft>
                <a:spcPts val="800"/>
              </a:spcAft>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200"/>
              </a:spcBef>
            </a:pPr>
            <a:r>
              <a:rPr lang="en-US"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rPr>
              <a:t>Advantages:</a:t>
            </a:r>
            <a:endParaRPr lang="en-VC"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42900" lvl="0" indent="-342900">
              <a:lnSpc>
                <a:spcPct val="2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ncreased</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control over the service delivery as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Southwest</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customer is in control of the process</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onvenience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as SST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 Kiosk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is available at almost every hour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eduction</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in customer wait times as lines tend to be shorter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lexibility</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in use as many tasks can be completed in a central location for multiple airlines(</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Meuter</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2000)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and allow flexibility in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information provided or accessible by both service employees and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travelling</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passengers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250000"/>
              </a:lnSpc>
              <a:spcBef>
                <a:spcPts val="200"/>
              </a:spcBef>
              <a:spcAft>
                <a:spcPts val="0"/>
              </a:spcAft>
              <a:buClrTx/>
              <a:buSzTx/>
              <a:buFontTx/>
              <a:buNone/>
              <a:tabLst/>
              <a:defRPr/>
            </a:pPr>
            <a:r>
              <a:rPr lang="en-VC"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Disadvantages</a:t>
            </a:r>
            <a:r>
              <a:rPr lang="en-US" sz="1800" b="1" dirty="0">
                <a:solidFill>
                  <a:srgbClr val="1F3763"/>
                </a:solidFill>
                <a:effectLst/>
                <a:latin typeface="Times New Roman" panose="02020603050405020304" pitchFamily="18" charset="0"/>
                <a:ea typeface="Times New Roman" panose="02020603050405020304" pitchFamily="18" charset="0"/>
                <a:cs typeface="Times New Roman" panose="02020603050405020304" pitchFamily="18" charset="0"/>
              </a:rPr>
              <a:t>/ causes that lead to resistance to change:</a:t>
            </a:r>
          </a:p>
          <a:p>
            <a:pPr>
              <a:lnSpc>
                <a:spcPct val="250000"/>
              </a:lnSpc>
              <a:spcBef>
                <a:spcPts val="200"/>
              </a:spcBef>
            </a:pPr>
            <a:endParaRPr lang="en-VC" sz="18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342900" lvl="0" indent="-342900">
              <a:lnSpc>
                <a:spcPct val="20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Fear of failure</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0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Coming out of your comfort zone by inculcating new habits</a:t>
            </a:r>
          </a:p>
          <a:p>
            <a:pPr marL="342900" lvl="0" indent="-342900">
              <a:lnSpc>
                <a:spcPct val="250000"/>
              </a:lnSpc>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ossible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loss of personal information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L</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ack of comfort with the technology,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fear of the unknown (Curran, 2003)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Customers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can experience anxiety and doubt the smooth transition when considering the use of SST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Kioks</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250000"/>
              </a:lnSpc>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sability</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as many kiosks are touch screen and are difficult for customers that are visually impaired or blind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lvl="0" indent="-342900">
              <a:lnSpc>
                <a:spcPct val="250000"/>
              </a:lnSpc>
              <a:spcAft>
                <a:spcPts val="800"/>
              </a:spcAft>
              <a:buFont typeface="Symbol" panose="05050102010706020507" pitchFamily="18" charset="2"/>
              <a:buChar char=""/>
            </a:pP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50000"/>
              </a:lnSpc>
              <a:spcBef>
                <a:spcPts val="200"/>
              </a:spcBef>
            </a:pPr>
            <a:r>
              <a:rPr lang="en-US" sz="18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Overcoming Resistance to Change</a:t>
            </a:r>
            <a:endParaRPr lang="en-VC"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2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Overcoming resistance by directly addressing it/Addressing resistance to change head-on. Discover the typical obstacles encountered when implementing change and learn how Southwest Airlines successfully navigated through them. Acquire valuable knowledge on the art of effective change communication and engaging employees.</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a:p>
            <a:endParaRPr lang="en-US" dirty="0"/>
          </a:p>
          <a:p>
            <a:r>
              <a:rPr lang="en-US" dirty="0"/>
              <a:t>According to Parasuraman and Colby, technology readiness is a factor that promotes or delays customers’ willingness to accept or reject new technology (Parasuraman, 2001). Airlines are now focused on understanding where customers stand regarding technology readiness when deciding how and when to use SST.</a:t>
            </a:r>
            <a:endParaRPr lang="en-VC" dirty="0"/>
          </a:p>
        </p:txBody>
      </p:sp>
      <p:sp>
        <p:nvSpPr>
          <p:cNvPr id="4" name="Slide Number Placeholder 3"/>
          <p:cNvSpPr>
            <a:spLocks noGrp="1"/>
          </p:cNvSpPr>
          <p:nvPr>
            <p:ph type="sldNum" sz="quarter" idx="5"/>
          </p:nvPr>
        </p:nvSpPr>
        <p:spPr/>
        <p:txBody>
          <a:bodyPr/>
          <a:lstStyle/>
          <a:p>
            <a:fld id="{08D833D0-FF47-4DED-946D-57382FC9509B}" type="slidenum">
              <a:rPr lang="en-VC" smtClean="0"/>
              <a:t>6</a:t>
            </a:fld>
            <a:endParaRPr lang="en-VC"/>
          </a:p>
        </p:txBody>
      </p:sp>
    </p:spTree>
    <p:extLst>
      <p:ext uri="{BB962C8B-B14F-4D97-AF65-F5344CB8AC3E}">
        <p14:creationId xmlns:p14="http://schemas.microsoft.com/office/powerpoint/2010/main" val="1284517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How to apply Change Management Model/Principles to Southwest Airlines </a:t>
            </a:r>
            <a:endParaRPr lang="en-VC"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Kotter</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VC" sz="1800" dirty="0">
                <a:effectLst/>
                <a:latin typeface="Calibri" panose="020F0502020204030204" pitchFamily="34" charset="0"/>
                <a:ea typeface="Calibri" panose="020F0502020204030204" pitchFamily="34" charset="0"/>
                <a:cs typeface="Times New Roman" panose="02020603050405020304" pitchFamily="18" charset="0"/>
              </a:rPr>
              <a:t>The eight-step change model developed by Kotter provides a number of benefits in addition to a few operational flaws. Although the linear model does not adhere to the complexity theory, it offers a more predictable and controllable changing process. Kotter's eight-step change model focuses its first four stages on the procedures involved in creating or unfreezing the organisation.</a:t>
            </a:r>
          </a:p>
          <a:p>
            <a:pPr marL="342900" lvl="0" indent="-342900">
              <a:lnSpc>
                <a:spcPct val="107000"/>
              </a:lnSpc>
              <a:spcAft>
                <a:spcPts val="800"/>
              </a:spcAft>
              <a:buFont typeface="+mj-lt"/>
              <a:buAutoNum type="arabicPeriod"/>
              <a:tabLst>
                <a:tab pos="457200" algn="l"/>
              </a:tabLst>
            </a:pPr>
            <a:r>
              <a:rPr lang="en-VC" sz="1800" dirty="0">
                <a:effectLst/>
                <a:latin typeface="Calibri" panose="020F0502020204030204" pitchFamily="34" charset="0"/>
                <a:ea typeface="Calibri" panose="020F0502020204030204" pitchFamily="34" charset="0"/>
                <a:cs typeface="Times New Roman" panose="02020603050405020304" pitchFamily="18" charset="0"/>
              </a:rPr>
              <a:t>Establishing a sense of urgency</a:t>
            </a:r>
          </a:p>
          <a:p>
            <a:pPr marL="342900" lvl="0" indent="-342900">
              <a:lnSpc>
                <a:spcPct val="107000"/>
              </a:lnSpc>
              <a:spcAft>
                <a:spcPts val="800"/>
              </a:spcAft>
              <a:buFont typeface="+mj-lt"/>
              <a:buAutoNum type="arabicPeriod"/>
              <a:tabLst>
                <a:tab pos="457200" algn="l"/>
              </a:tabLst>
            </a:pPr>
            <a:r>
              <a:rPr lang="en-VC" sz="1800" dirty="0">
                <a:effectLst/>
                <a:latin typeface="Calibri" panose="020F0502020204030204" pitchFamily="34" charset="0"/>
                <a:ea typeface="Calibri" panose="020F0502020204030204" pitchFamily="34" charset="0"/>
                <a:cs typeface="Times New Roman" panose="02020603050405020304" pitchFamily="18" charset="0"/>
              </a:rPr>
              <a:t>Forming a powerful guiding coalition</a:t>
            </a:r>
          </a:p>
          <a:p>
            <a:pPr marL="342900" lvl="0" indent="-342900">
              <a:lnSpc>
                <a:spcPct val="107000"/>
              </a:lnSpc>
              <a:spcAft>
                <a:spcPts val="800"/>
              </a:spcAft>
              <a:buFont typeface="+mj-lt"/>
              <a:buAutoNum type="arabicPeriod"/>
              <a:tabLst>
                <a:tab pos="457200" algn="l"/>
              </a:tabLst>
            </a:pPr>
            <a:r>
              <a:rPr lang="en-VC" sz="1800" dirty="0">
                <a:effectLst/>
                <a:latin typeface="Calibri" panose="020F0502020204030204" pitchFamily="34" charset="0"/>
                <a:ea typeface="Calibri" panose="020F0502020204030204" pitchFamily="34" charset="0"/>
                <a:cs typeface="Times New Roman" panose="02020603050405020304" pitchFamily="18" charset="0"/>
              </a:rPr>
              <a:t>Creating a vision</a:t>
            </a:r>
          </a:p>
          <a:p>
            <a:pPr marL="342900" lvl="0" indent="-342900">
              <a:lnSpc>
                <a:spcPct val="107000"/>
              </a:lnSpc>
              <a:spcAft>
                <a:spcPts val="800"/>
              </a:spcAft>
              <a:buFont typeface="+mj-lt"/>
              <a:buAutoNum type="arabicPeriod"/>
              <a:tabLst>
                <a:tab pos="457200" algn="l"/>
              </a:tabLst>
            </a:pPr>
            <a:r>
              <a:rPr lang="en-VC" sz="1800" dirty="0">
                <a:effectLst/>
                <a:latin typeface="Calibri" panose="020F0502020204030204" pitchFamily="34" charset="0"/>
                <a:ea typeface="Calibri" panose="020F0502020204030204" pitchFamily="34" charset="0"/>
                <a:cs typeface="Times New Roman" panose="02020603050405020304" pitchFamily="18" charset="0"/>
              </a:rPr>
              <a:t>Communicating the vision</a:t>
            </a:r>
          </a:p>
          <a:p>
            <a:pPr>
              <a:lnSpc>
                <a:spcPct val="107000"/>
              </a:lnSpc>
              <a:spcAft>
                <a:spcPts val="800"/>
              </a:spcAft>
            </a:pPr>
            <a:r>
              <a:rPr lang="en-VC" sz="1800" dirty="0">
                <a:effectLst/>
                <a:latin typeface="Calibri" panose="020F0502020204030204" pitchFamily="34" charset="0"/>
                <a:ea typeface="Calibri" panose="020F0502020204030204" pitchFamily="34" charset="0"/>
                <a:cs typeface="Times New Roman" panose="02020603050405020304" pitchFamily="18" charset="0"/>
              </a:rPr>
              <a:t>The next three steps introduce many new practices, consolidating/changing</a:t>
            </a:r>
          </a:p>
          <a:p>
            <a:pPr marL="342900" lvl="0" indent="-342900">
              <a:lnSpc>
                <a:spcPct val="107000"/>
              </a:lnSpc>
              <a:spcAft>
                <a:spcPts val="800"/>
              </a:spcAft>
              <a:buFont typeface="+mj-lt"/>
              <a:buAutoNum type="arabicPeriod"/>
              <a:tabLst>
                <a:tab pos="457200" algn="l"/>
              </a:tabLst>
            </a:pPr>
            <a:r>
              <a:rPr lang="en-VC" sz="1800" dirty="0">
                <a:effectLst/>
                <a:latin typeface="Calibri" panose="020F0502020204030204" pitchFamily="34" charset="0"/>
                <a:ea typeface="Calibri" panose="020F0502020204030204" pitchFamily="34" charset="0"/>
                <a:cs typeface="Times New Roman" panose="02020603050405020304" pitchFamily="18" charset="0"/>
              </a:rPr>
              <a:t>Empowering others to act on the vision</a:t>
            </a:r>
          </a:p>
          <a:p>
            <a:pPr marL="342900" lvl="0" indent="-342900">
              <a:lnSpc>
                <a:spcPct val="107000"/>
              </a:lnSpc>
              <a:spcAft>
                <a:spcPts val="800"/>
              </a:spcAft>
              <a:buFont typeface="+mj-lt"/>
              <a:buAutoNum type="arabicPeriod"/>
              <a:tabLst>
                <a:tab pos="457200" algn="l"/>
              </a:tabLst>
            </a:pPr>
            <a:r>
              <a:rPr lang="en-VC" sz="1800" dirty="0">
                <a:effectLst/>
                <a:latin typeface="Calibri" panose="020F0502020204030204" pitchFamily="34" charset="0"/>
                <a:ea typeface="Calibri" panose="020F0502020204030204" pitchFamily="34" charset="0"/>
                <a:cs typeface="Times New Roman" panose="02020603050405020304" pitchFamily="18" charset="0"/>
              </a:rPr>
              <a:t>Planning for and creating short terms win</a:t>
            </a:r>
          </a:p>
          <a:p>
            <a:pPr marL="342900" lvl="0" indent="-342900">
              <a:lnSpc>
                <a:spcPct val="107000"/>
              </a:lnSpc>
              <a:spcAft>
                <a:spcPts val="800"/>
              </a:spcAft>
              <a:buFont typeface="+mj-lt"/>
              <a:buAutoNum type="arabicPeriod"/>
              <a:tabLst>
                <a:tab pos="457200" algn="l"/>
              </a:tabLst>
            </a:pPr>
            <a:r>
              <a:rPr lang="en-VC" sz="1800" dirty="0">
                <a:effectLst/>
                <a:latin typeface="Calibri" panose="020F0502020204030204" pitchFamily="34" charset="0"/>
                <a:ea typeface="Calibri" panose="020F0502020204030204" pitchFamily="34" charset="0"/>
                <a:cs typeface="Times New Roman" panose="02020603050405020304" pitchFamily="18" charset="0"/>
              </a:rPr>
              <a:t>Consolidating improvement and producing still more change</a:t>
            </a:r>
          </a:p>
          <a:p>
            <a:pPr>
              <a:lnSpc>
                <a:spcPct val="107000"/>
              </a:lnSpc>
              <a:spcAft>
                <a:spcPts val="800"/>
              </a:spcAft>
            </a:pPr>
            <a:r>
              <a:rPr lang="en-VC" sz="1800" dirty="0">
                <a:effectLst/>
                <a:latin typeface="Calibri" panose="020F0502020204030204" pitchFamily="34" charset="0"/>
                <a:ea typeface="Calibri" panose="020F0502020204030204" pitchFamily="34" charset="0"/>
                <a:cs typeface="Times New Roman" panose="02020603050405020304" pitchFamily="18" charset="0"/>
              </a:rPr>
              <a:t>The last stage is required to ground the changes in the cooperate culture,</a:t>
            </a:r>
          </a:p>
          <a:p>
            <a:pPr>
              <a:lnSpc>
                <a:spcPct val="107000"/>
              </a:lnSpc>
              <a:spcAft>
                <a:spcPts val="800"/>
              </a:spcAft>
            </a:pPr>
            <a:r>
              <a:rPr lang="en-VC" sz="1800" dirty="0">
                <a:effectLst/>
                <a:latin typeface="Calibri" panose="020F0502020204030204" pitchFamily="34" charset="0"/>
                <a:ea typeface="Calibri" panose="020F0502020204030204" pitchFamily="34" charset="0"/>
                <a:cs typeface="Times New Roman" panose="02020603050405020304" pitchFamily="18" charset="0"/>
              </a:rPr>
              <a:t>Anchoring/refreezing and making them stick.</a:t>
            </a:r>
          </a:p>
          <a:p>
            <a:pPr marL="342900" lvl="0" indent="-342900">
              <a:lnSpc>
                <a:spcPct val="107000"/>
              </a:lnSpc>
              <a:spcAft>
                <a:spcPts val="800"/>
              </a:spcAft>
              <a:buFont typeface="+mj-lt"/>
              <a:buAutoNum type="arabicPeriod"/>
              <a:tabLst>
                <a:tab pos="457200" algn="l"/>
              </a:tabLst>
            </a:pPr>
            <a:r>
              <a:rPr lang="en-VC" sz="1800" dirty="0">
                <a:effectLst/>
                <a:latin typeface="Calibri" panose="020F0502020204030204" pitchFamily="34" charset="0"/>
                <a:ea typeface="Calibri" panose="020F0502020204030204" pitchFamily="34" charset="0"/>
                <a:cs typeface="Times New Roman" panose="02020603050405020304" pitchFamily="18" charset="0"/>
              </a:rPr>
              <a:t>Institutionalizing new approach</a:t>
            </a:r>
          </a:p>
          <a:p>
            <a:pPr>
              <a:lnSpc>
                <a:spcPct val="107000"/>
              </a:lnSpc>
              <a:spcAft>
                <a:spcPts val="800"/>
              </a:spcAft>
            </a:pPr>
            <a:r>
              <a:rPr lang="en-VC"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2.</a:t>
            </a:r>
            <a:r>
              <a:rPr lang="en-VC" sz="1800" b="1" dirty="0">
                <a:effectLst/>
                <a:latin typeface="Calibri" panose="020F0502020204030204" pitchFamily="34" charset="0"/>
                <a:ea typeface="Calibri" panose="020F0502020204030204" pitchFamily="34" charset="0"/>
                <a:cs typeface="Times New Roman" panose="02020603050405020304" pitchFamily="18" charset="0"/>
              </a:rPr>
              <a:t>KURT LEWIN’S CHANGE MANAGEMENT MODEL</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VC" sz="1800" dirty="0">
                <a:effectLst/>
                <a:latin typeface="Calibri" panose="020F0502020204030204" pitchFamily="34" charset="0"/>
                <a:ea typeface="Calibri" panose="020F0502020204030204" pitchFamily="34" charset="0"/>
                <a:cs typeface="Times New Roman" panose="02020603050405020304" pitchFamily="18" charset="0"/>
              </a:rPr>
              <a:t> In 1947 Lewin, the social psychologist, introduced his three stages model of the change process: unfreeze, change, refreeze. Lewin argued that change starts first by unfreezing the status quo. In this stage, </a:t>
            </a:r>
            <a:r>
              <a:rPr lang="en-US" sz="1800" dirty="0">
                <a:effectLst/>
                <a:latin typeface="Calibri" panose="020F0502020204030204" pitchFamily="34" charset="0"/>
                <a:ea typeface="Calibri" panose="020F0502020204030204" pitchFamily="34" charset="0"/>
                <a:cs typeface="Times New Roman" panose="02020603050405020304" pitchFamily="18" charset="0"/>
              </a:rPr>
              <a:t>Southwest employees and customers </a:t>
            </a:r>
            <a:r>
              <a:rPr lang="en-VC" sz="1800" dirty="0">
                <a:effectLst/>
                <a:latin typeface="Calibri" panose="020F0502020204030204" pitchFamily="34" charset="0"/>
                <a:ea typeface="Calibri" panose="020F0502020204030204" pitchFamily="34" charset="0"/>
                <a:cs typeface="Times New Roman" panose="02020603050405020304" pitchFamily="18" charset="0"/>
              </a:rPr>
              <a:t>will recognize the new conditions in their work environment while manage</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ment</a:t>
            </a:r>
            <a:r>
              <a:rPr lang="en-VC" sz="1800" dirty="0">
                <a:effectLst/>
                <a:latin typeface="Calibri" panose="020F0502020204030204" pitchFamily="34" charset="0"/>
                <a:ea typeface="Calibri" panose="020F0502020204030204" pitchFamily="34" charset="0"/>
                <a:cs typeface="Times New Roman" panose="02020603050405020304" pitchFamily="18" charset="0"/>
              </a:rPr>
              <a:t> should attract </a:t>
            </a:r>
            <a:r>
              <a:rPr lang="en-US" sz="1800" dirty="0">
                <a:effectLst/>
                <a:latin typeface="Calibri" panose="020F0502020204030204" pitchFamily="34" charset="0"/>
                <a:ea typeface="Calibri" panose="020F0502020204030204" pitchFamily="34" charset="0"/>
                <a:cs typeface="Times New Roman" panose="02020603050405020304" pitchFamily="18" charset="0"/>
              </a:rPr>
              <a:t>employees’ and customers’</a:t>
            </a:r>
            <a:r>
              <a:rPr lang="en-VC" sz="1800" dirty="0">
                <a:effectLst/>
                <a:latin typeface="Calibri" panose="020F0502020204030204" pitchFamily="34" charset="0"/>
                <a:ea typeface="Calibri" panose="020F0502020204030204" pitchFamily="34" charset="0"/>
                <a:cs typeface="Times New Roman" panose="02020603050405020304" pitchFamily="18" charset="0"/>
              </a:rPr>
              <a:t> attention to the necessity of change through announcements, meetings, and other communication channels.  In the second stage, employees</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customers</a:t>
            </a:r>
            <a:r>
              <a:rPr lang="en-VC" sz="1800" dirty="0">
                <a:effectLst/>
                <a:latin typeface="Calibri" panose="020F0502020204030204" pitchFamily="34" charset="0"/>
                <a:ea typeface="Calibri" panose="020F0502020204030204" pitchFamily="34" charset="0"/>
                <a:cs typeface="Times New Roman" panose="02020603050405020304" pitchFamily="18" charset="0"/>
              </a:rPr>
              <a:t> should be a part of the change process and managers should engage employees in it effectively to enhance the change process. In the final stage, Lewin introduced that employees</a:t>
            </a:r>
            <a:r>
              <a:rPr lang="en-US" sz="1800" dirty="0">
                <a:effectLst/>
                <a:latin typeface="Calibri" panose="020F0502020204030204" pitchFamily="34" charset="0"/>
                <a:ea typeface="Calibri" panose="020F0502020204030204" pitchFamily="34" charset="0"/>
                <a:cs typeface="Times New Roman" panose="02020603050405020304" pitchFamily="18" charset="0"/>
              </a:rPr>
              <a:t> and customer</a:t>
            </a:r>
            <a:r>
              <a:rPr lang="en-VC" sz="1800" dirty="0">
                <a:effectLst/>
                <a:latin typeface="Calibri" panose="020F0502020204030204" pitchFamily="34" charset="0"/>
                <a:ea typeface="Calibri" panose="020F0502020204030204" pitchFamily="34" charset="0"/>
                <a:cs typeface="Times New Roman" panose="02020603050405020304" pitchFamily="18" charset="0"/>
              </a:rPr>
              <a:t> should be part of the targeted change and managers need to ensure that the employees are effective participants and that the change achieved is the targeted one (Hussain, et al., 2018)</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3. PDCA: </a:t>
            </a:r>
            <a:r>
              <a:rPr lang="en-US" sz="1800" dirty="0">
                <a:effectLst/>
                <a:latin typeface="Calibri" panose="020F0502020204030204" pitchFamily="34" charset="0"/>
                <a:ea typeface="Calibri" panose="020F0502020204030204" pitchFamily="34" charset="0"/>
                <a:cs typeface="Times New Roman" panose="02020603050405020304" pitchFamily="18" charset="0"/>
              </a:rPr>
              <a:t>Also known as the Deming wheel or control cycle, the PDCA model was developed by William Deming during the 1950s. Standing for Plan-Do-Check-Act, the PDCA model is a cyclical and iterative process for continuous change and improvement. It helps organizations make improvements by following a simple process: devise a plan, test the plan, implement the plan, evaluate the plan's success, and make the necessary changes. Rinse and repeat.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my final report, I will emphasize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SST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and Kiosk</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background, customer adoption and rejection of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technologies</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The end goal of the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presentations is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to understand how SST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 Kiosk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affects customers and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Southwest Airlines</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After defining and reviewing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SSTs and Kiosk</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history and evolution the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presentation</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will address customer </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behavior</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The information will present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change moving the Airline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forward in implanting SST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and Kiosk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changes and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better serving</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customers and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Southwest Airlines. After this presentation, you will have a clear understanding of C</a:t>
            </a:r>
            <a:r>
              <a:rPr lang="en-VC" sz="1800" dirty="0" err="1">
                <a:effectLst/>
                <a:latin typeface="Times New Roman" panose="02020603050405020304" pitchFamily="18" charset="0"/>
                <a:ea typeface="Calibri" panose="020F0502020204030204" pitchFamily="34" charset="0"/>
                <a:cs typeface="Times New Roman" panose="02020603050405020304" pitchFamily="18" charset="0"/>
              </a:rPr>
              <a:t>hange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Management Terminology</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recommendations and a summary of Southwest Airlines Change implementation. Additionally</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there should be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no doubt</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regarding the importance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of Southwest Airlines’ </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ability to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identify where</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it needs to be in the future, and how to manage the changes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required to get</a:t>
            </a:r>
            <a:r>
              <a:rPr lang="en-VC" sz="1800" dirty="0">
                <a:effectLst/>
                <a:latin typeface="Times New Roman" panose="02020603050405020304" pitchFamily="18" charset="0"/>
                <a:ea typeface="Calibri" panose="020F0502020204030204" pitchFamily="34" charset="0"/>
                <a:cs typeface="Times New Roman" panose="02020603050405020304" pitchFamily="18" charset="0"/>
              </a:rPr>
              <a:t> there.</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VC" dirty="0"/>
          </a:p>
        </p:txBody>
      </p:sp>
      <p:sp>
        <p:nvSpPr>
          <p:cNvPr id="4" name="Slide Number Placeholder 3"/>
          <p:cNvSpPr>
            <a:spLocks noGrp="1"/>
          </p:cNvSpPr>
          <p:nvPr>
            <p:ph type="sldNum" sz="quarter" idx="5"/>
          </p:nvPr>
        </p:nvSpPr>
        <p:spPr/>
        <p:txBody>
          <a:bodyPr/>
          <a:lstStyle/>
          <a:p>
            <a:fld id="{08D833D0-FF47-4DED-946D-57382FC9509B}" type="slidenum">
              <a:rPr lang="en-VC" smtClean="0"/>
              <a:t>7</a:t>
            </a:fld>
            <a:endParaRPr lang="en-VC"/>
          </a:p>
        </p:txBody>
      </p:sp>
    </p:spTree>
    <p:extLst>
      <p:ext uri="{BB962C8B-B14F-4D97-AF65-F5344CB8AC3E}">
        <p14:creationId xmlns:p14="http://schemas.microsoft.com/office/powerpoint/2010/main" val="22224407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pPr>
            <a:r>
              <a:rPr lang="en-US" sz="1800" b="1" dirty="0">
                <a:effectLst/>
                <a:latin typeface="Calibri" panose="020F0502020204030204" pitchFamily="34" charset="0"/>
                <a:ea typeface="Calibri" panose="020F0502020204030204" pitchFamily="34" charset="0"/>
                <a:cs typeface="Times New Roman" panose="02020603050405020304" pitchFamily="18" charset="0"/>
              </a:rPr>
              <a:t>References:</a:t>
            </a:r>
          </a:p>
          <a:p>
            <a:pPr marL="342900" lvl="0" indent="-342900">
              <a:lnSpc>
                <a:spcPct val="107000"/>
              </a:lnSpc>
              <a:buFont typeface="Symbol" panose="05050102010706020507" pitchFamily="18" charset="2"/>
              <a:buChar cha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Abdelaziz, Shady G., (2010). Study of Airport Self-service Technology within Experimental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Reseach</a:t>
            </a:r>
            <a:r>
              <a:rPr lang="en-VC" sz="1800" dirty="0">
                <a:effectLst/>
                <a:latin typeface="Calibri" panose="020F0502020204030204" pitchFamily="34" charset="0"/>
                <a:ea typeface="Calibri" panose="020F0502020204030204" pitchFamily="34" charset="0"/>
                <a:cs typeface="Times New Roman" panose="02020603050405020304" pitchFamily="18" charset="0"/>
              </a:rPr>
              <a:t> of Check-In Techniques. International Journal of Computer Science , Vol 7, Issue 3, No 1.</a:t>
            </a: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Ash, Laura (October 25, 2019). "Southwest Airlines Once Operated The Boeing 727". simpleflying.com. Simple Flying. Retrieved October 30, 2020</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…..14</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Beatson, A. N. (2007). Self-Service Technology and the Service Encounter. The Service Industries Journal , 75-89.</a:t>
            </a: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Burnes, B. (2004) Managing Change: A Strategic Approach to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effectLst/>
                <a:latin typeface="Calibri" panose="020F0502020204030204" pitchFamily="34" charset="0"/>
                <a:ea typeface="Calibri" panose="020F0502020204030204" pitchFamily="34" charset="0"/>
                <a:cs typeface="Times New Roman" panose="02020603050405020304" pitchFamily="18" charset="0"/>
              </a:rPr>
              <a:t> Dynamics, 4th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Harlow:Prentice</a:t>
            </a:r>
            <a:r>
              <a:rPr lang="en-US" sz="1800" dirty="0">
                <a:effectLst/>
                <a:latin typeface="Calibri" panose="020F0502020204030204" pitchFamily="34" charset="0"/>
                <a:ea typeface="Calibri" panose="020F0502020204030204" pitchFamily="34" charset="0"/>
                <a:cs typeface="Times New Roman" panose="02020603050405020304" pitchFamily="18" charset="0"/>
              </a:rPr>
              <a:t> Hall).</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Cawsey</a:t>
            </a:r>
            <a:r>
              <a:rPr lang="en-US" sz="1800" dirty="0">
                <a:effectLst/>
                <a:latin typeface="Calibri" panose="020F0502020204030204" pitchFamily="34" charset="0"/>
                <a:ea typeface="Calibri" panose="020F0502020204030204" pitchFamily="34" charset="0"/>
                <a:cs typeface="Times New Roman" panose="02020603050405020304" pitchFamily="18" charset="0"/>
              </a:rPr>
              <a:t>, 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Deszca</a:t>
            </a:r>
            <a:r>
              <a:rPr lang="en-US" sz="1800" dirty="0">
                <a:effectLst/>
                <a:latin typeface="Calibri" panose="020F0502020204030204" pitchFamily="34" charset="0"/>
                <a:ea typeface="Calibri" panose="020F0502020204030204" pitchFamily="34" charset="0"/>
                <a:cs typeface="Times New Roman" panose="02020603050405020304" pitchFamily="18" charset="0"/>
              </a:rPr>
              <a:t>, G., &amp;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Ingols</a:t>
            </a:r>
            <a:r>
              <a:rPr lang="en-US" sz="1800" dirty="0">
                <a:effectLst/>
                <a:latin typeface="Calibri" panose="020F0502020204030204" pitchFamily="34" charset="0"/>
                <a:ea typeface="Calibri" panose="020F0502020204030204" pitchFamily="34" charset="0"/>
                <a:cs typeface="Times New Roman" panose="02020603050405020304" pitchFamily="18" charset="0"/>
              </a:rPr>
              <a:t>, C. (2012): Organizational Change: An action –oriented toolkit (2nd Edition). Thousand Oaks, Californian: Sage Publications.</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Curran, J. M. (2003).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Interntions</a:t>
            </a:r>
            <a:r>
              <a:rPr lang="en-VC" sz="1800" dirty="0">
                <a:effectLst/>
                <a:latin typeface="Calibri" panose="020F0502020204030204" pitchFamily="34" charset="0"/>
                <a:ea typeface="Calibri" panose="020F0502020204030204" pitchFamily="34" charset="0"/>
                <a:cs typeface="Times New Roman" panose="02020603050405020304" pitchFamily="18" charset="0"/>
              </a:rPr>
              <a:t> to use self service technologies: a confluence of multiple attitudes. Journal of Service Research , 209-224.</a:t>
            </a: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Fiorino, F. (2005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йил</a:t>
            </a:r>
            <a:r>
              <a:rPr lang="en-VC" sz="1800" dirty="0">
                <a:effectLst/>
                <a:latin typeface="Calibri" panose="020F0502020204030204" pitchFamily="34" charset="0"/>
                <a:ea typeface="Calibri" panose="020F0502020204030204" pitchFamily="34" charset="0"/>
                <a:cs typeface="Times New Roman" panose="02020603050405020304" pitchFamily="18" charset="0"/>
              </a:rPr>
              <a:t> 9-October ). Aviation week: Technology Key to Airline Cost-Savings. Retrieved 2011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йил</a:t>
            </a:r>
            <a:r>
              <a:rPr lang="en-VC" sz="1800" dirty="0">
                <a:effectLst/>
                <a:latin typeface="Calibri" panose="020F0502020204030204" pitchFamily="34" charset="0"/>
                <a:ea typeface="Calibri" panose="020F0502020204030204" pitchFamily="34" charset="0"/>
                <a:cs typeface="Times New Roman" panose="02020603050405020304" pitchFamily="18" charset="0"/>
              </a:rPr>
              <a:t> 13-February from Aviation Week Web site: http://www.aviationweek.com</a:t>
            </a:r>
          </a:p>
          <a:p>
            <a:pPr marL="342900" lvl="0" indent="-342900">
              <a:lnSpc>
                <a:spcPct val="107000"/>
              </a:lnSpc>
              <a:buFont typeface="Symbol" panose="05050102010706020507" pitchFamily="18" charset="2"/>
              <a:buChar char=""/>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Fo</a:t>
            </a:r>
            <a:r>
              <a:rPr lang="en-US" sz="1800" dirty="0">
                <a:effectLst/>
                <a:latin typeface="Calibri" panose="020F0502020204030204" pitchFamily="34" charset="0"/>
                <a:ea typeface="Calibri" panose="020F0502020204030204" pitchFamily="34" charset="0"/>
                <a:cs typeface="Times New Roman" panose="02020603050405020304" pitchFamily="18" charset="0"/>
              </a:rPr>
              <a:t>ucault, M., 1990. The history of sexuality: an introduction. Vol. 1, Harmondsworth: Penguin</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Grundy, T. (1993) Managing Strategic Change (London: Kogan Page).</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Guimaraes, T. and Armstrong, C. (1998) ‘Empirically testing the impact of change management effectiveness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oncompany</a:t>
            </a:r>
            <a:r>
              <a:rPr lang="en-US" sz="1800" dirty="0">
                <a:effectLst/>
                <a:latin typeface="Calibri" panose="020F0502020204030204" pitchFamily="34" charset="0"/>
                <a:ea typeface="Calibri" panose="020F0502020204030204" pitchFamily="34" charset="0"/>
                <a:cs typeface="Times New Roman" panose="02020603050405020304" pitchFamily="18" charset="0"/>
              </a:rPr>
              <a:t> performance’, European Journal of Innovation Management, 1(2), pp. 74 –84.</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Hussain, S., Lei,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Akram</a:t>
            </a:r>
            <a:r>
              <a:rPr lang="en-US" sz="1800" dirty="0">
                <a:effectLst/>
                <a:latin typeface="Calibri" panose="020F0502020204030204" pitchFamily="34" charset="0"/>
                <a:ea typeface="Calibri" panose="020F0502020204030204" pitchFamily="34" charset="0"/>
                <a:cs typeface="Times New Roman" panose="02020603050405020304" pitchFamily="18" charset="0"/>
              </a:rPr>
              <a:t>, T., Haider, 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Hussai</a:t>
            </a:r>
            <a:r>
              <a:rPr lang="en-US" sz="1800" dirty="0">
                <a:effectLst/>
                <a:latin typeface="Calibri" panose="020F0502020204030204" pitchFamily="34" charset="0"/>
                <a:ea typeface="Calibri" panose="020F0502020204030204" pitchFamily="34" charset="0"/>
                <a:cs typeface="Times New Roman" panose="02020603050405020304" pitchFamily="18" charset="0"/>
              </a:rPr>
              <a:t>, S. H., &amp; Ali, M. (2018). Kurt Lewin's Change Model:  A Critical  Review  of the  Role  of Leadership  and  Employee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Envolvement</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Organizational Change. Journal of Innovation and Knowledge, 123-127.</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Kiosks. (2007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йил</a:t>
            </a:r>
            <a:r>
              <a:rPr lang="en-VC" sz="1800" dirty="0">
                <a:effectLst/>
                <a:latin typeface="Calibri" panose="020F0502020204030204" pitchFamily="34" charset="0"/>
                <a:ea typeface="Calibri" panose="020F0502020204030204" pitchFamily="34" charset="0"/>
                <a:cs typeface="Times New Roman" panose="02020603050405020304" pitchFamily="18" charset="0"/>
              </a:rPr>
              <a:t> 21-February). Kiosk: Kiosk Case Studies - SITA Airport Services Custom Self Check-In Kiosk. Retrieved 2001 7-March from Kiosk: http://www.kiosk.com</a:t>
            </a: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Kotter, J. P. (1996) Leading Change (Boston, MA: Harvard Business School Press).</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Kotter, John P. 1995. Leading change: Why transformation efforts fail? Harvard Business Review (March/April): 59-67.</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H.J. Lee, J.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Lyu</a:t>
            </a:r>
            <a:r>
              <a:rPr lang="en-US" sz="1800" dirty="0">
                <a:effectLst/>
                <a:latin typeface="Calibri" panose="020F0502020204030204" pitchFamily="34" charset="0"/>
                <a:ea typeface="Calibri" panose="020F0502020204030204" pitchFamily="34" charset="0"/>
                <a:cs typeface="Times New Roman" panose="02020603050405020304" pitchFamily="18" charset="0"/>
              </a:rPr>
              <a:t> Exploring factors which motivate older consumers’ self-service technologies (SSTs) adoption Int. Rev. Retail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Distrib</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Consum</a:t>
            </a:r>
            <a:r>
              <a:rPr lang="en-US" sz="1800" dirty="0">
                <a:effectLst/>
                <a:latin typeface="Calibri" panose="020F0502020204030204" pitchFamily="34" charset="0"/>
                <a:ea typeface="Calibri" panose="020F0502020204030204" pitchFamily="34" charset="0"/>
                <a:cs typeface="Times New Roman" panose="02020603050405020304" pitchFamily="18" charset="0"/>
              </a:rPr>
              <a:t>. Res., 29 (2) (2019), pp. 218-239</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dirty="0" err="1">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Lilj</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a:t>
            </a:r>
            <a:r>
              <a:rPr lang="en-US" sz="1800" dirty="0">
                <a:effectLst/>
                <a:latin typeface="Calibri" panose="020F0502020204030204" pitchFamily="34" charset="0"/>
                <a:ea typeface="Calibri" panose="020F0502020204030204" pitchFamily="34" charset="0"/>
                <a:cs typeface="Times New Roman" panose="02020603050405020304" pitchFamily="18" charset="0"/>
              </a:rPr>
              <a:t>, M., 2008. Power, resistance and women politicians in Cambodia: discourses of emancipation. Copenhagen: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Nias</a:t>
            </a:r>
            <a:r>
              <a:rPr lang="en-US" sz="1800" dirty="0">
                <a:effectLst/>
                <a:latin typeface="Calibri" panose="020F0502020204030204" pitchFamily="34" charset="0"/>
                <a:ea typeface="Calibri" panose="020F0502020204030204" pitchFamily="34" charset="0"/>
                <a:cs typeface="Times New Roman" panose="02020603050405020304" pitchFamily="18" charset="0"/>
              </a:rPr>
              <a:t> Press</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Leifer, R. (1989) ‘Understanding organizational transformation using a dissipative structural model’,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HumanRelations</a:t>
            </a:r>
            <a:r>
              <a:rPr lang="en-US" sz="1800" dirty="0">
                <a:effectLst/>
                <a:latin typeface="Calibri" panose="020F0502020204030204" pitchFamily="34" charset="0"/>
                <a:ea typeface="Calibri" panose="020F0502020204030204" pitchFamily="34" charset="0"/>
                <a:cs typeface="Times New Roman" panose="02020603050405020304" pitchFamily="18" charset="0"/>
              </a:rPr>
              <a:t>, 42(10), pp. 899–916.</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err="1">
                <a:effectLst/>
                <a:latin typeface="Calibri" panose="020F0502020204030204" pitchFamily="34" charset="0"/>
                <a:ea typeface="Calibri" panose="020F0502020204030204" pitchFamily="34" charset="0"/>
                <a:cs typeface="Times New Roman" panose="02020603050405020304" pitchFamily="18" charset="0"/>
              </a:rPr>
              <a:t>Luecke</a:t>
            </a:r>
            <a:r>
              <a:rPr lang="en-VC" sz="1800" dirty="0">
                <a:effectLst/>
                <a:latin typeface="Calibri" panose="020F0502020204030204" pitchFamily="34" charset="0"/>
                <a:ea typeface="Calibri" panose="020F0502020204030204" pitchFamily="34" charset="0"/>
                <a:cs typeface="Times New Roman" panose="02020603050405020304" pitchFamily="18" charset="0"/>
              </a:rPr>
              <a:t>, R. (2003) Managing Change and Transition (Boston, MA: Harvard Business School Press)</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err="1">
                <a:effectLst/>
                <a:latin typeface="Calibri" panose="020F0502020204030204" pitchFamily="34" charset="0"/>
                <a:ea typeface="Calibri" panose="020F0502020204030204" pitchFamily="34" charset="0"/>
                <a:cs typeface="Times New Roman" panose="02020603050405020304" pitchFamily="18" charset="0"/>
              </a:rPr>
              <a:t>Marai</a:t>
            </a:r>
            <a:r>
              <a:rPr lang="en-VC" sz="1800" dirty="0">
                <a:effectLst/>
                <a:latin typeface="Calibri" panose="020F0502020204030204" pitchFamily="34" charset="0"/>
                <a:ea typeface="Calibri" panose="020F0502020204030204" pitchFamily="34" charset="0"/>
                <a:cs typeface="Times New Roman" panose="02020603050405020304" pitchFamily="18" charset="0"/>
              </a:rPr>
              <a:t> F (2008) Effect of transformational and reciprocal leadership on human resource performance in Jordanian</a:t>
            </a:r>
          </a:p>
          <a:p>
            <a:pPr marL="457200">
              <a:lnSpc>
                <a:spcPct val="107000"/>
              </a:lnSpc>
            </a:pPr>
            <a:r>
              <a:rPr lang="en-VC" sz="1800" dirty="0">
                <a:effectLst/>
                <a:latin typeface="Calibri" panose="020F0502020204030204" pitchFamily="34" charset="0"/>
                <a:ea typeface="Calibri" panose="020F0502020204030204" pitchFamily="34" charset="0"/>
                <a:cs typeface="Times New Roman" panose="02020603050405020304" pitchFamily="18" charset="0"/>
              </a:rPr>
              <a:t>pharmaceutical industries companies. Unpublished PhD thesis,</a:t>
            </a:r>
          </a:p>
          <a:p>
            <a:pPr marL="457200">
              <a:lnSpc>
                <a:spcPct val="107000"/>
              </a:lnSpc>
            </a:pPr>
            <a:r>
              <a:rPr lang="en-VC" sz="1800" dirty="0">
                <a:effectLst/>
                <a:latin typeface="Calibri" panose="020F0502020204030204" pitchFamily="34" charset="0"/>
                <a:ea typeface="Calibri" panose="020F0502020204030204" pitchFamily="34" charset="0"/>
                <a:cs typeface="Times New Roman" panose="02020603050405020304" pitchFamily="18" charset="0"/>
              </a:rPr>
              <a:t>Amman, Jordan: Amman Arab University for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GraduateStudies</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err="1">
                <a:effectLst/>
                <a:latin typeface="Calibri" panose="020F0502020204030204" pitchFamily="34" charset="0"/>
                <a:ea typeface="Calibri" panose="020F0502020204030204" pitchFamily="34" charset="0"/>
                <a:cs typeface="Times New Roman" panose="02020603050405020304" pitchFamily="18" charset="0"/>
              </a:rPr>
              <a:t>Meuter</a:t>
            </a:r>
            <a:r>
              <a:rPr lang="en-VC" sz="1800" dirty="0">
                <a:effectLst/>
                <a:latin typeface="Calibri" panose="020F0502020204030204" pitchFamily="34" charset="0"/>
                <a:ea typeface="Calibri" panose="020F0502020204030204" pitchFamily="34" charset="0"/>
                <a:cs typeface="Times New Roman" panose="02020603050405020304" pitchFamily="18" charset="0"/>
              </a:rPr>
              <a:t>, M.L., A. O. (2000). "Self-service technologies: understanding customer satisfaction with technology-based service encounters". Journal of Marketing , Vol. 64, July, pp. 50-64.</a:t>
            </a: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Moran, J. W. and Brightman, B. K. (2001) ‘Leading organizational change’, Career Development International,6(2), pp. 111–118.</a:t>
            </a:r>
          </a:p>
          <a:p>
            <a:pPr marL="457200">
              <a:lnSpc>
                <a:spcPct val="107000"/>
              </a:lnSpc>
            </a:pPr>
            <a:r>
              <a:rPr lang="en-VC"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Nelson, L. (2003) ‘A case study in organizational change: implications for theory’, The Learning Organization,10(1), pp. 18–30</a:t>
            </a: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"1966 to 1971". Southwest Airlines Newsroom. Retrieved March 10, 2023.</a:t>
            </a: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Rashid, Z. A.,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Sambasivan</a:t>
            </a:r>
            <a:r>
              <a:rPr lang="en-VC" sz="1800" dirty="0">
                <a:effectLst/>
                <a:latin typeface="Calibri" panose="020F0502020204030204" pitchFamily="34" charset="0"/>
                <a:ea typeface="Calibri" panose="020F0502020204030204" pitchFamily="34" charset="0"/>
                <a:cs typeface="Times New Roman" panose="02020603050405020304" pitchFamily="18" charset="0"/>
              </a:rPr>
              <a:t>, M. &amp; Rahman, A. A. (2004). The influence of organizational culture on attitudes towards organizational change. Journal of Leadership &amp; Organizational Development, 25 (2), 161- 179.</a:t>
            </a:r>
          </a:p>
          <a:p>
            <a:pPr marL="342900" lvl="0" indent="-342900">
              <a:lnSpc>
                <a:spcPct val="107000"/>
              </a:lnSpc>
              <a:buFont typeface="Symbol" panose="05050102010706020507" pitchFamily="18" charset="2"/>
              <a:buChar char=""/>
            </a:pPr>
            <a:r>
              <a:rPr lang="en-VC" sz="1800" dirty="0" err="1">
                <a:effectLst/>
                <a:latin typeface="Calibri" panose="020F0502020204030204" pitchFamily="34" charset="0"/>
                <a:ea typeface="Calibri" panose="020F0502020204030204" pitchFamily="34" charset="0"/>
                <a:cs typeface="Times New Roman" panose="02020603050405020304" pitchFamily="18" charset="0"/>
              </a:rPr>
              <a:t>Rieley</a:t>
            </a:r>
            <a:r>
              <a:rPr lang="en-VC" sz="1800" dirty="0">
                <a:effectLst/>
                <a:latin typeface="Calibri" panose="020F0502020204030204" pitchFamily="34" charset="0"/>
                <a:ea typeface="Calibri" panose="020F0502020204030204" pitchFamily="34" charset="0"/>
                <a:cs typeface="Times New Roman" panose="02020603050405020304" pitchFamily="18" charset="0"/>
              </a:rPr>
              <a:t>, J. B. and Clarkson, I. (2001) ‘The impact of change on performance’, Journal of Change Management,2(2), pp. 160–172.</a:t>
            </a:r>
          </a:p>
          <a:p>
            <a:pPr marL="342900" lvl="0" indent="-342900">
              <a:lnSpc>
                <a:spcPct val="107000"/>
              </a:lnSpc>
              <a:spcAft>
                <a:spcPts val="1200"/>
              </a:spcAft>
              <a:buFont typeface="Symbol" panose="05050102010706020507" pitchFamily="18" charset="2"/>
              <a:buChar char=""/>
            </a:pPr>
            <a:r>
              <a:rPr lang="en-VC" sz="1800" u="none" strike="noStrike" dirty="0" err="1">
                <a:solidFill>
                  <a:srgbClr val="007398"/>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Saeid</a:t>
            </a:r>
            <a:r>
              <a:rPr lang="en-VC" sz="1800" u="none" strike="noStrike" dirty="0">
                <a:solidFill>
                  <a:srgbClr val="007398"/>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 and </a:t>
            </a:r>
            <a:r>
              <a:rPr lang="en-VC" sz="1800" u="none" strike="noStrike" dirty="0" err="1">
                <a:solidFill>
                  <a:srgbClr val="007398"/>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Macanovic</a:t>
            </a:r>
            <a:r>
              <a:rPr lang="en-VC" sz="1800" u="none" strike="noStrike" dirty="0">
                <a:solidFill>
                  <a:srgbClr val="007398"/>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 2017</a:t>
            </a:r>
            <a:r>
              <a:rPr lang="en-VC" sz="1800" dirty="0">
                <a:solidFill>
                  <a:srgbClr val="2E2E2E"/>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VC" sz="1800" dirty="0">
                <a:solidFill>
                  <a:srgbClr val="2E2E2E"/>
                </a:solidFill>
                <a:effectLst/>
                <a:latin typeface="Georgia" panose="02040502050405020303" pitchFamily="18" charset="0"/>
                <a:ea typeface="Times New Roman" panose="02020603050405020304" pitchFamily="18" charset="0"/>
                <a:cs typeface="Times New Roman" panose="02020603050405020304" pitchFamily="18" charset="0"/>
              </a:rPr>
              <a:t>B. </a:t>
            </a:r>
            <a:r>
              <a:rPr lang="en-VC" sz="1800" dirty="0" err="1">
                <a:solidFill>
                  <a:srgbClr val="2E2E2E"/>
                </a:solidFill>
                <a:effectLst/>
                <a:latin typeface="Georgia" panose="02040502050405020303" pitchFamily="18" charset="0"/>
                <a:ea typeface="Times New Roman" panose="02020603050405020304" pitchFamily="18" charset="0"/>
                <a:cs typeface="Times New Roman" panose="02020603050405020304" pitchFamily="18" charset="0"/>
              </a:rPr>
              <a:t>Saeid</a:t>
            </a:r>
            <a:r>
              <a:rPr lang="en-VC" sz="1800" dirty="0">
                <a:solidFill>
                  <a:srgbClr val="2E2E2E"/>
                </a:solidFill>
                <a:effectLst/>
                <a:latin typeface="Georgia" panose="02040502050405020303" pitchFamily="18" charset="0"/>
                <a:ea typeface="Times New Roman" panose="02020603050405020304" pitchFamily="18" charset="0"/>
                <a:cs typeface="Times New Roman" panose="02020603050405020304" pitchFamily="18" charset="0"/>
              </a:rPr>
              <a:t>, E. </a:t>
            </a:r>
            <a:r>
              <a:rPr lang="en-VC" sz="1800" dirty="0" err="1">
                <a:solidFill>
                  <a:srgbClr val="2E2E2E"/>
                </a:solidFill>
                <a:effectLst/>
                <a:latin typeface="Georgia" panose="02040502050405020303" pitchFamily="18" charset="0"/>
                <a:ea typeface="Times New Roman" panose="02020603050405020304" pitchFamily="18" charset="0"/>
                <a:cs typeface="Times New Roman" panose="02020603050405020304" pitchFamily="18" charset="0"/>
              </a:rPr>
              <a:t>Macanovic</a:t>
            </a:r>
            <a:r>
              <a:rPr lang="en-VC" sz="1800" dirty="0">
                <a:solidFill>
                  <a:srgbClr val="2E2E2E"/>
                </a:solidFill>
                <a:effectLst/>
                <a:latin typeface="Georgia" panose="02040502050405020303" pitchFamily="18" charset="0"/>
                <a:ea typeface="Times New Roman" panose="02020603050405020304" pitchFamily="18" charset="0"/>
                <a:cs typeface="Times New Roman" panose="02020603050405020304" pitchFamily="18" charset="0"/>
              </a:rPr>
              <a:t> Self-Service Technologies -What Influences Customers to Use Them? </a:t>
            </a:r>
            <a:r>
              <a:rPr lang="en-VC" sz="1800" dirty="0">
                <a:solidFill>
                  <a:srgbClr val="737373"/>
                </a:solidFill>
                <a:effectLst/>
                <a:latin typeface="Georgia" panose="02040502050405020303" pitchFamily="18" charset="0"/>
                <a:ea typeface="Times New Roman" panose="02020603050405020304" pitchFamily="18" charset="0"/>
                <a:cs typeface="Times New Roman" panose="02020603050405020304" pitchFamily="18" charset="0"/>
              </a:rPr>
              <a:t>(2017) May</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VC"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S</a:t>
            </a:r>
            <a:r>
              <a:rPr lang="en-VC" sz="1800" dirty="0">
                <a:effectLst/>
                <a:latin typeface="Calibri" panose="020F0502020204030204" pitchFamily="34" charset="0"/>
                <a:ea typeface="Calibri" panose="020F0502020204030204" pitchFamily="34" charset="0"/>
                <a:cs typeface="Times New Roman" panose="02020603050405020304" pitchFamily="18" charset="0"/>
              </a:rPr>
              <a:t>cott, J.C., 1989. Everyday forms of resistance. Copenhagen Papers, 4, 33–62</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err="1">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S</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hutzberg</a:t>
            </a:r>
            <a:r>
              <a:rPr lang="en-VC" sz="1800" dirty="0">
                <a:effectLst/>
                <a:latin typeface="Calibri" panose="020F0502020204030204" pitchFamily="34" charset="0"/>
                <a:ea typeface="Calibri" panose="020F0502020204030204" pitchFamily="34" charset="0"/>
                <a:cs typeface="Times New Roman" panose="02020603050405020304" pitchFamily="18" charset="0"/>
              </a:rPr>
              <a:t>,  M., 2020. Literal  tricks of  the  trade: the  possibilities and contradictions  of Swedish physicians’  everyday  resistance  in  the  sickness  certiﬁcation process.  Journal  of  Resistance Studies, 1 (6)</a:t>
            </a: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"Southwest Corporate Fact Sheet". Southwest Airlines Newsroom. Retrieved March 10, 2021.</a:t>
            </a: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"Southwest Airlines - Route Map". Retrieved May 25,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13</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"Southwest Airlines Fleet Details and History". Planespotters.net. Retrieved December 10, 2022</a:t>
            </a:r>
            <a:r>
              <a:rPr lang="en-VC"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…..1</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"Southwest reports second quarter 2022 results"…</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49</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Weiss, D. (2006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йил</a:t>
            </a:r>
            <a:r>
              <a:rPr lang="en-VC" sz="1800" dirty="0">
                <a:effectLst/>
                <a:latin typeface="Calibri" panose="020F0502020204030204" pitchFamily="34" charset="0"/>
                <a:ea typeface="Calibri" panose="020F0502020204030204" pitchFamily="34" charset="0"/>
                <a:cs typeface="Times New Roman" panose="02020603050405020304" pitchFamily="18" charset="0"/>
              </a:rPr>
              <a:t> July). Analysis: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Kisosk</a:t>
            </a:r>
            <a:r>
              <a:rPr lang="en-VC" sz="1800" dirty="0">
                <a:effectLst/>
                <a:latin typeface="Calibri" panose="020F0502020204030204" pitchFamily="34" charset="0"/>
                <a:ea typeface="Calibri" panose="020F0502020204030204" pitchFamily="34" charset="0"/>
                <a:cs typeface="Times New Roman" panose="02020603050405020304" pitchFamily="18" charset="0"/>
              </a:rPr>
              <a:t> Uptime, Revenue . Retrieved 2011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йил</a:t>
            </a:r>
            <a:r>
              <a:rPr lang="en-VC" sz="1800" dirty="0">
                <a:effectLst/>
                <a:latin typeface="Calibri" panose="020F0502020204030204" pitchFamily="34" charset="0"/>
                <a:ea typeface="Calibri" panose="020F0502020204030204" pitchFamily="34" charset="0"/>
                <a:cs typeface="Times New Roman" panose="02020603050405020304" pitchFamily="18" charset="0"/>
              </a:rPr>
              <a:t> 6-March from Airport Business Web Site: </a:t>
            </a:r>
            <a:r>
              <a:rPr lang="en-VC"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www.airportbusiness.com</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VC"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VC" sz="1800" dirty="0">
                <a:effectLst/>
                <a:latin typeface="Calibri" panose="020F0502020204030204" pitchFamily="34" charset="0"/>
                <a:ea typeface="Calibri" panose="020F0502020204030204" pitchFamily="34" charset="0"/>
                <a:cs typeface="Times New Roman" panose="02020603050405020304" pitchFamily="18" charset="0"/>
              </a:rPr>
              <a:t>Yang et al., 2015 J.S. Yang, J.W. Park, Y.J. Choi Passengers’ expectations of airport service quality: a case study of </a:t>
            </a:r>
            <a:r>
              <a:rPr lang="en-VC" sz="1800" dirty="0" err="1">
                <a:effectLst/>
                <a:latin typeface="Calibri" panose="020F0502020204030204" pitchFamily="34" charset="0"/>
                <a:ea typeface="Calibri" panose="020F0502020204030204" pitchFamily="34" charset="0"/>
                <a:cs typeface="Times New Roman" panose="02020603050405020304" pitchFamily="18" charset="0"/>
              </a:rPr>
              <a:t>Jeju</a:t>
            </a:r>
            <a:r>
              <a:rPr lang="en-VC" sz="1800" dirty="0">
                <a:effectLst/>
                <a:latin typeface="Calibri" panose="020F0502020204030204" pitchFamily="34" charset="0"/>
                <a:ea typeface="Calibri" panose="020F0502020204030204" pitchFamily="34" charset="0"/>
                <a:cs typeface="Times New Roman" panose="02020603050405020304" pitchFamily="18" charset="0"/>
              </a:rPr>
              <a:t> International Airport Int. J. Bus. Soc. Res., 5 (7) (2015), pp. 30-37</a:t>
            </a:r>
          </a:p>
          <a:p>
            <a:endParaRPr lang="en-VC" dirty="0"/>
          </a:p>
        </p:txBody>
      </p:sp>
      <p:sp>
        <p:nvSpPr>
          <p:cNvPr id="4" name="Slide Number Placeholder 3"/>
          <p:cNvSpPr>
            <a:spLocks noGrp="1"/>
          </p:cNvSpPr>
          <p:nvPr>
            <p:ph type="sldNum" sz="quarter" idx="5"/>
          </p:nvPr>
        </p:nvSpPr>
        <p:spPr/>
        <p:txBody>
          <a:bodyPr/>
          <a:lstStyle/>
          <a:p>
            <a:fld id="{08D833D0-FF47-4DED-946D-57382FC9509B}" type="slidenum">
              <a:rPr lang="en-VC" smtClean="0"/>
              <a:t>8</a:t>
            </a:fld>
            <a:endParaRPr lang="en-VC"/>
          </a:p>
        </p:txBody>
      </p:sp>
    </p:spTree>
    <p:extLst>
      <p:ext uri="{BB962C8B-B14F-4D97-AF65-F5344CB8AC3E}">
        <p14:creationId xmlns:p14="http://schemas.microsoft.com/office/powerpoint/2010/main" val="27362449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NUL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0" y="0"/>
                </a:moveTo>
                <a:lnTo>
                  <a:pt x="18287999" y="0"/>
                </a:lnTo>
                <a:lnTo>
                  <a:pt x="18287999" y="10286999"/>
                </a:lnTo>
                <a:lnTo>
                  <a:pt x="0" y="10286999"/>
                </a:lnTo>
                <a:lnTo>
                  <a:pt x="0" y="0"/>
                </a:lnTo>
                <a:close/>
              </a:path>
            </a:pathLst>
          </a:custGeom>
          <a:solidFill>
            <a:srgbClr val="282937"/>
          </a:solidFill>
        </p:spPr>
        <p:txBody>
          <a:bodyPr wrap="square" lIns="0" tIns="0" rIns="0" bIns="0" rtlCol="0"/>
          <a:lstStyle/>
          <a:p>
            <a:endParaRPr/>
          </a:p>
        </p:txBody>
      </p:sp>
      <p:sp>
        <p:nvSpPr>
          <p:cNvPr id="17" name="bg object 17"/>
          <p:cNvSpPr/>
          <p:nvPr/>
        </p:nvSpPr>
        <p:spPr>
          <a:xfrm>
            <a:off x="11205248" y="0"/>
            <a:ext cx="7082790" cy="5093970"/>
          </a:xfrm>
          <a:custGeom>
            <a:avLst/>
            <a:gdLst/>
            <a:ahLst/>
            <a:cxnLst/>
            <a:rect l="l" t="t" r="r" b="b"/>
            <a:pathLst>
              <a:path w="7082790" h="5093970">
                <a:moveTo>
                  <a:pt x="2938869" y="3168319"/>
                </a:moveTo>
                <a:lnTo>
                  <a:pt x="1738312" y="1965261"/>
                </a:lnTo>
                <a:lnTo>
                  <a:pt x="0" y="3703574"/>
                </a:lnTo>
                <a:lnTo>
                  <a:pt x="1200556" y="4906632"/>
                </a:lnTo>
                <a:lnTo>
                  <a:pt x="2938869" y="3168319"/>
                </a:lnTo>
                <a:close/>
              </a:path>
              <a:path w="7082790" h="5093970">
                <a:moveTo>
                  <a:pt x="7082752" y="558800"/>
                </a:moveTo>
                <a:lnTo>
                  <a:pt x="6523952" y="0"/>
                </a:lnTo>
                <a:lnTo>
                  <a:pt x="3813962" y="0"/>
                </a:lnTo>
                <a:lnTo>
                  <a:pt x="1944751" y="1869224"/>
                </a:lnTo>
                <a:lnTo>
                  <a:pt x="5168963" y="5093436"/>
                </a:lnTo>
                <a:lnTo>
                  <a:pt x="7082752" y="3179648"/>
                </a:lnTo>
                <a:lnTo>
                  <a:pt x="7082752" y="558800"/>
                </a:lnTo>
                <a:close/>
              </a:path>
            </a:pathLst>
          </a:custGeom>
          <a:solidFill>
            <a:srgbClr val="6FB0D9"/>
          </a:solidFill>
        </p:spPr>
        <p:txBody>
          <a:bodyPr wrap="square" lIns="0" tIns="0" rIns="0" bIns="0" rtlCol="0"/>
          <a:lstStyle/>
          <a:p>
            <a:endParaRPr/>
          </a:p>
        </p:txBody>
      </p:sp>
      <p:sp>
        <p:nvSpPr>
          <p:cNvPr id="18" name="bg object 18"/>
          <p:cNvSpPr/>
          <p:nvPr/>
        </p:nvSpPr>
        <p:spPr>
          <a:xfrm>
            <a:off x="10667499" y="1429999"/>
            <a:ext cx="2371725" cy="2371725"/>
          </a:xfrm>
          <a:custGeom>
            <a:avLst/>
            <a:gdLst/>
            <a:ahLst/>
            <a:cxnLst/>
            <a:rect l="l" t="t" r="r" b="b"/>
            <a:pathLst>
              <a:path w="2371725" h="2371725">
                <a:moveTo>
                  <a:pt x="632795" y="2371108"/>
                </a:moveTo>
                <a:lnTo>
                  <a:pt x="0" y="1738312"/>
                </a:lnTo>
                <a:lnTo>
                  <a:pt x="1738312" y="0"/>
                </a:lnTo>
                <a:lnTo>
                  <a:pt x="2371108" y="630294"/>
                </a:lnTo>
                <a:lnTo>
                  <a:pt x="632795" y="2371108"/>
                </a:lnTo>
                <a:close/>
              </a:path>
            </a:pathLst>
          </a:custGeom>
          <a:solidFill>
            <a:srgbClr val="484B67"/>
          </a:solidFill>
        </p:spPr>
        <p:txBody>
          <a:bodyPr wrap="square" lIns="0" tIns="0" rIns="0" bIns="0" rtlCol="0"/>
          <a:lstStyle/>
          <a:p>
            <a:endParaRPr/>
          </a:p>
        </p:txBody>
      </p:sp>
      <p:sp>
        <p:nvSpPr>
          <p:cNvPr id="19" name="bg object 19"/>
          <p:cNvSpPr/>
          <p:nvPr/>
        </p:nvSpPr>
        <p:spPr>
          <a:xfrm>
            <a:off x="16535002" y="3474688"/>
            <a:ext cx="1753235" cy="1946275"/>
          </a:xfrm>
          <a:custGeom>
            <a:avLst/>
            <a:gdLst/>
            <a:ahLst/>
            <a:cxnLst/>
            <a:rect l="l" t="t" r="r" b="b"/>
            <a:pathLst>
              <a:path w="1753234" h="1946275">
                <a:moveTo>
                  <a:pt x="194730" y="1946162"/>
                </a:moveTo>
                <a:lnTo>
                  <a:pt x="0" y="1751433"/>
                </a:lnTo>
                <a:lnTo>
                  <a:pt x="1752996" y="0"/>
                </a:lnTo>
                <a:lnTo>
                  <a:pt x="1752996" y="386504"/>
                </a:lnTo>
                <a:lnTo>
                  <a:pt x="194730" y="1946162"/>
                </a:lnTo>
                <a:close/>
              </a:path>
            </a:pathLst>
          </a:custGeom>
          <a:solidFill>
            <a:srgbClr val="6FB0D9"/>
          </a:solidFill>
        </p:spPr>
        <p:txBody>
          <a:bodyPr wrap="square" lIns="0" tIns="0" rIns="0" bIns="0" rtlCol="0"/>
          <a:lstStyle/>
          <a:p>
            <a:endParaRPr/>
          </a:p>
        </p:txBody>
      </p:sp>
      <p:sp>
        <p:nvSpPr>
          <p:cNvPr id="20" name="bg object 20"/>
          <p:cNvSpPr/>
          <p:nvPr/>
        </p:nvSpPr>
        <p:spPr>
          <a:xfrm>
            <a:off x="0" y="6801868"/>
            <a:ext cx="4617085" cy="3485515"/>
          </a:xfrm>
          <a:custGeom>
            <a:avLst/>
            <a:gdLst/>
            <a:ahLst/>
            <a:cxnLst/>
            <a:rect l="l" t="t" r="r" b="b"/>
            <a:pathLst>
              <a:path w="4617085" h="3485515">
                <a:moveTo>
                  <a:pt x="4354489" y="3485130"/>
                </a:moveTo>
                <a:lnTo>
                  <a:pt x="0" y="3485130"/>
                </a:lnTo>
                <a:lnTo>
                  <a:pt x="0" y="1391804"/>
                </a:lnTo>
                <a:lnTo>
                  <a:pt x="1392344" y="0"/>
                </a:lnTo>
                <a:lnTo>
                  <a:pt x="4616557" y="3222961"/>
                </a:lnTo>
                <a:lnTo>
                  <a:pt x="4354489" y="3485130"/>
                </a:lnTo>
                <a:close/>
              </a:path>
            </a:pathLst>
          </a:custGeom>
          <a:solidFill>
            <a:srgbClr val="484B67"/>
          </a:solidFill>
        </p:spPr>
        <p:txBody>
          <a:bodyPr wrap="square" lIns="0" tIns="0" rIns="0" bIns="0" rtlCol="0"/>
          <a:lstStyle/>
          <a:p>
            <a:endParaRPr/>
          </a:p>
        </p:txBody>
      </p:sp>
      <p:sp>
        <p:nvSpPr>
          <p:cNvPr id="21" name="bg object 21"/>
          <p:cNvSpPr/>
          <p:nvPr/>
        </p:nvSpPr>
        <p:spPr>
          <a:xfrm>
            <a:off x="0" y="4062767"/>
            <a:ext cx="1925955" cy="3851910"/>
          </a:xfrm>
          <a:custGeom>
            <a:avLst/>
            <a:gdLst/>
            <a:ahLst/>
            <a:cxnLst/>
            <a:rect l="l" t="t" r="r" b="b"/>
            <a:pathLst>
              <a:path w="1925955" h="3851909">
                <a:moveTo>
                  <a:pt x="0" y="3851849"/>
                </a:moveTo>
                <a:lnTo>
                  <a:pt x="0" y="0"/>
                </a:lnTo>
                <a:lnTo>
                  <a:pt x="1925924" y="1925924"/>
                </a:lnTo>
                <a:lnTo>
                  <a:pt x="0" y="3851849"/>
                </a:lnTo>
                <a:close/>
              </a:path>
            </a:pathLst>
          </a:custGeom>
          <a:solidFill>
            <a:srgbClr val="6FB0D9"/>
          </a:solidFill>
        </p:spPr>
        <p:txBody>
          <a:bodyPr wrap="square" lIns="0" tIns="0" rIns="0" bIns="0" rtlCol="0"/>
          <a:lstStyle/>
          <a:p>
            <a:endParaRPr/>
          </a:p>
        </p:txBody>
      </p:sp>
      <p:pic>
        <p:nvPicPr>
          <p:cNvPr id="22" name="bg object 22"/>
          <p:cNvPicPr/>
          <p:nvPr/>
        </p:nvPicPr>
        <p:blipFill>
          <a:blip r:embed="rId2" cstate="print"/>
          <a:stretch>
            <a:fillRect/>
          </a:stretch>
        </p:blipFill>
        <p:spPr>
          <a:xfrm>
            <a:off x="4011974" y="4156515"/>
            <a:ext cx="5607857" cy="358303"/>
          </a:xfrm>
          <a:prstGeom prst="rect">
            <a:avLst/>
          </a:prstGeom>
        </p:spPr>
      </p:pic>
      <p:pic>
        <p:nvPicPr>
          <p:cNvPr id="23" name="bg object 23"/>
          <p:cNvPicPr/>
          <p:nvPr/>
        </p:nvPicPr>
        <p:blipFill>
          <a:blip r:embed="rId2" cstate="print"/>
          <a:stretch>
            <a:fillRect/>
          </a:stretch>
        </p:blipFill>
        <p:spPr>
          <a:xfrm>
            <a:off x="4052046" y="4566090"/>
            <a:ext cx="5572997" cy="360480"/>
          </a:xfrm>
          <a:prstGeom prst="rect">
            <a:avLst/>
          </a:prstGeom>
        </p:spPr>
      </p:pic>
      <p:sp>
        <p:nvSpPr>
          <p:cNvPr id="2" name="Holder 2"/>
          <p:cNvSpPr>
            <a:spLocks noGrp="1"/>
          </p:cNvSpPr>
          <p:nvPr>
            <p:ph type="ctrTitle"/>
          </p:nvPr>
        </p:nvSpPr>
        <p:spPr>
          <a:xfrm>
            <a:off x="5224737" y="2409722"/>
            <a:ext cx="4396740" cy="962660"/>
          </a:xfrm>
          <a:prstGeom prst="rect">
            <a:avLst/>
          </a:prstGeom>
        </p:spPr>
        <p:txBody>
          <a:bodyPr wrap="square" lIns="0" tIns="0" rIns="0" bIns="0">
            <a:spAutoFit/>
          </a:bodyPr>
          <a:lstStyle>
            <a:lvl1pPr>
              <a:defRPr sz="6150" b="0" i="0">
                <a:solidFill>
                  <a:schemeClr val="bg1"/>
                </a:solidFill>
                <a:latin typeface="Source Serif 4"/>
                <a:cs typeface="Source Serif 4"/>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3500" b="0" i="0">
                <a:solidFill>
                  <a:schemeClr val="bg1"/>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150" b="0" i="0">
                <a:solidFill>
                  <a:schemeClr val="bg1"/>
                </a:solidFill>
                <a:latin typeface="Source Serif 4"/>
                <a:cs typeface="Source Serif 4"/>
              </a:defRPr>
            </a:lvl1pPr>
          </a:lstStyle>
          <a:p>
            <a:endParaRPr/>
          </a:p>
        </p:txBody>
      </p:sp>
      <p:sp>
        <p:nvSpPr>
          <p:cNvPr id="3" name="Holder 3"/>
          <p:cNvSpPr>
            <a:spLocks noGrp="1"/>
          </p:cNvSpPr>
          <p:nvPr>
            <p:ph type="body" idx="1"/>
          </p:nvPr>
        </p:nvSpPr>
        <p:spPr/>
        <p:txBody>
          <a:bodyPr lIns="0" tIns="0" rIns="0" bIns="0"/>
          <a:lstStyle>
            <a:lvl1pPr>
              <a:defRPr sz="3500" b="0" i="0">
                <a:solidFill>
                  <a:schemeClr val="bg1"/>
                </a:solidFill>
                <a:latin typeface="Trebuchet MS"/>
                <a:cs typeface="Trebuchet MS"/>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7/2/2023</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150" b="0" i="0">
                <a:solidFill>
                  <a:schemeClr val="bg1"/>
                </a:solidFill>
                <a:latin typeface="Source Serif 4"/>
                <a:cs typeface="Source Serif 4"/>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7/2/2023</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6150" b="0" i="0">
                <a:solidFill>
                  <a:schemeClr val="bg1"/>
                </a:solidFill>
                <a:latin typeface="Source Serif 4"/>
                <a:cs typeface="Source Serif 4"/>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7/2/2023</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0" y="0"/>
                </a:moveTo>
                <a:lnTo>
                  <a:pt x="18287999" y="0"/>
                </a:lnTo>
                <a:lnTo>
                  <a:pt x="18287999" y="10286999"/>
                </a:lnTo>
                <a:lnTo>
                  <a:pt x="0" y="10286999"/>
                </a:lnTo>
                <a:lnTo>
                  <a:pt x="0" y="0"/>
                </a:lnTo>
                <a:close/>
              </a:path>
            </a:pathLst>
          </a:custGeom>
          <a:solidFill>
            <a:srgbClr val="282937"/>
          </a:solidFill>
        </p:spPr>
        <p:txBody>
          <a:bodyPr wrap="square" lIns="0" tIns="0" rIns="0" bIns="0" rtlCol="0"/>
          <a:lstStyle/>
          <a:p>
            <a:endParaRPr/>
          </a:p>
        </p:txBody>
      </p:sp>
      <p:sp>
        <p:nvSpPr>
          <p:cNvPr id="17" name="bg object 17"/>
          <p:cNvSpPr/>
          <p:nvPr/>
        </p:nvSpPr>
        <p:spPr>
          <a:xfrm>
            <a:off x="15855001" y="5907499"/>
            <a:ext cx="2433320" cy="3476625"/>
          </a:xfrm>
          <a:custGeom>
            <a:avLst/>
            <a:gdLst/>
            <a:ahLst/>
            <a:cxnLst/>
            <a:rect l="l" t="t" r="r" b="b"/>
            <a:pathLst>
              <a:path w="2433319" h="3476625">
                <a:moveTo>
                  <a:pt x="1738312" y="3476624"/>
                </a:moveTo>
                <a:lnTo>
                  <a:pt x="0" y="1738312"/>
                </a:lnTo>
                <a:lnTo>
                  <a:pt x="1738312" y="0"/>
                </a:lnTo>
                <a:lnTo>
                  <a:pt x="2432998" y="694685"/>
                </a:lnTo>
                <a:lnTo>
                  <a:pt x="2432998" y="2781939"/>
                </a:lnTo>
                <a:lnTo>
                  <a:pt x="1738312" y="3476624"/>
                </a:lnTo>
                <a:close/>
              </a:path>
            </a:pathLst>
          </a:custGeom>
          <a:solidFill>
            <a:srgbClr val="484B67"/>
          </a:solidFill>
        </p:spPr>
        <p:txBody>
          <a:bodyPr wrap="square" lIns="0" tIns="0" rIns="0" bIns="0" rtlCol="0"/>
          <a:lstStyle/>
          <a:p>
            <a:endParaRPr/>
          </a:p>
        </p:txBody>
      </p:sp>
      <p:sp>
        <p:nvSpPr>
          <p:cNvPr id="18" name="bg object 18"/>
          <p:cNvSpPr/>
          <p:nvPr/>
        </p:nvSpPr>
        <p:spPr>
          <a:xfrm>
            <a:off x="8716815" y="8595250"/>
            <a:ext cx="2892425" cy="1692275"/>
          </a:xfrm>
          <a:custGeom>
            <a:avLst/>
            <a:gdLst/>
            <a:ahLst/>
            <a:cxnLst/>
            <a:rect l="l" t="t" r="r" b="b"/>
            <a:pathLst>
              <a:path w="2892425" h="1692275">
                <a:moveTo>
                  <a:pt x="2401122" y="1691748"/>
                </a:moveTo>
                <a:lnTo>
                  <a:pt x="0" y="1691748"/>
                </a:lnTo>
                <a:lnTo>
                  <a:pt x="1691748" y="0"/>
                </a:lnTo>
                <a:lnTo>
                  <a:pt x="2892309" y="1200560"/>
                </a:lnTo>
                <a:lnTo>
                  <a:pt x="2401122" y="1691748"/>
                </a:lnTo>
                <a:close/>
              </a:path>
            </a:pathLst>
          </a:custGeom>
          <a:solidFill>
            <a:srgbClr val="484B67"/>
          </a:solidFill>
        </p:spPr>
        <p:txBody>
          <a:bodyPr wrap="square" lIns="0" tIns="0" rIns="0" bIns="0" rtlCol="0"/>
          <a:lstStyle/>
          <a:p>
            <a:endParaRPr/>
          </a:p>
        </p:txBody>
      </p:sp>
      <p:sp>
        <p:nvSpPr>
          <p:cNvPr id="19" name="bg object 19"/>
          <p:cNvSpPr/>
          <p:nvPr/>
        </p:nvSpPr>
        <p:spPr>
          <a:xfrm>
            <a:off x="8132499" y="8057499"/>
            <a:ext cx="2371725" cy="2230120"/>
          </a:xfrm>
          <a:custGeom>
            <a:avLst/>
            <a:gdLst/>
            <a:ahLst/>
            <a:cxnLst/>
            <a:rect l="l" t="t" r="r" b="b"/>
            <a:pathLst>
              <a:path w="2371725" h="2230120">
                <a:moveTo>
                  <a:pt x="774403" y="2229499"/>
                </a:moveTo>
                <a:lnTo>
                  <a:pt x="490625" y="2229499"/>
                </a:lnTo>
                <a:lnTo>
                  <a:pt x="0" y="1740812"/>
                </a:lnTo>
                <a:lnTo>
                  <a:pt x="1738312" y="0"/>
                </a:lnTo>
                <a:lnTo>
                  <a:pt x="2371108" y="632795"/>
                </a:lnTo>
                <a:lnTo>
                  <a:pt x="774403" y="2229499"/>
                </a:lnTo>
                <a:close/>
              </a:path>
            </a:pathLst>
          </a:custGeom>
          <a:solidFill>
            <a:srgbClr val="6FB0D9"/>
          </a:solidFill>
        </p:spPr>
        <p:txBody>
          <a:bodyPr wrap="square" lIns="0" tIns="0" rIns="0" bIns="0" rtlCol="0"/>
          <a:lstStyle/>
          <a:p>
            <a:endParaRPr/>
          </a:p>
        </p:txBody>
      </p:sp>
      <p:sp>
        <p:nvSpPr>
          <p:cNvPr id="20" name="bg object 20"/>
          <p:cNvSpPr/>
          <p:nvPr/>
        </p:nvSpPr>
        <p:spPr>
          <a:xfrm>
            <a:off x="11900000" y="6900000"/>
            <a:ext cx="5772150" cy="3387090"/>
          </a:xfrm>
          <a:custGeom>
            <a:avLst/>
            <a:gdLst/>
            <a:ahLst/>
            <a:cxnLst/>
            <a:rect l="l" t="t" r="r" b="b"/>
            <a:pathLst>
              <a:path w="5772150" h="3387090">
                <a:moveTo>
                  <a:pt x="5271437" y="3387000"/>
                </a:moveTo>
                <a:lnTo>
                  <a:pt x="501140" y="3387000"/>
                </a:lnTo>
                <a:lnTo>
                  <a:pt x="0" y="2886076"/>
                </a:lnTo>
                <a:lnTo>
                  <a:pt x="2887321" y="0"/>
                </a:lnTo>
                <a:lnTo>
                  <a:pt x="5772144" y="2886076"/>
                </a:lnTo>
                <a:lnTo>
                  <a:pt x="5271437" y="3387000"/>
                </a:lnTo>
                <a:close/>
              </a:path>
            </a:pathLst>
          </a:custGeom>
          <a:solidFill>
            <a:srgbClr val="6FB0D9"/>
          </a:solidFill>
        </p:spPr>
        <p:txBody>
          <a:bodyPr wrap="square" lIns="0" tIns="0" rIns="0" bIns="0" rtlCol="0"/>
          <a:lstStyle/>
          <a:p>
            <a:endParaRPr/>
          </a:p>
        </p:txBody>
      </p:sp>
      <p:sp>
        <p:nvSpPr>
          <p:cNvPr id="21" name="bg object 21"/>
          <p:cNvSpPr/>
          <p:nvPr/>
        </p:nvSpPr>
        <p:spPr>
          <a:xfrm>
            <a:off x="0" y="0"/>
            <a:ext cx="2344420" cy="2506345"/>
          </a:xfrm>
          <a:custGeom>
            <a:avLst/>
            <a:gdLst/>
            <a:ahLst/>
            <a:cxnLst/>
            <a:rect l="l" t="t" r="r" b="b"/>
            <a:pathLst>
              <a:path w="2344420" h="2506345">
                <a:moveTo>
                  <a:pt x="271009" y="2506009"/>
                </a:moveTo>
                <a:lnTo>
                  <a:pt x="0" y="2234836"/>
                </a:lnTo>
                <a:lnTo>
                  <a:pt x="0" y="0"/>
                </a:lnTo>
                <a:lnTo>
                  <a:pt x="1909362" y="0"/>
                </a:lnTo>
                <a:lnTo>
                  <a:pt x="2343947" y="434322"/>
                </a:lnTo>
                <a:lnTo>
                  <a:pt x="271009" y="2506009"/>
                </a:lnTo>
                <a:close/>
              </a:path>
            </a:pathLst>
          </a:custGeom>
          <a:solidFill>
            <a:srgbClr val="6FB0D9"/>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7/2/2023</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0" y="0"/>
                </a:moveTo>
                <a:lnTo>
                  <a:pt x="18287999" y="0"/>
                </a:lnTo>
                <a:lnTo>
                  <a:pt x="18287999" y="10286999"/>
                </a:lnTo>
                <a:lnTo>
                  <a:pt x="0" y="10286999"/>
                </a:lnTo>
                <a:lnTo>
                  <a:pt x="0" y="0"/>
                </a:lnTo>
                <a:close/>
              </a:path>
            </a:pathLst>
          </a:custGeom>
          <a:solidFill>
            <a:srgbClr val="282937"/>
          </a:solidFill>
        </p:spPr>
        <p:txBody>
          <a:bodyPr wrap="square" lIns="0" tIns="0" rIns="0" bIns="0" rtlCol="0"/>
          <a:lstStyle/>
          <a:p>
            <a:endParaRPr/>
          </a:p>
        </p:txBody>
      </p:sp>
      <p:sp>
        <p:nvSpPr>
          <p:cNvPr id="2" name="Holder 2"/>
          <p:cNvSpPr>
            <a:spLocks noGrp="1"/>
          </p:cNvSpPr>
          <p:nvPr>
            <p:ph type="title"/>
          </p:nvPr>
        </p:nvSpPr>
        <p:spPr>
          <a:xfrm>
            <a:off x="8615449" y="1353342"/>
            <a:ext cx="5863590" cy="962660"/>
          </a:xfrm>
          <a:prstGeom prst="rect">
            <a:avLst/>
          </a:prstGeom>
        </p:spPr>
        <p:txBody>
          <a:bodyPr wrap="square" lIns="0" tIns="0" rIns="0" bIns="0">
            <a:spAutoFit/>
          </a:bodyPr>
          <a:lstStyle>
            <a:lvl1pPr>
              <a:defRPr sz="6150" b="0" i="0">
                <a:solidFill>
                  <a:schemeClr val="bg1"/>
                </a:solidFill>
                <a:latin typeface="Source Serif 4"/>
                <a:cs typeface="Source Serif 4"/>
              </a:defRPr>
            </a:lvl1pPr>
          </a:lstStyle>
          <a:p>
            <a:endParaRPr/>
          </a:p>
        </p:txBody>
      </p:sp>
      <p:sp>
        <p:nvSpPr>
          <p:cNvPr id="3" name="Holder 3"/>
          <p:cNvSpPr>
            <a:spLocks noGrp="1"/>
          </p:cNvSpPr>
          <p:nvPr>
            <p:ph type="body" idx="1"/>
          </p:nvPr>
        </p:nvSpPr>
        <p:spPr>
          <a:xfrm>
            <a:off x="4175108" y="4113080"/>
            <a:ext cx="9937783" cy="3248659"/>
          </a:xfrm>
          <a:prstGeom prst="rect">
            <a:avLst/>
          </a:prstGeom>
        </p:spPr>
        <p:txBody>
          <a:bodyPr wrap="square" lIns="0" tIns="0" rIns="0" bIns="0">
            <a:spAutoFit/>
          </a:bodyPr>
          <a:lstStyle>
            <a:lvl1pPr>
              <a:defRPr sz="3500" b="0" i="0">
                <a:solidFill>
                  <a:schemeClr val="bg1"/>
                </a:solidFill>
                <a:latin typeface="Trebuchet MS"/>
                <a:cs typeface="Trebuchet MS"/>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7/2/2023</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5.xml"/><Relationship Id="rId7" Type="http://schemas.microsoft.com/office/2007/relationships/hdphoto" Target="../media/hdphoto1.wdp"/><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4.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8.png"/><Relationship Id="rId5" Type="http://schemas.openxmlformats.org/officeDocument/2006/relationships/image" Target="NULL"/><Relationship Id="rId4"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28600" y="-56147"/>
            <a:ext cx="9296399" cy="2729658"/>
          </a:xfrm>
          <a:prstGeom prst="rect">
            <a:avLst/>
          </a:prstGeom>
        </p:spPr>
        <p:txBody>
          <a:bodyPr vert="horz" wrap="square" lIns="0" tIns="182245" rIns="0" bIns="0" rtlCol="0">
            <a:spAutoFit/>
          </a:bodyPr>
          <a:lstStyle/>
          <a:p>
            <a:pPr marL="12700" marR="5080">
              <a:lnSpc>
                <a:spcPts val="6670"/>
              </a:lnSpc>
              <a:spcBef>
                <a:spcPts val="1435"/>
              </a:spcBef>
            </a:pPr>
            <a:r>
              <a:rPr sz="5400" dirty="0">
                <a:solidFill>
                  <a:srgbClr val="FFFFFF"/>
                </a:solidFill>
                <a:latin typeface="Source Serif 4"/>
                <a:cs typeface="Source Serif 4"/>
              </a:rPr>
              <a:t>Southwest</a:t>
            </a:r>
            <a:r>
              <a:rPr sz="5400" spc="-210" dirty="0">
                <a:solidFill>
                  <a:srgbClr val="FFFFFF"/>
                </a:solidFill>
                <a:latin typeface="Source Serif 4"/>
                <a:cs typeface="Source Serif 4"/>
              </a:rPr>
              <a:t> </a:t>
            </a:r>
            <a:r>
              <a:rPr sz="5400" spc="-10" dirty="0">
                <a:solidFill>
                  <a:srgbClr val="FFFFFF"/>
                </a:solidFill>
                <a:latin typeface="Source Serif 4"/>
                <a:cs typeface="Source Serif 4"/>
              </a:rPr>
              <a:t>Airlines </a:t>
            </a:r>
            <a:r>
              <a:rPr sz="5400" spc="-60" dirty="0">
                <a:solidFill>
                  <a:srgbClr val="FFFFFF"/>
                </a:solidFill>
                <a:latin typeface="Source Serif 4"/>
                <a:cs typeface="Source Serif 4"/>
              </a:rPr>
              <a:t>Changes</a:t>
            </a:r>
            <a:r>
              <a:rPr sz="5400" spc="-280" dirty="0">
                <a:solidFill>
                  <a:srgbClr val="FFFFFF"/>
                </a:solidFill>
                <a:latin typeface="Source Serif 4"/>
                <a:cs typeface="Source Serif 4"/>
              </a:rPr>
              <a:t> </a:t>
            </a:r>
            <a:r>
              <a:rPr sz="5400" spc="-110" dirty="0">
                <a:solidFill>
                  <a:srgbClr val="FFFFFF"/>
                </a:solidFill>
                <a:latin typeface="Source Serif 4"/>
                <a:cs typeface="Source Serif 4"/>
              </a:rPr>
              <a:t>Management </a:t>
            </a:r>
            <a:r>
              <a:rPr sz="5400" spc="95" dirty="0">
                <a:solidFill>
                  <a:srgbClr val="FFFFFF"/>
                </a:solidFill>
                <a:latin typeface="Source Serif 4"/>
                <a:cs typeface="Source Serif 4"/>
              </a:rPr>
              <a:t>Strategy</a:t>
            </a:r>
            <a:r>
              <a:rPr sz="5400" spc="-170" dirty="0">
                <a:solidFill>
                  <a:srgbClr val="FFFFFF"/>
                </a:solidFill>
                <a:latin typeface="Source Serif 4"/>
                <a:cs typeface="Source Serif 4"/>
              </a:rPr>
              <a:t> </a:t>
            </a:r>
            <a:r>
              <a:rPr sz="5400" spc="-80" dirty="0">
                <a:solidFill>
                  <a:srgbClr val="FFFFFF"/>
                </a:solidFill>
                <a:latin typeface="Source Serif 4"/>
                <a:cs typeface="Source Serif 4"/>
              </a:rPr>
              <a:t>Focus</a:t>
            </a:r>
            <a:r>
              <a:rPr lang="en-US" sz="5400" spc="-80" dirty="0">
                <a:solidFill>
                  <a:srgbClr val="FFFFFF"/>
                </a:solidFill>
                <a:latin typeface="Source Serif 4"/>
                <a:cs typeface="Source Serif 4"/>
              </a:rPr>
              <a:t>ing</a:t>
            </a:r>
            <a:r>
              <a:rPr sz="5400" spc="-170" dirty="0">
                <a:solidFill>
                  <a:srgbClr val="FFFFFF"/>
                </a:solidFill>
                <a:latin typeface="Source Serif 4"/>
                <a:cs typeface="Source Serif 4"/>
              </a:rPr>
              <a:t> </a:t>
            </a:r>
            <a:r>
              <a:rPr sz="5400" spc="-25" dirty="0">
                <a:solidFill>
                  <a:srgbClr val="FFFFFF"/>
                </a:solidFill>
                <a:latin typeface="Source Serif 4"/>
                <a:cs typeface="Source Serif 4"/>
              </a:rPr>
              <a:t>on </a:t>
            </a:r>
            <a:r>
              <a:rPr sz="5400" spc="-10" dirty="0">
                <a:solidFill>
                  <a:srgbClr val="FFFFFF"/>
                </a:solidFill>
                <a:latin typeface="Source Serif 4"/>
                <a:cs typeface="Source Serif 4"/>
              </a:rPr>
              <a:t>Customer</a:t>
            </a:r>
            <a:r>
              <a:rPr sz="5400" spc="-320" dirty="0">
                <a:solidFill>
                  <a:srgbClr val="FFFFFF"/>
                </a:solidFill>
                <a:latin typeface="Source Serif 4"/>
                <a:cs typeface="Source Serif 4"/>
              </a:rPr>
              <a:t> </a:t>
            </a:r>
            <a:r>
              <a:rPr sz="5400" spc="-10" dirty="0">
                <a:solidFill>
                  <a:srgbClr val="FFFFFF"/>
                </a:solidFill>
                <a:latin typeface="Source Serif 4"/>
                <a:cs typeface="Source Serif 4"/>
              </a:rPr>
              <a:t>Orientation</a:t>
            </a:r>
            <a:endParaRPr sz="5400" dirty="0">
              <a:latin typeface="Source Serif 4"/>
              <a:cs typeface="Source Serif 4"/>
            </a:endParaRPr>
          </a:p>
        </p:txBody>
      </p:sp>
      <p:pic>
        <p:nvPicPr>
          <p:cNvPr id="13" name="Picture 12">
            <a:extLst>
              <a:ext uri="{FF2B5EF4-FFF2-40B4-BE49-F238E27FC236}">
                <a16:creationId xmlns:a16="http://schemas.microsoft.com/office/drawing/2014/main" id="{E6F0EEF6-71EC-45EF-B6E5-8E558D123981}"/>
              </a:ext>
            </a:extLst>
          </p:cNvPr>
          <p:cNvPicPr>
            <a:picLocks noChangeAspect="1"/>
          </p:cNvPicPr>
          <p:nvPr/>
        </p:nvPicPr>
        <p:blipFill>
          <a:blip r:embed="rId5"/>
          <a:stretch>
            <a:fillRect/>
          </a:stretch>
        </p:blipFill>
        <p:spPr>
          <a:xfrm>
            <a:off x="0" y="2857500"/>
            <a:ext cx="6934200" cy="10947905"/>
          </a:xfrm>
          <a:prstGeom prst="rect">
            <a:avLst/>
          </a:prstGeom>
        </p:spPr>
      </p:pic>
      <p:pic>
        <p:nvPicPr>
          <p:cNvPr id="14" name="Picture 13">
            <a:extLst>
              <a:ext uri="{FF2B5EF4-FFF2-40B4-BE49-F238E27FC236}">
                <a16:creationId xmlns:a16="http://schemas.microsoft.com/office/drawing/2014/main" id="{94C49289-E2E0-4EC2-BDE7-75BDB6D82B30}"/>
              </a:ext>
            </a:extLst>
          </p:cNvPr>
          <p:cNvPicPr>
            <a:picLocks noChangeAspect="1"/>
          </p:cNvPicPr>
          <p:nvPr/>
        </p:nvPicPr>
        <p:blipFill>
          <a:blip r:embed="rId6">
            <a:duotone>
              <a:prstClr val="black"/>
              <a:schemeClr val="accent1">
                <a:tint val="45000"/>
                <a:satMod val="400000"/>
              </a:schemeClr>
            </a:duotone>
            <a:extLst>
              <a:ext uri="{BEBA8EAE-BF5A-486C-A8C5-ECC9F3942E4B}">
                <a14:imgProps xmlns:a14="http://schemas.microsoft.com/office/drawing/2010/main">
                  <a14:imgLayer r:embed="rId7">
                    <a14:imgEffect>
                      <a14:saturation sat="300000"/>
                    </a14:imgEffect>
                  </a14:imgLayer>
                </a14:imgProps>
              </a:ext>
            </a:extLst>
          </a:blip>
          <a:stretch>
            <a:fillRect/>
          </a:stretch>
        </p:blipFill>
        <p:spPr>
          <a:xfrm>
            <a:off x="11561066" y="404943"/>
            <a:ext cx="6705598" cy="681989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5" name="TextBox 14">
            <a:extLst>
              <a:ext uri="{FF2B5EF4-FFF2-40B4-BE49-F238E27FC236}">
                <a16:creationId xmlns:a16="http://schemas.microsoft.com/office/drawing/2014/main" id="{A0AC358D-59C1-44B7-A564-F49B267D5685}"/>
              </a:ext>
            </a:extLst>
          </p:cNvPr>
          <p:cNvSpPr txBox="1"/>
          <p:nvPr/>
        </p:nvSpPr>
        <p:spPr>
          <a:xfrm>
            <a:off x="14401800" y="403419"/>
            <a:ext cx="3657600" cy="584775"/>
          </a:xfrm>
          <a:prstGeom prst="rect">
            <a:avLst/>
          </a:prstGeom>
          <a:noFill/>
        </p:spPr>
        <p:txBody>
          <a:bodyPr wrap="square" rtlCol="0">
            <a:spAutoFit/>
          </a:bodyPr>
          <a:lstStyle/>
          <a:p>
            <a:r>
              <a:rPr lang="en-US" sz="3200" b="1" dirty="0">
                <a:solidFill>
                  <a:schemeClr val="tx1"/>
                </a:solidFill>
                <a:latin typeface="Imprint MT Shadow" panose="04020605060303030202" pitchFamily="82" charset="0"/>
              </a:rPr>
              <a:t>Background</a:t>
            </a:r>
            <a:endParaRPr lang="en-VC" sz="3200" b="1" dirty="0">
              <a:solidFill>
                <a:schemeClr val="tx1"/>
              </a:solidFill>
              <a:latin typeface="Imprint MT Shadow" panose="04020605060303030202" pitchFamily="82" charset="0"/>
            </a:endParaRPr>
          </a:p>
        </p:txBody>
      </p:sp>
      <p:pic>
        <p:nvPicPr>
          <p:cNvPr id="16" name="Picture 15">
            <a:extLst>
              <a:ext uri="{FF2B5EF4-FFF2-40B4-BE49-F238E27FC236}">
                <a16:creationId xmlns:a16="http://schemas.microsoft.com/office/drawing/2014/main" id="{AF5798FE-EA68-43AC-BF53-108C009F0917}"/>
              </a:ext>
            </a:extLst>
          </p:cNvPr>
          <p:cNvPicPr>
            <a:picLocks noChangeAspect="1"/>
          </p:cNvPicPr>
          <p:nvPr/>
        </p:nvPicPr>
        <p:blipFill>
          <a:blip r:embed="rId8"/>
          <a:stretch>
            <a:fillRect/>
          </a:stretch>
        </p:blipFill>
        <p:spPr>
          <a:xfrm>
            <a:off x="6057899" y="2857500"/>
            <a:ext cx="6705598" cy="77741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9" name="Audio 28">
            <a:hlinkClick r:id="" action="ppaction://media"/>
            <a:extLst>
              <a:ext uri="{FF2B5EF4-FFF2-40B4-BE49-F238E27FC236}">
                <a16:creationId xmlns:a16="http://schemas.microsoft.com/office/drawing/2014/main" id="{AC731937-C815-52FE-9007-2BA0CDD376F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5724"/>
    </mc:Choice>
    <mc:Fallback>
      <p:transition spd="slow" advTm="175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object 14"/>
          <p:cNvSpPr txBox="1"/>
          <p:nvPr/>
        </p:nvSpPr>
        <p:spPr>
          <a:xfrm>
            <a:off x="11942905" y="3590812"/>
            <a:ext cx="5979160" cy="428322"/>
          </a:xfrm>
          <a:prstGeom prst="rect">
            <a:avLst/>
          </a:prstGeom>
        </p:spPr>
        <p:txBody>
          <a:bodyPr vert="horz" wrap="square" lIns="0" tIns="12700" rIns="0" bIns="0" rtlCol="0">
            <a:spAutoFit/>
          </a:bodyPr>
          <a:lstStyle/>
          <a:p>
            <a:pPr marL="12700" marR="5080" indent="843915" algn="r">
              <a:lnSpc>
                <a:spcPct val="99900"/>
              </a:lnSpc>
              <a:spcBef>
                <a:spcPts val="100"/>
              </a:spcBef>
            </a:pPr>
            <a:r>
              <a:rPr sz="2700" spc="-35" dirty="0">
                <a:solidFill>
                  <a:srgbClr val="FFFFFF"/>
                </a:solidFill>
                <a:latin typeface="Trebuchet MS"/>
                <a:cs typeface="Trebuchet MS"/>
              </a:rPr>
              <a:t>.</a:t>
            </a:r>
            <a:endParaRPr sz="2700" dirty="0">
              <a:latin typeface="Trebuchet MS"/>
              <a:cs typeface="Trebuchet MS"/>
            </a:endParaRPr>
          </a:p>
        </p:txBody>
      </p:sp>
      <p:pic>
        <p:nvPicPr>
          <p:cNvPr id="17" name="Picture 16">
            <a:extLst>
              <a:ext uri="{FF2B5EF4-FFF2-40B4-BE49-F238E27FC236}">
                <a16:creationId xmlns:a16="http://schemas.microsoft.com/office/drawing/2014/main" id="{FB604D1B-1575-4C90-948A-A929CEBAD972}"/>
              </a:ext>
            </a:extLst>
          </p:cNvPr>
          <p:cNvPicPr>
            <a:picLocks noChangeAspect="1"/>
          </p:cNvPicPr>
          <p:nvPr/>
        </p:nvPicPr>
        <p:blipFill>
          <a:blip r:embed="rId5">
            <a:alphaModFix amt="70000"/>
          </a:blip>
          <a:stretch>
            <a:fillRect/>
          </a:stretch>
        </p:blipFill>
        <p:spPr>
          <a:xfrm>
            <a:off x="31825" y="4019134"/>
            <a:ext cx="7283375" cy="6364226"/>
          </a:xfrm>
          <a:prstGeom prst="rect">
            <a:avLst/>
          </a:prstGeom>
        </p:spPr>
      </p:pic>
      <p:sp>
        <p:nvSpPr>
          <p:cNvPr id="22" name="TextBox 21">
            <a:extLst>
              <a:ext uri="{FF2B5EF4-FFF2-40B4-BE49-F238E27FC236}">
                <a16:creationId xmlns:a16="http://schemas.microsoft.com/office/drawing/2014/main" id="{A35FF4FD-9F0E-4818-996A-B543C438F8B1}"/>
              </a:ext>
            </a:extLst>
          </p:cNvPr>
          <p:cNvSpPr txBox="1"/>
          <p:nvPr/>
        </p:nvSpPr>
        <p:spPr>
          <a:xfrm>
            <a:off x="89904" y="266700"/>
            <a:ext cx="7569847" cy="1754326"/>
          </a:xfrm>
          <a:prstGeom prst="rect">
            <a:avLst/>
          </a:prstGeom>
          <a:noFill/>
        </p:spPr>
        <p:txBody>
          <a:bodyPr wrap="square">
            <a:spAutoFit/>
          </a:bodyPr>
          <a:lstStyle/>
          <a:p>
            <a:r>
              <a:rPr lang="en-US" sz="5400" dirty="0">
                <a:ln w="0"/>
                <a:solidFill>
                  <a:schemeClr val="accent1"/>
                </a:solidFill>
                <a:effectLst>
                  <a:outerShdw blurRad="38100" dist="25400" dir="5400000" algn="ctr" rotWithShape="0">
                    <a:srgbClr val="6E747A">
                      <a:alpha val="43000"/>
                    </a:srgbClr>
                  </a:outerShdw>
                </a:effectLst>
                <a:latin typeface="Source Serif 4"/>
              </a:rPr>
              <a:t>Customer Centric Approach</a:t>
            </a:r>
            <a:endParaRPr lang="en-VC" sz="5400" dirty="0">
              <a:ln w="0"/>
              <a:solidFill>
                <a:schemeClr val="accent1"/>
              </a:solidFill>
              <a:effectLst>
                <a:outerShdw blurRad="38100" dist="25400" dir="5400000" algn="ctr" rotWithShape="0">
                  <a:srgbClr val="6E747A">
                    <a:alpha val="43000"/>
                  </a:srgbClr>
                </a:outerShdw>
              </a:effectLst>
              <a:latin typeface="Source Serif 4"/>
            </a:endParaRPr>
          </a:p>
        </p:txBody>
      </p:sp>
      <p:pic>
        <p:nvPicPr>
          <p:cNvPr id="25" name="Picture 24">
            <a:extLst>
              <a:ext uri="{FF2B5EF4-FFF2-40B4-BE49-F238E27FC236}">
                <a16:creationId xmlns:a16="http://schemas.microsoft.com/office/drawing/2014/main" id="{E6FABBB8-D985-4F27-95C4-D4FA1CB1D94F}"/>
              </a:ext>
            </a:extLst>
          </p:cNvPr>
          <p:cNvPicPr>
            <a:picLocks noChangeAspect="1"/>
          </p:cNvPicPr>
          <p:nvPr/>
        </p:nvPicPr>
        <p:blipFill>
          <a:blip r:embed="rId6"/>
          <a:stretch>
            <a:fillRect/>
          </a:stretch>
        </p:blipFill>
        <p:spPr>
          <a:xfrm>
            <a:off x="7565848" y="33234"/>
            <a:ext cx="10644440" cy="10253766"/>
          </a:xfrm>
          <a:prstGeom prst="rect">
            <a:avLst/>
          </a:prstGeom>
        </p:spPr>
      </p:pic>
      <p:pic>
        <p:nvPicPr>
          <p:cNvPr id="26" name="Audio 25">
            <a:hlinkClick r:id="" action="ppaction://media"/>
            <a:extLst>
              <a:ext uri="{FF2B5EF4-FFF2-40B4-BE49-F238E27FC236}">
                <a16:creationId xmlns:a16="http://schemas.microsoft.com/office/drawing/2014/main" id="{BC084075-5EAC-A957-F03E-1A9913A319F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815"/>
    </mc:Choice>
    <mc:Fallback>
      <p:transition spd="slow" advTm="188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3289187" y="0"/>
            <a:ext cx="3388360" cy="1694180"/>
          </a:xfrm>
          <a:custGeom>
            <a:avLst/>
            <a:gdLst/>
            <a:ahLst/>
            <a:cxnLst/>
            <a:rect l="l" t="t" r="r" b="b"/>
            <a:pathLst>
              <a:path w="3388359" h="1694180">
                <a:moveTo>
                  <a:pt x="1694124" y="1694124"/>
                </a:moveTo>
                <a:lnTo>
                  <a:pt x="0" y="0"/>
                </a:lnTo>
                <a:lnTo>
                  <a:pt x="3388249" y="0"/>
                </a:lnTo>
                <a:lnTo>
                  <a:pt x="1694124" y="1694124"/>
                </a:lnTo>
                <a:close/>
              </a:path>
            </a:pathLst>
          </a:custGeom>
          <a:solidFill>
            <a:srgbClr val="6FB0D9"/>
          </a:solidFill>
        </p:spPr>
        <p:txBody>
          <a:bodyPr wrap="square" lIns="0" tIns="0" rIns="0" bIns="0" rtlCol="0"/>
          <a:lstStyle/>
          <a:p>
            <a:endParaRPr/>
          </a:p>
        </p:txBody>
      </p:sp>
      <p:grpSp>
        <p:nvGrpSpPr>
          <p:cNvPr id="3" name="object 3"/>
          <p:cNvGrpSpPr/>
          <p:nvPr/>
        </p:nvGrpSpPr>
        <p:grpSpPr>
          <a:xfrm>
            <a:off x="0" y="3157499"/>
            <a:ext cx="1786889" cy="3476625"/>
            <a:chOff x="0" y="3157499"/>
            <a:chExt cx="1786889" cy="3476625"/>
          </a:xfrm>
        </p:grpSpPr>
        <p:sp>
          <p:nvSpPr>
            <p:cNvPr id="4" name="object 4"/>
            <p:cNvSpPr/>
            <p:nvPr/>
          </p:nvSpPr>
          <p:spPr>
            <a:xfrm>
              <a:off x="0" y="3695251"/>
              <a:ext cx="1786889" cy="2939415"/>
            </a:xfrm>
            <a:custGeom>
              <a:avLst/>
              <a:gdLst/>
              <a:ahLst/>
              <a:cxnLst/>
              <a:rect l="l" t="t" r="r" b="b"/>
              <a:pathLst>
                <a:path w="1786889" h="2939415">
                  <a:moveTo>
                    <a:pt x="48313" y="2938872"/>
                  </a:moveTo>
                  <a:lnTo>
                    <a:pt x="0" y="2890560"/>
                  </a:lnTo>
                  <a:lnTo>
                    <a:pt x="0" y="586063"/>
                  </a:lnTo>
                  <a:lnTo>
                    <a:pt x="586063" y="0"/>
                  </a:lnTo>
                  <a:lnTo>
                    <a:pt x="1786624" y="1200560"/>
                  </a:lnTo>
                  <a:lnTo>
                    <a:pt x="48313" y="2938872"/>
                  </a:lnTo>
                  <a:close/>
                </a:path>
              </a:pathLst>
            </a:custGeom>
            <a:solidFill>
              <a:srgbClr val="484B67"/>
            </a:solidFill>
          </p:spPr>
          <p:txBody>
            <a:bodyPr wrap="square" lIns="0" tIns="0" rIns="0" bIns="0" rtlCol="0"/>
            <a:lstStyle/>
            <a:p>
              <a:endParaRPr/>
            </a:p>
          </p:txBody>
        </p:sp>
        <p:sp>
          <p:nvSpPr>
            <p:cNvPr id="5" name="object 5"/>
            <p:cNvSpPr/>
            <p:nvPr/>
          </p:nvSpPr>
          <p:spPr>
            <a:xfrm>
              <a:off x="0" y="3157499"/>
              <a:ext cx="681355" cy="1314450"/>
            </a:xfrm>
            <a:custGeom>
              <a:avLst/>
              <a:gdLst/>
              <a:ahLst/>
              <a:cxnLst/>
              <a:rect l="l" t="t" r="r" b="b"/>
              <a:pathLst>
                <a:path w="681355" h="1314450">
                  <a:moveTo>
                    <a:pt x="0" y="1313904"/>
                  </a:moveTo>
                  <a:lnTo>
                    <a:pt x="0" y="48312"/>
                  </a:lnTo>
                  <a:lnTo>
                    <a:pt x="48312" y="0"/>
                  </a:lnTo>
                  <a:lnTo>
                    <a:pt x="681108" y="632795"/>
                  </a:lnTo>
                  <a:lnTo>
                    <a:pt x="0" y="1313904"/>
                  </a:lnTo>
                  <a:close/>
                </a:path>
              </a:pathLst>
            </a:custGeom>
            <a:solidFill>
              <a:srgbClr val="6FB0D9"/>
            </a:solidFill>
          </p:spPr>
          <p:txBody>
            <a:bodyPr wrap="square" lIns="0" tIns="0" rIns="0" bIns="0" rtlCol="0"/>
            <a:lstStyle/>
            <a:p>
              <a:endParaRPr/>
            </a:p>
          </p:txBody>
        </p:sp>
      </p:grpSp>
      <p:sp>
        <p:nvSpPr>
          <p:cNvPr id="12" name="object 12"/>
          <p:cNvSpPr txBox="1">
            <a:spLocks noGrp="1"/>
          </p:cNvSpPr>
          <p:nvPr>
            <p:ph type="title"/>
          </p:nvPr>
        </p:nvSpPr>
        <p:spPr>
          <a:xfrm>
            <a:off x="9528236" y="763739"/>
            <a:ext cx="6981875" cy="959237"/>
          </a:xfrm>
          <a:prstGeom prst="rect">
            <a:avLst/>
          </a:prstGeom>
        </p:spPr>
        <p:txBody>
          <a:bodyPr vert="horz" wrap="square" lIns="0" tIns="12700" rIns="0" bIns="0" rtlCol="0">
            <a:spAutoFit/>
          </a:bodyPr>
          <a:lstStyle/>
          <a:p>
            <a:pPr marL="12700">
              <a:lnSpc>
                <a:spcPct val="100000"/>
              </a:lnSpc>
              <a:spcBef>
                <a:spcPts val="100"/>
              </a:spcBef>
            </a:pPr>
            <a:r>
              <a:rPr lang="en-US" spc="-20" dirty="0"/>
              <a:t>Change Management </a:t>
            </a:r>
            <a:endParaRPr spc="-20" dirty="0"/>
          </a:p>
        </p:txBody>
      </p:sp>
      <p:sp>
        <p:nvSpPr>
          <p:cNvPr id="13" name="object 13"/>
          <p:cNvSpPr txBox="1"/>
          <p:nvPr/>
        </p:nvSpPr>
        <p:spPr>
          <a:xfrm>
            <a:off x="9144000" y="4434526"/>
            <a:ext cx="8458200" cy="4813497"/>
          </a:xfrm>
          <a:prstGeom prst="rect">
            <a:avLst/>
          </a:prstGeom>
        </p:spPr>
        <p:txBody>
          <a:bodyPr vert="horz" wrap="square" lIns="0" tIns="12065" rIns="0" bIns="0" rtlCol="0">
            <a:spAutoFit/>
          </a:bodyPr>
          <a:lstStyle/>
          <a:p>
            <a:pPr marL="469900" marR="5080" indent="-457200">
              <a:lnSpc>
                <a:spcPct val="100099"/>
              </a:lnSpc>
              <a:spcBef>
                <a:spcPts val="95"/>
              </a:spcBef>
              <a:buFont typeface="Arial" panose="020B0604020202020204" pitchFamily="34" charset="0"/>
              <a:buChar char="•"/>
            </a:pPr>
            <a:endParaRPr lang="en-US" sz="4000" spc="-25" dirty="0">
              <a:solidFill>
                <a:srgbClr val="FFFFFF"/>
              </a:solidFill>
              <a:latin typeface="Trebuchet MS"/>
              <a:cs typeface="Trebuchet MS"/>
            </a:endParaRPr>
          </a:p>
          <a:p>
            <a:pPr marL="469900" marR="5080" indent="-457200" algn="l">
              <a:lnSpc>
                <a:spcPct val="100099"/>
              </a:lnSpc>
              <a:spcBef>
                <a:spcPts val="95"/>
              </a:spcBef>
              <a:buFont typeface="Arial" panose="020B0604020202020204" pitchFamily="34" charset="0"/>
              <a:buChar char="•"/>
            </a:pPr>
            <a:r>
              <a:rPr lang="en-US" sz="4000" spc="-70" dirty="0">
                <a:solidFill>
                  <a:srgbClr val="FFFFFF"/>
                </a:solidFill>
                <a:latin typeface="Trebuchet MS"/>
                <a:cs typeface="Trebuchet MS"/>
              </a:rPr>
              <a:t>Building a change management team</a:t>
            </a:r>
          </a:p>
          <a:p>
            <a:pPr marL="469900" marR="5080" indent="-457200" algn="l">
              <a:lnSpc>
                <a:spcPct val="100099"/>
              </a:lnSpc>
              <a:spcBef>
                <a:spcPts val="95"/>
              </a:spcBef>
              <a:buFont typeface="Arial" panose="020B0604020202020204" pitchFamily="34" charset="0"/>
              <a:buChar char="•"/>
            </a:pPr>
            <a:r>
              <a:rPr lang="en-US" sz="4000" spc="-70" dirty="0">
                <a:solidFill>
                  <a:srgbClr val="FFFFFF"/>
                </a:solidFill>
                <a:latin typeface="Trebuchet MS"/>
                <a:cs typeface="Trebuchet MS"/>
              </a:rPr>
              <a:t>Developing a Change Strategy</a:t>
            </a:r>
            <a:endParaRPr lang="en-US" sz="4000" spc="-25" dirty="0">
              <a:solidFill>
                <a:srgbClr val="FFFFFF"/>
              </a:solidFill>
              <a:latin typeface="Trebuchet MS"/>
              <a:cs typeface="Trebuchet MS"/>
            </a:endParaRPr>
          </a:p>
          <a:p>
            <a:pPr marL="469900" marR="5080" indent="-457200">
              <a:lnSpc>
                <a:spcPct val="100099"/>
              </a:lnSpc>
              <a:spcBef>
                <a:spcPts val="95"/>
              </a:spcBef>
              <a:buFont typeface="Arial" panose="020B0604020202020204" pitchFamily="34" charset="0"/>
              <a:buChar char="•"/>
            </a:pPr>
            <a:r>
              <a:rPr lang="en-US" sz="4000" spc="-25" dirty="0">
                <a:solidFill>
                  <a:srgbClr val="FFFFFF"/>
                </a:solidFill>
                <a:latin typeface="Trebuchet MS"/>
                <a:cs typeface="Trebuchet MS"/>
              </a:rPr>
              <a:t>Leadership and change agents </a:t>
            </a:r>
          </a:p>
          <a:p>
            <a:pPr marL="469900" marR="5080" indent="-457200">
              <a:lnSpc>
                <a:spcPct val="100099"/>
              </a:lnSpc>
              <a:spcBef>
                <a:spcPts val="95"/>
              </a:spcBef>
              <a:buFont typeface="Arial" panose="020B0604020202020204" pitchFamily="34" charset="0"/>
              <a:buChar char="•"/>
            </a:pPr>
            <a:r>
              <a:rPr lang="en-US" sz="4000" spc="-25" dirty="0">
                <a:solidFill>
                  <a:srgbClr val="FFFFFF"/>
                </a:solidFill>
                <a:latin typeface="Trebuchet MS"/>
                <a:cs typeface="Trebuchet MS"/>
              </a:rPr>
              <a:t>Politics and culture </a:t>
            </a:r>
          </a:p>
          <a:p>
            <a:pPr marL="469900" marR="5080" indent="-457200">
              <a:lnSpc>
                <a:spcPct val="100099"/>
              </a:lnSpc>
              <a:spcBef>
                <a:spcPts val="95"/>
              </a:spcBef>
              <a:buFont typeface="Arial" panose="020B0604020202020204" pitchFamily="34" charset="0"/>
              <a:buChar char="•"/>
            </a:pPr>
            <a:r>
              <a:rPr lang="en-US" sz="4000" spc="-25" dirty="0">
                <a:solidFill>
                  <a:srgbClr val="FFFFFF"/>
                </a:solidFill>
                <a:latin typeface="Trebuchet MS"/>
                <a:cs typeface="Trebuchet MS"/>
              </a:rPr>
              <a:t>Power</a:t>
            </a:r>
          </a:p>
          <a:p>
            <a:pPr marL="12700" marR="5080">
              <a:lnSpc>
                <a:spcPct val="100099"/>
              </a:lnSpc>
              <a:spcBef>
                <a:spcPts val="95"/>
              </a:spcBef>
            </a:pPr>
            <a:endParaRPr sz="2700" dirty="0">
              <a:latin typeface="Trebuchet MS"/>
              <a:cs typeface="Trebuchet MS"/>
            </a:endParaRPr>
          </a:p>
        </p:txBody>
      </p:sp>
      <p:sp>
        <p:nvSpPr>
          <p:cNvPr id="14" name="object 14"/>
          <p:cNvSpPr/>
          <p:nvPr/>
        </p:nvSpPr>
        <p:spPr>
          <a:xfrm>
            <a:off x="9447299" y="2656739"/>
            <a:ext cx="3571875" cy="95250"/>
          </a:xfrm>
          <a:custGeom>
            <a:avLst/>
            <a:gdLst/>
            <a:ahLst/>
            <a:cxnLst/>
            <a:rect l="l" t="t" r="r" b="b"/>
            <a:pathLst>
              <a:path w="3571875" h="95250">
                <a:moveTo>
                  <a:pt x="3571874" y="95249"/>
                </a:moveTo>
                <a:lnTo>
                  <a:pt x="0" y="95249"/>
                </a:lnTo>
                <a:lnTo>
                  <a:pt x="0" y="0"/>
                </a:lnTo>
                <a:lnTo>
                  <a:pt x="3571874" y="0"/>
                </a:lnTo>
                <a:lnTo>
                  <a:pt x="3571874" y="95249"/>
                </a:lnTo>
                <a:close/>
              </a:path>
            </a:pathLst>
          </a:custGeom>
          <a:solidFill>
            <a:srgbClr val="6FB0D9"/>
          </a:solidFill>
        </p:spPr>
        <p:txBody>
          <a:bodyPr wrap="square" lIns="0" tIns="0" rIns="0" bIns="0" rtlCol="0"/>
          <a:lstStyle/>
          <a:p>
            <a:endParaRPr/>
          </a:p>
        </p:txBody>
      </p:sp>
      <p:pic>
        <p:nvPicPr>
          <p:cNvPr id="24" name="Picture 23">
            <a:extLst>
              <a:ext uri="{FF2B5EF4-FFF2-40B4-BE49-F238E27FC236}">
                <a16:creationId xmlns:a16="http://schemas.microsoft.com/office/drawing/2014/main" id="{1D4FABA3-E6DD-47E5-B722-5D331B8658FC}"/>
              </a:ext>
            </a:extLst>
          </p:cNvPr>
          <p:cNvPicPr>
            <a:picLocks noChangeAspect="1"/>
          </p:cNvPicPr>
          <p:nvPr/>
        </p:nvPicPr>
        <p:blipFill>
          <a:blip r:embed="rId5"/>
          <a:stretch>
            <a:fillRect/>
          </a:stretch>
        </p:blipFill>
        <p:spPr>
          <a:xfrm>
            <a:off x="0" y="0"/>
            <a:ext cx="7585397" cy="763905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7" name="Audio 26">
            <a:hlinkClick r:id="" action="ppaction://media"/>
            <a:extLst>
              <a:ext uri="{FF2B5EF4-FFF2-40B4-BE49-F238E27FC236}">
                <a16:creationId xmlns:a16="http://schemas.microsoft.com/office/drawing/2014/main" id="{3FCA96DF-74B4-4368-93A3-284328D5AC3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4967061" y="7200900"/>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6823"/>
    </mc:Choice>
    <mc:Fallback>
      <p:transition spd="slow" advTm="116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1371777" y="0"/>
            <a:ext cx="3476625" cy="1929764"/>
            <a:chOff x="11371777" y="0"/>
            <a:chExt cx="3476625" cy="1929764"/>
          </a:xfrm>
        </p:grpSpPr>
        <p:sp>
          <p:nvSpPr>
            <p:cNvPr id="3" name="object 3"/>
            <p:cNvSpPr/>
            <p:nvPr/>
          </p:nvSpPr>
          <p:spPr>
            <a:xfrm>
              <a:off x="11907027" y="0"/>
              <a:ext cx="2941955" cy="1929764"/>
            </a:xfrm>
            <a:custGeom>
              <a:avLst/>
              <a:gdLst/>
              <a:ahLst/>
              <a:cxnLst/>
              <a:rect l="l" t="t" r="r" b="b"/>
              <a:pathLst>
                <a:path w="2941955" h="1929764">
                  <a:moveTo>
                    <a:pt x="1203062" y="1929681"/>
                  </a:moveTo>
                  <a:lnTo>
                    <a:pt x="0" y="729120"/>
                  </a:lnTo>
                  <a:lnTo>
                    <a:pt x="729120" y="0"/>
                  </a:lnTo>
                  <a:lnTo>
                    <a:pt x="2749607" y="0"/>
                  </a:lnTo>
                  <a:lnTo>
                    <a:pt x="2941374" y="191367"/>
                  </a:lnTo>
                  <a:lnTo>
                    <a:pt x="1203062" y="1929681"/>
                  </a:lnTo>
                  <a:close/>
                </a:path>
              </a:pathLst>
            </a:custGeom>
            <a:solidFill>
              <a:srgbClr val="484B67"/>
            </a:solidFill>
          </p:spPr>
          <p:txBody>
            <a:bodyPr wrap="square" lIns="0" tIns="0" rIns="0" bIns="0" rtlCol="0"/>
            <a:lstStyle/>
            <a:p>
              <a:endParaRPr/>
            </a:p>
          </p:txBody>
        </p:sp>
        <p:sp>
          <p:nvSpPr>
            <p:cNvPr id="4" name="object 4"/>
            <p:cNvSpPr/>
            <p:nvPr/>
          </p:nvSpPr>
          <p:spPr>
            <a:xfrm>
              <a:off x="11371777" y="0"/>
              <a:ext cx="1454785" cy="824230"/>
            </a:xfrm>
            <a:custGeom>
              <a:avLst/>
              <a:gdLst/>
              <a:ahLst/>
              <a:cxnLst/>
              <a:rect l="l" t="t" r="r" b="b"/>
              <a:pathLst>
                <a:path w="1454784" h="824230">
                  <a:moveTo>
                    <a:pt x="630294" y="824164"/>
                  </a:moveTo>
                  <a:lnTo>
                    <a:pt x="0" y="191368"/>
                  </a:lnTo>
                  <a:lnTo>
                    <a:pt x="191368" y="0"/>
                  </a:lnTo>
                  <a:lnTo>
                    <a:pt x="1454459" y="0"/>
                  </a:lnTo>
                  <a:lnTo>
                    <a:pt x="630294" y="824164"/>
                  </a:lnTo>
                  <a:close/>
                </a:path>
              </a:pathLst>
            </a:custGeom>
            <a:solidFill>
              <a:srgbClr val="6FB0D9"/>
            </a:solidFill>
          </p:spPr>
          <p:txBody>
            <a:bodyPr wrap="square" lIns="0" tIns="0" rIns="0" bIns="0" rtlCol="0"/>
            <a:lstStyle/>
            <a:p>
              <a:endParaRPr/>
            </a:p>
          </p:txBody>
        </p:sp>
      </p:grpSp>
      <p:sp>
        <p:nvSpPr>
          <p:cNvPr id="11" name="object 11"/>
          <p:cNvSpPr txBox="1">
            <a:spLocks noGrp="1"/>
          </p:cNvSpPr>
          <p:nvPr>
            <p:ph type="body" idx="1"/>
          </p:nvPr>
        </p:nvSpPr>
        <p:spPr>
          <a:xfrm>
            <a:off x="9585151" y="561166"/>
            <a:ext cx="8017049" cy="1656864"/>
          </a:xfrm>
          <a:prstGeom prst="rect">
            <a:avLst/>
          </a:prstGeom>
        </p:spPr>
        <p:txBody>
          <a:bodyPr vert="horz" wrap="square" lIns="0" tIns="12065" rIns="0" bIns="0" rtlCol="0">
            <a:spAutoFit/>
          </a:bodyPr>
          <a:lstStyle/>
          <a:p>
            <a:pPr marL="469900" marR="5080" indent="-457200" algn="l">
              <a:lnSpc>
                <a:spcPct val="100000"/>
              </a:lnSpc>
              <a:spcBef>
                <a:spcPts val="100"/>
              </a:spcBef>
              <a:buFont typeface="Arial" panose="020B0604020202020204" pitchFamily="34" charset="0"/>
              <a:buChar char="•"/>
            </a:pPr>
            <a:r>
              <a:rPr lang="en-US" sz="3600" spc="-70" dirty="0">
                <a:solidFill>
                  <a:srgbClr val="FFFFFF"/>
                </a:solidFill>
                <a:latin typeface="Trebuchet MS"/>
                <a:cs typeface="Trebuchet MS"/>
              </a:rPr>
              <a:t>Stakeholder Grid</a:t>
            </a:r>
          </a:p>
          <a:p>
            <a:pPr marL="469900" marR="5080" indent="-457200" algn="l">
              <a:lnSpc>
                <a:spcPct val="100000"/>
              </a:lnSpc>
              <a:spcBef>
                <a:spcPts val="100"/>
              </a:spcBef>
              <a:buFont typeface="Arial" panose="020B0604020202020204" pitchFamily="34" charset="0"/>
              <a:buChar char="•"/>
            </a:pPr>
            <a:r>
              <a:rPr lang="en-US" sz="3600" spc="-70" dirty="0">
                <a:solidFill>
                  <a:srgbClr val="FFFFFF"/>
                </a:solidFill>
                <a:latin typeface="Trebuchet MS"/>
                <a:cs typeface="Trebuchet MS"/>
              </a:rPr>
              <a:t>Power issues </a:t>
            </a:r>
          </a:p>
          <a:p>
            <a:pPr marR="5080" algn="ctr">
              <a:lnSpc>
                <a:spcPct val="100699"/>
              </a:lnSpc>
              <a:spcBef>
                <a:spcPts val="95"/>
              </a:spcBef>
            </a:pPr>
            <a:r>
              <a:rPr spc="-85" dirty="0"/>
              <a:t>.</a:t>
            </a:r>
          </a:p>
        </p:txBody>
      </p:sp>
      <p:pic>
        <p:nvPicPr>
          <p:cNvPr id="17" name="Picture 16">
            <a:extLst>
              <a:ext uri="{FF2B5EF4-FFF2-40B4-BE49-F238E27FC236}">
                <a16:creationId xmlns:a16="http://schemas.microsoft.com/office/drawing/2014/main" id="{FA2A11F0-15D2-4DCA-A712-B32E52C5E759}"/>
              </a:ext>
            </a:extLst>
          </p:cNvPr>
          <p:cNvPicPr>
            <a:picLocks noChangeAspect="1"/>
          </p:cNvPicPr>
          <p:nvPr/>
        </p:nvPicPr>
        <p:blipFill>
          <a:blip r:embed="rId5"/>
          <a:stretch>
            <a:fillRect/>
          </a:stretch>
        </p:blipFill>
        <p:spPr>
          <a:xfrm>
            <a:off x="20840" y="115020"/>
            <a:ext cx="8818360" cy="4132869"/>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pic>
        <p:nvPicPr>
          <p:cNvPr id="22" name="Picture 21">
            <a:extLst>
              <a:ext uri="{FF2B5EF4-FFF2-40B4-BE49-F238E27FC236}">
                <a16:creationId xmlns:a16="http://schemas.microsoft.com/office/drawing/2014/main" id="{586F6827-DC9B-4F08-AFD7-A781076CCEFD}"/>
              </a:ext>
            </a:extLst>
          </p:cNvPr>
          <p:cNvPicPr>
            <a:picLocks noChangeAspect="1"/>
          </p:cNvPicPr>
          <p:nvPr/>
        </p:nvPicPr>
        <p:blipFill>
          <a:blip r:embed="rId6"/>
          <a:stretch>
            <a:fillRect/>
          </a:stretch>
        </p:blipFill>
        <p:spPr>
          <a:xfrm>
            <a:off x="9143999" y="3924300"/>
            <a:ext cx="9015241" cy="624566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24" name="Picture 23">
            <a:extLst>
              <a:ext uri="{FF2B5EF4-FFF2-40B4-BE49-F238E27FC236}">
                <a16:creationId xmlns:a16="http://schemas.microsoft.com/office/drawing/2014/main" id="{1517BFA4-CC96-4010-93A3-4A1B614F9B58}"/>
              </a:ext>
            </a:extLst>
          </p:cNvPr>
          <p:cNvPicPr>
            <a:picLocks noChangeAspect="1"/>
          </p:cNvPicPr>
          <p:nvPr/>
        </p:nvPicPr>
        <p:blipFill>
          <a:blip r:embed="rId7"/>
          <a:stretch>
            <a:fillRect/>
          </a:stretch>
        </p:blipFill>
        <p:spPr>
          <a:xfrm>
            <a:off x="21335" y="4535423"/>
            <a:ext cx="9015241" cy="56345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25" name="Audio 24">
            <a:hlinkClick r:id="" action="ppaction://media"/>
            <a:extLst>
              <a:ext uri="{FF2B5EF4-FFF2-40B4-BE49-F238E27FC236}">
                <a16:creationId xmlns:a16="http://schemas.microsoft.com/office/drawing/2014/main" id="{627F3D82-3687-328B-BA5D-DF0E216A6C7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1883"/>
    </mc:Choice>
    <mc:Fallback>
      <p:transition spd="slow" advTm="41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object 6"/>
          <p:cNvGrpSpPr/>
          <p:nvPr/>
        </p:nvGrpSpPr>
        <p:grpSpPr>
          <a:xfrm>
            <a:off x="0" y="4075922"/>
            <a:ext cx="4617085" cy="6224615"/>
            <a:chOff x="0" y="4062768"/>
            <a:chExt cx="4617085" cy="6224615"/>
          </a:xfrm>
        </p:grpSpPr>
        <p:sp>
          <p:nvSpPr>
            <p:cNvPr id="7" name="object 7"/>
            <p:cNvSpPr/>
            <p:nvPr/>
          </p:nvSpPr>
          <p:spPr>
            <a:xfrm>
              <a:off x="0" y="6801868"/>
              <a:ext cx="4617085" cy="3485515"/>
            </a:xfrm>
            <a:custGeom>
              <a:avLst/>
              <a:gdLst/>
              <a:ahLst/>
              <a:cxnLst/>
              <a:rect l="l" t="t" r="r" b="b"/>
              <a:pathLst>
                <a:path w="4617085" h="3485515">
                  <a:moveTo>
                    <a:pt x="4354488" y="3485131"/>
                  </a:moveTo>
                  <a:lnTo>
                    <a:pt x="0" y="3485131"/>
                  </a:lnTo>
                  <a:lnTo>
                    <a:pt x="0" y="1391804"/>
                  </a:lnTo>
                  <a:lnTo>
                    <a:pt x="1392344" y="0"/>
                  </a:lnTo>
                  <a:lnTo>
                    <a:pt x="4616557" y="3222961"/>
                  </a:lnTo>
                  <a:lnTo>
                    <a:pt x="4354488" y="3485131"/>
                  </a:lnTo>
                  <a:close/>
                </a:path>
              </a:pathLst>
            </a:custGeom>
            <a:solidFill>
              <a:srgbClr val="484B67"/>
            </a:solidFill>
          </p:spPr>
          <p:txBody>
            <a:bodyPr wrap="square" lIns="0" tIns="0" rIns="0" bIns="0" rtlCol="0"/>
            <a:lstStyle/>
            <a:p>
              <a:endParaRPr/>
            </a:p>
          </p:txBody>
        </p:sp>
        <p:sp>
          <p:nvSpPr>
            <p:cNvPr id="8" name="object 8"/>
            <p:cNvSpPr/>
            <p:nvPr/>
          </p:nvSpPr>
          <p:spPr>
            <a:xfrm>
              <a:off x="0" y="4062768"/>
              <a:ext cx="1925955" cy="3851910"/>
            </a:xfrm>
            <a:custGeom>
              <a:avLst/>
              <a:gdLst/>
              <a:ahLst/>
              <a:cxnLst/>
              <a:rect l="l" t="t" r="r" b="b"/>
              <a:pathLst>
                <a:path w="1925955" h="3851909">
                  <a:moveTo>
                    <a:pt x="0" y="3851849"/>
                  </a:moveTo>
                  <a:lnTo>
                    <a:pt x="0" y="0"/>
                  </a:lnTo>
                  <a:lnTo>
                    <a:pt x="1925924" y="1925924"/>
                  </a:lnTo>
                  <a:lnTo>
                    <a:pt x="0" y="3851849"/>
                  </a:lnTo>
                  <a:close/>
                </a:path>
              </a:pathLst>
            </a:custGeom>
            <a:solidFill>
              <a:srgbClr val="6FB0D9"/>
            </a:solidFill>
          </p:spPr>
          <p:txBody>
            <a:bodyPr wrap="square" lIns="0" tIns="0" rIns="0" bIns="0" rtlCol="0"/>
            <a:lstStyle/>
            <a:p>
              <a:endParaRPr/>
            </a:p>
          </p:txBody>
        </p:sp>
      </p:grpSp>
      <p:sp>
        <p:nvSpPr>
          <p:cNvPr id="10" name="object 10"/>
          <p:cNvSpPr txBox="1">
            <a:spLocks noGrp="1"/>
          </p:cNvSpPr>
          <p:nvPr>
            <p:ph type="title"/>
          </p:nvPr>
        </p:nvSpPr>
        <p:spPr>
          <a:xfrm>
            <a:off x="617018" y="2419247"/>
            <a:ext cx="9004300" cy="802640"/>
          </a:xfrm>
          <a:prstGeom prst="rect">
            <a:avLst/>
          </a:prstGeom>
        </p:spPr>
        <p:txBody>
          <a:bodyPr vert="horz" wrap="square" lIns="0" tIns="12700" rIns="0" bIns="0" rtlCol="0">
            <a:spAutoFit/>
          </a:bodyPr>
          <a:lstStyle/>
          <a:p>
            <a:pPr marL="12700">
              <a:lnSpc>
                <a:spcPct val="100000"/>
              </a:lnSpc>
              <a:spcBef>
                <a:spcPts val="100"/>
              </a:spcBef>
            </a:pPr>
            <a:r>
              <a:rPr sz="5100" spc="-70" dirty="0"/>
              <a:t>Change</a:t>
            </a:r>
            <a:r>
              <a:rPr sz="5100" spc="-165" dirty="0"/>
              <a:t> </a:t>
            </a:r>
            <a:r>
              <a:rPr sz="5100" spc="-110" dirty="0"/>
              <a:t>Management</a:t>
            </a:r>
            <a:r>
              <a:rPr sz="5100" spc="-165" dirty="0"/>
              <a:t> </a:t>
            </a:r>
            <a:r>
              <a:rPr sz="5100" spc="-10" dirty="0"/>
              <a:t>Strategies</a:t>
            </a:r>
            <a:endParaRPr sz="5100" dirty="0"/>
          </a:p>
        </p:txBody>
      </p:sp>
      <p:sp>
        <p:nvSpPr>
          <p:cNvPr id="14" name="object 14"/>
          <p:cNvSpPr txBox="1"/>
          <p:nvPr/>
        </p:nvSpPr>
        <p:spPr>
          <a:xfrm>
            <a:off x="2351205" y="4075922"/>
            <a:ext cx="7272220" cy="2985433"/>
          </a:xfrm>
          <a:prstGeom prst="rect">
            <a:avLst/>
          </a:prstGeom>
        </p:spPr>
        <p:txBody>
          <a:bodyPr vert="horz" wrap="square" lIns="0" tIns="12700" rIns="0" bIns="0" rtlCol="0">
            <a:spAutoFit/>
          </a:bodyPr>
          <a:lstStyle/>
          <a:p>
            <a:pPr marL="469900" marR="5080" indent="-457200" algn="l">
              <a:lnSpc>
                <a:spcPct val="100000"/>
              </a:lnSpc>
              <a:spcBef>
                <a:spcPts val="100"/>
              </a:spcBef>
              <a:buFont typeface="Arial" panose="020B0604020202020204" pitchFamily="34" charset="0"/>
              <a:buChar char="•"/>
            </a:pPr>
            <a:r>
              <a:rPr lang="en-US" sz="2700" spc="-70" dirty="0">
                <a:solidFill>
                  <a:srgbClr val="FFFFFF"/>
                </a:solidFill>
                <a:latin typeface="Trebuchet MS"/>
                <a:cs typeface="Trebuchet MS"/>
              </a:rPr>
              <a:t>The Change</a:t>
            </a:r>
          </a:p>
          <a:p>
            <a:pPr marL="469900" marR="5080" indent="-457200" algn="l">
              <a:lnSpc>
                <a:spcPct val="100000"/>
              </a:lnSpc>
              <a:spcBef>
                <a:spcPts val="100"/>
              </a:spcBef>
              <a:buFont typeface="Arial" panose="020B0604020202020204" pitchFamily="34" charset="0"/>
              <a:buChar char="•"/>
            </a:pPr>
            <a:r>
              <a:rPr lang="en-US" sz="2700" spc="-70" dirty="0">
                <a:solidFill>
                  <a:srgbClr val="FFFFFF"/>
                </a:solidFill>
                <a:latin typeface="Trebuchet MS"/>
                <a:cs typeface="Trebuchet MS"/>
              </a:rPr>
              <a:t>Reason for the change</a:t>
            </a:r>
          </a:p>
          <a:p>
            <a:pPr marL="469900" marR="5080" indent="-457200" algn="l">
              <a:lnSpc>
                <a:spcPct val="100000"/>
              </a:lnSpc>
              <a:spcBef>
                <a:spcPts val="100"/>
              </a:spcBef>
              <a:buFont typeface="Arial" panose="020B0604020202020204" pitchFamily="34" charset="0"/>
              <a:buChar char="•"/>
            </a:pPr>
            <a:r>
              <a:rPr lang="en-US" sz="2700" spc="-70" dirty="0">
                <a:solidFill>
                  <a:srgbClr val="FFFFFF"/>
                </a:solidFill>
                <a:latin typeface="Trebuchet MS"/>
                <a:cs typeface="Trebuchet MS"/>
              </a:rPr>
              <a:t>How employees and customer deal/view the change</a:t>
            </a:r>
          </a:p>
          <a:p>
            <a:pPr marL="469900" marR="5080" indent="-457200" algn="l">
              <a:lnSpc>
                <a:spcPct val="100000"/>
              </a:lnSpc>
              <a:spcBef>
                <a:spcPts val="100"/>
              </a:spcBef>
              <a:buFont typeface="Arial" panose="020B0604020202020204" pitchFamily="34" charset="0"/>
              <a:buChar char="•"/>
            </a:pPr>
            <a:endParaRPr lang="en-US" sz="2700" spc="-70" dirty="0">
              <a:solidFill>
                <a:srgbClr val="FFFFFF"/>
              </a:solidFill>
              <a:latin typeface="Trebuchet MS"/>
              <a:cs typeface="Trebuchet MS"/>
            </a:endParaRPr>
          </a:p>
          <a:p>
            <a:pPr marL="469900" marR="5080" indent="-457200" algn="l">
              <a:lnSpc>
                <a:spcPct val="100000"/>
              </a:lnSpc>
              <a:spcBef>
                <a:spcPts val="100"/>
              </a:spcBef>
              <a:buFont typeface="Arial" panose="020B0604020202020204" pitchFamily="34" charset="0"/>
              <a:buChar char="•"/>
            </a:pPr>
            <a:endParaRPr lang="en-US" sz="2700" spc="-70" dirty="0">
              <a:solidFill>
                <a:srgbClr val="FFFFFF"/>
              </a:solidFill>
              <a:latin typeface="Trebuchet MS"/>
              <a:cs typeface="Trebuchet MS"/>
            </a:endParaRPr>
          </a:p>
          <a:p>
            <a:pPr marL="12700" marR="5080" algn="r">
              <a:lnSpc>
                <a:spcPct val="100000"/>
              </a:lnSpc>
              <a:spcBef>
                <a:spcPts val="100"/>
              </a:spcBef>
            </a:pPr>
            <a:endParaRPr sz="2700" dirty="0">
              <a:latin typeface="Trebuchet MS"/>
              <a:cs typeface="Trebuchet MS"/>
            </a:endParaRPr>
          </a:p>
        </p:txBody>
      </p:sp>
      <p:sp>
        <p:nvSpPr>
          <p:cNvPr id="15" name="object 15"/>
          <p:cNvSpPr/>
          <p:nvPr/>
        </p:nvSpPr>
        <p:spPr>
          <a:xfrm>
            <a:off x="5610044" y="3735822"/>
            <a:ext cx="4048125" cy="95250"/>
          </a:xfrm>
          <a:custGeom>
            <a:avLst/>
            <a:gdLst/>
            <a:ahLst/>
            <a:cxnLst/>
            <a:rect l="l" t="t" r="r" b="b"/>
            <a:pathLst>
              <a:path w="4048125" h="95250">
                <a:moveTo>
                  <a:pt x="4048124" y="95249"/>
                </a:moveTo>
                <a:lnTo>
                  <a:pt x="0" y="95249"/>
                </a:lnTo>
                <a:lnTo>
                  <a:pt x="0" y="0"/>
                </a:lnTo>
                <a:lnTo>
                  <a:pt x="4048124" y="0"/>
                </a:lnTo>
                <a:lnTo>
                  <a:pt x="4048124" y="95249"/>
                </a:lnTo>
                <a:close/>
              </a:path>
            </a:pathLst>
          </a:custGeom>
          <a:solidFill>
            <a:srgbClr val="6FB0D9"/>
          </a:solidFill>
        </p:spPr>
        <p:txBody>
          <a:bodyPr wrap="square" lIns="0" tIns="0" rIns="0" bIns="0" rtlCol="0"/>
          <a:lstStyle/>
          <a:p>
            <a:endParaRPr/>
          </a:p>
        </p:txBody>
      </p:sp>
      <p:pic>
        <p:nvPicPr>
          <p:cNvPr id="21" name="Picture 20">
            <a:extLst>
              <a:ext uri="{FF2B5EF4-FFF2-40B4-BE49-F238E27FC236}">
                <a16:creationId xmlns:a16="http://schemas.microsoft.com/office/drawing/2014/main" id="{79F95081-6833-475B-A63A-A65F0632D201}"/>
              </a:ext>
            </a:extLst>
          </p:cNvPr>
          <p:cNvPicPr>
            <a:picLocks noChangeAspect="1"/>
          </p:cNvPicPr>
          <p:nvPr/>
        </p:nvPicPr>
        <p:blipFill>
          <a:blip r:embed="rId5"/>
          <a:stretch>
            <a:fillRect/>
          </a:stretch>
        </p:blipFill>
        <p:spPr>
          <a:xfrm>
            <a:off x="11963400" y="96979"/>
            <a:ext cx="6180019" cy="519892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24" name="Picture 23">
            <a:extLst>
              <a:ext uri="{FF2B5EF4-FFF2-40B4-BE49-F238E27FC236}">
                <a16:creationId xmlns:a16="http://schemas.microsoft.com/office/drawing/2014/main" id="{76A82472-CB02-460B-97EE-74D50F622C29}"/>
              </a:ext>
            </a:extLst>
          </p:cNvPr>
          <p:cNvPicPr>
            <a:picLocks noChangeAspect="1"/>
          </p:cNvPicPr>
          <p:nvPr/>
        </p:nvPicPr>
        <p:blipFill>
          <a:blip r:embed="rId6"/>
          <a:stretch>
            <a:fillRect/>
          </a:stretch>
        </p:blipFill>
        <p:spPr>
          <a:xfrm>
            <a:off x="11734800" y="5261812"/>
            <a:ext cx="6553200" cy="489412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9" name="Audio 18">
            <a:hlinkClick r:id="" action="ppaction://media"/>
            <a:extLst>
              <a:ext uri="{FF2B5EF4-FFF2-40B4-BE49-F238E27FC236}">
                <a16:creationId xmlns:a16="http://schemas.microsoft.com/office/drawing/2014/main" id="{FCAAC0B9-5C27-C9B3-9C0E-AE088E95869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7106"/>
    </mc:Choice>
    <mc:Fallback>
      <p:transition spd="slow" advTm="1171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idx="4294967295"/>
          </p:nvPr>
        </p:nvSpPr>
        <p:spPr>
          <a:xfrm>
            <a:off x="298268" y="1943100"/>
            <a:ext cx="8845732" cy="9476953"/>
          </a:xfrm>
          <a:prstGeom prst="rect">
            <a:avLst/>
          </a:prstGeom>
        </p:spPr>
        <p:txBody>
          <a:bodyPr vert="horz" wrap="square" lIns="0" tIns="12700" rIns="0" bIns="0" rtlCol="0">
            <a:spAutoFit/>
          </a:bodyPr>
          <a:lstStyle/>
          <a:p>
            <a:pPr marL="869950" indent="-857250">
              <a:lnSpc>
                <a:spcPct val="100000"/>
              </a:lnSpc>
              <a:spcBef>
                <a:spcPts val="100"/>
              </a:spcBef>
              <a:buFont typeface="Arial" panose="020B0604020202020204" pitchFamily="34" charset="0"/>
              <a:buChar char="•"/>
            </a:pPr>
            <a:r>
              <a:rPr lang="en-US" spc="-50" dirty="0"/>
              <a:t>Resistance Factors to the Change</a:t>
            </a:r>
            <a:br>
              <a:rPr lang="en-US" spc="-50" dirty="0"/>
            </a:br>
            <a:br>
              <a:rPr lang="en-US" spc="-50" dirty="0"/>
            </a:br>
            <a:br>
              <a:rPr lang="en-US" spc="-50" dirty="0"/>
            </a:br>
            <a:r>
              <a:rPr lang="en-US" spc="-50" dirty="0"/>
              <a:t>Overcoming Resistance to Change</a:t>
            </a:r>
            <a:br>
              <a:rPr lang="en-US" spc="-50" dirty="0"/>
            </a:br>
            <a:br>
              <a:rPr lang="en-US" spc="-50" dirty="0"/>
            </a:br>
            <a:br>
              <a:rPr lang="en-US" spc="-50" dirty="0"/>
            </a:br>
            <a:br>
              <a:rPr lang="en-US" spc="-50" dirty="0"/>
            </a:br>
            <a:endParaRPr spc="-50" dirty="0"/>
          </a:p>
        </p:txBody>
      </p:sp>
      <p:pic>
        <p:nvPicPr>
          <p:cNvPr id="17" name="Picture 16">
            <a:extLst>
              <a:ext uri="{FF2B5EF4-FFF2-40B4-BE49-F238E27FC236}">
                <a16:creationId xmlns:a16="http://schemas.microsoft.com/office/drawing/2014/main" id="{111F3383-00C5-433E-818B-0B3A4DC93D99}"/>
              </a:ext>
            </a:extLst>
          </p:cNvPr>
          <p:cNvPicPr>
            <a:picLocks noChangeAspect="1"/>
          </p:cNvPicPr>
          <p:nvPr/>
        </p:nvPicPr>
        <p:blipFill>
          <a:blip r:embed="rId5"/>
          <a:stretch>
            <a:fillRect/>
          </a:stretch>
        </p:blipFill>
        <p:spPr>
          <a:xfrm>
            <a:off x="11353800" y="-19812"/>
            <a:ext cx="6934201" cy="54102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9" name="Picture 18">
            <a:extLst>
              <a:ext uri="{FF2B5EF4-FFF2-40B4-BE49-F238E27FC236}">
                <a16:creationId xmlns:a16="http://schemas.microsoft.com/office/drawing/2014/main" id="{A9CA7B17-6ADF-4764-96C4-245E1CEAA7F3}"/>
              </a:ext>
            </a:extLst>
          </p:cNvPr>
          <p:cNvPicPr>
            <a:picLocks noChangeAspect="1"/>
          </p:cNvPicPr>
          <p:nvPr/>
        </p:nvPicPr>
        <p:blipFill>
          <a:blip r:embed="rId6"/>
          <a:stretch>
            <a:fillRect/>
          </a:stretch>
        </p:blipFill>
        <p:spPr>
          <a:xfrm>
            <a:off x="10668000" y="5600700"/>
            <a:ext cx="6271691" cy="3981300"/>
          </a:xfrm>
          <a:prstGeom prst="rect">
            <a:avLst/>
          </a:prstGeom>
        </p:spPr>
      </p:pic>
      <p:pic>
        <p:nvPicPr>
          <p:cNvPr id="25" name="Audio 24">
            <a:hlinkClick r:id="" action="ppaction://media"/>
            <a:extLst>
              <a:ext uri="{FF2B5EF4-FFF2-40B4-BE49-F238E27FC236}">
                <a16:creationId xmlns:a16="http://schemas.microsoft.com/office/drawing/2014/main" id="{71712829-C232-B790-E92B-6C535EF394C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9939"/>
    </mc:Choice>
    <mc:Fallback>
      <p:transition spd="slow" advTm="39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2566035" cy="2669540"/>
          </a:xfrm>
          <a:custGeom>
            <a:avLst/>
            <a:gdLst/>
            <a:ahLst/>
            <a:cxnLst/>
            <a:rect l="l" t="t" r="r" b="b"/>
            <a:pathLst>
              <a:path w="2566035" h="2669540">
                <a:moveTo>
                  <a:pt x="827410" y="2669063"/>
                </a:moveTo>
                <a:lnTo>
                  <a:pt x="0" y="1841653"/>
                </a:lnTo>
                <a:lnTo>
                  <a:pt x="0" y="19848"/>
                </a:lnTo>
                <a:lnTo>
                  <a:pt x="19848" y="0"/>
                </a:lnTo>
                <a:lnTo>
                  <a:pt x="1634971" y="0"/>
                </a:lnTo>
                <a:lnTo>
                  <a:pt x="2565721" y="930749"/>
                </a:lnTo>
                <a:lnTo>
                  <a:pt x="827410" y="2669063"/>
                </a:lnTo>
                <a:close/>
              </a:path>
            </a:pathLst>
          </a:custGeom>
          <a:solidFill>
            <a:srgbClr val="484B67"/>
          </a:solidFill>
        </p:spPr>
        <p:txBody>
          <a:bodyPr wrap="square" lIns="0" tIns="0" rIns="0" bIns="0" rtlCol="0"/>
          <a:lstStyle/>
          <a:p>
            <a:endParaRPr/>
          </a:p>
        </p:txBody>
      </p:sp>
      <p:sp>
        <p:nvSpPr>
          <p:cNvPr id="7" name="object 7"/>
          <p:cNvSpPr txBox="1">
            <a:spLocks noGrp="1"/>
          </p:cNvSpPr>
          <p:nvPr>
            <p:ph type="title"/>
          </p:nvPr>
        </p:nvSpPr>
        <p:spPr>
          <a:xfrm>
            <a:off x="8620349" y="259302"/>
            <a:ext cx="9515252" cy="843821"/>
          </a:xfrm>
          <a:prstGeom prst="rect">
            <a:avLst/>
          </a:prstGeom>
        </p:spPr>
        <p:txBody>
          <a:bodyPr vert="horz" wrap="square" lIns="0" tIns="12700" rIns="0" bIns="0" rtlCol="0">
            <a:spAutoFit/>
          </a:bodyPr>
          <a:lstStyle/>
          <a:p>
            <a:pPr marL="12700">
              <a:lnSpc>
                <a:spcPct val="100000"/>
              </a:lnSpc>
              <a:spcBef>
                <a:spcPts val="100"/>
              </a:spcBef>
            </a:pPr>
            <a:r>
              <a:rPr lang="en-US" sz="5400" spc="-10" dirty="0"/>
              <a:t>Key Change Management Models</a:t>
            </a:r>
            <a:endParaRPr sz="5400" spc="-60" dirty="0"/>
          </a:p>
        </p:txBody>
      </p:sp>
      <p:sp>
        <p:nvSpPr>
          <p:cNvPr id="11" name="object 11"/>
          <p:cNvSpPr txBox="1"/>
          <p:nvPr/>
        </p:nvSpPr>
        <p:spPr>
          <a:xfrm>
            <a:off x="8620349" y="3309827"/>
            <a:ext cx="6931025" cy="457498"/>
          </a:xfrm>
          <a:prstGeom prst="rect">
            <a:avLst/>
          </a:prstGeom>
        </p:spPr>
        <p:txBody>
          <a:bodyPr vert="horz" wrap="square" lIns="0" tIns="12065" rIns="0" bIns="0" rtlCol="0">
            <a:spAutoFit/>
          </a:bodyPr>
          <a:lstStyle/>
          <a:p>
            <a:pPr marL="12700" marR="5080">
              <a:lnSpc>
                <a:spcPct val="100800"/>
              </a:lnSpc>
              <a:spcBef>
                <a:spcPts val="95"/>
              </a:spcBef>
            </a:pPr>
            <a:endParaRPr sz="3050" dirty="0">
              <a:latin typeface="Trebuchet MS"/>
              <a:cs typeface="Trebuchet MS"/>
            </a:endParaRPr>
          </a:p>
        </p:txBody>
      </p:sp>
      <p:pic>
        <p:nvPicPr>
          <p:cNvPr id="16" name="Picture 15">
            <a:extLst>
              <a:ext uri="{FF2B5EF4-FFF2-40B4-BE49-F238E27FC236}">
                <a16:creationId xmlns:a16="http://schemas.microsoft.com/office/drawing/2014/main" id="{8EF52029-C29B-456B-BB27-9D1837BBD539}"/>
              </a:ext>
            </a:extLst>
          </p:cNvPr>
          <p:cNvPicPr>
            <a:picLocks noChangeAspect="1"/>
          </p:cNvPicPr>
          <p:nvPr/>
        </p:nvPicPr>
        <p:blipFill>
          <a:blip r:embed="rId5"/>
          <a:stretch>
            <a:fillRect/>
          </a:stretch>
        </p:blipFill>
        <p:spPr>
          <a:xfrm>
            <a:off x="-1" y="876300"/>
            <a:ext cx="8620349" cy="527837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7" name="Picture 16">
            <a:extLst>
              <a:ext uri="{FF2B5EF4-FFF2-40B4-BE49-F238E27FC236}">
                <a16:creationId xmlns:a16="http://schemas.microsoft.com/office/drawing/2014/main" id="{BEC71DC4-4D31-4C02-A78E-44A000BCE827}"/>
              </a:ext>
            </a:extLst>
          </p:cNvPr>
          <p:cNvPicPr>
            <a:picLocks noChangeAspect="1"/>
          </p:cNvPicPr>
          <p:nvPr/>
        </p:nvPicPr>
        <p:blipFill>
          <a:blip r:embed="rId6"/>
          <a:stretch>
            <a:fillRect/>
          </a:stretch>
        </p:blipFill>
        <p:spPr>
          <a:xfrm>
            <a:off x="9729092" y="1638300"/>
            <a:ext cx="8251834" cy="7762136"/>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8" name="Picture 17">
            <a:extLst>
              <a:ext uri="{FF2B5EF4-FFF2-40B4-BE49-F238E27FC236}">
                <a16:creationId xmlns:a16="http://schemas.microsoft.com/office/drawing/2014/main" id="{8C31DFAC-1D04-4654-AA49-51C40BAC54C8}"/>
              </a:ext>
            </a:extLst>
          </p:cNvPr>
          <p:cNvPicPr>
            <a:picLocks noChangeAspect="1"/>
          </p:cNvPicPr>
          <p:nvPr/>
        </p:nvPicPr>
        <p:blipFill>
          <a:blip r:embed="rId7"/>
          <a:stretch>
            <a:fillRect/>
          </a:stretch>
        </p:blipFill>
        <p:spPr>
          <a:xfrm>
            <a:off x="1905000" y="4645104"/>
            <a:ext cx="8992089" cy="7429500"/>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39" name="Audio 38">
            <a:hlinkClick r:id="" action="ppaction://media"/>
            <a:extLst>
              <a:ext uri="{FF2B5EF4-FFF2-40B4-BE49-F238E27FC236}">
                <a16:creationId xmlns:a16="http://schemas.microsoft.com/office/drawing/2014/main" id="{83CB7530-A621-D9FA-05BB-19EEF3805A5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052"/>
    </mc:Choice>
    <mc:Fallback>
      <p:transition spd="slow" advTm="180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9145001" y="1084998"/>
            <a:ext cx="9143365" cy="7596505"/>
            <a:chOff x="9145001" y="1084998"/>
            <a:chExt cx="9143365" cy="7596505"/>
          </a:xfrm>
        </p:grpSpPr>
        <p:sp>
          <p:nvSpPr>
            <p:cNvPr id="3" name="object 3"/>
            <p:cNvSpPr/>
            <p:nvPr/>
          </p:nvSpPr>
          <p:spPr>
            <a:xfrm>
              <a:off x="11162741" y="2232507"/>
              <a:ext cx="7125334" cy="6448425"/>
            </a:xfrm>
            <a:custGeom>
              <a:avLst/>
              <a:gdLst/>
              <a:ahLst/>
              <a:cxnLst/>
              <a:rect l="l" t="t" r="r" b="b"/>
              <a:pathLst>
                <a:path w="7125334" h="6448425">
                  <a:moveTo>
                    <a:pt x="2941383" y="3780815"/>
                  </a:moveTo>
                  <a:lnTo>
                    <a:pt x="1740814" y="2580246"/>
                  </a:lnTo>
                  <a:lnTo>
                    <a:pt x="0" y="4318559"/>
                  </a:lnTo>
                  <a:lnTo>
                    <a:pt x="1203071" y="5519128"/>
                  </a:lnTo>
                  <a:lnTo>
                    <a:pt x="2941383" y="3780815"/>
                  </a:lnTo>
                  <a:close/>
                </a:path>
                <a:path w="7125334" h="6448425">
                  <a:moveTo>
                    <a:pt x="7125259" y="1241767"/>
                  </a:moveTo>
                  <a:lnTo>
                    <a:pt x="5883961" y="0"/>
                  </a:lnTo>
                  <a:lnTo>
                    <a:pt x="2659748" y="3225457"/>
                  </a:lnTo>
                  <a:lnTo>
                    <a:pt x="5883961" y="6448425"/>
                  </a:lnTo>
                  <a:lnTo>
                    <a:pt x="7125259" y="5207622"/>
                  </a:lnTo>
                  <a:lnTo>
                    <a:pt x="7125259" y="1241767"/>
                  </a:lnTo>
                  <a:close/>
                </a:path>
              </a:pathLst>
            </a:custGeom>
            <a:solidFill>
              <a:srgbClr val="484B67"/>
            </a:solidFill>
          </p:spPr>
          <p:txBody>
            <a:bodyPr wrap="square" lIns="0" tIns="0" rIns="0" bIns="0" rtlCol="0"/>
            <a:lstStyle/>
            <a:p>
              <a:endParaRPr/>
            </a:p>
          </p:txBody>
        </p:sp>
        <p:sp>
          <p:nvSpPr>
            <p:cNvPr id="4" name="object 4"/>
            <p:cNvSpPr/>
            <p:nvPr/>
          </p:nvSpPr>
          <p:spPr>
            <a:xfrm>
              <a:off x="9902495" y="3247503"/>
              <a:ext cx="3096260" cy="3399154"/>
            </a:xfrm>
            <a:custGeom>
              <a:avLst/>
              <a:gdLst/>
              <a:ahLst/>
              <a:cxnLst/>
              <a:rect l="l" t="t" r="r" b="b"/>
              <a:pathLst>
                <a:path w="3096259" h="3399154">
                  <a:moveTo>
                    <a:pt x="2990850" y="192239"/>
                  </a:moveTo>
                  <a:lnTo>
                    <a:pt x="2798622" y="0"/>
                  </a:lnTo>
                  <a:lnTo>
                    <a:pt x="0" y="2796121"/>
                  </a:lnTo>
                  <a:lnTo>
                    <a:pt x="194729" y="2990850"/>
                  </a:lnTo>
                  <a:lnTo>
                    <a:pt x="2990850" y="192239"/>
                  </a:lnTo>
                  <a:close/>
                </a:path>
                <a:path w="3096259" h="3399154">
                  <a:moveTo>
                    <a:pt x="3096107" y="1660296"/>
                  </a:moveTo>
                  <a:lnTo>
                    <a:pt x="2463317" y="1027506"/>
                  </a:lnTo>
                  <a:lnTo>
                    <a:pt x="725004" y="2765818"/>
                  </a:lnTo>
                  <a:lnTo>
                    <a:pt x="1357795" y="3398609"/>
                  </a:lnTo>
                  <a:lnTo>
                    <a:pt x="3096107" y="1660296"/>
                  </a:lnTo>
                  <a:close/>
                </a:path>
              </a:pathLst>
            </a:custGeom>
            <a:solidFill>
              <a:srgbClr val="6FB0D9"/>
            </a:solidFill>
          </p:spPr>
          <p:txBody>
            <a:bodyPr wrap="square" lIns="0" tIns="0" rIns="0" bIns="0" rtlCol="0"/>
            <a:lstStyle/>
            <a:p>
              <a:endParaRPr/>
            </a:p>
          </p:txBody>
        </p:sp>
        <p:sp>
          <p:nvSpPr>
            <p:cNvPr id="5" name="object 5"/>
            <p:cNvSpPr/>
            <p:nvPr/>
          </p:nvSpPr>
          <p:spPr>
            <a:xfrm>
              <a:off x="9145001" y="1084998"/>
              <a:ext cx="1771650" cy="1771650"/>
            </a:xfrm>
            <a:custGeom>
              <a:avLst/>
              <a:gdLst/>
              <a:ahLst/>
              <a:cxnLst/>
              <a:rect l="l" t="t" r="r" b="b"/>
              <a:pathLst>
                <a:path w="1771650" h="1771650">
                  <a:moveTo>
                    <a:pt x="884575" y="1771649"/>
                  </a:moveTo>
                  <a:lnTo>
                    <a:pt x="0" y="884575"/>
                  </a:lnTo>
                  <a:lnTo>
                    <a:pt x="884575" y="0"/>
                  </a:lnTo>
                  <a:lnTo>
                    <a:pt x="1771649" y="884575"/>
                  </a:lnTo>
                  <a:lnTo>
                    <a:pt x="884575" y="1771649"/>
                  </a:lnTo>
                  <a:close/>
                </a:path>
              </a:pathLst>
            </a:custGeom>
            <a:solidFill>
              <a:srgbClr val="484B67"/>
            </a:solidFill>
          </p:spPr>
          <p:txBody>
            <a:bodyPr wrap="square" lIns="0" tIns="0" rIns="0" bIns="0" rtlCol="0"/>
            <a:lstStyle/>
            <a:p>
              <a:endParaRPr/>
            </a:p>
          </p:txBody>
        </p:sp>
        <p:sp>
          <p:nvSpPr>
            <p:cNvPr id="6" name="object 6"/>
            <p:cNvSpPr/>
            <p:nvPr/>
          </p:nvSpPr>
          <p:spPr>
            <a:xfrm>
              <a:off x="9627500" y="1562499"/>
              <a:ext cx="819150" cy="819150"/>
            </a:xfrm>
            <a:custGeom>
              <a:avLst/>
              <a:gdLst/>
              <a:ahLst/>
              <a:cxnLst/>
              <a:rect l="l" t="t" r="r" b="b"/>
              <a:pathLst>
                <a:path w="819150" h="819150">
                  <a:moveTo>
                    <a:pt x="698538" y="819067"/>
                  </a:moveTo>
                  <a:lnTo>
                    <a:pt x="120610" y="819067"/>
                  </a:lnTo>
                  <a:lnTo>
                    <a:pt x="73143" y="810862"/>
                  </a:lnTo>
                  <a:lnTo>
                    <a:pt x="34864" y="785463"/>
                  </a:lnTo>
                  <a:lnTo>
                    <a:pt x="9304" y="747344"/>
                  </a:lnTo>
                  <a:lnTo>
                    <a:pt x="0" y="700981"/>
                  </a:lnTo>
                  <a:lnTo>
                    <a:pt x="0" y="120598"/>
                  </a:lnTo>
                  <a:lnTo>
                    <a:pt x="9658" y="73136"/>
                  </a:lnTo>
                  <a:lnTo>
                    <a:pt x="35806" y="34860"/>
                  </a:lnTo>
                  <a:lnTo>
                    <a:pt x="74203" y="9304"/>
                  </a:lnTo>
                  <a:lnTo>
                    <a:pt x="120610" y="0"/>
                  </a:lnTo>
                  <a:lnTo>
                    <a:pt x="698538" y="0"/>
                  </a:lnTo>
                  <a:lnTo>
                    <a:pt x="745024" y="9107"/>
                  </a:lnTo>
                  <a:lnTo>
                    <a:pt x="783971" y="35174"/>
                  </a:lnTo>
                  <a:lnTo>
                    <a:pt x="794297" y="47737"/>
                  </a:lnTo>
                  <a:lnTo>
                    <a:pt x="120610" y="47737"/>
                  </a:lnTo>
                  <a:lnTo>
                    <a:pt x="92263" y="53469"/>
                  </a:lnTo>
                  <a:lnTo>
                    <a:pt x="69099" y="69093"/>
                  </a:lnTo>
                  <a:lnTo>
                    <a:pt x="53473" y="92255"/>
                  </a:lnTo>
                  <a:lnTo>
                    <a:pt x="47741" y="120598"/>
                  </a:lnTo>
                  <a:lnTo>
                    <a:pt x="47741" y="698469"/>
                  </a:lnTo>
                  <a:lnTo>
                    <a:pt x="53473" y="726812"/>
                  </a:lnTo>
                  <a:lnTo>
                    <a:pt x="69099" y="749974"/>
                  </a:lnTo>
                  <a:lnTo>
                    <a:pt x="92263" y="765599"/>
                  </a:lnTo>
                  <a:lnTo>
                    <a:pt x="120610" y="771330"/>
                  </a:lnTo>
                  <a:lnTo>
                    <a:pt x="792533" y="771330"/>
                  </a:lnTo>
                  <a:lnTo>
                    <a:pt x="783343" y="784520"/>
                  </a:lnTo>
                  <a:lnTo>
                    <a:pt x="744946" y="809802"/>
                  </a:lnTo>
                  <a:lnTo>
                    <a:pt x="698538" y="819067"/>
                  </a:lnTo>
                  <a:close/>
                </a:path>
                <a:path w="819150" h="819150">
                  <a:moveTo>
                    <a:pt x="792533" y="771330"/>
                  </a:moveTo>
                  <a:lnTo>
                    <a:pt x="698538" y="771330"/>
                  </a:lnTo>
                  <a:lnTo>
                    <a:pt x="726885" y="767051"/>
                  </a:lnTo>
                  <a:lnTo>
                    <a:pt x="750050" y="752172"/>
                  </a:lnTo>
                  <a:lnTo>
                    <a:pt x="765676" y="729285"/>
                  </a:lnTo>
                  <a:lnTo>
                    <a:pt x="771408" y="700981"/>
                  </a:lnTo>
                  <a:lnTo>
                    <a:pt x="771408" y="120598"/>
                  </a:lnTo>
                  <a:lnTo>
                    <a:pt x="765676" y="92255"/>
                  </a:lnTo>
                  <a:lnTo>
                    <a:pt x="750050" y="69093"/>
                  </a:lnTo>
                  <a:lnTo>
                    <a:pt x="726885" y="53468"/>
                  </a:lnTo>
                  <a:lnTo>
                    <a:pt x="698538" y="47737"/>
                  </a:lnTo>
                  <a:lnTo>
                    <a:pt x="794298" y="47737"/>
                  </a:lnTo>
                  <a:lnTo>
                    <a:pt x="799009" y="53469"/>
                  </a:lnTo>
                  <a:lnTo>
                    <a:pt x="810041" y="74118"/>
                  </a:lnTo>
                  <a:lnTo>
                    <a:pt x="816833" y="96651"/>
                  </a:lnTo>
                  <a:lnTo>
                    <a:pt x="819149" y="120598"/>
                  </a:lnTo>
                  <a:lnTo>
                    <a:pt x="819149" y="700981"/>
                  </a:lnTo>
                  <a:lnTo>
                    <a:pt x="809491" y="746990"/>
                  </a:lnTo>
                  <a:lnTo>
                    <a:pt x="792533" y="771330"/>
                  </a:lnTo>
                  <a:close/>
                </a:path>
                <a:path w="819150" h="819150">
                  <a:moveTo>
                    <a:pt x="792533" y="771330"/>
                  </a:moveTo>
                  <a:lnTo>
                    <a:pt x="409574" y="771330"/>
                  </a:lnTo>
                  <a:lnTo>
                    <a:pt x="409574" y="482396"/>
                  </a:lnTo>
                  <a:lnTo>
                    <a:pt x="361831" y="482395"/>
                  </a:lnTo>
                  <a:lnTo>
                    <a:pt x="351546" y="480236"/>
                  </a:lnTo>
                  <a:lnTo>
                    <a:pt x="343615" y="474544"/>
                  </a:lnTo>
                  <a:lnTo>
                    <a:pt x="338511" y="466496"/>
                  </a:lnTo>
                  <a:lnTo>
                    <a:pt x="336705" y="457271"/>
                  </a:lnTo>
                  <a:lnTo>
                    <a:pt x="336705" y="361796"/>
                  </a:lnTo>
                  <a:lnTo>
                    <a:pt x="338865" y="352964"/>
                  </a:lnTo>
                  <a:lnTo>
                    <a:pt x="344558" y="345780"/>
                  </a:lnTo>
                  <a:lnTo>
                    <a:pt x="352606" y="340951"/>
                  </a:lnTo>
                  <a:lnTo>
                    <a:pt x="361833" y="339184"/>
                  </a:lnTo>
                  <a:lnTo>
                    <a:pt x="409574" y="339184"/>
                  </a:lnTo>
                  <a:lnTo>
                    <a:pt x="409574" y="238685"/>
                  </a:lnTo>
                  <a:lnTo>
                    <a:pt x="418683" y="190634"/>
                  </a:lnTo>
                  <a:lnTo>
                    <a:pt x="452291" y="140699"/>
                  </a:lnTo>
                  <a:lnTo>
                    <a:pt x="495950" y="114946"/>
                  </a:lnTo>
                  <a:lnTo>
                    <a:pt x="552801" y="100499"/>
                  </a:lnTo>
                  <a:lnTo>
                    <a:pt x="595517" y="97987"/>
                  </a:lnTo>
                  <a:lnTo>
                    <a:pt x="620802" y="97476"/>
                  </a:lnTo>
                  <a:lnTo>
                    <a:pt x="673255" y="103993"/>
                  </a:lnTo>
                  <a:lnTo>
                    <a:pt x="712988" y="121541"/>
                  </a:lnTo>
                  <a:lnTo>
                    <a:pt x="716207" y="129275"/>
                  </a:lnTo>
                  <a:lnTo>
                    <a:pt x="716129" y="138186"/>
                  </a:lnTo>
                  <a:lnTo>
                    <a:pt x="715386" y="143211"/>
                  </a:lnTo>
                  <a:lnTo>
                    <a:pt x="598029" y="143211"/>
                  </a:lnTo>
                  <a:lnTo>
                    <a:pt x="588215" y="144703"/>
                  </a:lnTo>
                  <a:lnTo>
                    <a:pt x="567642" y="146744"/>
                  </a:lnTo>
                  <a:lnTo>
                    <a:pt x="557826" y="148236"/>
                  </a:lnTo>
                  <a:lnTo>
                    <a:pt x="515424" y="159542"/>
                  </a:lnTo>
                  <a:lnTo>
                    <a:pt x="467918" y="196169"/>
                  </a:lnTo>
                  <a:lnTo>
                    <a:pt x="457710" y="234563"/>
                  </a:lnTo>
                  <a:lnTo>
                    <a:pt x="457317" y="361797"/>
                  </a:lnTo>
                  <a:lnTo>
                    <a:pt x="456610" y="372082"/>
                  </a:lnTo>
                  <a:lnTo>
                    <a:pt x="451663" y="380012"/>
                  </a:lnTo>
                  <a:lnTo>
                    <a:pt x="443890" y="385115"/>
                  </a:lnTo>
                  <a:lnTo>
                    <a:pt x="434702" y="386921"/>
                  </a:lnTo>
                  <a:lnTo>
                    <a:pt x="384448" y="386921"/>
                  </a:lnTo>
                  <a:lnTo>
                    <a:pt x="384448" y="434658"/>
                  </a:lnTo>
                  <a:lnTo>
                    <a:pt x="434702" y="434658"/>
                  </a:lnTo>
                  <a:lnTo>
                    <a:pt x="443536" y="435365"/>
                  </a:lnTo>
                  <a:lnTo>
                    <a:pt x="450721" y="440311"/>
                  </a:lnTo>
                  <a:lnTo>
                    <a:pt x="455550" y="448084"/>
                  </a:lnTo>
                  <a:lnTo>
                    <a:pt x="457317" y="457271"/>
                  </a:lnTo>
                  <a:lnTo>
                    <a:pt x="457317" y="771330"/>
                  </a:lnTo>
                  <a:lnTo>
                    <a:pt x="792533" y="771330"/>
                  </a:lnTo>
                  <a:close/>
                </a:path>
                <a:path w="819150" h="819150">
                  <a:moveTo>
                    <a:pt x="705610" y="211048"/>
                  </a:moveTo>
                  <a:lnTo>
                    <a:pt x="658336" y="211048"/>
                  </a:lnTo>
                  <a:lnTo>
                    <a:pt x="660220" y="198485"/>
                  </a:lnTo>
                  <a:lnTo>
                    <a:pt x="662104" y="184039"/>
                  </a:lnTo>
                  <a:lnTo>
                    <a:pt x="631951" y="145409"/>
                  </a:lnTo>
                  <a:lnTo>
                    <a:pt x="598029" y="143211"/>
                  </a:lnTo>
                  <a:lnTo>
                    <a:pt x="715386" y="143211"/>
                  </a:lnTo>
                  <a:lnTo>
                    <a:pt x="711653" y="168454"/>
                  </a:lnTo>
                  <a:lnTo>
                    <a:pt x="706706" y="203196"/>
                  </a:lnTo>
                  <a:lnTo>
                    <a:pt x="705610" y="211048"/>
                  </a:lnTo>
                  <a:close/>
                </a:path>
                <a:path w="819150" h="819150">
                  <a:moveTo>
                    <a:pt x="792533" y="771330"/>
                  </a:moveTo>
                  <a:lnTo>
                    <a:pt x="530186" y="771330"/>
                  </a:lnTo>
                  <a:lnTo>
                    <a:pt x="530186" y="457271"/>
                  </a:lnTo>
                  <a:lnTo>
                    <a:pt x="530893" y="448438"/>
                  </a:lnTo>
                  <a:lnTo>
                    <a:pt x="535840" y="441254"/>
                  </a:lnTo>
                  <a:lnTo>
                    <a:pt x="543613" y="436425"/>
                  </a:lnTo>
                  <a:lnTo>
                    <a:pt x="552801" y="434658"/>
                  </a:lnTo>
                  <a:lnTo>
                    <a:pt x="630695" y="434658"/>
                  </a:lnTo>
                  <a:lnTo>
                    <a:pt x="643259" y="386921"/>
                  </a:lnTo>
                  <a:lnTo>
                    <a:pt x="552801" y="386921"/>
                  </a:lnTo>
                  <a:lnTo>
                    <a:pt x="543967" y="384762"/>
                  </a:lnTo>
                  <a:lnTo>
                    <a:pt x="536782" y="379070"/>
                  </a:lnTo>
                  <a:lnTo>
                    <a:pt x="531953" y="371022"/>
                  </a:lnTo>
                  <a:lnTo>
                    <a:pt x="530186" y="361797"/>
                  </a:lnTo>
                  <a:lnTo>
                    <a:pt x="530186" y="283909"/>
                  </a:lnTo>
                  <a:lnTo>
                    <a:pt x="533367" y="256233"/>
                  </a:lnTo>
                  <a:lnTo>
                    <a:pt x="546205" y="233974"/>
                  </a:lnTo>
                  <a:lnTo>
                    <a:pt x="567995" y="217839"/>
                  </a:lnTo>
                  <a:lnTo>
                    <a:pt x="598030" y="208535"/>
                  </a:lnTo>
                  <a:lnTo>
                    <a:pt x="605568" y="206023"/>
                  </a:lnTo>
                  <a:lnTo>
                    <a:pt x="620645" y="206023"/>
                  </a:lnTo>
                  <a:lnTo>
                    <a:pt x="631481" y="207515"/>
                  </a:lnTo>
                  <a:lnTo>
                    <a:pt x="641375" y="208535"/>
                  </a:lnTo>
                  <a:lnTo>
                    <a:pt x="650326" y="209556"/>
                  </a:lnTo>
                  <a:lnTo>
                    <a:pt x="658336" y="211048"/>
                  </a:lnTo>
                  <a:lnTo>
                    <a:pt x="705610" y="211048"/>
                  </a:lnTo>
                  <a:lnTo>
                    <a:pt x="701052" y="243710"/>
                  </a:lnTo>
                  <a:lnTo>
                    <a:pt x="701052" y="248735"/>
                  </a:lnTo>
                  <a:lnTo>
                    <a:pt x="696027" y="253760"/>
                  </a:lnTo>
                  <a:lnTo>
                    <a:pt x="623157" y="253760"/>
                  </a:lnTo>
                  <a:lnTo>
                    <a:pt x="618132" y="256272"/>
                  </a:lnTo>
                  <a:lnTo>
                    <a:pt x="608081" y="256272"/>
                  </a:lnTo>
                  <a:lnTo>
                    <a:pt x="591709" y="261297"/>
                  </a:lnTo>
                  <a:lnTo>
                    <a:pt x="582639" y="268206"/>
                  </a:lnTo>
                  <a:lnTo>
                    <a:pt x="578752" y="276058"/>
                  </a:lnTo>
                  <a:lnTo>
                    <a:pt x="577928" y="283909"/>
                  </a:lnTo>
                  <a:lnTo>
                    <a:pt x="577928" y="339184"/>
                  </a:lnTo>
                  <a:lnTo>
                    <a:pt x="684719" y="339184"/>
                  </a:lnTo>
                  <a:lnTo>
                    <a:pt x="688487" y="341697"/>
                  </a:lnTo>
                  <a:lnTo>
                    <a:pt x="693513" y="346721"/>
                  </a:lnTo>
                  <a:lnTo>
                    <a:pt x="698538" y="361797"/>
                  </a:lnTo>
                  <a:lnTo>
                    <a:pt x="696026" y="369334"/>
                  </a:lnTo>
                  <a:lnTo>
                    <a:pt x="673411" y="464808"/>
                  </a:lnTo>
                  <a:lnTo>
                    <a:pt x="670231" y="471796"/>
                  </a:lnTo>
                  <a:lnTo>
                    <a:pt x="664931" y="477370"/>
                  </a:lnTo>
                  <a:lnTo>
                    <a:pt x="658217" y="481060"/>
                  </a:lnTo>
                  <a:lnTo>
                    <a:pt x="650797" y="482395"/>
                  </a:lnTo>
                  <a:lnTo>
                    <a:pt x="577928" y="482395"/>
                  </a:lnTo>
                  <a:lnTo>
                    <a:pt x="577928" y="771330"/>
                  </a:lnTo>
                  <a:lnTo>
                    <a:pt x="792533" y="771330"/>
                  </a:lnTo>
                  <a:close/>
                </a:path>
                <a:path w="819150" h="819150">
                  <a:moveTo>
                    <a:pt x="685976" y="263810"/>
                  </a:moveTo>
                  <a:lnTo>
                    <a:pt x="673412" y="263810"/>
                  </a:lnTo>
                  <a:lnTo>
                    <a:pt x="668387" y="261297"/>
                  </a:lnTo>
                  <a:lnTo>
                    <a:pt x="663361" y="261297"/>
                  </a:lnTo>
                  <a:lnTo>
                    <a:pt x="654959" y="258000"/>
                  </a:lnTo>
                  <a:lnTo>
                    <a:pt x="645144" y="255644"/>
                  </a:lnTo>
                  <a:lnTo>
                    <a:pt x="634386" y="254231"/>
                  </a:lnTo>
                  <a:lnTo>
                    <a:pt x="623157" y="253760"/>
                  </a:lnTo>
                  <a:lnTo>
                    <a:pt x="696027" y="253760"/>
                  </a:lnTo>
                  <a:lnTo>
                    <a:pt x="685976" y="263810"/>
                  </a:lnTo>
                  <a:close/>
                </a:path>
                <a:path w="819150" h="819150">
                  <a:moveTo>
                    <a:pt x="684718" y="339184"/>
                  </a:moveTo>
                  <a:lnTo>
                    <a:pt x="673411" y="339184"/>
                  </a:lnTo>
                  <a:lnTo>
                    <a:pt x="680949" y="336671"/>
                  </a:lnTo>
                  <a:lnTo>
                    <a:pt x="684718" y="339184"/>
                  </a:lnTo>
                  <a:close/>
                </a:path>
              </a:pathLst>
            </a:custGeom>
            <a:solidFill>
              <a:srgbClr val="FFFFFF"/>
            </a:solidFill>
          </p:spPr>
          <p:txBody>
            <a:bodyPr wrap="square" lIns="0" tIns="0" rIns="0" bIns="0" rtlCol="0"/>
            <a:lstStyle/>
            <a:p>
              <a:endParaRPr/>
            </a:p>
          </p:txBody>
        </p:sp>
        <p:sp>
          <p:nvSpPr>
            <p:cNvPr id="7" name="object 7"/>
            <p:cNvSpPr/>
            <p:nvPr/>
          </p:nvSpPr>
          <p:spPr>
            <a:xfrm>
              <a:off x="15089999" y="1084998"/>
              <a:ext cx="1771650" cy="1771650"/>
            </a:xfrm>
            <a:custGeom>
              <a:avLst/>
              <a:gdLst/>
              <a:ahLst/>
              <a:cxnLst/>
              <a:rect l="l" t="t" r="r" b="b"/>
              <a:pathLst>
                <a:path w="1771650" h="1771650">
                  <a:moveTo>
                    <a:pt x="885824" y="1771649"/>
                  </a:moveTo>
                  <a:lnTo>
                    <a:pt x="0" y="884575"/>
                  </a:lnTo>
                  <a:lnTo>
                    <a:pt x="885824" y="0"/>
                  </a:lnTo>
                  <a:lnTo>
                    <a:pt x="1771649" y="884575"/>
                  </a:lnTo>
                  <a:lnTo>
                    <a:pt x="885824" y="1771649"/>
                  </a:lnTo>
                  <a:close/>
                </a:path>
              </a:pathLst>
            </a:custGeom>
            <a:solidFill>
              <a:srgbClr val="6FB0D9"/>
            </a:solidFill>
          </p:spPr>
          <p:txBody>
            <a:bodyPr wrap="square" lIns="0" tIns="0" rIns="0" bIns="0" rtlCol="0"/>
            <a:lstStyle/>
            <a:p>
              <a:endParaRPr/>
            </a:p>
          </p:txBody>
        </p:sp>
        <p:sp>
          <p:nvSpPr>
            <p:cNvPr id="8" name="object 8"/>
            <p:cNvSpPr/>
            <p:nvPr/>
          </p:nvSpPr>
          <p:spPr>
            <a:xfrm>
              <a:off x="15569103" y="1637499"/>
              <a:ext cx="809625" cy="666750"/>
            </a:xfrm>
            <a:custGeom>
              <a:avLst/>
              <a:gdLst/>
              <a:ahLst/>
              <a:cxnLst/>
              <a:rect l="l" t="t" r="r" b="b"/>
              <a:pathLst>
                <a:path w="809625" h="666750">
                  <a:moveTo>
                    <a:pt x="424005" y="189786"/>
                  </a:moveTo>
                  <a:lnTo>
                    <a:pt x="374727" y="189786"/>
                  </a:lnTo>
                  <a:lnTo>
                    <a:pt x="377531" y="150494"/>
                  </a:lnTo>
                  <a:lnTo>
                    <a:pt x="399961" y="84085"/>
                  </a:lnTo>
                  <a:lnTo>
                    <a:pt x="451791" y="30551"/>
                  </a:lnTo>
                  <a:lnTo>
                    <a:pt x="486565" y="12798"/>
                  </a:lnTo>
                  <a:lnTo>
                    <a:pt x="551674" y="0"/>
                  </a:lnTo>
                  <a:lnTo>
                    <a:pt x="597352" y="4916"/>
                  </a:lnTo>
                  <a:lnTo>
                    <a:pt x="631113" y="16856"/>
                  </a:lnTo>
                  <a:lnTo>
                    <a:pt x="655062" y="31605"/>
                  </a:lnTo>
                  <a:lnTo>
                    <a:pt x="671300" y="44949"/>
                  </a:lnTo>
                  <a:lnTo>
                    <a:pt x="673792" y="47446"/>
                  </a:lnTo>
                  <a:lnTo>
                    <a:pt x="551674" y="47446"/>
                  </a:lnTo>
                  <a:lnTo>
                    <a:pt x="528773" y="49866"/>
                  </a:lnTo>
                  <a:lnTo>
                    <a:pt x="477371" y="70624"/>
                  </a:lnTo>
                  <a:lnTo>
                    <a:pt x="438586" y="113232"/>
                  </a:lnTo>
                  <a:lnTo>
                    <a:pt x="423666" y="174647"/>
                  </a:lnTo>
                  <a:lnTo>
                    <a:pt x="423763" y="180110"/>
                  </a:lnTo>
                  <a:lnTo>
                    <a:pt x="424005" y="189786"/>
                  </a:lnTo>
                  <a:close/>
                </a:path>
                <a:path w="809625" h="666750">
                  <a:moveTo>
                    <a:pt x="668809" y="94893"/>
                  </a:moveTo>
                  <a:lnTo>
                    <a:pt x="659930" y="93605"/>
                  </a:lnTo>
                  <a:lnTo>
                    <a:pt x="651986" y="90211"/>
                  </a:lnTo>
                  <a:lnTo>
                    <a:pt x="644976" y="85411"/>
                  </a:lnTo>
                  <a:lnTo>
                    <a:pt x="636118" y="77413"/>
                  </a:lnTo>
                  <a:lnTo>
                    <a:pt x="627375" y="69570"/>
                  </a:lnTo>
                  <a:lnTo>
                    <a:pt x="610241" y="58996"/>
                  </a:lnTo>
                  <a:lnTo>
                    <a:pt x="585630" y="50763"/>
                  </a:lnTo>
                  <a:lnTo>
                    <a:pt x="551674" y="47446"/>
                  </a:lnTo>
                  <a:lnTo>
                    <a:pt x="673792" y="47446"/>
                  </a:lnTo>
                  <a:lnTo>
                    <a:pt x="727142" y="28093"/>
                  </a:lnTo>
                  <a:lnTo>
                    <a:pt x="758528" y="9988"/>
                  </a:lnTo>
                  <a:lnTo>
                    <a:pt x="766004" y="9988"/>
                  </a:lnTo>
                  <a:lnTo>
                    <a:pt x="773481" y="12486"/>
                  </a:lnTo>
                  <a:lnTo>
                    <a:pt x="778465" y="12486"/>
                  </a:lnTo>
                  <a:lnTo>
                    <a:pt x="783450" y="17480"/>
                  </a:lnTo>
                  <a:lnTo>
                    <a:pt x="786682" y="22084"/>
                  </a:lnTo>
                  <a:lnTo>
                    <a:pt x="788750" y="28132"/>
                  </a:lnTo>
                  <a:lnTo>
                    <a:pt x="789408" y="35038"/>
                  </a:lnTo>
                  <a:lnTo>
                    <a:pt x="788435" y="42452"/>
                  </a:lnTo>
                  <a:lnTo>
                    <a:pt x="784697" y="51777"/>
                  </a:lnTo>
                  <a:lnTo>
                    <a:pt x="780959" y="60869"/>
                  </a:lnTo>
                  <a:lnTo>
                    <a:pt x="777184" y="69570"/>
                  </a:lnTo>
                  <a:lnTo>
                    <a:pt x="773482" y="77413"/>
                  </a:lnTo>
                  <a:lnTo>
                    <a:pt x="800897" y="77413"/>
                  </a:lnTo>
                  <a:lnTo>
                    <a:pt x="805882" y="82407"/>
                  </a:lnTo>
                  <a:lnTo>
                    <a:pt x="808686" y="88806"/>
                  </a:lnTo>
                  <a:lnTo>
                    <a:pt x="808825" y="89899"/>
                  </a:lnTo>
                  <a:lnTo>
                    <a:pt x="701205" y="89899"/>
                  </a:lnTo>
                  <a:lnTo>
                    <a:pt x="691939" y="91732"/>
                  </a:lnTo>
                  <a:lnTo>
                    <a:pt x="683139" y="93332"/>
                  </a:lnTo>
                  <a:lnTo>
                    <a:pt x="675273" y="94464"/>
                  </a:lnTo>
                  <a:lnTo>
                    <a:pt x="668809" y="94893"/>
                  </a:lnTo>
                  <a:close/>
                </a:path>
                <a:path w="809625" h="666750">
                  <a:moveTo>
                    <a:pt x="232961" y="551879"/>
                  </a:moveTo>
                  <a:lnTo>
                    <a:pt x="53231" y="551879"/>
                  </a:lnTo>
                  <a:lnTo>
                    <a:pt x="90108" y="549967"/>
                  </a:lnTo>
                  <a:lnTo>
                    <a:pt x="125896" y="544051"/>
                  </a:lnTo>
                  <a:lnTo>
                    <a:pt x="160123" y="533969"/>
                  </a:lnTo>
                  <a:lnTo>
                    <a:pt x="192794" y="519415"/>
                  </a:lnTo>
                  <a:lnTo>
                    <a:pt x="154009" y="498345"/>
                  </a:lnTo>
                  <a:lnTo>
                    <a:pt x="123635" y="470720"/>
                  </a:lnTo>
                  <a:lnTo>
                    <a:pt x="101673" y="439349"/>
                  </a:lnTo>
                  <a:lnTo>
                    <a:pt x="88121" y="407042"/>
                  </a:lnTo>
                  <a:lnTo>
                    <a:pt x="88627" y="399628"/>
                  </a:lnTo>
                  <a:lnTo>
                    <a:pt x="90302" y="392683"/>
                  </a:lnTo>
                  <a:lnTo>
                    <a:pt x="93379" y="386674"/>
                  </a:lnTo>
                  <a:lnTo>
                    <a:pt x="98090" y="382070"/>
                  </a:lnTo>
                  <a:lnTo>
                    <a:pt x="70403" y="353898"/>
                  </a:lnTo>
                  <a:lnTo>
                    <a:pt x="50427" y="321513"/>
                  </a:lnTo>
                  <a:lnTo>
                    <a:pt x="37459" y="284445"/>
                  </a:lnTo>
                  <a:lnTo>
                    <a:pt x="30800" y="242227"/>
                  </a:lnTo>
                  <a:lnTo>
                    <a:pt x="32942" y="233058"/>
                  </a:lnTo>
                  <a:lnTo>
                    <a:pt x="38588" y="225059"/>
                  </a:lnTo>
                  <a:lnTo>
                    <a:pt x="46571" y="219401"/>
                  </a:lnTo>
                  <a:lnTo>
                    <a:pt x="55722" y="217255"/>
                  </a:lnTo>
                  <a:lnTo>
                    <a:pt x="46961" y="198487"/>
                  </a:lnTo>
                  <a:lnTo>
                    <a:pt x="39834" y="179485"/>
                  </a:lnTo>
                  <a:lnTo>
                    <a:pt x="35044" y="160015"/>
                  </a:lnTo>
                  <a:lnTo>
                    <a:pt x="33455" y="141716"/>
                  </a:lnTo>
                  <a:lnTo>
                    <a:pt x="33335" y="138594"/>
                  </a:lnTo>
                  <a:lnTo>
                    <a:pt x="34344" y="109486"/>
                  </a:lnTo>
                  <a:lnTo>
                    <a:pt x="47694" y="58996"/>
                  </a:lnTo>
                  <a:lnTo>
                    <a:pt x="65692" y="27469"/>
                  </a:lnTo>
                  <a:lnTo>
                    <a:pt x="85629" y="27469"/>
                  </a:lnTo>
                  <a:lnTo>
                    <a:pt x="90614" y="29966"/>
                  </a:lnTo>
                  <a:lnTo>
                    <a:pt x="95672" y="35038"/>
                  </a:lnTo>
                  <a:lnTo>
                    <a:pt x="129502" y="71188"/>
                  </a:lnTo>
                  <a:lnTo>
                    <a:pt x="156213" y="94893"/>
                  </a:lnTo>
                  <a:lnTo>
                    <a:pt x="85626" y="94893"/>
                  </a:lnTo>
                  <a:lnTo>
                    <a:pt x="81577" y="128449"/>
                  </a:lnTo>
                  <a:lnTo>
                    <a:pt x="86873" y="164815"/>
                  </a:lnTo>
                  <a:lnTo>
                    <a:pt x="105253" y="203053"/>
                  </a:lnTo>
                  <a:lnTo>
                    <a:pt x="140455" y="242227"/>
                  </a:lnTo>
                  <a:lnTo>
                    <a:pt x="145089" y="248275"/>
                  </a:lnTo>
                  <a:lnTo>
                    <a:pt x="147621" y="255025"/>
                  </a:lnTo>
                  <a:lnTo>
                    <a:pt x="147816" y="262244"/>
                  </a:lnTo>
                  <a:lnTo>
                    <a:pt x="145440" y="269697"/>
                  </a:lnTo>
                  <a:lnTo>
                    <a:pt x="141234" y="276252"/>
                  </a:lnTo>
                  <a:lnTo>
                    <a:pt x="140206" y="277188"/>
                  </a:lnTo>
                  <a:lnTo>
                    <a:pt x="85626" y="277188"/>
                  </a:lnTo>
                  <a:lnTo>
                    <a:pt x="98749" y="311017"/>
                  </a:lnTo>
                  <a:lnTo>
                    <a:pt x="119583" y="338057"/>
                  </a:lnTo>
                  <a:lnTo>
                    <a:pt x="148360" y="359010"/>
                  </a:lnTo>
                  <a:lnTo>
                    <a:pt x="185315" y="374578"/>
                  </a:lnTo>
                  <a:lnTo>
                    <a:pt x="193298" y="379183"/>
                  </a:lnTo>
                  <a:lnTo>
                    <a:pt x="198711" y="385191"/>
                  </a:lnTo>
                  <a:lnTo>
                    <a:pt x="201787" y="392137"/>
                  </a:lnTo>
                  <a:lnTo>
                    <a:pt x="202761" y="399550"/>
                  </a:lnTo>
                  <a:lnTo>
                    <a:pt x="201047" y="406535"/>
                  </a:lnTo>
                  <a:lnTo>
                    <a:pt x="163820" y="422962"/>
                  </a:lnTo>
                  <a:lnTo>
                    <a:pt x="150425" y="424522"/>
                  </a:lnTo>
                  <a:lnTo>
                    <a:pt x="168532" y="447231"/>
                  </a:lnTo>
                  <a:lnTo>
                    <a:pt x="192481" y="465726"/>
                  </a:lnTo>
                  <a:lnTo>
                    <a:pt x="221570" y="478602"/>
                  </a:lnTo>
                  <a:lnTo>
                    <a:pt x="255098" y="484455"/>
                  </a:lnTo>
                  <a:lnTo>
                    <a:pt x="262458" y="486835"/>
                  </a:lnTo>
                  <a:lnTo>
                    <a:pt x="269118" y="490386"/>
                  </a:lnTo>
                  <a:lnTo>
                    <a:pt x="274375" y="495341"/>
                  </a:lnTo>
                  <a:lnTo>
                    <a:pt x="277529" y="501935"/>
                  </a:lnTo>
                  <a:lnTo>
                    <a:pt x="278464" y="508295"/>
                  </a:lnTo>
                  <a:lnTo>
                    <a:pt x="277529" y="515358"/>
                  </a:lnTo>
                  <a:lnTo>
                    <a:pt x="274725" y="521952"/>
                  </a:lnTo>
                  <a:lnTo>
                    <a:pt x="270053" y="526907"/>
                  </a:lnTo>
                  <a:lnTo>
                    <a:pt x="235008" y="550825"/>
                  </a:lnTo>
                  <a:lnTo>
                    <a:pt x="232961" y="551879"/>
                  </a:lnTo>
                  <a:close/>
                </a:path>
                <a:path w="809625" h="666750">
                  <a:moveTo>
                    <a:pt x="800897" y="77413"/>
                  </a:moveTo>
                  <a:lnTo>
                    <a:pt x="773482" y="77413"/>
                  </a:lnTo>
                  <a:lnTo>
                    <a:pt x="775975" y="74915"/>
                  </a:lnTo>
                  <a:lnTo>
                    <a:pt x="778467" y="74915"/>
                  </a:lnTo>
                  <a:lnTo>
                    <a:pt x="783451" y="72418"/>
                  </a:lnTo>
                  <a:lnTo>
                    <a:pt x="793421" y="72418"/>
                  </a:lnTo>
                  <a:lnTo>
                    <a:pt x="800897" y="77413"/>
                  </a:lnTo>
                  <a:close/>
                </a:path>
                <a:path w="809625" h="666750">
                  <a:moveTo>
                    <a:pt x="477729" y="619303"/>
                  </a:moveTo>
                  <a:lnTo>
                    <a:pt x="265069" y="619303"/>
                  </a:lnTo>
                  <a:lnTo>
                    <a:pt x="327044" y="614689"/>
                  </a:lnTo>
                  <a:lnTo>
                    <a:pt x="382359" y="603461"/>
                  </a:lnTo>
                  <a:lnTo>
                    <a:pt x="431366" y="586732"/>
                  </a:lnTo>
                  <a:lnTo>
                    <a:pt x="474415" y="565613"/>
                  </a:lnTo>
                  <a:lnTo>
                    <a:pt x="511857" y="541217"/>
                  </a:lnTo>
                  <a:lnTo>
                    <a:pt x="544042" y="514655"/>
                  </a:lnTo>
                  <a:lnTo>
                    <a:pt x="571320" y="487040"/>
                  </a:lnTo>
                  <a:lnTo>
                    <a:pt x="624237" y="413551"/>
                  </a:lnTo>
                  <a:lnTo>
                    <a:pt x="647856" y="366717"/>
                  </a:lnTo>
                  <a:lnTo>
                    <a:pt x="665382" y="320576"/>
                  </a:lnTo>
                  <a:lnTo>
                    <a:pt x="677301" y="276725"/>
                  </a:lnTo>
                  <a:lnTo>
                    <a:pt x="684097" y="236759"/>
                  </a:lnTo>
                  <a:lnTo>
                    <a:pt x="686254" y="194780"/>
                  </a:lnTo>
                  <a:lnTo>
                    <a:pt x="688474" y="174647"/>
                  </a:lnTo>
                  <a:lnTo>
                    <a:pt x="694666" y="161068"/>
                  </a:lnTo>
                  <a:lnTo>
                    <a:pt x="704128" y="151236"/>
                  </a:lnTo>
                  <a:lnTo>
                    <a:pt x="716161" y="142339"/>
                  </a:lnTo>
                  <a:lnTo>
                    <a:pt x="701209" y="142339"/>
                  </a:lnTo>
                  <a:lnTo>
                    <a:pt x="676441" y="119553"/>
                  </a:lnTo>
                  <a:lnTo>
                    <a:pt x="676908" y="111749"/>
                  </a:lnTo>
                  <a:lnTo>
                    <a:pt x="680179" y="104882"/>
                  </a:lnTo>
                  <a:lnTo>
                    <a:pt x="686254" y="99887"/>
                  </a:lnTo>
                  <a:lnTo>
                    <a:pt x="696222" y="94893"/>
                  </a:lnTo>
                  <a:lnTo>
                    <a:pt x="701207" y="89899"/>
                  </a:lnTo>
                  <a:lnTo>
                    <a:pt x="808825" y="89899"/>
                  </a:lnTo>
                  <a:lnTo>
                    <a:pt x="809621" y="96142"/>
                  </a:lnTo>
                  <a:lnTo>
                    <a:pt x="780220" y="145149"/>
                  </a:lnTo>
                  <a:lnTo>
                    <a:pt x="743849" y="180110"/>
                  </a:lnTo>
                  <a:lnTo>
                    <a:pt x="733607" y="187289"/>
                  </a:lnTo>
                  <a:lnTo>
                    <a:pt x="733542" y="203053"/>
                  </a:lnTo>
                  <a:lnTo>
                    <a:pt x="722623" y="285604"/>
                  </a:lnTo>
                  <a:lnTo>
                    <a:pt x="709620" y="334623"/>
                  </a:lnTo>
                  <a:lnTo>
                    <a:pt x="690594" y="386139"/>
                  </a:lnTo>
                  <a:lnTo>
                    <a:pt x="664783" y="438349"/>
                  </a:lnTo>
                  <a:lnTo>
                    <a:pt x="631427" y="489449"/>
                  </a:lnTo>
                  <a:lnTo>
                    <a:pt x="583443" y="544075"/>
                  </a:lnTo>
                  <a:lnTo>
                    <a:pt x="553060" y="570931"/>
                  </a:lnTo>
                  <a:lnTo>
                    <a:pt x="518036" y="596270"/>
                  </a:lnTo>
                  <a:lnTo>
                    <a:pt x="478150" y="619121"/>
                  </a:lnTo>
                  <a:lnTo>
                    <a:pt x="477729" y="619303"/>
                  </a:lnTo>
                  <a:close/>
                </a:path>
                <a:path w="809625" h="666750">
                  <a:moveTo>
                    <a:pt x="399645" y="239730"/>
                  </a:moveTo>
                  <a:lnTo>
                    <a:pt x="397153" y="239730"/>
                  </a:lnTo>
                  <a:lnTo>
                    <a:pt x="345107" y="233018"/>
                  </a:lnTo>
                  <a:lnTo>
                    <a:pt x="295721" y="221500"/>
                  </a:lnTo>
                  <a:lnTo>
                    <a:pt x="248907" y="205265"/>
                  </a:lnTo>
                  <a:lnTo>
                    <a:pt x="204577" y="184399"/>
                  </a:lnTo>
                  <a:lnTo>
                    <a:pt x="162645" y="158990"/>
                  </a:lnTo>
                  <a:lnTo>
                    <a:pt x="123024" y="129126"/>
                  </a:lnTo>
                  <a:lnTo>
                    <a:pt x="85626" y="94893"/>
                  </a:lnTo>
                  <a:lnTo>
                    <a:pt x="156213" y="94893"/>
                  </a:lnTo>
                  <a:lnTo>
                    <a:pt x="165105" y="102785"/>
                  </a:lnTo>
                  <a:lnTo>
                    <a:pt x="202583" y="129708"/>
                  </a:lnTo>
                  <a:lnTo>
                    <a:pt x="242110" y="151913"/>
                  </a:lnTo>
                  <a:lnTo>
                    <a:pt x="283860" y="169357"/>
                  </a:lnTo>
                  <a:lnTo>
                    <a:pt x="328007" y="181996"/>
                  </a:lnTo>
                  <a:lnTo>
                    <a:pt x="374727" y="189786"/>
                  </a:lnTo>
                  <a:lnTo>
                    <a:pt x="424005" y="189786"/>
                  </a:lnTo>
                  <a:lnTo>
                    <a:pt x="424567" y="212261"/>
                  </a:lnTo>
                  <a:lnTo>
                    <a:pt x="422776" y="222874"/>
                  </a:lnTo>
                  <a:lnTo>
                    <a:pt x="417713" y="231614"/>
                  </a:lnTo>
                  <a:lnTo>
                    <a:pt x="409847" y="237545"/>
                  </a:lnTo>
                  <a:lnTo>
                    <a:pt x="399645" y="239730"/>
                  </a:lnTo>
                  <a:close/>
                </a:path>
                <a:path w="809625" h="666750">
                  <a:moveTo>
                    <a:pt x="123010" y="284680"/>
                  </a:moveTo>
                  <a:lnTo>
                    <a:pt x="120518" y="284680"/>
                  </a:lnTo>
                  <a:lnTo>
                    <a:pt x="109809" y="282807"/>
                  </a:lnTo>
                  <a:lnTo>
                    <a:pt x="100268" y="280934"/>
                  </a:lnTo>
                  <a:lnTo>
                    <a:pt x="92129" y="279061"/>
                  </a:lnTo>
                  <a:lnTo>
                    <a:pt x="85626" y="277188"/>
                  </a:lnTo>
                  <a:lnTo>
                    <a:pt x="140206" y="277188"/>
                  </a:lnTo>
                  <a:lnTo>
                    <a:pt x="136094" y="280934"/>
                  </a:lnTo>
                  <a:lnTo>
                    <a:pt x="130019" y="283743"/>
                  </a:lnTo>
                  <a:lnTo>
                    <a:pt x="123010" y="284680"/>
                  </a:lnTo>
                  <a:close/>
                </a:path>
                <a:path w="809625" h="666750">
                  <a:moveTo>
                    <a:pt x="265071" y="666749"/>
                  </a:moveTo>
                  <a:lnTo>
                    <a:pt x="211837" y="663773"/>
                  </a:lnTo>
                  <a:lnTo>
                    <a:pt x="159799" y="654923"/>
                  </a:lnTo>
                  <a:lnTo>
                    <a:pt x="108958" y="640319"/>
                  </a:lnTo>
                  <a:lnTo>
                    <a:pt x="59313" y="620082"/>
                  </a:lnTo>
                  <a:lnTo>
                    <a:pt x="10864" y="594331"/>
                  </a:lnTo>
                  <a:lnTo>
                    <a:pt x="0" y="574666"/>
                  </a:lnTo>
                  <a:lnTo>
                    <a:pt x="895" y="566862"/>
                  </a:lnTo>
                  <a:lnTo>
                    <a:pt x="4050" y="559917"/>
                  </a:lnTo>
                  <a:lnTo>
                    <a:pt x="9307" y="554376"/>
                  </a:lnTo>
                  <a:lnTo>
                    <a:pt x="15965" y="550708"/>
                  </a:lnTo>
                  <a:lnTo>
                    <a:pt x="23325" y="549382"/>
                  </a:lnTo>
                  <a:lnTo>
                    <a:pt x="25817" y="549382"/>
                  </a:lnTo>
                  <a:lnTo>
                    <a:pt x="31853" y="550825"/>
                  </a:lnTo>
                  <a:lnTo>
                    <a:pt x="38589" y="551567"/>
                  </a:lnTo>
                  <a:lnTo>
                    <a:pt x="45793" y="551840"/>
                  </a:lnTo>
                  <a:lnTo>
                    <a:pt x="232961" y="551879"/>
                  </a:lnTo>
                  <a:lnTo>
                    <a:pt x="197779" y="569983"/>
                  </a:lnTo>
                  <a:lnTo>
                    <a:pt x="158604" y="584498"/>
                  </a:lnTo>
                  <a:lnTo>
                    <a:pt x="118028" y="594331"/>
                  </a:lnTo>
                  <a:lnTo>
                    <a:pt x="153971" y="605607"/>
                  </a:lnTo>
                  <a:lnTo>
                    <a:pt x="190614" y="613372"/>
                  </a:lnTo>
                  <a:lnTo>
                    <a:pt x="227725" y="617859"/>
                  </a:lnTo>
                  <a:lnTo>
                    <a:pt x="265069" y="619303"/>
                  </a:lnTo>
                  <a:lnTo>
                    <a:pt x="477729" y="619303"/>
                  </a:lnTo>
                  <a:lnTo>
                    <a:pt x="433157" y="638540"/>
                  </a:lnTo>
                  <a:lnTo>
                    <a:pt x="382810" y="653582"/>
                  </a:lnTo>
                  <a:lnTo>
                    <a:pt x="326863" y="663300"/>
                  </a:lnTo>
                  <a:lnTo>
                    <a:pt x="265071" y="666749"/>
                  </a:lnTo>
                  <a:close/>
                </a:path>
              </a:pathLst>
            </a:custGeom>
            <a:solidFill>
              <a:srgbClr val="FFFFFF"/>
            </a:solidFill>
          </p:spPr>
          <p:txBody>
            <a:bodyPr wrap="square" lIns="0" tIns="0" rIns="0" bIns="0" rtlCol="0"/>
            <a:lstStyle/>
            <a:p>
              <a:endParaRPr/>
            </a:p>
          </p:txBody>
        </p:sp>
        <p:sp>
          <p:nvSpPr>
            <p:cNvPr id="9" name="object 9"/>
            <p:cNvSpPr/>
            <p:nvPr/>
          </p:nvSpPr>
          <p:spPr>
            <a:xfrm>
              <a:off x="13107501" y="1084998"/>
              <a:ext cx="1771650" cy="1771650"/>
            </a:xfrm>
            <a:custGeom>
              <a:avLst/>
              <a:gdLst/>
              <a:ahLst/>
              <a:cxnLst/>
              <a:rect l="l" t="t" r="r" b="b"/>
              <a:pathLst>
                <a:path w="1771650" h="1771650">
                  <a:moveTo>
                    <a:pt x="884575" y="1771649"/>
                  </a:moveTo>
                  <a:lnTo>
                    <a:pt x="0" y="884575"/>
                  </a:lnTo>
                  <a:lnTo>
                    <a:pt x="884575" y="0"/>
                  </a:lnTo>
                  <a:lnTo>
                    <a:pt x="1771649" y="884575"/>
                  </a:lnTo>
                  <a:lnTo>
                    <a:pt x="884575" y="1771649"/>
                  </a:lnTo>
                  <a:close/>
                </a:path>
              </a:pathLst>
            </a:custGeom>
            <a:solidFill>
              <a:srgbClr val="6FB0D9"/>
            </a:solidFill>
          </p:spPr>
          <p:txBody>
            <a:bodyPr wrap="square" lIns="0" tIns="0" rIns="0" bIns="0" rtlCol="0"/>
            <a:lstStyle/>
            <a:p>
              <a:endParaRPr/>
            </a:p>
          </p:txBody>
        </p:sp>
        <p:sp>
          <p:nvSpPr>
            <p:cNvPr id="10" name="object 10"/>
            <p:cNvSpPr/>
            <p:nvPr/>
          </p:nvSpPr>
          <p:spPr>
            <a:xfrm>
              <a:off x="13703111" y="1853976"/>
              <a:ext cx="143510" cy="429895"/>
            </a:xfrm>
            <a:custGeom>
              <a:avLst/>
              <a:gdLst/>
              <a:ahLst/>
              <a:cxnLst/>
              <a:rect l="l" t="t" r="r" b="b"/>
              <a:pathLst>
                <a:path w="143509" h="429894">
                  <a:moveTo>
                    <a:pt x="120610" y="429676"/>
                  </a:moveTo>
                  <a:lnTo>
                    <a:pt x="25127" y="429676"/>
                  </a:lnTo>
                  <a:lnTo>
                    <a:pt x="14841" y="428970"/>
                  </a:lnTo>
                  <a:lnTo>
                    <a:pt x="6910" y="424023"/>
                  </a:lnTo>
                  <a:lnTo>
                    <a:pt x="1806" y="416249"/>
                  </a:lnTo>
                  <a:lnTo>
                    <a:pt x="0" y="407062"/>
                  </a:lnTo>
                  <a:lnTo>
                    <a:pt x="0" y="22614"/>
                  </a:lnTo>
                  <a:lnTo>
                    <a:pt x="2159" y="13780"/>
                  </a:lnTo>
                  <a:lnTo>
                    <a:pt x="7852" y="6595"/>
                  </a:lnTo>
                  <a:lnTo>
                    <a:pt x="15900" y="1766"/>
                  </a:lnTo>
                  <a:lnTo>
                    <a:pt x="25127" y="0"/>
                  </a:lnTo>
                  <a:lnTo>
                    <a:pt x="120610" y="0"/>
                  </a:lnTo>
                  <a:lnTo>
                    <a:pt x="129444" y="706"/>
                  </a:lnTo>
                  <a:lnTo>
                    <a:pt x="136629" y="5653"/>
                  </a:lnTo>
                  <a:lnTo>
                    <a:pt x="141458" y="13427"/>
                  </a:lnTo>
                  <a:lnTo>
                    <a:pt x="143225" y="22614"/>
                  </a:lnTo>
                  <a:lnTo>
                    <a:pt x="143225" y="47741"/>
                  </a:lnTo>
                  <a:lnTo>
                    <a:pt x="47740" y="47741"/>
                  </a:lnTo>
                  <a:lnTo>
                    <a:pt x="47740" y="381934"/>
                  </a:lnTo>
                  <a:lnTo>
                    <a:pt x="143225" y="381934"/>
                  </a:lnTo>
                  <a:lnTo>
                    <a:pt x="143225" y="407062"/>
                  </a:lnTo>
                  <a:lnTo>
                    <a:pt x="142518" y="415896"/>
                  </a:lnTo>
                  <a:lnTo>
                    <a:pt x="137571" y="423080"/>
                  </a:lnTo>
                  <a:lnTo>
                    <a:pt x="129797" y="427910"/>
                  </a:lnTo>
                  <a:lnTo>
                    <a:pt x="120610" y="429676"/>
                  </a:lnTo>
                  <a:close/>
                </a:path>
                <a:path w="143509" h="429894">
                  <a:moveTo>
                    <a:pt x="143225" y="381934"/>
                  </a:moveTo>
                  <a:lnTo>
                    <a:pt x="95483" y="381934"/>
                  </a:lnTo>
                  <a:lnTo>
                    <a:pt x="95483" y="47741"/>
                  </a:lnTo>
                  <a:lnTo>
                    <a:pt x="143225" y="47741"/>
                  </a:lnTo>
                  <a:lnTo>
                    <a:pt x="143225" y="381934"/>
                  </a:lnTo>
                  <a:close/>
                </a:path>
              </a:pathLst>
            </a:custGeom>
            <a:solidFill>
              <a:srgbClr val="FFFFFF"/>
            </a:solidFill>
          </p:spPr>
          <p:txBody>
            <a:bodyPr wrap="square" lIns="0" tIns="0" rIns="0" bIns="0" rtlCol="0"/>
            <a:lstStyle/>
            <a:p>
              <a:endParaRPr/>
            </a:p>
          </p:txBody>
        </p:sp>
        <p:pic>
          <p:nvPicPr>
            <p:cNvPr id="11" name="object 11"/>
            <p:cNvPicPr/>
            <p:nvPr/>
          </p:nvPicPr>
          <p:blipFill>
            <a:blip r:embed="rId5" cstate="print"/>
            <a:stretch>
              <a:fillRect/>
            </a:stretch>
          </p:blipFill>
          <p:spPr>
            <a:xfrm>
              <a:off x="13703109" y="1660496"/>
              <a:ext cx="143225" cy="143225"/>
            </a:xfrm>
            <a:prstGeom prst="rect">
              <a:avLst/>
            </a:prstGeom>
          </p:spPr>
        </p:pic>
        <p:sp>
          <p:nvSpPr>
            <p:cNvPr id="12" name="object 12"/>
            <p:cNvSpPr/>
            <p:nvPr/>
          </p:nvSpPr>
          <p:spPr>
            <a:xfrm>
              <a:off x="13582498" y="1562505"/>
              <a:ext cx="819150" cy="819150"/>
            </a:xfrm>
            <a:custGeom>
              <a:avLst/>
              <a:gdLst/>
              <a:ahLst/>
              <a:cxnLst/>
              <a:rect l="l" t="t" r="r" b="b"/>
              <a:pathLst>
                <a:path w="819150" h="819150">
                  <a:moveTo>
                    <a:pt x="696023" y="439724"/>
                  </a:moveTo>
                  <a:lnTo>
                    <a:pt x="690168" y="397535"/>
                  </a:lnTo>
                  <a:lnTo>
                    <a:pt x="673354" y="359676"/>
                  </a:lnTo>
                  <a:lnTo>
                    <a:pt x="653910" y="336702"/>
                  </a:lnTo>
                  <a:lnTo>
                    <a:pt x="648284" y="330060"/>
                  </a:lnTo>
                  <a:lnTo>
                    <a:pt x="648284" y="439724"/>
                  </a:lnTo>
                  <a:lnTo>
                    <a:pt x="648284" y="673417"/>
                  </a:lnTo>
                  <a:lnTo>
                    <a:pt x="600532" y="673417"/>
                  </a:lnTo>
                  <a:lnTo>
                    <a:pt x="600532" y="482447"/>
                  </a:lnTo>
                  <a:lnTo>
                    <a:pt x="593039" y="445262"/>
                  </a:lnTo>
                  <a:lnTo>
                    <a:pt x="585914" y="434708"/>
                  </a:lnTo>
                  <a:lnTo>
                    <a:pt x="572579" y="414909"/>
                  </a:lnTo>
                  <a:lnTo>
                    <a:pt x="542226" y="394462"/>
                  </a:lnTo>
                  <a:lnTo>
                    <a:pt x="505053" y="386956"/>
                  </a:lnTo>
                  <a:lnTo>
                    <a:pt x="467868" y="394462"/>
                  </a:lnTo>
                  <a:lnTo>
                    <a:pt x="437527" y="414909"/>
                  </a:lnTo>
                  <a:lnTo>
                    <a:pt x="417068" y="445262"/>
                  </a:lnTo>
                  <a:lnTo>
                    <a:pt x="409575" y="482447"/>
                  </a:lnTo>
                  <a:lnTo>
                    <a:pt x="409575" y="673417"/>
                  </a:lnTo>
                  <a:lnTo>
                    <a:pt x="359308" y="673417"/>
                  </a:lnTo>
                  <a:lnTo>
                    <a:pt x="359308" y="339217"/>
                  </a:lnTo>
                  <a:lnTo>
                    <a:pt x="409575" y="339217"/>
                  </a:lnTo>
                  <a:lnTo>
                    <a:pt x="409575" y="361835"/>
                  </a:lnTo>
                  <a:lnTo>
                    <a:pt x="410514" y="368896"/>
                  </a:lnTo>
                  <a:lnTo>
                    <a:pt x="413334" y="375018"/>
                  </a:lnTo>
                  <a:lnTo>
                    <a:pt x="418045" y="380212"/>
                  </a:lnTo>
                  <a:lnTo>
                    <a:pt x="424649" y="384441"/>
                  </a:lnTo>
                  <a:lnTo>
                    <a:pt x="427151" y="384441"/>
                  </a:lnTo>
                  <a:lnTo>
                    <a:pt x="429666" y="386956"/>
                  </a:lnTo>
                  <a:lnTo>
                    <a:pt x="437210" y="386956"/>
                  </a:lnTo>
                  <a:lnTo>
                    <a:pt x="444741" y="384441"/>
                  </a:lnTo>
                  <a:lnTo>
                    <a:pt x="449770" y="379425"/>
                  </a:lnTo>
                  <a:lnTo>
                    <a:pt x="459828" y="366852"/>
                  </a:lnTo>
                  <a:lnTo>
                    <a:pt x="476631" y="353669"/>
                  </a:lnTo>
                  <a:lnTo>
                    <a:pt x="496252" y="344246"/>
                  </a:lnTo>
                  <a:lnTo>
                    <a:pt x="515378" y="339217"/>
                  </a:lnTo>
                  <a:lnTo>
                    <a:pt x="517779" y="338594"/>
                  </a:lnTo>
                  <a:lnTo>
                    <a:pt x="540232" y="336702"/>
                  </a:lnTo>
                  <a:lnTo>
                    <a:pt x="552792" y="336702"/>
                  </a:lnTo>
                  <a:lnTo>
                    <a:pt x="597395" y="352806"/>
                  </a:lnTo>
                  <a:lnTo>
                    <a:pt x="642315" y="406349"/>
                  </a:lnTo>
                  <a:lnTo>
                    <a:pt x="648284" y="439724"/>
                  </a:lnTo>
                  <a:lnTo>
                    <a:pt x="648284" y="330060"/>
                  </a:lnTo>
                  <a:lnTo>
                    <a:pt x="646633" y="328104"/>
                  </a:lnTo>
                  <a:lnTo>
                    <a:pt x="621525" y="311581"/>
                  </a:lnTo>
                  <a:lnTo>
                    <a:pt x="611111" y="304723"/>
                  </a:lnTo>
                  <a:lnTo>
                    <a:pt x="567880" y="291477"/>
                  </a:lnTo>
                  <a:lnTo>
                    <a:pt x="540232" y="288963"/>
                  </a:lnTo>
                  <a:lnTo>
                    <a:pt x="517728" y="290372"/>
                  </a:lnTo>
                  <a:lnTo>
                    <a:pt x="495947" y="294614"/>
                  </a:lnTo>
                  <a:lnTo>
                    <a:pt x="475564" y="301688"/>
                  </a:lnTo>
                  <a:lnTo>
                    <a:pt x="457314" y="311581"/>
                  </a:lnTo>
                  <a:lnTo>
                    <a:pt x="454088" y="303136"/>
                  </a:lnTo>
                  <a:lnTo>
                    <a:pt x="448513" y="296811"/>
                  </a:lnTo>
                  <a:lnTo>
                    <a:pt x="441058" y="292849"/>
                  </a:lnTo>
                  <a:lnTo>
                    <a:pt x="432181" y="291477"/>
                  </a:lnTo>
                  <a:lnTo>
                    <a:pt x="336702" y="291477"/>
                  </a:lnTo>
                  <a:lnTo>
                    <a:pt x="327469" y="293243"/>
                  </a:lnTo>
                  <a:lnTo>
                    <a:pt x="319430" y="298069"/>
                  </a:lnTo>
                  <a:lnTo>
                    <a:pt x="313728" y="305257"/>
                  </a:lnTo>
                  <a:lnTo>
                    <a:pt x="311569" y="314096"/>
                  </a:lnTo>
                  <a:lnTo>
                    <a:pt x="311569" y="698538"/>
                  </a:lnTo>
                  <a:lnTo>
                    <a:pt x="313385" y="707720"/>
                  </a:lnTo>
                  <a:lnTo>
                    <a:pt x="318477" y="715505"/>
                  </a:lnTo>
                  <a:lnTo>
                    <a:pt x="326415" y="720445"/>
                  </a:lnTo>
                  <a:lnTo>
                    <a:pt x="336702" y="721156"/>
                  </a:lnTo>
                  <a:lnTo>
                    <a:pt x="432181" y="721156"/>
                  </a:lnTo>
                  <a:lnTo>
                    <a:pt x="441413" y="719391"/>
                  </a:lnTo>
                  <a:lnTo>
                    <a:pt x="449453" y="714552"/>
                  </a:lnTo>
                  <a:lnTo>
                    <a:pt x="455155" y="707377"/>
                  </a:lnTo>
                  <a:lnTo>
                    <a:pt x="457314" y="698538"/>
                  </a:lnTo>
                  <a:lnTo>
                    <a:pt x="457314" y="673417"/>
                  </a:lnTo>
                  <a:lnTo>
                    <a:pt x="457314" y="482447"/>
                  </a:lnTo>
                  <a:lnTo>
                    <a:pt x="461238" y="463321"/>
                  </a:lnTo>
                  <a:lnTo>
                    <a:pt x="471754" y="448208"/>
                  </a:lnTo>
                  <a:lnTo>
                    <a:pt x="486994" y="438277"/>
                  </a:lnTo>
                  <a:lnTo>
                    <a:pt x="505053" y="434708"/>
                  </a:lnTo>
                  <a:lnTo>
                    <a:pt x="524179" y="438632"/>
                  </a:lnTo>
                  <a:lnTo>
                    <a:pt x="539292" y="449148"/>
                  </a:lnTo>
                  <a:lnTo>
                    <a:pt x="549224" y="464388"/>
                  </a:lnTo>
                  <a:lnTo>
                    <a:pt x="552792" y="482447"/>
                  </a:lnTo>
                  <a:lnTo>
                    <a:pt x="552792" y="698538"/>
                  </a:lnTo>
                  <a:lnTo>
                    <a:pt x="554558" y="707720"/>
                  </a:lnTo>
                  <a:lnTo>
                    <a:pt x="559396" y="715505"/>
                  </a:lnTo>
                  <a:lnTo>
                    <a:pt x="566572" y="720445"/>
                  </a:lnTo>
                  <a:lnTo>
                    <a:pt x="575411" y="721156"/>
                  </a:lnTo>
                  <a:lnTo>
                    <a:pt x="673404" y="721156"/>
                  </a:lnTo>
                  <a:lnTo>
                    <a:pt x="682599" y="719391"/>
                  </a:lnTo>
                  <a:lnTo>
                    <a:pt x="690372" y="714552"/>
                  </a:lnTo>
                  <a:lnTo>
                    <a:pt x="695312" y="707377"/>
                  </a:lnTo>
                  <a:lnTo>
                    <a:pt x="696023" y="698538"/>
                  </a:lnTo>
                  <a:lnTo>
                    <a:pt x="696023" y="673417"/>
                  </a:lnTo>
                  <a:lnTo>
                    <a:pt x="696023" y="439724"/>
                  </a:lnTo>
                  <a:close/>
                </a:path>
                <a:path w="819150" h="819150">
                  <a:moveTo>
                    <a:pt x="819150" y="123126"/>
                  </a:moveTo>
                  <a:lnTo>
                    <a:pt x="809447" y="76682"/>
                  </a:lnTo>
                  <a:lnTo>
                    <a:pt x="789673" y="47739"/>
                  </a:lnTo>
                  <a:lnTo>
                    <a:pt x="783018" y="38011"/>
                  </a:lnTo>
                  <a:lnTo>
                    <a:pt x="768896" y="28308"/>
                  </a:lnTo>
                  <a:lnTo>
                    <a:pt x="768896" y="123126"/>
                  </a:lnTo>
                  <a:lnTo>
                    <a:pt x="768896" y="698538"/>
                  </a:lnTo>
                  <a:lnTo>
                    <a:pt x="763155" y="726884"/>
                  </a:lnTo>
                  <a:lnTo>
                    <a:pt x="747534" y="750049"/>
                  </a:lnTo>
                  <a:lnTo>
                    <a:pt x="724369" y="765670"/>
                  </a:lnTo>
                  <a:lnTo>
                    <a:pt x="696023" y="771410"/>
                  </a:lnTo>
                  <a:lnTo>
                    <a:pt x="120599" y="771410"/>
                  </a:lnTo>
                  <a:lnTo>
                    <a:pt x="92252" y="765670"/>
                  </a:lnTo>
                  <a:lnTo>
                    <a:pt x="69100" y="750049"/>
                  </a:lnTo>
                  <a:lnTo>
                    <a:pt x="53467" y="726884"/>
                  </a:lnTo>
                  <a:lnTo>
                    <a:pt x="47739" y="698538"/>
                  </a:lnTo>
                  <a:lnTo>
                    <a:pt x="47739" y="123126"/>
                  </a:lnTo>
                  <a:lnTo>
                    <a:pt x="53467" y="94742"/>
                  </a:lnTo>
                  <a:lnTo>
                    <a:pt x="69088" y="71297"/>
                  </a:lnTo>
                  <a:lnTo>
                    <a:pt x="92252" y="54927"/>
                  </a:lnTo>
                  <a:lnTo>
                    <a:pt x="120599" y="47739"/>
                  </a:lnTo>
                  <a:lnTo>
                    <a:pt x="696023" y="47739"/>
                  </a:lnTo>
                  <a:lnTo>
                    <a:pt x="724369" y="53517"/>
                  </a:lnTo>
                  <a:lnTo>
                    <a:pt x="747534" y="69418"/>
                  </a:lnTo>
                  <a:lnTo>
                    <a:pt x="763155" y="93319"/>
                  </a:lnTo>
                  <a:lnTo>
                    <a:pt x="768896" y="123126"/>
                  </a:lnTo>
                  <a:lnTo>
                    <a:pt x="768896" y="28308"/>
                  </a:lnTo>
                  <a:lnTo>
                    <a:pt x="743877" y="11112"/>
                  </a:lnTo>
                  <a:lnTo>
                    <a:pt x="696023" y="0"/>
                  </a:lnTo>
                  <a:lnTo>
                    <a:pt x="120599" y="0"/>
                  </a:lnTo>
                  <a:lnTo>
                    <a:pt x="74193" y="9702"/>
                  </a:lnTo>
                  <a:lnTo>
                    <a:pt x="35801" y="36118"/>
                  </a:lnTo>
                  <a:lnTo>
                    <a:pt x="9652" y="75260"/>
                  </a:lnTo>
                  <a:lnTo>
                    <a:pt x="0" y="123126"/>
                  </a:lnTo>
                  <a:lnTo>
                    <a:pt x="0" y="698538"/>
                  </a:lnTo>
                  <a:lnTo>
                    <a:pt x="9652" y="744943"/>
                  </a:lnTo>
                  <a:lnTo>
                    <a:pt x="35801" y="783348"/>
                  </a:lnTo>
                  <a:lnTo>
                    <a:pt x="74193" y="809485"/>
                  </a:lnTo>
                  <a:lnTo>
                    <a:pt x="120599" y="819150"/>
                  </a:lnTo>
                  <a:lnTo>
                    <a:pt x="696023" y="819150"/>
                  </a:lnTo>
                  <a:lnTo>
                    <a:pt x="742467" y="809485"/>
                  </a:lnTo>
                  <a:lnTo>
                    <a:pt x="781138" y="783348"/>
                  </a:lnTo>
                  <a:lnTo>
                    <a:pt x="789495" y="771410"/>
                  </a:lnTo>
                  <a:lnTo>
                    <a:pt x="808037" y="744943"/>
                  </a:lnTo>
                  <a:lnTo>
                    <a:pt x="819150" y="698538"/>
                  </a:lnTo>
                  <a:lnTo>
                    <a:pt x="819150" y="123126"/>
                  </a:lnTo>
                  <a:close/>
                </a:path>
              </a:pathLst>
            </a:custGeom>
            <a:solidFill>
              <a:srgbClr val="FFFFFF"/>
            </a:solidFill>
          </p:spPr>
          <p:txBody>
            <a:bodyPr wrap="square" lIns="0" tIns="0" rIns="0" bIns="0" rtlCol="0"/>
            <a:lstStyle/>
            <a:p>
              <a:endParaRPr/>
            </a:p>
          </p:txBody>
        </p:sp>
        <p:sp>
          <p:nvSpPr>
            <p:cNvPr id="13" name="object 13"/>
            <p:cNvSpPr/>
            <p:nvPr/>
          </p:nvSpPr>
          <p:spPr>
            <a:xfrm>
              <a:off x="11125001" y="1084998"/>
              <a:ext cx="1771650" cy="1771650"/>
            </a:xfrm>
            <a:custGeom>
              <a:avLst/>
              <a:gdLst/>
              <a:ahLst/>
              <a:cxnLst/>
              <a:rect l="l" t="t" r="r" b="b"/>
              <a:pathLst>
                <a:path w="1771650" h="1771650">
                  <a:moveTo>
                    <a:pt x="887074" y="1771649"/>
                  </a:moveTo>
                  <a:lnTo>
                    <a:pt x="0" y="884575"/>
                  </a:lnTo>
                  <a:lnTo>
                    <a:pt x="887073" y="0"/>
                  </a:lnTo>
                  <a:lnTo>
                    <a:pt x="1771649" y="884575"/>
                  </a:lnTo>
                  <a:lnTo>
                    <a:pt x="887074" y="1771649"/>
                  </a:lnTo>
                  <a:close/>
                </a:path>
              </a:pathLst>
            </a:custGeom>
            <a:solidFill>
              <a:srgbClr val="484B67"/>
            </a:solidFill>
          </p:spPr>
          <p:txBody>
            <a:bodyPr wrap="square" lIns="0" tIns="0" rIns="0" bIns="0" rtlCol="0"/>
            <a:lstStyle/>
            <a:p>
              <a:endParaRPr/>
            </a:p>
          </p:txBody>
        </p:sp>
        <p:sp>
          <p:nvSpPr>
            <p:cNvPr id="14" name="object 14"/>
            <p:cNvSpPr/>
            <p:nvPr/>
          </p:nvSpPr>
          <p:spPr>
            <a:xfrm>
              <a:off x="11604993" y="1562505"/>
              <a:ext cx="819150" cy="819150"/>
            </a:xfrm>
            <a:custGeom>
              <a:avLst/>
              <a:gdLst/>
              <a:ahLst/>
              <a:cxnLst/>
              <a:rect l="l" t="t" r="r" b="b"/>
              <a:pathLst>
                <a:path w="819150" h="819150">
                  <a:moveTo>
                    <a:pt x="577926" y="409536"/>
                  </a:moveTo>
                  <a:lnTo>
                    <a:pt x="571919" y="364782"/>
                  </a:lnTo>
                  <a:lnTo>
                    <a:pt x="554939" y="324573"/>
                  </a:lnTo>
                  <a:lnTo>
                    <a:pt x="530186" y="292544"/>
                  </a:lnTo>
                  <a:lnTo>
                    <a:pt x="530186" y="409536"/>
                  </a:lnTo>
                  <a:lnTo>
                    <a:pt x="520877" y="455930"/>
                  </a:lnTo>
                  <a:lnTo>
                    <a:pt x="495325" y="494334"/>
                  </a:lnTo>
                  <a:lnTo>
                    <a:pt x="457047" y="520471"/>
                  </a:lnTo>
                  <a:lnTo>
                    <a:pt x="409575" y="530136"/>
                  </a:lnTo>
                  <a:lnTo>
                    <a:pt x="363169" y="520827"/>
                  </a:lnTo>
                  <a:lnTo>
                    <a:pt x="324777" y="495274"/>
                  </a:lnTo>
                  <a:lnTo>
                    <a:pt x="298627" y="456996"/>
                  </a:lnTo>
                  <a:lnTo>
                    <a:pt x="288963" y="409536"/>
                  </a:lnTo>
                  <a:lnTo>
                    <a:pt x="298272" y="363169"/>
                  </a:lnTo>
                  <a:lnTo>
                    <a:pt x="323824" y="325056"/>
                  </a:lnTo>
                  <a:lnTo>
                    <a:pt x="362102" y="299656"/>
                  </a:lnTo>
                  <a:lnTo>
                    <a:pt x="409575" y="291452"/>
                  </a:lnTo>
                  <a:lnTo>
                    <a:pt x="455980" y="300710"/>
                  </a:lnTo>
                  <a:lnTo>
                    <a:pt x="494385" y="325996"/>
                  </a:lnTo>
                  <a:lnTo>
                    <a:pt x="520522" y="363524"/>
                  </a:lnTo>
                  <a:lnTo>
                    <a:pt x="530186" y="409536"/>
                  </a:lnTo>
                  <a:lnTo>
                    <a:pt x="530186" y="292544"/>
                  </a:lnTo>
                  <a:lnTo>
                    <a:pt x="494538" y="264185"/>
                  </a:lnTo>
                  <a:lnTo>
                    <a:pt x="454329" y="247205"/>
                  </a:lnTo>
                  <a:lnTo>
                    <a:pt x="409575" y="241198"/>
                  </a:lnTo>
                  <a:lnTo>
                    <a:pt x="364820" y="247205"/>
                  </a:lnTo>
                  <a:lnTo>
                    <a:pt x="324612" y="264185"/>
                  </a:lnTo>
                  <a:lnTo>
                    <a:pt x="290537" y="290499"/>
                  </a:lnTo>
                  <a:lnTo>
                    <a:pt x="264210" y="324573"/>
                  </a:lnTo>
                  <a:lnTo>
                    <a:pt x="247230" y="364782"/>
                  </a:lnTo>
                  <a:lnTo>
                    <a:pt x="241223" y="409536"/>
                  </a:lnTo>
                  <a:lnTo>
                    <a:pt x="247230" y="454279"/>
                  </a:lnTo>
                  <a:lnTo>
                    <a:pt x="264210" y="494487"/>
                  </a:lnTo>
                  <a:lnTo>
                    <a:pt x="290537" y="528561"/>
                  </a:lnTo>
                  <a:lnTo>
                    <a:pt x="324612" y="554888"/>
                  </a:lnTo>
                  <a:lnTo>
                    <a:pt x="364820" y="571855"/>
                  </a:lnTo>
                  <a:lnTo>
                    <a:pt x="409575" y="577875"/>
                  </a:lnTo>
                  <a:lnTo>
                    <a:pt x="454329" y="571855"/>
                  </a:lnTo>
                  <a:lnTo>
                    <a:pt x="494538" y="554888"/>
                  </a:lnTo>
                  <a:lnTo>
                    <a:pt x="526580" y="530136"/>
                  </a:lnTo>
                  <a:lnTo>
                    <a:pt x="554939" y="494487"/>
                  </a:lnTo>
                  <a:lnTo>
                    <a:pt x="571919" y="454279"/>
                  </a:lnTo>
                  <a:lnTo>
                    <a:pt x="577926" y="409536"/>
                  </a:lnTo>
                  <a:close/>
                </a:path>
                <a:path w="819150" h="819150">
                  <a:moveTo>
                    <a:pt x="723671" y="218579"/>
                  </a:moveTo>
                  <a:lnTo>
                    <a:pt x="713968" y="172186"/>
                  </a:lnTo>
                  <a:lnTo>
                    <a:pt x="695756" y="145719"/>
                  </a:lnTo>
                  <a:lnTo>
                    <a:pt x="687552" y="133794"/>
                  </a:lnTo>
                  <a:lnTo>
                    <a:pt x="673417" y="124358"/>
                  </a:lnTo>
                  <a:lnTo>
                    <a:pt x="673417" y="218579"/>
                  </a:lnTo>
                  <a:lnTo>
                    <a:pt x="673417" y="602996"/>
                  </a:lnTo>
                  <a:lnTo>
                    <a:pt x="667677" y="631342"/>
                  </a:lnTo>
                  <a:lnTo>
                    <a:pt x="652056" y="654494"/>
                  </a:lnTo>
                  <a:lnTo>
                    <a:pt x="628891" y="670128"/>
                  </a:lnTo>
                  <a:lnTo>
                    <a:pt x="600544" y="675855"/>
                  </a:lnTo>
                  <a:lnTo>
                    <a:pt x="216090" y="675855"/>
                  </a:lnTo>
                  <a:lnTo>
                    <a:pt x="187744" y="670128"/>
                  </a:lnTo>
                  <a:lnTo>
                    <a:pt x="164579" y="654494"/>
                  </a:lnTo>
                  <a:lnTo>
                    <a:pt x="148958" y="631342"/>
                  </a:lnTo>
                  <a:lnTo>
                    <a:pt x="143230" y="602996"/>
                  </a:lnTo>
                  <a:lnTo>
                    <a:pt x="143230" y="218579"/>
                  </a:lnTo>
                  <a:lnTo>
                    <a:pt x="148958" y="190246"/>
                  </a:lnTo>
                  <a:lnTo>
                    <a:pt x="164579" y="167081"/>
                  </a:lnTo>
                  <a:lnTo>
                    <a:pt x="187744" y="151460"/>
                  </a:lnTo>
                  <a:lnTo>
                    <a:pt x="216090" y="145719"/>
                  </a:lnTo>
                  <a:lnTo>
                    <a:pt x="600544" y="145719"/>
                  </a:lnTo>
                  <a:lnTo>
                    <a:pt x="628891" y="151460"/>
                  </a:lnTo>
                  <a:lnTo>
                    <a:pt x="652056" y="167081"/>
                  </a:lnTo>
                  <a:lnTo>
                    <a:pt x="667677" y="190246"/>
                  </a:lnTo>
                  <a:lnTo>
                    <a:pt x="673417" y="218579"/>
                  </a:lnTo>
                  <a:lnTo>
                    <a:pt x="673417" y="124358"/>
                  </a:lnTo>
                  <a:lnTo>
                    <a:pt x="648398" y="107645"/>
                  </a:lnTo>
                  <a:lnTo>
                    <a:pt x="600544" y="97980"/>
                  </a:lnTo>
                  <a:lnTo>
                    <a:pt x="216090" y="97980"/>
                  </a:lnTo>
                  <a:lnTo>
                    <a:pt x="169684" y="107645"/>
                  </a:lnTo>
                  <a:lnTo>
                    <a:pt x="131292" y="133794"/>
                  </a:lnTo>
                  <a:lnTo>
                    <a:pt x="105143" y="172186"/>
                  </a:lnTo>
                  <a:lnTo>
                    <a:pt x="95478" y="218579"/>
                  </a:lnTo>
                  <a:lnTo>
                    <a:pt x="95478" y="602996"/>
                  </a:lnTo>
                  <a:lnTo>
                    <a:pt x="105143" y="649401"/>
                  </a:lnTo>
                  <a:lnTo>
                    <a:pt x="131292" y="687793"/>
                  </a:lnTo>
                  <a:lnTo>
                    <a:pt x="169684" y="713930"/>
                  </a:lnTo>
                  <a:lnTo>
                    <a:pt x="216090" y="723595"/>
                  </a:lnTo>
                  <a:lnTo>
                    <a:pt x="600544" y="723595"/>
                  </a:lnTo>
                  <a:lnTo>
                    <a:pt x="646988" y="713930"/>
                  </a:lnTo>
                  <a:lnTo>
                    <a:pt x="685660" y="687793"/>
                  </a:lnTo>
                  <a:lnTo>
                    <a:pt x="694016" y="675855"/>
                  </a:lnTo>
                  <a:lnTo>
                    <a:pt x="712558" y="649401"/>
                  </a:lnTo>
                  <a:lnTo>
                    <a:pt x="723671" y="602996"/>
                  </a:lnTo>
                  <a:lnTo>
                    <a:pt x="723671" y="218579"/>
                  </a:lnTo>
                  <a:close/>
                </a:path>
                <a:path w="819150" h="819150">
                  <a:moveTo>
                    <a:pt x="819150" y="120599"/>
                  </a:moveTo>
                  <a:lnTo>
                    <a:pt x="809840" y="74193"/>
                  </a:lnTo>
                  <a:lnTo>
                    <a:pt x="792226" y="47739"/>
                  </a:lnTo>
                  <a:lnTo>
                    <a:pt x="784288" y="35801"/>
                  </a:lnTo>
                  <a:lnTo>
                    <a:pt x="771410" y="27012"/>
                  </a:lnTo>
                  <a:lnTo>
                    <a:pt x="771410" y="120599"/>
                  </a:lnTo>
                  <a:lnTo>
                    <a:pt x="771410" y="700976"/>
                  </a:lnTo>
                  <a:lnTo>
                    <a:pt x="765670" y="729284"/>
                  </a:lnTo>
                  <a:lnTo>
                    <a:pt x="750049" y="752170"/>
                  </a:lnTo>
                  <a:lnTo>
                    <a:pt x="726884" y="767054"/>
                  </a:lnTo>
                  <a:lnTo>
                    <a:pt x="698538" y="771334"/>
                  </a:lnTo>
                  <a:lnTo>
                    <a:pt x="120611" y="771334"/>
                  </a:lnTo>
                  <a:lnTo>
                    <a:pt x="92265" y="765632"/>
                  </a:lnTo>
                  <a:lnTo>
                    <a:pt x="69100" y="750290"/>
                  </a:lnTo>
                  <a:lnTo>
                    <a:pt x="53479" y="727875"/>
                  </a:lnTo>
                  <a:lnTo>
                    <a:pt x="47739" y="700976"/>
                  </a:lnTo>
                  <a:lnTo>
                    <a:pt x="47739" y="120599"/>
                  </a:lnTo>
                  <a:lnTo>
                    <a:pt x="53479" y="92252"/>
                  </a:lnTo>
                  <a:lnTo>
                    <a:pt x="69100" y="69088"/>
                  </a:lnTo>
                  <a:lnTo>
                    <a:pt x="92265" y="53467"/>
                  </a:lnTo>
                  <a:lnTo>
                    <a:pt x="120611" y="47739"/>
                  </a:lnTo>
                  <a:lnTo>
                    <a:pt x="698538" y="47739"/>
                  </a:lnTo>
                  <a:lnTo>
                    <a:pt x="726884" y="53467"/>
                  </a:lnTo>
                  <a:lnTo>
                    <a:pt x="750049" y="69088"/>
                  </a:lnTo>
                  <a:lnTo>
                    <a:pt x="765670" y="92252"/>
                  </a:lnTo>
                  <a:lnTo>
                    <a:pt x="771410" y="120599"/>
                  </a:lnTo>
                  <a:lnTo>
                    <a:pt x="771410" y="27012"/>
                  </a:lnTo>
                  <a:lnTo>
                    <a:pt x="746010" y="9652"/>
                  </a:lnTo>
                  <a:lnTo>
                    <a:pt x="698538" y="0"/>
                  </a:lnTo>
                  <a:lnTo>
                    <a:pt x="120611" y="0"/>
                  </a:lnTo>
                  <a:lnTo>
                    <a:pt x="74206" y="9309"/>
                  </a:lnTo>
                  <a:lnTo>
                    <a:pt x="35801" y="34861"/>
                  </a:lnTo>
                  <a:lnTo>
                    <a:pt x="9664" y="73139"/>
                  </a:lnTo>
                  <a:lnTo>
                    <a:pt x="0" y="120599"/>
                  </a:lnTo>
                  <a:lnTo>
                    <a:pt x="0" y="700976"/>
                  </a:lnTo>
                  <a:lnTo>
                    <a:pt x="9309" y="747344"/>
                  </a:lnTo>
                  <a:lnTo>
                    <a:pt x="34861" y="785456"/>
                  </a:lnTo>
                  <a:lnTo>
                    <a:pt x="73139" y="810856"/>
                  </a:lnTo>
                  <a:lnTo>
                    <a:pt x="120611" y="819061"/>
                  </a:lnTo>
                  <a:lnTo>
                    <a:pt x="698538" y="819061"/>
                  </a:lnTo>
                  <a:lnTo>
                    <a:pt x="744943" y="809802"/>
                  </a:lnTo>
                  <a:lnTo>
                    <a:pt x="783348" y="784517"/>
                  </a:lnTo>
                  <a:lnTo>
                    <a:pt x="792530" y="771334"/>
                  </a:lnTo>
                  <a:lnTo>
                    <a:pt x="809498" y="746988"/>
                  </a:lnTo>
                  <a:lnTo>
                    <a:pt x="819150" y="700976"/>
                  </a:lnTo>
                  <a:lnTo>
                    <a:pt x="819150" y="120599"/>
                  </a:lnTo>
                  <a:close/>
                </a:path>
              </a:pathLst>
            </a:custGeom>
            <a:solidFill>
              <a:srgbClr val="FFFFFF"/>
            </a:solidFill>
          </p:spPr>
          <p:txBody>
            <a:bodyPr wrap="square" lIns="0" tIns="0" rIns="0" bIns="0" rtlCol="0"/>
            <a:lstStyle/>
            <a:p>
              <a:endParaRPr/>
            </a:p>
          </p:txBody>
        </p:sp>
        <p:pic>
          <p:nvPicPr>
            <p:cNvPr id="15" name="object 15"/>
            <p:cNvPicPr/>
            <p:nvPr/>
          </p:nvPicPr>
          <p:blipFill>
            <a:blip r:embed="rId5" cstate="print"/>
            <a:stretch>
              <a:fillRect/>
            </a:stretch>
          </p:blipFill>
          <p:spPr>
            <a:xfrm>
              <a:off x="12135186" y="1755960"/>
              <a:ext cx="95483" cy="97986"/>
            </a:xfrm>
            <a:prstGeom prst="rect">
              <a:avLst/>
            </a:prstGeom>
          </p:spPr>
        </p:pic>
      </p:grpSp>
      <p:sp>
        <p:nvSpPr>
          <p:cNvPr id="16" name="object 16"/>
          <p:cNvSpPr txBox="1">
            <a:spLocks noGrp="1"/>
          </p:cNvSpPr>
          <p:nvPr>
            <p:ph type="title"/>
          </p:nvPr>
        </p:nvSpPr>
        <p:spPr>
          <a:xfrm>
            <a:off x="1066800" y="2265844"/>
            <a:ext cx="8305358" cy="2216632"/>
          </a:xfrm>
          <a:prstGeom prst="rect">
            <a:avLst/>
          </a:prstGeom>
        </p:spPr>
        <p:txBody>
          <a:bodyPr vert="horz" wrap="square" lIns="0" tIns="15875" rIns="0" bIns="0" rtlCol="0">
            <a:spAutoFit/>
          </a:bodyPr>
          <a:lstStyle/>
          <a:p>
            <a:pPr marL="12700">
              <a:lnSpc>
                <a:spcPct val="100000"/>
              </a:lnSpc>
              <a:spcBef>
                <a:spcPts val="125"/>
              </a:spcBef>
            </a:pPr>
            <a:r>
              <a:rPr lang="en-US" sz="14300" spc="-10" dirty="0"/>
              <a:t>References</a:t>
            </a:r>
            <a:endParaRPr sz="14300" dirty="0"/>
          </a:p>
        </p:txBody>
      </p:sp>
      <p:sp>
        <p:nvSpPr>
          <p:cNvPr id="18" name="object 18"/>
          <p:cNvSpPr/>
          <p:nvPr/>
        </p:nvSpPr>
        <p:spPr>
          <a:xfrm>
            <a:off x="2287522" y="4498134"/>
            <a:ext cx="6029325" cy="95250"/>
          </a:xfrm>
          <a:custGeom>
            <a:avLst/>
            <a:gdLst/>
            <a:ahLst/>
            <a:cxnLst/>
            <a:rect l="l" t="t" r="r" b="b"/>
            <a:pathLst>
              <a:path w="6029325" h="95250">
                <a:moveTo>
                  <a:pt x="6029324" y="95249"/>
                </a:moveTo>
                <a:lnTo>
                  <a:pt x="0" y="95249"/>
                </a:lnTo>
                <a:lnTo>
                  <a:pt x="0" y="0"/>
                </a:lnTo>
                <a:lnTo>
                  <a:pt x="6029324" y="0"/>
                </a:lnTo>
                <a:lnTo>
                  <a:pt x="6029324" y="95249"/>
                </a:lnTo>
                <a:close/>
              </a:path>
            </a:pathLst>
          </a:custGeom>
          <a:solidFill>
            <a:srgbClr val="6FB0D9"/>
          </a:solidFill>
        </p:spPr>
        <p:txBody>
          <a:bodyPr wrap="square" lIns="0" tIns="0" rIns="0" bIns="0" rtlCol="0"/>
          <a:lstStyle/>
          <a:p>
            <a:endParaRPr/>
          </a:p>
        </p:txBody>
      </p:sp>
      <p:pic>
        <p:nvPicPr>
          <p:cNvPr id="19" name="Picture 18">
            <a:extLst>
              <a:ext uri="{FF2B5EF4-FFF2-40B4-BE49-F238E27FC236}">
                <a16:creationId xmlns:a16="http://schemas.microsoft.com/office/drawing/2014/main" id="{ADE3F4B0-0D60-4165-B7D2-967ED9CB5A3B}"/>
              </a:ext>
            </a:extLst>
          </p:cNvPr>
          <p:cNvPicPr>
            <a:picLocks noChangeAspect="1"/>
          </p:cNvPicPr>
          <p:nvPr/>
        </p:nvPicPr>
        <p:blipFill>
          <a:blip r:embed="rId6"/>
          <a:stretch>
            <a:fillRect/>
          </a:stretch>
        </p:blipFill>
        <p:spPr>
          <a:xfrm>
            <a:off x="9641252" y="88820"/>
            <a:ext cx="8660500" cy="8356854"/>
          </a:xfrm>
          <a:prstGeom prst="rect">
            <a:avLst/>
          </a:prstGeom>
        </p:spPr>
      </p:pic>
      <p:pic>
        <p:nvPicPr>
          <p:cNvPr id="43" name="Audio 42">
            <a:hlinkClick r:id="" action="ppaction://media"/>
            <a:extLst>
              <a:ext uri="{FF2B5EF4-FFF2-40B4-BE49-F238E27FC236}">
                <a16:creationId xmlns:a16="http://schemas.microsoft.com/office/drawing/2014/main" id="{FC30510D-C5F5-4815-7E68-3190F01BF402}"/>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647"/>
    </mc:Choice>
    <mc:Fallback>
      <p:transition spd="slow" advTm="60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FFFF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5423</TotalTime>
  <Words>3691</Words>
  <Application>Microsoft Office PowerPoint</Application>
  <PresentationFormat>Custom</PresentationFormat>
  <Paragraphs>187</Paragraphs>
  <Slides>8</Slides>
  <Notes>8</Notes>
  <HiddenSlides>0</HiddenSlides>
  <MMClips>8</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vt:i4>
      </vt:variant>
    </vt:vector>
  </HeadingPairs>
  <TitlesOfParts>
    <vt:vector size="18" baseType="lpstr">
      <vt:lpstr>Arial</vt:lpstr>
      <vt:lpstr>Calibri</vt:lpstr>
      <vt:lpstr>Calibri Light</vt:lpstr>
      <vt:lpstr>Georgia</vt:lpstr>
      <vt:lpstr>Imprint MT Shadow</vt:lpstr>
      <vt:lpstr>Source Serif 4</vt:lpstr>
      <vt:lpstr>Symbol</vt:lpstr>
      <vt:lpstr>Times New Roman</vt:lpstr>
      <vt:lpstr>Trebuchet MS</vt:lpstr>
      <vt:lpstr>Office Theme</vt:lpstr>
      <vt:lpstr>PowerPoint Presentation</vt:lpstr>
      <vt:lpstr>PowerPoint Presentation</vt:lpstr>
      <vt:lpstr>Change Management </vt:lpstr>
      <vt:lpstr>PowerPoint Presentation</vt:lpstr>
      <vt:lpstr>Change Management Strategies</vt:lpstr>
      <vt:lpstr>Resistance Factors to the Change   Overcoming Resistance to Change    </vt:lpstr>
      <vt:lpstr>Key Change Management Models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Zara Mc Coy</dc:creator>
  <cp:lastModifiedBy>Jo-Ann Harris</cp:lastModifiedBy>
  <cp:revision>73</cp:revision>
  <dcterms:created xsi:type="dcterms:W3CDTF">2023-06-29T03:57:48Z</dcterms:created>
  <dcterms:modified xsi:type="dcterms:W3CDTF">2023-07-02T22:27:49Z</dcterms:modified>
</cp:coreProperties>
</file>