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2"/>
  </p:notesMasterIdLst>
  <p:handoutMasterIdLst>
    <p:handoutMasterId r:id="rId13"/>
  </p:handoutMasterIdLst>
  <p:sldIdLst>
    <p:sldId id="312" r:id="rId5"/>
    <p:sldId id="315" r:id="rId6"/>
    <p:sldId id="317" r:id="rId7"/>
    <p:sldId id="323" r:id="rId8"/>
    <p:sldId id="321" r:id="rId9"/>
    <p:sldId id="319" r:id="rId10"/>
    <p:sldId id="297" r:id="rId1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FEF"/>
    <a:srgbClr val="DFF8B4"/>
    <a:srgbClr val="202C8F"/>
    <a:srgbClr val="FDFBF6"/>
    <a:srgbClr val="AAC4E9"/>
    <a:srgbClr val="F5CDCE"/>
    <a:srgbClr val="DF8C8C"/>
    <a:srgbClr val="D4D593"/>
    <a:srgbClr val="E6F0FE"/>
    <a:srgbClr val="CDBE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365" autoAdjust="0"/>
    <p:restoredTop sz="65036" autoAdjust="0"/>
  </p:normalViewPr>
  <p:slideViewPr>
    <p:cSldViewPr snapToGrid="0" snapToObjects="1">
      <p:cViewPr varScale="1">
        <p:scale>
          <a:sx n="41" d="100"/>
          <a:sy n="41" d="100"/>
        </p:scale>
        <p:origin x="1844" y="28"/>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a Bortos" userId="3199d8f8b573f939" providerId="LiveId" clId="{33043F11-1057-489F-91F9-FE3FD74C7019}"/>
    <pc:docChg chg="custSel modSld">
      <pc:chgData name="Sorina Bortos" userId="3199d8f8b573f939" providerId="LiveId" clId="{33043F11-1057-489F-91F9-FE3FD74C7019}" dt="2024-06-30T22:17:39.721" v="11" actId="478"/>
      <pc:docMkLst>
        <pc:docMk/>
      </pc:docMkLst>
      <pc:sldChg chg="modSp mod">
        <pc:chgData name="Sorina Bortos" userId="3199d8f8b573f939" providerId="LiveId" clId="{33043F11-1057-489F-91F9-FE3FD74C7019}" dt="2024-06-30T22:15:25.707" v="3" actId="20577"/>
        <pc:sldMkLst>
          <pc:docMk/>
          <pc:sldMk cId="2202437675" sldId="312"/>
        </pc:sldMkLst>
        <pc:spChg chg="mod">
          <ac:chgData name="Sorina Bortos" userId="3199d8f8b573f939" providerId="LiveId" clId="{33043F11-1057-489F-91F9-FE3FD74C7019}" dt="2024-06-30T22:15:25.707" v="3" actId="20577"/>
          <ac:spMkLst>
            <pc:docMk/>
            <pc:sldMk cId="2202437675" sldId="312"/>
            <ac:spMk id="3" creationId="{E2345495-23F8-B1D2-2212-17C150728B60}"/>
          </ac:spMkLst>
        </pc:spChg>
      </pc:sldChg>
      <pc:sldChg chg="delSp mod">
        <pc:chgData name="Sorina Bortos" userId="3199d8f8b573f939" providerId="LiveId" clId="{33043F11-1057-489F-91F9-FE3FD74C7019}" dt="2024-06-30T22:16:14.996" v="8" actId="478"/>
        <pc:sldMkLst>
          <pc:docMk/>
          <pc:sldMk cId="1941619646" sldId="317"/>
        </pc:sldMkLst>
        <pc:spChg chg="del">
          <ac:chgData name="Sorina Bortos" userId="3199d8f8b573f939" providerId="LiveId" clId="{33043F11-1057-489F-91F9-FE3FD74C7019}" dt="2024-06-30T22:16:14.996" v="8" actId="478"/>
          <ac:spMkLst>
            <pc:docMk/>
            <pc:sldMk cId="1941619646" sldId="317"/>
            <ac:spMk id="4" creationId="{C82CE1B8-1C92-D6D2-444B-652DB90E86D1}"/>
          </ac:spMkLst>
        </pc:spChg>
      </pc:sldChg>
      <pc:sldChg chg="delSp mod">
        <pc:chgData name="Sorina Bortos" userId="3199d8f8b573f939" providerId="LiveId" clId="{33043F11-1057-489F-91F9-FE3FD74C7019}" dt="2024-06-30T22:17:39.721" v="11" actId="478"/>
        <pc:sldMkLst>
          <pc:docMk/>
          <pc:sldMk cId="3969996159" sldId="319"/>
        </pc:sldMkLst>
        <pc:spChg chg="del">
          <ac:chgData name="Sorina Bortos" userId="3199d8f8b573f939" providerId="LiveId" clId="{33043F11-1057-489F-91F9-FE3FD74C7019}" dt="2024-06-30T22:17:39.721" v="11" actId="478"/>
          <ac:spMkLst>
            <pc:docMk/>
            <pc:sldMk cId="3969996159" sldId="319"/>
            <ac:spMk id="2" creationId="{A913EEC9-16E3-6C86-97D0-A7EC7EA09CDA}"/>
          </ac:spMkLst>
        </pc:spChg>
      </pc:sldChg>
      <pc:sldChg chg="delSp mod">
        <pc:chgData name="Sorina Bortos" userId="3199d8f8b573f939" providerId="LiveId" clId="{33043F11-1057-489F-91F9-FE3FD74C7019}" dt="2024-06-30T22:16:47.757" v="10" actId="478"/>
        <pc:sldMkLst>
          <pc:docMk/>
          <pc:sldMk cId="2498021601" sldId="321"/>
        </pc:sldMkLst>
        <pc:spChg chg="del">
          <ac:chgData name="Sorina Bortos" userId="3199d8f8b573f939" providerId="LiveId" clId="{33043F11-1057-489F-91F9-FE3FD74C7019}" dt="2024-06-30T22:16:47.757" v="10" actId="478"/>
          <ac:spMkLst>
            <pc:docMk/>
            <pc:sldMk cId="2498021601" sldId="321"/>
            <ac:spMk id="2" creationId="{1DCFAD14-1AAA-8CDA-A49B-523FD6C66F35}"/>
          </ac:spMkLst>
        </pc:spChg>
      </pc:sldChg>
      <pc:sldChg chg="delSp modSp mod">
        <pc:chgData name="Sorina Bortos" userId="3199d8f8b573f939" providerId="LiveId" clId="{33043F11-1057-489F-91F9-FE3FD74C7019}" dt="2024-06-30T22:16:26.876" v="9" actId="478"/>
        <pc:sldMkLst>
          <pc:docMk/>
          <pc:sldMk cId="3976024612" sldId="323"/>
        </pc:sldMkLst>
        <pc:spChg chg="del mod">
          <ac:chgData name="Sorina Bortos" userId="3199d8f8b573f939" providerId="LiveId" clId="{33043F11-1057-489F-91F9-FE3FD74C7019}" dt="2024-06-30T22:16:26.876" v="9" actId="478"/>
          <ac:spMkLst>
            <pc:docMk/>
            <pc:sldMk cId="3976024612" sldId="323"/>
            <ac:spMk id="4" creationId="{6F03CCF5-912D-B5E5-0CFC-AEABD7165A09}"/>
          </ac:spMkLst>
        </pc:spChg>
        <pc:spChg chg="del">
          <ac:chgData name="Sorina Bortos" userId="3199d8f8b573f939" providerId="LiveId" clId="{33043F11-1057-489F-91F9-FE3FD74C7019}" dt="2024-06-30T22:15:55.536" v="6" actId="478"/>
          <ac:spMkLst>
            <pc:docMk/>
            <pc:sldMk cId="3976024612" sldId="323"/>
            <ac:spMk id="8" creationId="{A6CA7665-0008-13C4-FCEB-65EC3F472DE5}"/>
          </ac:spMkLst>
        </pc:spChg>
        <pc:spChg chg="del mod">
          <ac:chgData name="Sorina Bortos" userId="3199d8f8b573f939" providerId="LiveId" clId="{33043F11-1057-489F-91F9-FE3FD74C7019}" dt="2024-06-30T22:15:46.026" v="5" actId="478"/>
          <ac:spMkLst>
            <pc:docMk/>
            <pc:sldMk cId="3976024612" sldId="323"/>
            <ac:spMk id="9" creationId="{91E4E622-06DB-3D3B-13A2-A21387962E5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2024</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pPr>
            <a:r>
              <a:rPr lang="en-IN" sz="1800" dirty="0">
                <a:solidFill>
                  <a:srgbClr val="000000"/>
                </a:solidFill>
                <a:effectLst/>
                <a:latin typeface="Arial" panose="020B0604020202020204" pitchFamily="34" charset="0"/>
                <a:ea typeface="Times New Roman" panose="02020603050405020304" pitchFamily="18" charset="0"/>
              </a:rPr>
              <a:t>The foundation of any successful collaboration is through effective communication. Communication skills are essential for team projects, small businesses, and major corporations alike. They ensure that every individual is in agreement and that objectives are met effectively (</a:t>
            </a:r>
            <a:r>
              <a:rPr lang="en-IN" sz="1800" dirty="0" err="1">
                <a:solidFill>
                  <a:srgbClr val="222222"/>
                </a:solidFill>
                <a:effectLst/>
                <a:highlight>
                  <a:srgbClr val="FFFFFF"/>
                </a:highlight>
                <a:latin typeface="Arial" panose="020B0604020202020204" pitchFamily="34" charset="0"/>
                <a:ea typeface="Times New Roman" panose="02020603050405020304" pitchFamily="18" charset="0"/>
              </a:rPr>
              <a:t>LePine</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 2005</a:t>
            </a:r>
            <a:r>
              <a:rPr lang="en-IN" sz="1800" dirty="0">
                <a:solidFill>
                  <a:srgbClr val="000000"/>
                </a:solidFill>
                <a:effectLst/>
                <a:latin typeface="Arial" panose="020B0604020202020204" pitchFamily="34" charset="0"/>
                <a:ea typeface="Times New Roman" panose="02020603050405020304" pitchFamily="18" charset="0"/>
              </a:rPr>
              <a:t>).</a:t>
            </a:r>
            <a:r>
              <a:rPr lang="en-IN" sz="1800" dirty="0">
                <a:effectLst/>
                <a:latin typeface="Times New Roman" panose="02020603050405020304" pitchFamily="18" charset="0"/>
                <a:ea typeface="Times New Roman" panose="02020603050405020304" pitchFamily="18" charset="0"/>
              </a:rPr>
              <a:t> Adapting to changing situations as a team creates communication skills even to be more essential. It promotes communication among team members, decreases confusion, and strengthens the relationships between members. Few examples of enhancing the effectiveness of communication skill are:</a:t>
            </a:r>
          </a:p>
          <a:p>
            <a:pPr marL="342900" lvl="0" indent="-342900" algn="just">
              <a:lnSpc>
                <a:spcPct val="150000"/>
              </a:lnSpc>
              <a:buFont typeface="Symbol" pitchFamily="2" charset="2"/>
              <a:buChar char=""/>
            </a:pPr>
            <a:r>
              <a:rPr lang="en-IN"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Listening to the input of team members on what is working and is not functioning well on a project is an important part of good communication.</a:t>
            </a:r>
            <a:endParaRPr lang="en-IN"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Font typeface="Symbol" pitchFamily="2" charset="2"/>
              <a:buChar char=""/>
            </a:pPr>
            <a:r>
              <a:rPr lang="en-IN"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Effective communication would entail spending time getting to know the new management, their expectations, and their communication style if a team is adjusting to a new boss.</a:t>
            </a:r>
            <a:endParaRPr lang="en-IN"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br>
              <a:rPr lang="en-IN" sz="1800" dirty="0">
                <a:solidFill>
                  <a:srgbClr val="000000"/>
                </a:solidFill>
                <a:effectLst/>
                <a:latin typeface="Arial" panose="020B0604020202020204" pitchFamily="34" charset="0"/>
                <a:ea typeface="Times New Roman" panose="02020603050405020304" pitchFamily="18" charset="0"/>
              </a:rPr>
            </a:br>
            <a:r>
              <a:rPr lang="en-IN" sz="1800" dirty="0">
                <a:solidFill>
                  <a:srgbClr val="000000"/>
                </a:solidFill>
                <a:effectLst/>
                <a:latin typeface="Arial" panose="020B0604020202020204" pitchFamily="34" charset="0"/>
                <a:ea typeface="Times New Roman" panose="02020603050405020304" pitchFamily="18" charset="0"/>
              </a:rPr>
              <a:t>Having good communication is necessary for openness. It makes sure that everyone is in agreement, encourages teamwork, and establishes a respectful and trusting atmosphere.</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a:solidFill>
                  <a:srgbClr val="000000"/>
                </a:solidFill>
                <a:effectLst/>
                <a:latin typeface="Arial" panose="020B0604020202020204" pitchFamily="34"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649742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pPr>
            <a:r>
              <a:rPr lang="en-US" sz="800" dirty="0">
                <a:effectLst/>
                <a:latin typeface="Arial" panose="020B0604020202020204" pitchFamily="34" charset="0"/>
                <a:ea typeface="Times New Roman" panose="02020603050405020304" pitchFamily="18" charset="0"/>
              </a:rPr>
              <a:t>The impact of clear and concise communication on team dynamics</a:t>
            </a:r>
            <a:endParaRPr lang="en-IN" sz="800" dirty="0">
              <a:effectLst/>
              <a:latin typeface="Times New Roman" panose="02020603050405020304" pitchFamily="18" charset="0"/>
              <a:ea typeface="Times New Roman" panose="02020603050405020304" pitchFamily="18" charset="0"/>
            </a:endParaRPr>
          </a:p>
          <a:p>
            <a:pPr algn="just">
              <a:lnSpc>
                <a:spcPct val="150000"/>
              </a:lnSpc>
            </a:pPr>
            <a:r>
              <a:rPr lang="en-IN" sz="800" dirty="0">
                <a:solidFill>
                  <a:srgbClr val="000000"/>
                </a:solidFill>
                <a:effectLst/>
                <a:latin typeface="Arial" panose="020B0604020202020204" pitchFamily="34" charset="0"/>
                <a:ea typeface="Times New Roman" panose="02020603050405020304" pitchFamily="18" charset="0"/>
              </a:rPr>
              <a:t>Engaging in team-building exercises can have a big impact on communication within a team and provide a pleasant and safe environment for learning of effective communication (</a:t>
            </a:r>
            <a:r>
              <a:rPr lang="en-IN" sz="800" dirty="0">
                <a:solidFill>
                  <a:srgbClr val="222222"/>
                </a:solidFill>
                <a:effectLst/>
                <a:highlight>
                  <a:srgbClr val="FFFFFF"/>
                </a:highlight>
                <a:latin typeface="Arial" panose="020B0604020202020204" pitchFamily="34" charset="0"/>
                <a:ea typeface="Times New Roman" panose="02020603050405020304" pitchFamily="18" charset="0"/>
              </a:rPr>
              <a:t>Newman </a:t>
            </a:r>
            <a:r>
              <a:rPr lang="en-IN" sz="800" i="1" dirty="0">
                <a:solidFill>
                  <a:srgbClr val="222222"/>
                </a:solidFill>
                <a:effectLst/>
                <a:highlight>
                  <a:srgbClr val="FFFFFF"/>
                </a:highlight>
                <a:latin typeface="Arial" panose="020B0604020202020204" pitchFamily="34" charset="0"/>
                <a:ea typeface="Times New Roman" panose="02020603050405020304" pitchFamily="18" charset="0"/>
              </a:rPr>
              <a:t>et al.,</a:t>
            </a:r>
            <a:r>
              <a:rPr lang="en-IN" sz="800" dirty="0">
                <a:solidFill>
                  <a:srgbClr val="222222"/>
                </a:solidFill>
                <a:effectLst/>
                <a:highlight>
                  <a:srgbClr val="FFFFFF"/>
                </a:highlight>
                <a:latin typeface="Arial" panose="020B0604020202020204" pitchFamily="34" charset="0"/>
                <a:ea typeface="Times New Roman" panose="02020603050405020304" pitchFamily="18" charset="0"/>
              </a:rPr>
              <a:t> 2020</a:t>
            </a:r>
            <a:r>
              <a:rPr lang="en-IN" sz="800" dirty="0">
                <a:solidFill>
                  <a:srgbClr val="000000"/>
                </a:solidFill>
                <a:effectLst/>
                <a:latin typeface="Arial" panose="020B0604020202020204" pitchFamily="34" charset="0"/>
                <a:ea typeface="Times New Roman" panose="02020603050405020304" pitchFamily="18" charset="0"/>
              </a:rPr>
              <a:t>).</a:t>
            </a:r>
            <a:r>
              <a:rPr lang="en-IN" sz="800" dirty="0">
                <a:effectLst/>
                <a:latin typeface="Times New Roman" panose="02020603050405020304" pitchFamily="18" charset="0"/>
                <a:ea typeface="Times New Roman" panose="02020603050405020304" pitchFamily="18" charset="0"/>
              </a:rPr>
              <a:t> Some of the positive impact of clear and concise communication involved in a teamwork and subsequent shift on its dynamics and relation are:</a:t>
            </a:r>
          </a:p>
          <a:p>
            <a:pPr marL="342900" lvl="0" indent="-342900" algn="just">
              <a:lnSpc>
                <a:spcPct val="150000"/>
              </a:lnSpc>
              <a:buFont typeface="Symbol" pitchFamily="2" charset="2"/>
              <a:buChar char=""/>
            </a:pPr>
            <a:r>
              <a:rPr lang="en-IN"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Boosting workers moral</a:t>
            </a:r>
            <a:endParaRPr lang="en-IN"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50000"/>
              </a:lnSpc>
              <a:buFont typeface="Symbol" pitchFamily="2" charset="2"/>
              <a:buChar char=""/>
            </a:pPr>
            <a:r>
              <a:rPr lang="en-IN"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Productive work capacity on clear communication</a:t>
            </a:r>
            <a:endParaRPr lang="en-IN"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Font typeface="Symbol" pitchFamily="2" charset="2"/>
              <a:buChar char=""/>
            </a:pPr>
            <a:r>
              <a:rPr lang="en-IN"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Improvised impact on the overall success of team performance</a:t>
            </a:r>
            <a:endParaRPr lang="en-IN" sz="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7914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90000"/>
              </a:lnSpc>
            </a:pPr>
            <a:r>
              <a:rPr lang="en-US" b="1" dirty="0">
                <a:effectLst/>
                <a:latin typeface="Arial" panose="020B0604020202020204" pitchFamily="34" charset="0"/>
                <a:cs typeface="Arial" panose="020B0604020202020204" pitchFamily="34" charset="0"/>
              </a:rPr>
              <a:t>Clarity in verbal communication </a:t>
            </a:r>
          </a:p>
          <a:p>
            <a:pPr marL="0" indent="0" algn="just">
              <a:lnSpc>
                <a:spcPct val="90000"/>
              </a:lnSpc>
              <a:buNone/>
            </a:pPr>
            <a:r>
              <a:rPr lang="en-US" dirty="0">
                <a:effectLst/>
                <a:latin typeface="Arial" panose="020B0604020202020204" pitchFamily="34" charset="0"/>
                <a:cs typeface="Arial" panose="020B0604020202020204" pitchFamily="34" charset="0"/>
              </a:rPr>
              <a:t>Example: a face-to-face conversation while providing constructive feedback in workplace.</a:t>
            </a:r>
            <a:endParaRPr lang="en-IN" dirty="0">
              <a:effectLst/>
              <a:latin typeface="Arial" panose="020B0604020202020204" pitchFamily="34" charset="0"/>
              <a:cs typeface="Arial" panose="020B0604020202020204" pitchFamily="34" charset="0"/>
            </a:endParaRPr>
          </a:p>
          <a:p>
            <a:pPr marL="0" indent="0">
              <a:lnSpc>
                <a:spcPct val="90000"/>
              </a:lnSpc>
              <a:buNone/>
            </a:pPr>
            <a:endParaRPr lang="en-IN" dirty="0">
              <a:effectLst/>
            </a:endParaRPr>
          </a:p>
          <a:p>
            <a:endParaRPr lang="en-US" dirty="0"/>
          </a:p>
        </p:txBody>
      </p:sp>
    </p:spTree>
    <p:extLst>
      <p:ext uri="{BB962C8B-B14F-4D97-AF65-F5344CB8AC3E}">
        <p14:creationId xmlns:p14="http://schemas.microsoft.com/office/powerpoint/2010/main" val="2992382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47668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pPr>
            <a:r>
              <a:rPr lang="en-US" sz="1800" dirty="0">
                <a:effectLst/>
                <a:latin typeface="Arial" panose="020B0604020202020204" pitchFamily="34"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Arial" panose="020B0604020202020204" pitchFamily="34" charset="0"/>
                <a:ea typeface="Times New Roman" panose="02020603050405020304" pitchFamily="18" charset="0"/>
              </a:rPr>
              <a:t>Conclusion</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a:solidFill>
                  <a:srgbClr val="000000"/>
                </a:solidFill>
                <a:effectLst/>
                <a:latin typeface="Arial" panose="020B0604020202020204" pitchFamily="34" charset="0"/>
                <a:ea typeface="Times New Roman" panose="02020603050405020304" pitchFamily="18" charset="0"/>
              </a:rPr>
              <a:t>Effective communication is essential in the business world. Companies that have mastered the art of establishing transparent, honest lines of communication between their executives, employees and vice versa that will stand to gain the most from this partnership. Organizations that practice transparent, truthful, and efficient communication can reduce conflict, promote employee engagement, increase productivity, foster a positive workplace culture, increase employee happiness, and foster creativity. </a:t>
            </a:r>
            <a:r>
              <a:rPr lang="en-US" sz="1800" dirty="0">
                <a:effectLst/>
                <a:latin typeface="Arial" panose="020B0604020202020204" pitchFamily="34" charset="0"/>
                <a:ea typeface="Times New Roman" panose="02020603050405020304" pitchFamily="18" charset="0"/>
              </a:rPr>
              <a:t>Overall, effective, open, and clear communication can drive better result for teamwork, individual, and organization.</a:t>
            </a:r>
            <a:endParaRPr lang="en-IN"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4110138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3130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GB"/>
              <a:t>Click to edit Master title style</a:t>
            </a:r>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GB"/>
              <a:t>Click icon to add picture</a:t>
            </a:r>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GB"/>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899790" y="0"/>
            <a:ext cx="6392421" cy="4772722"/>
          </a:xfrm>
        </p:spPr>
        <p:txBody>
          <a:bodyPr anchor="ctr"/>
          <a:lstStyle/>
          <a:p>
            <a:r>
              <a:rPr lang="en-US" dirty="0">
                <a:latin typeface="Arial" panose="020B0604020202020204" pitchFamily="34" charset="0"/>
                <a:cs typeface="Arial" panose="020B0604020202020204" pitchFamily="34" charset="0"/>
              </a:rPr>
              <a:t>Effective Communication Skills in the Workplace</a:t>
            </a:r>
            <a:endParaRPr lang="en-US" dirty="0"/>
          </a:p>
        </p:txBody>
      </p:sp>
      <p:sp>
        <p:nvSpPr>
          <p:cNvPr id="3" name="Rectangle 2">
            <a:extLst>
              <a:ext uri="{FF2B5EF4-FFF2-40B4-BE49-F238E27FC236}">
                <a16:creationId xmlns:a16="http://schemas.microsoft.com/office/drawing/2014/main" id="{E2345495-23F8-B1D2-2212-17C150728B60}"/>
              </a:ext>
            </a:extLst>
          </p:cNvPr>
          <p:cNvSpPr/>
          <p:nvPr/>
        </p:nvSpPr>
        <p:spPr>
          <a:xfrm>
            <a:off x="2899790" y="5083444"/>
            <a:ext cx="6392421" cy="1774555"/>
          </a:xfrm>
          <a:prstGeom prst="rect">
            <a:avLst/>
          </a:prstGeom>
          <a:solidFill>
            <a:srgbClr val="FFEFEF"/>
          </a:solidFill>
          <a:ln>
            <a:solidFill>
              <a:schemeClr val="accent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nSpc>
                <a:spcPct val="115000"/>
              </a:lnSpc>
            </a:pPr>
            <a:endParaRPr lang="en-IN" sz="1800" dirty="0">
              <a:effectLst/>
              <a:latin typeface="Arial" panose="020B0604020202020204" pitchFamily="34" charset="0"/>
              <a:ea typeface="Arial" panose="020B0604020202020204" pitchFamily="34" charset="0"/>
            </a:endParaRPr>
          </a:p>
          <a:p>
            <a:pPr>
              <a:lnSpc>
                <a:spcPct val="115000"/>
              </a:lnSpc>
            </a:pPr>
            <a:endParaRPr lang="en-IN" sz="1800" b="1" dirty="0">
              <a:solidFill>
                <a:schemeClr val="accent6"/>
              </a:solidFill>
              <a:effectLst/>
              <a:latin typeface="Arial" panose="020B0604020202020204" pitchFamily="34" charset="0"/>
              <a:ea typeface="Arial" panose="020B0604020202020204" pitchFamily="34" charset="0"/>
            </a:endParaRPr>
          </a:p>
          <a:p>
            <a:pPr>
              <a:lnSpc>
                <a:spcPct val="115000"/>
              </a:lnSpc>
            </a:pPr>
            <a:r>
              <a:rPr lang="en-IN" sz="1800" b="1" dirty="0">
                <a:solidFill>
                  <a:schemeClr val="accent6"/>
                </a:solidFill>
                <a:effectLst/>
                <a:latin typeface="Arial" panose="020B0604020202020204" pitchFamily="34" charset="0"/>
                <a:ea typeface="Arial" panose="020B0604020202020204" pitchFamily="34" charset="0"/>
              </a:rPr>
              <a:t>Student name: Sorina Bortos</a:t>
            </a:r>
          </a:p>
          <a:p>
            <a:pPr>
              <a:lnSpc>
                <a:spcPct val="115000"/>
              </a:lnSpc>
            </a:pPr>
            <a:r>
              <a:rPr lang="en-IN" sz="1800" b="1" dirty="0">
                <a:solidFill>
                  <a:schemeClr val="accent6"/>
                </a:solidFill>
                <a:effectLst/>
                <a:latin typeface="Arial" panose="020B0604020202020204" pitchFamily="34" charset="0"/>
                <a:ea typeface="Arial" panose="020B0604020202020204" pitchFamily="34" charset="0"/>
              </a:rPr>
              <a:t>Student ID: 2321394</a:t>
            </a:r>
          </a:p>
          <a:p>
            <a:pPr>
              <a:lnSpc>
                <a:spcPct val="115000"/>
              </a:lnSpc>
            </a:pPr>
            <a:r>
              <a:rPr lang="en-IN" sz="1800" b="1" dirty="0">
                <a:solidFill>
                  <a:schemeClr val="accent6"/>
                </a:solidFill>
                <a:effectLst/>
                <a:latin typeface="Arial" panose="020B0604020202020204" pitchFamily="34" charset="0"/>
                <a:ea typeface="Arial" panose="020B0604020202020204" pitchFamily="34" charset="0"/>
              </a:rPr>
              <a:t>Module Code: BMSW4009</a:t>
            </a:r>
            <a:endParaRPr lang="en-IN" b="1" dirty="0">
              <a:solidFill>
                <a:schemeClr val="accent6"/>
              </a:solidFill>
              <a:latin typeface="Arial" panose="020B0604020202020204" pitchFamily="34" charset="0"/>
              <a:ea typeface="Arial" panose="020B0604020202020204" pitchFamily="34" charset="0"/>
            </a:endParaRPr>
          </a:p>
          <a:p>
            <a:pPr>
              <a:lnSpc>
                <a:spcPct val="115000"/>
              </a:lnSpc>
            </a:pPr>
            <a:r>
              <a:rPr lang="en-IN" b="1" dirty="0">
                <a:solidFill>
                  <a:schemeClr val="accent6"/>
                </a:solidFill>
                <a:latin typeface="Arial" panose="020B0604020202020204" pitchFamily="34" charset="0"/>
                <a:ea typeface="Arial" panose="020B0604020202020204" pitchFamily="34" charset="0"/>
              </a:rPr>
              <a:t>Date for Submission: 31.06.2024</a:t>
            </a:r>
          </a:p>
          <a:p>
            <a:pPr>
              <a:lnSpc>
                <a:spcPct val="115000"/>
              </a:lnSpc>
            </a:pPr>
            <a:endParaRPr lang="en-IN" sz="1800" dirty="0">
              <a:effectLst/>
              <a:latin typeface="Arial" panose="020B0604020202020204" pitchFamily="34" charset="0"/>
              <a:ea typeface="Arial" panose="020B0604020202020204" pitchFamily="34" charset="0"/>
            </a:endParaRPr>
          </a:p>
          <a:p>
            <a:pPr>
              <a:lnSpc>
                <a:spcPct val="115000"/>
              </a:lnSpc>
            </a:pPr>
            <a:endParaRPr lang="en-IN"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34A6-22BC-27A4-2C79-EE98A4943B14}"/>
              </a:ext>
            </a:extLst>
          </p:cNvPr>
          <p:cNvSpPr>
            <a:spLocks noGrp="1"/>
          </p:cNvSpPr>
          <p:nvPr>
            <p:ph type="title"/>
          </p:nvPr>
        </p:nvSpPr>
        <p:spPr>
          <a:xfrm>
            <a:off x="533399" y="0"/>
            <a:ext cx="11225489" cy="1171074"/>
          </a:xfrm>
        </p:spPr>
        <p:txBody>
          <a:bodyPr anchor="b">
            <a:normAutofit fontScale="90000"/>
          </a:bodyPr>
          <a:lstStyle/>
          <a:p>
            <a:pPr algn="ctr">
              <a:lnSpc>
                <a:spcPct val="90000"/>
              </a:lnSpc>
            </a:pPr>
            <a:br>
              <a:rPr lang="en-US" b="1" dirty="0">
                <a:effectLst/>
              </a:rPr>
            </a:br>
            <a:br>
              <a:rPr lang="en-US" b="1" dirty="0">
                <a:effectLst/>
              </a:rPr>
            </a:br>
            <a:br>
              <a:rPr lang="en-US" b="1" dirty="0">
                <a:effectLst/>
              </a:rPr>
            </a:br>
            <a:r>
              <a:rPr lang="en-US" sz="2700" b="1" dirty="0">
                <a:effectLst/>
              </a:rPr>
              <a:t>4. </a:t>
            </a:r>
            <a:r>
              <a:rPr lang="en-US" sz="2700" dirty="0"/>
              <a:t>Applications</a:t>
            </a:r>
            <a:r>
              <a:rPr lang="en-US" sz="2700" b="1" dirty="0">
                <a:effectLst/>
              </a:rPr>
              <a:t> of Communication Skills</a:t>
            </a:r>
            <a:br>
              <a:rPr lang="en-IN" sz="2400" dirty="0">
                <a:effectLst/>
              </a:rPr>
            </a:br>
            <a:endParaRPr lang="en-US" sz="2400" dirty="0"/>
          </a:p>
        </p:txBody>
      </p:sp>
      <p:sp>
        <p:nvSpPr>
          <p:cNvPr id="16" name="Content Placeholder 4">
            <a:extLst>
              <a:ext uri="{FF2B5EF4-FFF2-40B4-BE49-F238E27FC236}">
                <a16:creationId xmlns:a16="http://schemas.microsoft.com/office/drawing/2014/main" id="{AEF9954A-E263-8A7E-58B1-4D03F7D1BD9B}"/>
              </a:ext>
            </a:extLst>
          </p:cNvPr>
          <p:cNvSpPr>
            <a:spLocks noGrp="1"/>
          </p:cNvSpPr>
          <p:nvPr>
            <p:ph idx="1"/>
          </p:nvPr>
        </p:nvSpPr>
        <p:spPr>
          <a:xfrm>
            <a:off x="533399" y="2127623"/>
            <a:ext cx="5892800" cy="4416383"/>
          </a:xfrm>
        </p:spPr>
        <p:txBody>
          <a:bodyPr>
            <a:normAutofit/>
          </a:bodyPr>
          <a:lstStyle/>
          <a:p>
            <a:pPr algn="just">
              <a:lnSpc>
                <a:spcPct val="90000"/>
              </a:lnSpc>
            </a:pPr>
            <a:r>
              <a:rPr lang="en-IN" sz="1800" dirty="0">
                <a:effectLst/>
                <a:latin typeface="Arial" panose="020B0604020202020204" pitchFamily="34" charset="0"/>
                <a:cs typeface="Arial" panose="020B0604020202020204" pitchFamily="34" charset="0"/>
              </a:rPr>
              <a:t>Communication skills are essential for team projects, small businesses, and major corporations alike. They ensure that every individual is in agreement and that objectives are met effectively (</a:t>
            </a:r>
            <a:r>
              <a:rPr lang="en-IN" sz="1800" dirty="0" err="1">
                <a:effectLst/>
                <a:highlight>
                  <a:srgbClr val="FFFFFF"/>
                </a:highlight>
                <a:latin typeface="Arial" panose="020B0604020202020204" pitchFamily="34" charset="0"/>
                <a:cs typeface="Arial" panose="020B0604020202020204" pitchFamily="34" charset="0"/>
              </a:rPr>
              <a:t>LePine</a:t>
            </a:r>
            <a:r>
              <a:rPr lang="en-IN" sz="1800" dirty="0">
                <a:effectLst/>
                <a:highlight>
                  <a:srgbClr val="FFFFFF"/>
                </a:highlight>
                <a:latin typeface="Arial" panose="020B0604020202020204" pitchFamily="34" charset="0"/>
                <a:cs typeface="Arial" panose="020B0604020202020204" pitchFamily="34" charset="0"/>
              </a:rPr>
              <a:t>, 2005</a:t>
            </a:r>
            <a:r>
              <a:rPr lang="en-IN" sz="1800" dirty="0">
                <a:effectLst/>
                <a:latin typeface="Arial" panose="020B0604020202020204" pitchFamily="34" charset="0"/>
                <a:cs typeface="Arial" panose="020B0604020202020204" pitchFamily="34" charset="0"/>
              </a:rPr>
              <a:t>). </a:t>
            </a:r>
          </a:p>
          <a:p>
            <a:pPr algn="just">
              <a:lnSpc>
                <a:spcPct val="90000"/>
              </a:lnSpc>
            </a:pPr>
            <a:endParaRPr lang="en-IN" sz="1800" dirty="0">
              <a:effectLst/>
              <a:latin typeface="Arial" panose="020B0604020202020204" pitchFamily="34" charset="0"/>
              <a:cs typeface="Arial" panose="020B0604020202020204" pitchFamily="34" charset="0"/>
            </a:endParaRPr>
          </a:p>
          <a:p>
            <a:pPr algn="just">
              <a:lnSpc>
                <a:spcPct val="90000"/>
              </a:lnSpc>
            </a:pPr>
            <a:r>
              <a:rPr lang="en-IN" sz="1800" dirty="0">
                <a:effectLst/>
                <a:highlight>
                  <a:srgbClr val="FFFF00"/>
                </a:highlight>
                <a:latin typeface="Arial" panose="020B0604020202020204" pitchFamily="34" charset="0"/>
                <a:cs typeface="Arial" panose="020B0604020202020204" pitchFamily="34" charset="0"/>
              </a:rPr>
              <a:t>Few examples of enhancing the effectiveness of communication skill are:</a:t>
            </a:r>
          </a:p>
          <a:p>
            <a:pPr algn="just">
              <a:lnSpc>
                <a:spcPct val="90000"/>
              </a:lnSpc>
            </a:pPr>
            <a:endParaRPr lang="en-IN" sz="1800" dirty="0">
              <a:effectLst/>
              <a:highlight>
                <a:srgbClr val="FFFF00"/>
              </a:highlight>
              <a:latin typeface="Arial" panose="020B0604020202020204" pitchFamily="34" charset="0"/>
              <a:cs typeface="Arial" panose="020B0604020202020204" pitchFamily="34" charset="0"/>
            </a:endParaRPr>
          </a:p>
          <a:p>
            <a:pPr marL="342900" lvl="0" indent="-342900" algn="just">
              <a:lnSpc>
                <a:spcPct val="90000"/>
              </a:lnSpc>
              <a:buFont typeface="Symbol" pitchFamily="2" charset="2"/>
              <a:buChar char=""/>
            </a:pPr>
            <a:r>
              <a:rPr lang="en-IN" sz="1800" kern="100" dirty="0">
                <a:effectLst/>
                <a:latin typeface="Arial" panose="020B0604020202020204" pitchFamily="34" charset="0"/>
                <a:cs typeface="Arial" panose="020B0604020202020204" pitchFamily="34" charset="0"/>
              </a:rPr>
              <a:t>Listening to the input of team members on what is working and is not functioning well on a project is an important part of good communication.</a:t>
            </a:r>
          </a:p>
          <a:p>
            <a:pPr marL="342900" lvl="0" indent="-342900" algn="just">
              <a:lnSpc>
                <a:spcPct val="90000"/>
              </a:lnSpc>
              <a:spcAft>
                <a:spcPts val="800"/>
              </a:spcAft>
              <a:buFont typeface="Symbol" pitchFamily="2" charset="2"/>
              <a:buChar char=""/>
            </a:pPr>
            <a:r>
              <a:rPr lang="en-IN" sz="1800" kern="0" dirty="0">
                <a:effectLst/>
                <a:latin typeface="Arial" panose="020B0604020202020204" pitchFamily="34" charset="0"/>
                <a:cs typeface="Arial" panose="020B0604020202020204" pitchFamily="34" charset="0"/>
              </a:rPr>
              <a:t>Effective communication would entail spending time getting to know the new management, their expectations, and their communication style if a team is adjusting to a new boss.</a:t>
            </a:r>
            <a:endParaRPr lang="en-IN" sz="1800" kern="100" dirty="0">
              <a:effectLst/>
              <a:latin typeface="Arial" panose="020B0604020202020204" pitchFamily="34" charset="0"/>
              <a:cs typeface="Arial" panose="020B0604020202020204" pitchFamily="34" charset="0"/>
            </a:endParaRPr>
          </a:p>
          <a:p>
            <a:pPr>
              <a:lnSpc>
                <a:spcPct val="90000"/>
              </a:lnSpc>
            </a:pPr>
            <a:endParaRPr lang="en-US" sz="1100" dirty="0"/>
          </a:p>
        </p:txBody>
      </p:sp>
      <p:pic>
        <p:nvPicPr>
          <p:cNvPr id="6" name="Picture 5">
            <a:extLst>
              <a:ext uri="{FF2B5EF4-FFF2-40B4-BE49-F238E27FC236}">
                <a16:creationId xmlns:a16="http://schemas.microsoft.com/office/drawing/2014/main" id="{C4EFC1BB-3E41-8A6B-232A-EB1C7DFE0026}"/>
              </a:ext>
            </a:extLst>
          </p:cNvPr>
          <p:cNvPicPr>
            <a:picLocks noChangeAspect="1"/>
          </p:cNvPicPr>
          <p:nvPr/>
        </p:nvPicPr>
        <p:blipFill rotWithShape="1">
          <a:blip r:embed="rId3"/>
          <a:srcRect l="18275" r="31352" b="2"/>
          <a:stretch/>
        </p:blipFill>
        <p:spPr>
          <a:xfrm>
            <a:off x="6902824" y="1479204"/>
            <a:ext cx="4856066" cy="5378796"/>
          </a:xfrm>
          <a:prstGeom prst="rect">
            <a:avLst/>
          </a:prstGeom>
          <a:noFill/>
        </p:spPr>
      </p:pic>
      <p:sp>
        <p:nvSpPr>
          <p:cNvPr id="3" name="Slide Number Placeholder 2" hidden="1">
            <a:extLst>
              <a:ext uri="{FF2B5EF4-FFF2-40B4-BE49-F238E27FC236}">
                <a16:creationId xmlns:a16="http://schemas.microsoft.com/office/drawing/2014/main" id="{7267C004-8B72-C872-98FB-00A2A584D055}"/>
              </a:ext>
            </a:extLst>
          </p:cNvPr>
          <p:cNvSpPr>
            <a:spLocks noGrp="1"/>
          </p:cNvSpPr>
          <p:nvPr>
            <p:ph type="sldNum" sz="quarter" idx="4294967295"/>
          </p:nvPr>
        </p:nvSpPr>
        <p:spPr>
          <a:xfrm>
            <a:off x="10438475" y="457199"/>
            <a:ext cx="987552" cy="471489"/>
          </a:xfrm>
        </p:spPr>
        <p:txBody>
          <a:bodyPr/>
          <a:lstStyle/>
          <a:p>
            <a:pPr>
              <a:spcAft>
                <a:spcPts val="600"/>
              </a:spcAft>
            </a:pPr>
            <a:fld id="{48F63A3B-78C7-47BE-AE5E-E10140E04643}" type="slidenum">
              <a:rPr lang="en-US" smtClean="0"/>
              <a:pPr>
                <a:spcAft>
                  <a:spcPts val="600"/>
                </a:spcAft>
              </a:pPr>
              <a:t>2</a:t>
            </a:fld>
            <a:endParaRPr lang="en-US"/>
          </a:p>
        </p:txBody>
      </p:sp>
      <p:sp>
        <p:nvSpPr>
          <p:cNvPr id="4" name="TextBox 3">
            <a:extLst>
              <a:ext uri="{FF2B5EF4-FFF2-40B4-BE49-F238E27FC236}">
                <a16:creationId xmlns:a16="http://schemas.microsoft.com/office/drawing/2014/main" id="{92548F1E-796E-4929-9654-31680167AA87}"/>
              </a:ext>
            </a:extLst>
          </p:cNvPr>
          <p:cNvSpPr txBox="1"/>
          <p:nvPr/>
        </p:nvSpPr>
        <p:spPr>
          <a:xfrm>
            <a:off x="818133" y="1294538"/>
            <a:ext cx="10138637" cy="400110"/>
          </a:xfrm>
          <a:prstGeom prst="rect">
            <a:avLst/>
          </a:prstGeom>
          <a:noFill/>
        </p:spPr>
        <p:txBody>
          <a:bodyPr wrap="square" rtlCol="0">
            <a:spAutoFit/>
          </a:bodyPr>
          <a:lstStyle/>
          <a:p>
            <a:r>
              <a:rPr lang="en-US" sz="2000" b="1" dirty="0">
                <a:latin typeface="+mj-lt"/>
              </a:rPr>
              <a:t>4.1 </a:t>
            </a:r>
            <a:r>
              <a:rPr lang="en-US" sz="2000" b="1" dirty="0">
                <a:solidFill>
                  <a:schemeClr val="accent6"/>
                </a:solidFill>
                <a:latin typeface="+mj-lt"/>
              </a:rPr>
              <a:t>E</a:t>
            </a:r>
            <a:r>
              <a:rPr lang="en-US" sz="2000" dirty="0">
                <a:solidFill>
                  <a:schemeClr val="accent6"/>
                </a:solidFill>
                <a:latin typeface="+mj-lt"/>
              </a:rPr>
              <a:t>xamples of Communication Skill</a:t>
            </a:r>
          </a:p>
        </p:txBody>
      </p:sp>
    </p:spTree>
    <p:extLst>
      <p:ext uri="{BB962C8B-B14F-4D97-AF65-F5344CB8AC3E}">
        <p14:creationId xmlns:p14="http://schemas.microsoft.com/office/powerpoint/2010/main" val="2468595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7">
            <a:extLst>
              <a:ext uri="{FF2B5EF4-FFF2-40B4-BE49-F238E27FC236}">
                <a16:creationId xmlns:a16="http://schemas.microsoft.com/office/drawing/2014/main" id="{749C7CD1-A9AA-49E3-6734-AD9546F2DF5B}"/>
              </a:ext>
            </a:extLst>
          </p:cNvPr>
          <p:cNvSpPr>
            <a:spLocks noGrp="1"/>
          </p:cNvSpPr>
          <p:nvPr>
            <p:ph type="body" sz="half" idx="2"/>
          </p:nvPr>
        </p:nvSpPr>
        <p:spPr>
          <a:xfrm>
            <a:off x="199696" y="1397876"/>
            <a:ext cx="4966138" cy="4183117"/>
          </a:xfrm>
        </p:spPr>
        <p:txBody>
          <a:bodyPr>
            <a:normAutofit/>
          </a:bodyPr>
          <a:lstStyle/>
          <a:p>
            <a:pPr marL="0" indent="0" algn="just">
              <a:buNone/>
            </a:pPr>
            <a:r>
              <a:rPr lang="en-US" sz="1800" dirty="0">
                <a:effectLst/>
                <a:latin typeface="Arial" panose="020B0604020202020204" pitchFamily="34" charset="0"/>
                <a:cs typeface="Arial" panose="020B0604020202020204" pitchFamily="34" charset="0"/>
              </a:rPr>
              <a:t>The impact of clear and concise communication on team dynamics</a:t>
            </a:r>
            <a:r>
              <a:rPr lang="en-IN" sz="1800" dirty="0">
                <a:latin typeface="Arial" panose="020B0604020202020204" pitchFamily="34" charset="0"/>
                <a:cs typeface="Arial" panose="020B0604020202020204" pitchFamily="34" charset="0"/>
              </a:rPr>
              <a:t>. </a:t>
            </a:r>
            <a:r>
              <a:rPr lang="en-IN" sz="1800" dirty="0">
                <a:effectLst/>
                <a:latin typeface="Arial" panose="020B0604020202020204" pitchFamily="34" charset="0"/>
                <a:cs typeface="Arial" panose="020B0604020202020204" pitchFamily="34" charset="0"/>
              </a:rPr>
              <a:t>Engaging in team-building exercises can have a big impact on communication within a team and provide a pleasant and safe environment for learning of effective communication (</a:t>
            </a:r>
            <a:r>
              <a:rPr lang="en-IN" sz="1800" dirty="0">
                <a:effectLst/>
                <a:highlight>
                  <a:srgbClr val="FFFFFF"/>
                </a:highlight>
                <a:latin typeface="Arial" panose="020B0604020202020204" pitchFamily="34" charset="0"/>
                <a:cs typeface="Arial" panose="020B0604020202020204" pitchFamily="34" charset="0"/>
              </a:rPr>
              <a:t>Newman </a:t>
            </a:r>
            <a:r>
              <a:rPr lang="en-IN" sz="1800" i="1" dirty="0">
                <a:effectLst/>
                <a:highlight>
                  <a:srgbClr val="FFFFFF"/>
                </a:highlight>
                <a:latin typeface="Arial" panose="020B0604020202020204" pitchFamily="34" charset="0"/>
                <a:cs typeface="Arial" panose="020B0604020202020204" pitchFamily="34" charset="0"/>
              </a:rPr>
              <a:t>et al.,</a:t>
            </a:r>
            <a:r>
              <a:rPr lang="en-IN" sz="1800" dirty="0">
                <a:effectLst/>
                <a:highlight>
                  <a:srgbClr val="FFFFFF"/>
                </a:highlight>
                <a:latin typeface="Arial" panose="020B0604020202020204" pitchFamily="34" charset="0"/>
                <a:cs typeface="Arial" panose="020B0604020202020204" pitchFamily="34" charset="0"/>
              </a:rPr>
              <a:t> 2020</a:t>
            </a:r>
            <a:r>
              <a:rPr lang="en-IN" sz="1800" dirty="0">
                <a:effectLst/>
                <a:latin typeface="Arial" panose="020B0604020202020204" pitchFamily="34" charset="0"/>
                <a:cs typeface="Arial" panose="020B0604020202020204" pitchFamily="34" charset="0"/>
              </a:rPr>
              <a:t>). </a:t>
            </a:r>
          </a:p>
          <a:p>
            <a:pPr marL="0" indent="0" algn="just">
              <a:buNone/>
            </a:pPr>
            <a:endParaRPr lang="en-IN" sz="1800" dirty="0">
              <a:effectLst/>
              <a:latin typeface="Arial" panose="020B0604020202020204" pitchFamily="34" charset="0"/>
              <a:cs typeface="Arial" panose="020B0604020202020204" pitchFamily="34" charset="0"/>
            </a:endParaRPr>
          </a:p>
          <a:p>
            <a:pPr marL="342900" lvl="0" indent="-342900" algn="just">
              <a:buFont typeface="Symbol" pitchFamily="2" charset="2"/>
              <a:buChar char=""/>
            </a:pPr>
            <a:r>
              <a:rPr lang="en-IN" sz="1800" kern="100" dirty="0">
                <a:effectLst/>
                <a:latin typeface="Arial" panose="020B0604020202020204" pitchFamily="34" charset="0"/>
                <a:cs typeface="Arial" panose="020B0604020202020204" pitchFamily="34" charset="0"/>
              </a:rPr>
              <a:t>Productive work capacity on clear communication</a:t>
            </a:r>
          </a:p>
          <a:p>
            <a:pPr marL="342900" lvl="0" indent="-342900" algn="just">
              <a:spcAft>
                <a:spcPts val="800"/>
              </a:spcAft>
              <a:buFont typeface="Symbol" pitchFamily="2" charset="2"/>
              <a:buChar char=""/>
            </a:pPr>
            <a:r>
              <a:rPr lang="en-IN" sz="1800" kern="100" dirty="0">
                <a:effectLst/>
                <a:latin typeface="Arial" panose="020B0604020202020204" pitchFamily="34" charset="0"/>
                <a:cs typeface="Arial" panose="020B0604020202020204" pitchFamily="34" charset="0"/>
              </a:rPr>
              <a:t>Improvised impact on the overall success of team performance</a:t>
            </a:r>
          </a:p>
          <a:p>
            <a:pPr marL="342900" indent="-342900" algn="just">
              <a:spcAft>
                <a:spcPts val="800"/>
              </a:spcAft>
              <a:buFont typeface="Symbol" pitchFamily="2" charset="2"/>
              <a:buChar char=""/>
            </a:pPr>
            <a:r>
              <a:rPr lang="en-IN" sz="1800" kern="100" dirty="0">
                <a:effectLst/>
                <a:latin typeface="Arial" panose="020B0604020202020204" pitchFamily="34" charset="0"/>
                <a:cs typeface="Arial" panose="020B0604020202020204" pitchFamily="34" charset="0"/>
              </a:rPr>
              <a:t>Boosting workers moral</a:t>
            </a:r>
          </a:p>
          <a:p>
            <a:pPr lvl="0" algn="just">
              <a:spcAft>
                <a:spcPts val="800"/>
              </a:spcAft>
            </a:pPr>
            <a:endParaRPr lang="en-IN" sz="1800" kern="100" dirty="0">
              <a:effectLst/>
              <a:latin typeface="Arial" panose="020B0604020202020204" pitchFamily="34" charset="0"/>
              <a:cs typeface="Arial" panose="020B0604020202020204" pitchFamily="34" charset="0"/>
            </a:endParaRPr>
          </a:p>
          <a:p>
            <a:pPr marL="859536" lvl="2" indent="0">
              <a:buNone/>
            </a:pPr>
            <a:endParaRPr lang="en-US" sz="1500" dirty="0"/>
          </a:p>
        </p:txBody>
      </p:sp>
      <p:pic>
        <p:nvPicPr>
          <p:cNvPr id="16" name="Picture Placeholder 15">
            <a:extLst>
              <a:ext uri="{FF2B5EF4-FFF2-40B4-BE49-F238E27FC236}">
                <a16:creationId xmlns:a16="http://schemas.microsoft.com/office/drawing/2014/main" id="{23B51275-C1E6-EE1C-20BF-2A7CCEF46CA9}"/>
              </a:ext>
            </a:extLst>
          </p:cNvPr>
          <p:cNvPicPr>
            <a:picLocks noGrp="1" noChangeAspect="1"/>
          </p:cNvPicPr>
          <p:nvPr>
            <p:ph type="pic" idx="1"/>
          </p:nvPr>
        </p:nvPicPr>
        <p:blipFill rotWithShape="1">
          <a:blip r:embed="rId3"/>
          <a:srcRect l="18656" r="18654" b="-1"/>
          <a:stretch/>
        </p:blipFill>
        <p:spPr>
          <a:xfrm>
            <a:off x="5262700" y="987425"/>
            <a:ext cx="6172200" cy="4873625"/>
          </a:xfrm>
          <a:prstGeom prst="rect">
            <a:avLst/>
          </a:prstGeom>
          <a:noFill/>
        </p:spPr>
      </p:pic>
      <p:sp>
        <p:nvSpPr>
          <p:cNvPr id="2" name="TextBox 1">
            <a:extLst>
              <a:ext uri="{FF2B5EF4-FFF2-40B4-BE49-F238E27FC236}">
                <a16:creationId xmlns:a16="http://schemas.microsoft.com/office/drawing/2014/main" id="{4ED4D583-0B2A-335F-A5ED-BA2C370DBE73}"/>
              </a:ext>
            </a:extLst>
          </p:cNvPr>
          <p:cNvSpPr txBox="1"/>
          <p:nvPr/>
        </p:nvSpPr>
        <p:spPr>
          <a:xfrm>
            <a:off x="956441" y="367862"/>
            <a:ext cx="9270125" cy="461665"/>
          </a:xfrm>
          <a:prstGeom prst="rect">
            <a:avLst/>
          </a:prstGeom>
          <a:noFill/>
        </p:spPr>
        <p:txBody>
          <a:bodyPr wrap="square" rtlCol="0">
            <a:spAutoFit/>
          </a:bodyPr>
          <a:lstStyle/>
          <a:p>
            <a:pPr algn="ctr"/>
            <a:r>
              <a:rPr lang="en-US" sz="2400" dirty="0">
                <a:solidFill>
                  <a:schemeClr val="accent6"/>
                </a:solidFill>
                <a:latin typeface="+mj-lt"/>
              </a:rPr>
              <a:t>4.2 Impact of Communication and Project Outcomes</a:t>
            </a:r>
          </a:p>
        </p:txBody>
      </p:sp>
    </p:spTree>
    <p:extLst>
      <p:ext uri="{BB962C8B-B14F-4D97-AF65-F5344CB8AC3E}">
        <p14:creationId xmlns:p14="http://schemas.microsoft.com/office/powerpoint/2010/main" val="1941619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BF24B7F-2E25-0CF4-11F5-C00A055CDF17}"/>
              </a:ext>
            </a:extLst>
          </p:cNvPr>
          <p:cNvPicPr>
            <a:picLocks noChangeAspect="1"/>
          </p:cNvPicPr>
          <p:nvPr/>
        </p:nvPicPr>
        <p:blipFill>
          <a:blip r:embed="rId3"/>
          <a:stretch>
            <a:fillRect/>
          </a:stretch>
        </p:blipFill>
        <p:spPr>
          <a:xfrm>
            <a:off x="935337" y="1807779"/>
            <a:ext cx="4881263" cy="4593022"/>
          </a:xfrm>
          <a:prstGeom prst="rect">
            <a:avLst/>
          </a:prstGeom>
          <a:noFill/>
        </p:spPr>
      </p:pic>
      <p:sp>
        <p:nvSpPr>
          <p:cNvPr id="3" name="Content Placeholder 2">
            <a:extLst>
              <a:ext uri="{FF2B5EF4-FFF2-40B4-BE49-F238E27FC236}">
                <a16:creationId xmlns:a16="http://schemas.microsoft.com/office/drawing/2014/main" id="{3FE099E2-A490-821B-FFF9-58102A7FF665}"/>
              </a:ext>
            </a:extLst>
          </p:cNvPr>
          <p:cNvSpPr>
            <a:spLocks noGrp="1"/>
          </p:cNvSpPr>
          <p:nvPr>
            <p:ph sz="half" idx="15"/>
          </p:nvPr>
        </p:nvSpPr>
        <p:spPr>
          <a:xfrm>
            <a:off x="7940842" y="2303028"/>
            <a:ext cx="3485184" cy="3961593"/>
          </a:xfrm>
        </p:spPr>
        <p:txBody>
          <a:bodyPr>
            <a:normAutofit/>
          </a:bodyPr>
          <a:lstStyle/>
          <a:p>
            <a:r>
              <a:rPr lang="en-US" dirty="0"/>
              <a:t>Clarity in verbal communication </a:t>
            </a:r>
          </a:p>
          <a:p>
            <a:r>
              <a:rPr lang="en-US" dirty="0"/>
              <a:t>Example: A face-to-face conversation while providing constructive feedback in workplace.</a:t>
            </a:r>
            <a:endParaRPr lang="en-IN" dirty="0"/>
          </a:p>
          <a:p>
            <a:endParaRPr lang="en-IN" dirty="0"/>
          </a:p>
          <a:p>
            <a:endParaRPr lang="en-US" dirty="0"/>
          </a:p>
        </p:txBody>
      </p:sp>
      <p:sp>
        <p:nvSpPr>
          <p:cNvPr id="2" name="TextBox 1">
            <a:extLst>
              <a:ext uri="{FF2B5EF4-FFF2-40B4-BE49-F238E27FC236}">
                <a16:creationId xmlns:a16="http://schemas.microsoft.com/office/drawing/2014/main" id="{84E0695C-72A3-B914-F80C-2E95AF48D406}"/>
              </a:ext>
            </a:extLst>
          </p:cNvPr>
          <p:cNvSpPr txBox="1"/>
          <p:nvPr/>
        </p:nvSpPr>
        <p:spPr>
          <a:xfrm>
            <a:off x="765972" y="728633"/>
            <a:ext cx="11426027" cy="461665"/>
          </a:xfrm>
          <a:prstGeom prst="rect">
            <a:avLst/>
          </a:prstGeom>
          <a:noFill/>
        </p:spPr>
        <p:txBody>
          <a:bodyPr wrap="square" rtlCol="0">
            <a:spAutoFit/>
          </a:bodyPr>
          <a:lstStyle/>
          <a:p>
            <a:r>
              <a:rPr lang="en-US" sz="2400" dirty="0">
                <a:solidFill>
                  <a:schemeClr val="accent6"/>
                </a:solidFill>
                <a:latin typeface="+mj-lt"/>
              </a:rPr>
              <a:t>2.2 Examples and Illustration of each skill with real world scenario</a:t>
            </a:r>
          </a:p>
        </p:txBody>
      </p:sp>
    </p:spTree>
    <p:extLst>
      <p:ext uri="{BB962C8B-B14F-4D97-AF65-F5344CB8AC3E}">
        <p14:creationId xmlns:p14="http://schemas.microsoft.com/office/powerpoint/2010/main" val="3976024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D62608-F5E4-7EC0-5EF0-4F988DDDEC5B}"/>
              </a:ext>
            </a:extLst>
          </p:cNvPr>
          <p:cNvSpPr>
            <a:spLocks noGrp="1"/>
          </p:cNvSpPr>
          <p:nvPr>
            <p:ph type="title"/>
          </p:nvPr>
        </p:nvSpPr>
        <p:spPr>
          <a:xfrm>
            <a:off x="1550564" y="457199"/>
            <a:ext cx="9875463" cy="1231901"/>
          </a:xfrm>
        </p:spPr>
        <p:txBody>
          <a:bodyPr/>
          <a:lstStyle/>
          <a:p>
            <a:r>
              <a:rPr lang="en-US" sz="2400" b="1" dirty="0">
                <a:effectLst/>
                <a:ea typeface="Times New Roman" panose="02020603050405020304" pitchFamily="18" charset="0"/>
              </a:rPr>
              <a:t>References</a:t>
            </a:r>
            <a:br>
              <a:rPr lang="en-IN" sz="1800" dirty="0">
                <a:effectLst/>
                <a:latin typeface="Times New Roman" panose="02020603050405020304" pitchFamily="18" charset="0"/>
                <a:ea typeface="Times New Roman" panose="02020603050405020304" pitchFamily="18" charset="0"/>
              </a:rPr>
            </a:br>
            <a:endParaRPr lang="en-US" dirty="0"/>
          </a:p>
        </p:txBody>
      </p:sp>
      <p:sp>
        <p:nvSpPr>
          <p:cNvPr id="12" name="Content Placeholder 3">
            <a:extLst>
              <a:ext uri="{FF2B5EF4-FFF2-40B4-BE49-F238E27FC236}">
                <a16:creationId xmlns:a16="http://schemas.microsoft.com/office/drawing/2014/main" id="{288BD9B8-D6A6-D55A-830D-4D3CC2DC3933}"/>
              </a:ext>
            </a:extLst>
          </p:cNvPr>
          <p:cNvSpPr>
            <a:spLocks noGrp="1"/>
          </p:cNvSpPr>
          <p:nvPr>
            <p:ph sz="half" idx="2"/>
          </p:nvPr>
        </p:nvSpPr>
        <p:spPr>
          <a:xfrm>
            <a:off x="1261240" y="1324304"/>
            <a:ext cx="10421007" cy="5344510"/>
          </a:xfrm>
        </p:spPr>
        <p:txBody>
          <a:bodyPr>
            <a:normAutofit fontScale="77500" lnSpcReduction="20000"/>
          </a:bodyPr>
          <a:lstStyle/>
          <a:p>
            <a:pPr algn="just">
              <a:lnSpc>
                <a:spcPct val="150000"/>
              </a:lnSpc>
            </a:pPr>
            <a:r>
              <a:rPr lang="en-IN" sz="3600" dirty="0" err="1">
                <a:effectLst/>
                <a:highlight>
                  <a:srgbClr val="FFFFFF"/>
                </a:highlight>
                <a:latin typeface="Arial" panose="020B0604020202020204" pitchFamily="34" charset="0"/>
                <a:ea typeface="Times New Roman" panose="02020603050405020304" pitchFamily="18" charset="0"/>
              </a:rPr>
              <a:t>LePine</a:t>
            </a:r>
            <a:r>
              <a:rPr lang="en-IN" sz="3600" dirty="0">
                <a:effectLst/>
                <a:highlight>
                  <a:srgbClr val="FFFFFF"/>
                </a:highlight>
                <a:latin typeface="Arial" panose="020B0604020202020204" pitchFamily="34" charset="0"/>
                <a:ea typeface="Times New Roman" panose="02020603050405020304" pitchFamily="18" charset="0"/>
              </a:rPr>
              <a:t>, J.A., 2005. Adaptation of teams in response to unforeseen change: effects of goal difficulty and team composition in terms of cognitive ability and goal orientation. </a:t>
            </a:r>
            <a:r>
              <a:rPr lang="en-IN" sz="3600" i="1" dirty="0">
                <a:effectLst/>
                <a:latin typeface="Arial" panose="020B0604020202020204" pitchFamily="34" charset="0"/>
                <a:ea typeface="Times New Roman" panose="02020603050405020304" pitchFamily="18" charset="0"/>
              </a:rPr>
              <a:t>Journal of Applied Psychology</a:t>
            </a:r>
            <a:r>
              <a:rPr lang="en-IN" sz="3600" dirty="0">
                <a:effectLst/>
                <a:highlight>
                  <a:srgbClr val="FFFFFF"/>
                </a:highlight>
                <a:latin typeface="Arial" panose="020B0604020202020204" pitchFamily="34" charset="0"/>
                <a:ea typeface="Times New Roman" panose="02020603050405020304" pitchFamily="18" charset="0"/>
              </a:rPr>
              <a:t>, </a:t>
            </a:r>
            <a:r>
              <a:rPr lang="en-IN" sz="3600" i="1" dirty="0">
                <a:effectLst/>
                <a:latin typeface="Arial" panose="020B0604020202020204" pitchFamily="34" charset="0"/>
                <a:ea typeface="Times New Roman" panose="02020603050405020304" pitchFamily="18" charset="0"/>
              </a:rPr>
              <a:t>90</a:t>
            </a:r>
            <a:r>
              <a:rPr lang="en-IN" sz="3600" dirty="0">
                <a:effectLst/>
                <a:highlight>
                  <a:srgbClr val="FFFFFF"/>
                </a:highlight>
                <a:latin typeface="Arial" panose="020B0604020202020204" pitchFamily="34" charset="0"/>
                <a:ea typeface="Times New Roman" panose="02020603050405020304" pitchFamily="18" charset="0"/>
              </a:rPr>
              <a:t>(6), p.1153.</a:t>
            </a:r>
          </a:p>
          <a:p>
            <a:pPr algn="just">
              <a:lnSpc>
                <a:spcPct val="150000"/>
              </a:lnSpc>
            </a:pPr>
            <a:r>
              <a:rPr lang="en-IN" sz="3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Newman, S.A., Ford, R.C. and Marshall, G.W., 2020. Virtual team leader communication: Employee perception and organizational reality. </a:t>
            </a:r>
            <a:r>
              <a:rPr lang="en-IN" sz="3600" i="1" dirty="0">
                <a:effectLst/>
                <a:latin typeface="Arial" panose="020B0604020202020204" pitchFamily="34" charset="0"/>
                <a:ea typeface="Times New Roman" panose="02020603050405020304" pitchFamily="18" charset="0"/>
                <a:cs typeface="Arial" panose="020B0604020202020204" pitchFamily="34" charset="0"/>
              </a:rPr>
              <a:t>International Journal of Business Communication</a:t>
            </a:r>
            <a:r>
              <a:rPr lang="en-IN" sz="3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IN" sz="3600" i="1" dirty="0">
                <a:effectLst/>
                <a:latin typeface="Arial" panose="020B0604020202020204" pitchFamily="34" charset="0"/>
                <a:ea typeface="Times New Roman" panose="02020603050405020304" pitchFamily="18" charset="0"/>
                <a:cs typeface="Arial" panose="020B0604020202020204" pitchFamily="34" charset="0"/>
              </a:rPr>
              <a:t>57</a:t>
            </a:r>
            <a:r>
              <a:rPr lang="en-IN" sz="3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(4), pp.452-473.</a:t>
            </a:r>
            <a:endParaRPr lang="en-IN" sz="36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50000"/>
              </a:lnSpc>
              <a:buNone/>
            </a:pPr>
            <a:endParaRPr lang="en-IN" sz="3600" dirty="0">
              <a:effectLst/>
              <a:latin typeface="Times New Roman" panose="02020603050405020304" pitchFamily="18" charset="0"/>
              <a:ea typeface="Times New Roman" panose="02020603050405020304" pitchFamily="18" charset="0"/>
            </a:endParaRPr>
          </a:p>
          <a:p>
            <a:pPr algn="just">
              <a:lnSpc>
                <a:spcPct val="150000"/>
              </a:lnSpc>
            </a:pPr>
            <a:endParaRPr lang="en-IN" sz="36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498021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36FCF6-982C-CC37-9625-3EBFC7E7DD13}"/>
              </a:ext>
            </a:extLst>
          </p:cNvPr>
          <p:cNvSpPr>
            <a:spLocks noGrp="1"/>
          </p:cNvSpPr>
          <p:nvPr>
            <p:ph type="title"/>
          </p:nvPr>
        </p:nvSpPr>
        <p:spPr>
          <a:xfrm>
            <a:off x="3111205" y="960420"/>
            <a:ext cx="5969589" cy="999746"/>
          </a:xfrm>
        </p:spPr>
        <p:txBody>
          <a:bodyPr anchor="b">
            <a:normAutofit/>
          </a:bodyPr>
          <a:lstStyle/>
          <a:p>
            <a:pPr algn="ctr">
              <a:lnSpc>
                <a:spcPct val="90000"/>
              </a:lnSpc>
            </a:pPr>
            <a:r>
              <a:rPr lang="en-US" sz="2400" b="1" dirty="0">
                <a:effectLst/>
              </a:rPr>
              <a:t>Conclusion</a:t>
            </a:r>
            <a:br>
              <a:rPr lang="en-IN" dirty="0">
                <a:effectLst/>
              </a:rPr>
            </a:br>
            <a:endParaRPr lang="en-US" dirty="0"/>
          </a:p>
        </p:txBody>
      </p:sp>
      <p:pic>
        <p:nvPicPr>
          <p:cNvPr id="10" name="Picture 9">
            <a:extLst>
              <a:ext uri="{FF2B5EF4-FFF2-40B4-BE49-F238E27FC236}">
                <a16:creationId xmlns:a16="http://schemas.microsoft.com/office/drawing/2014/main" id="{23170BFC-824F-AD51-B372-28872D9244E8}"/>
              </a:ext>
            </a:extLst>
          </p:cNvPr>
          <p:cNvPicPr>
            <a:picLocks noChangeAspect="1"/>
          </p:cNvPicPr>
          <p:nvPr/>
        </p:nvPicPr>
        <p:blipFill>
          <a:blip r:embed="rId3"/>
          <a:stretch>
            <a:fillRect/>
          </a:stretch>
        </p:blipFill>
        <p:spPr>
          <a:xfrm>
            <a:off x="1229710" y="1749972"/>
            <a:ext cx="6150001" cy="4304455"/>
          </a:xfrm>
          <a:prstGeom prst="rect">
            <a:avLst/>
          </a:prstGeom>
          <a:noFill/>
        </p:spPr>
      </p:pic>
      <p:sp>
        <p:nvSpPr>
          <p:cNvPr id="7" name="Content Placeholder 6">
            <a:extLst>
              <a:ext uri="{FF2B5EF4-FFF2-40B4-BE49-F238E27FC236}">
                <a16:creationId xmlns:a16="http://schemas.microsoft.com/office/drawing/2014/main" id="{6B0302C1-F730-9F4C-29C4-4EEE6BD085EC}"/>
              </a:ext>
            </a:extLst>
          </p:cNvPr>
          <p:cNvSpPr>
            <a:spLocks noGrp="1"/>
          </p:cNvSpPr>
          <p:nvPr>
            <p:ph sz="half" idx="15"/>
          </p:nvPr>
        </p:nvSpPr>
        <p:spPr>
          <a:xfrm>
            <a:off x="7520153" y="1960166"/>
            <a:ext cx="4540468" cy="4304455"/>
          </a:xfrm>
        </p:spPr>
        <p:txBody>
          <a:bodyPr>
            <a:normAutofit/>
          </a:bodyPr>
          <a:lstStyle/>
          <a:p>
            <a:pPr marL="0" indent="0" algn="just">
              <a:lnSpc>
                <a:spcPct val="90000"/>
              </a:lnSpc>
              <a:buNone/>
            </a:pPr>
            <a:r>
              <a:rPr lang="en-IN" dirty="0">
                <a:effectLst/>
                <a:latin typeface="Arial" panose="020B0604020202020204" pitchFamily="34" charset="0"/>
                <a:cs typeface="Arial" panose="020B0604020202020204" pitchFamily="34" charset="0"/>
              </a:rPr>
              <a:t>Effective communication is essential in the business world. Companies that have mastered the art of establishing transparent, honest lines of communication between their executives, employees and vice versa that will stand to gain the most from this partnership. Organizations that practice transparent, truthful, and efficient communication can reduce conflict, promote employee engagement, increase productivity, foster a positive workplace culture, increase employee happiness, and foster creativity. </a:t>
            </a:r>
            <a:r>
              <a:rPr lang="en-US" dirty="0">
                <a:effectLst/>
                <a:latin typeface="Arial" panose="020B0604020202020204" pitchFamily="34" charset="0"/>
                <a:cs typeface="Arial" panose="020B0604020202020204" pitchFamily="34" charset="0"/>
              </a:rPr>
              <a:t>Overall, effective, open, and clear communication can drive better result for teamwork, individual, and organization.</a:t>
            </a:r>
            <a:endParaRPr lang="en-IN" dirty="0">
              <a:effectLst/>
              <a:latin typeface="Arial" panose="020B0604020202020204" pitchFamily="34" charset="0"/>
              <a:cs typeface="Arial" panose="020B0604020202020204" pitchFamily="34" charset="0"/>
            </a:endParaRPr>
          </a:p>
          <a:p>
            <a:pPr>
              <a:lnSpc>
                <a:spcPct val="90000"/>
              </a:lnSpc>
            </a:pPr>
            <a:endParaRPr lang="en-US" sz="1500" dirty="0"/>
          </a:p>
        </p:txBody>
      </p:sp>
    </p:spTree>
    <p:extLst>
      <p:ext uri="{BB962C8B-B14F-4D97-AF65-F5344CB8AC3E}">
        <p14:creationId xmlns:p14="http://schemas.microsoft.com/office/powerpoint/2010/main" val="3969996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22C5-0C9E-B582-A8FE-B45E70A01E7F}"/>
              </a:ext>
            </a:extLst>
          </p:cNvPr>
          <p:cNvSpPr>
            <a:spLocks noGrp="1"/>
          </p:cNvSpPr>
          <p:nvPr>
            <p:ph type="ctrTitle"/>
          </p:nvPr>
        </p:nvSpPr>
        <p:spPr>
          <a:xfrm>
            <a:off x="914401" y="849782"/>
            <a:ext cx="5715000" cy="2727709"/>
          </a:xfrm>
        </p:spPr>
        <p:txBody>
          <a:bodyPr/>
          <a:lstStyle/>
          <a:p>
            <a:r>
              <a:rPr lang="en-US" dirty="0"/>
              <a:t>Thank </a:t>
            </a:r>
            <a:br>
              <a:rPr lang="en-US" dirty="0"/>
            </a:br>
            <a:r>
              <a:rPr lang="en-US" dirty="0"/>
              <a:t>you</a:t>
            </a:r>
          </a:p>
        </p:txBody>
      </p:sp>
    </p:spTree>
    <p:extLst>
      <p:ext uri="{BB962C8B-B14F-4D97-AF65-F5344CB8AC3E}">
        <p14:creationId xmlns:p14="http://schemas.microsoft.com/office/powerpoint/2010/main" val="1973173046"/>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719FA4-954C-4FA8-82CB-206659C3B82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4948363-B267-4BAC-8655-100FBEC28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DBB56F-4362-4386-A1A1-3DF89889661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Custom</Template>
  <TotalTime>4543</TotalTime>
  <Words>810</Words>
  <Application>Microsoft Office PowerPoint</Application>
  <PresentationFormat>Widescreen</PresentationFormat>
  <Paragraphs>47</Paragraphs>
  <Slides>7</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Aptos</vt:lpstr>
      <vt:lpstr>Arial</vt:lpstr>
      <vt:lpstr>Arial Black</vt:lpstr>
      <vt:lpstr>Calibri</vt:lpstr>
      <vt:lpstr>Sabon Next LT</vt:lpstr>
      <vt:lpstr>Symbol</vt:lpstr>
      <vt:lpstr>Times New Roman</vt:lpstr>
      <vt:lpstr>Custom</vt:lpstr>
      <vt:lpstr>Effective Communication Skills in the Workplace</vt:lpstr>
      <vt:lpstr>   4. Applications of Communication Skills </vt:lpstr>
      <vt:lpstr>PowerPoint Presentation</vt:lpstr>
      <vt:lpstr>PowerPoint Presentation</vt:lpstr>
      <vt:lpstr>References </vt:lpstr>
      <vt:lpstr>Conclusion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lastModifiedBy>Sorina Bortos</cp:lastModifiedBy>
  <cp:revision>1</cp:revision>
  <dcterms:created xsi:type="dcterms:W3CDTF">2024-06-13T14:30:13Z</dcterms:created>
  <dcterms:modified xsi:type="dcterms:W3CDTF">2024-06-30T22:17:50Z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