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9"/>
  </p:notesMasterIdLst>
  <p:handoutMasterIdLst>
    <p:handoutMasterId r:id="rId30"/>
  </p:handoutMasterIdLst>
  <p:sldIdLst>
    <p:sldId id="363" r:id="rId2"/>
    <p:sldId id="331" r:id="rId3"/>
    <p:sldId id="410" r:id="rId4"/>
    <p:sldId id="372" r:id="rId5"/>
    <p:sldId id="391" r:id="rId6"/>
    <p:sldId id="392" r:id="rId7"/>
    <p:sldId id="395" r:id="rId8"/>
    <p:sldId id="393" r:id="rId9"/>
    <p:sldId id="411" r:id="rId10"/>
    <p:sldId id="394" r:id="rId11"/>
    <p:sldId id="396" r:id="rId12"/>
    <p:sldId id="397" r:id="rId13"/>
    <p:sldId id="399" r:id="rId14"/>
    <p:sldId id="400" r:id="rId15"/>
    <p:sldId id="403" r:id="rId16"/>
    <p:sldId id="404" r:id="rId17"/>
    <p:sldId id="412" r:id="rId18"/>
    <p:sldId id="413" r:id="rId19"/>
    <p:sldId id="405" r:id="rId20"/>
    <p:sldId id="414" r:id="rId21"/>
    <p:sldId id="416" r:id="rId22"/>
    <p:sldId id="417" r:id="rId23"/>
    <p:sldId id="418" r:id="rId24"/>
    <p:sldId id="420" r:id="rId25"/>
    <p:sldId id="419" r:id="rId26"/>
    <p:sldId id="369" r:id="rId27"/>
    <p:sldId id="409" r:id="rId28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89326" autoAdjust="0"/>
  </p:normalViewPr>
  <p:slideViewPr>
    <p:cSldViewPr>
      <p:cViewPr varScale="1">
        <p:scale>
          <a:sx n="91" d="100"/>
          <a:sy n="91" d="100"/>
        </p:scale>
        <p:origin x="228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562913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84029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340216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069733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868856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707728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797252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727349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50901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978591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425715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180067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144618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8409697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2394796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6126119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2851459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6493064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126880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0316985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8117669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4257618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2480780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21/06/2023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21/06/2023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21/06/2023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21/06/2023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21/06/2023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21/06/2023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21/06/2023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21/06/2023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21/06/2023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21/06/2023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21/06/2023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21/06/2023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library.iugaza.edu.ps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academia.edu/" TargetMode="External"/><Relationship Id="rId5" Type="http://schemas.openxmlformats.org/officeDocument/2006/relationships/hyperlink" Target="https://www.researchgate.net/home" TargetMode="External"/><Relationship Id="rId4" Type="http://schemas.openxmlformats.org/officeDocument/2006/relationships/hyperlink" Target="https://scholar.google.com.my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ecd.org/competition/publicationsdocuments/reports/" TargetMode="External"/><Relationship Id="rId7" Type="http://schemas.openxmlformats.org/officeDocument/2006/relationships/hyperlink" Target="https://www.librariesconnected.org.uk/page/librariesfromhome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v.uk/government/collections/publications" TargetMode="External"/><Relationship Id="rId5" Type="http://schemas.openxmlformats.org/officeDocument/2006/relationships/hyperlink" Target="https://www.worldbank.org/en/research" TargetMode="External"/><Relationship Id="rId4" Type="http://schemas.openxmlformats.org/officeDocument/2006/relationships/hyperlink" Target="https://www.un.org/en/development/desa/publications/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mumsgather.blogspot.com/2011_01_01_archive.html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emf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9800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LCBB6000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573016"/>
            <a:ext cx="9649072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5400" dirty="0">
                <a:solidFill>
                  <a:srgbClr val="FFFF00"/>
                </a:solidFill>
              </a:rPr>
              <a:t>Reviewing the Literature</a:t>
            </a:r>
            <a:endParaRPr lang="en-GB" altLang="en-US" sz="4400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623392" y="2564904"/>
            <a:ext cx="10945216" cy="86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Dissertation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13E538-DD84-7620-66C8-1031EFF67242}"/>
              </a:ext>
            </a:extLst>
          </p:cNvPr>
          <p:cNvSpPr txBox="1"/>
          <p:nvPr/>
        </p:nvSpPr>
        <p:spPr>
          <a:xfrm>
            <a:off x="8040216" y="4725144"/>
            <a:ext cx="35283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Week 2: Session 1</a:t>
            </a: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Learning Objectives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31404" y="1052736"/>
            <a:ext cx="10729191" cy="4680520"/>
          </a:xfrm>
        </p:spPr>
        <p:txBody>
          <a:bodyPr/>
          <a:lstStyle/>
          <a:p>
            <a:pPr algn="just"/>
            <a:r>
              <a:rPr lang="en-GB" sz="2800" dirty="0"/>
              <a:t>searching the literature and engaging critically with the ideas of other writers;</a:t>
            </a:r>
          </a:p>
          <a:p>
            <a:pPr algn="just"/>
            <a:r>
              <a:rPr lang="en-GB" sz="2800" dirty="0"/>
              <a:t>what is expected in a literature review and the criteria used to evaluate it;</a:t>
            </a:r>
          </a:p>
          <a:p>
            <a:pPr algn="just"/>
            <a:r>
              <a:rPr lang="en-GB" sz="2800" dirty="0"/>
              <a:t>how to assess the quality of existing research in your subject area;</a:t>
            </a:r>
          </a:p>
          <a:p>
            <a:pPr algn="just"/>
            <a:r>
              <a:rPr lang="en-GB" sz="2800" dirty="0"/>
              <a:t>the role of the bibliography and the importance of referencing the work of others;</a:t>
            </a:r>
          </a:p>
          <a:p>
            <a:pPr algn="just"/>
            <a:r>
              <a:rPr lang="en-GB" sz="2800" dirty="0"/>
              <a:t>the importance of understanding what constitutes plagiarism and the penalties that are associated with it.</a:t>
            </a:r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The Literature Review 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EDD4A62D-D2CE-465C-A823-B7C40FEA04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7428" y="1412776"/>
            <a:ext cx="10297144" cy="449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en-GB" altLang="en-US" sz="2800" b="1" dirty="0">
                <a:ea typeface="ＭＳ Ｐゴシック" panose="020B0600070205080204" pitchFamily="34" charset="-128"/>
              </a:rPr>
              <a:t>A literature review should  allow you explore the following: </a:t>
            </a:r>
          </a:p>
          <a:p>
            <a:pPr>
              <a:buFontTx/>
              <a:buNone/>
            </a:pPr>
            <a:endParaRPr lang="en-GB" altLang="en-US" sz="3600" dirty="0">
              <a:ea typeface="ＭＳ Ｐゴシック" panose="020B0600070205080204" pitchFamily="34" charset="-128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2400" dirty="0">
                <a:ea typeface="ＭＳ Ｐゴシック" panose="020B0600070205080204" pitchFamily="34" charset="-128"/>
              </a:rPr>
              <a:t>What is already known about this area?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2400" dirty="0">
                <a:ea typeface="ＭＳ Ｐゴシック" panose="020B0600070205080204" pitchFamily="34" charset="-128"/>
              </a:rPr>
              <a:t>Which concepts and theories are relevant?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2400" dirty="0">
                <a:ea typeface="ＭＳ Ｐゴシック" panose="020B0600070205080204" pitchFamily="34" charset="-128"/>
              </a:rPr>
              <a:t>Which research methods and strategies have been used in this area?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2400" dirty="0">
                <a:ea typeface="ＭＳ Ｐゴシック" panose="020B0600070205080204" pitchFamily="34" charset="-128"/>
              </a:rPr>
              <a:t>Are there any controversies?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2400" dirty="0">
                <a:ea typeface="ＭＳ Ｐゴシック" panose="020B0600070205080204" pitchFamily="34" charset="-128"/>
              </a:rPr>
              <a:t>Are there any inconsistencies in findings?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2400" dirty="0">
                <a:ea typeface="ＭＳ Ｐゴシック" panose="020B0600070205080204" pitchFamily="34" charset="-128"/>
              </a:rPr>
              <a:t>Are there unanswered questions?</a:t>
            </a:r>
          </a:p>
          <a:p>
            <a:pPr algn="r">
              <a:buFontTx/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74087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The Literature Review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C055BE8-2F2A-42CE-B5A7-10B9C7EE8B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2445" y="1165515"/>
            <a:ext cx="10727109" cy="449573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FontTx/>
              <a:buNone/>
              <a:defRPr/>
            </a:pPr>
            <a:r>
              <a:rPr lang="en-GB" altLang="en-US" sz="2400" b="1" dirty="0">
                <a:ea typeface="ＭＳ Ｐゴシック" pitchFamily="34" charset="-128"/>
              </a:rPr>
              <a:t>A literature review can be: </a:t>
            </a:r>
          </a:p>
          <a:p>
            <a:pPr marL="0" indent="0">
              <a:lnSpc>
                <a:spcPct val="90000"/>
              </a:lnSpc>
              <a:buFontTx/>
              <a:buNone/>
              <a:defRPr/>
            </a:pPr>
            <a:endParaRPr lang="en-GB" altLang="en-US" sz="900" dirty="0">
              <a:ea typeface="ＭＳ Ｐゴシック" pitchFamily="34" charset="-128"/>
            </a:endParaRP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ea typeface="ＭＳ Ｐゴシック" pitchFamily="34" charset="-128"/>
              </a:rPr>
              <a:t>a list of relevant theories</a:t>
            </a:r>
            <a:r>
              <a:rPr lang="hu-HU" altLang="en-US" sz="2400" dirty="0">
                <a:ea typeface="ＭＳ Ｐゴシック" pitchFamily="34" charset="-128"/>
              </a:rPr>
              <a:t>;</a:t>
            </a:r>
            <a:endParaRPr lang="en-GB" altLang="en-US" sz="2400" dirty="0">
              <a:ea typeface="ＭＳ Ｐゴシック" pitchFamily="34" charset="-128"/>
            </a:endParaRP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ea typeface="ＭＳ Ｐゴシック" pitchFamily="34" charset="-128"/>
              </a:rPr>
              <a:t>a search for relevant information</a:t>
            </a:r>
            <a:r>
              <a:rPr lang="hu-HU" altLang="en-US" sz="2400" dirty="0">
                <a:ea typeface="ＭＳ Ｐゴシック" pitchFamily="34" charset="-128"/>
              </a:rPr>
              <a:t>;</a:t>
            </a:r>
            <a:endParaRPr lang="en-GB" altLang="en-US" sz="2400" dirty="0">
              <a:ea typeface="ＭＳ Ｐゴシック" pitchFamily="34" charset="-128"/>
            </a:endParaRP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ea typeface="ＭＳ Ｐゴシック" pitchFamily="34" charset="-128"/>
              </a:rPr>
              <a:t>a survey of writing on the subject</a:t>
            </a:r>
            <a:r>
              <a:rPr lang="hu-HU" altLang="en-US" sz="2400" dirty="0">
                <a:ea typeface="ＭＳ Ｐゴシック" pitchFamily="34" charset="-128"/>
              </a:rPr>
              <a:t>;</a:t>
            </a:r>
            <a:endParaRPr lang="en-GB" altLang="en-US" sz="2400" dirty="0">
              <a:ea typeface="ＭＳ Ｐゴシック" pitchFamily="34" charset="-128"/>
            </a:endParaRP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ea typeface="ＭＳ Ｐゴシック" pitchFamily="34" charset="-128"/>
              </a:rPr>
              <a:t>a way of learning about the subject</a:t>
            </a:r>
            <a:r>
              <a:rPr lang="hu-HU" altLang="en-US" sz="2400" dirty="0">
                <a:ea typeface="ＭＳ Ｐゴシック" pitchFamily="34" charset="-128"/>
              </a:rPr>
              <a:t>;</a:t>
            </a:r>
            <a:endParaRPr lang="en-GB" altLang="en-US" sz="2400" dirty="0">
              <a:ea typeface="ＭＳ Ｐゴシック" pitchFamily="34" charset="-128"/>
            </a:endParaRP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ea typeface="ＭＳ Ｐゴシック" pitchFamily="34" charset="-128"/>
              </a:rPr>
              <a:t>a help in finding dissertation topics and research methods</a:t>
            </a:r>
            <a:r>
              <a:rPr lang="hu-HU" altLang="en-US" sz="2400" dirty="0">
                <a:ea typeface="ＭＳ Ｐゴシック" pitchFamily="34" charset="-128"/>
              </a:rPr>
              <a:t>;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ea typeface="ＭＳ Ｐゴシック" pitchFamily="34" charset="-128"/>
              </a:rPr>
              <a:t>an important component of a dissertation or report</a:t>
            </a:r>
            <a:r>
              <a:rPr lang="hu-HU" altLang="en-US" sz="2400" dirty="0">
                <a:ea typeface="ＭＳ Ｐゴシック" pitchFamily="34" charset="-128"/>
              </a:rPr>
              <a:t>.</a:t>
            </a:r>
          </a:p>
          <a:p>
            <a:pPr algn="r">
              <a:lnSpc>
                <a:spcPct val="90000"/>
              </a:lnSpc>
              <a:buFontTx/>
              <a:buNone/>
              <a:defRPr/>
            </a:pPr>
            <a:r>
              <a:rPr lang="hu-HU" altLang="en-US" sz="1600" dirty="0">
                <a:ea typeface="ＭＳ Ｐゴシック" pitchFamily="34" charset="-128"/>
              </a:rPr>
              <a:t>Adapted from Bruce (1994)</a:t>
            </a:r>
            <a:endParaRPr lang="en-US" altLang="en-US" sz="1600" dirty="0">
              <a:ea typeface="ＭＳ Ｐゴシック" pitchFamily="34" charset="-128"/>
            </a:endParaRPr>
          </a:p>
          <a:p>
            <a:pPr>
              <a:lnSpc>
                <a:spcPct val="90000"/>
              </a:lnSpc>
              <a:defRPr/>
            </a:pPr>
            <a:endParaRPr lang="en-US" altLang="en-US" sz="900" dirty="0">
              <a:ea typeface="ＭＳ Ｐゴシック" pitchFamily="34" charset="-128"/>
            </a:endParaRPr>
          </a:p>
          <a:p>
            <a:pPr>
              <a:lnSpc>
                <a:spcPct val="90000"/>
              </a:lnSpc>
              <a:defRPr/>
            </a:pPr>
            <a:r>
              <a:rPr lang="en-US" altLang="en-US" sz="2400" dirty="0">
                <a:ea typeface="ＭＳ Ｐゴシック" pitchFamily="34" charset="-128"/>
              </a:rPr>
              <a:t>It is important to </a:t>
            </a:r>
            <a:r>
              <a:rPr lang="en-US" altLang="en-US" sz="2400" b="1" dirty="0">
                <a:ea typeface="ＭＳ Ｐゴシック" pitchFamily="34" charset="-128"/>
              </a:rPr>
              <a:t>critically </a:t>
            </a:r>
            <a:r>
              <a:rPr lang="en-US" altLang="en-US" sz="2400" b="1" dirty="0" err="1">
                <a:ea typeface="ＭＳ Ｐゴシック" pitchFamily="34" charset="-128"/>
              </a:rPr>
              <a:t>analyse</a:t>
            </a:r>
            <a:r>
              <a:rPr lang="en-US" altLang="en-US" sz="2400" b="1" dirty="0">
                <a:ea typeface="ＭＳ Ｐゴシック" pitchFamily="34" charset="-128"/>
              </a:rPr>
              <a:t> </a:t>
            </a:r>
            <a:r>
              <a:rPr lang="en-US" altLang="en-US" sz="2400" dirty="0">
                <a:ea typeface="ＭＳ Ｐゴシック" pitchFamily="34" charset="-128"/>
              </a:rPr>
              <a:t>the material you are reading</a:t>
            </a:r>
          </a:p>
          <a:p>
            <a:pPr>
              <a:lnSpc>
                <a:spcPct val="90000"/>
              </a:lnSpc>
              <a:defRPr/>
            </a:pPr>
            <a:r>
              <a:rPr lang="en-US" altLang="en-US" sz="2400" dirty="0">
                <a:ea typeface="ＭＳ Ｐゴシック" pitchFamily="34" charset="-128"/>
              </a:rPr>
              <a:t>Academic journal articles are a premier source for a literature review.</a:t>
            </a:r>
            <a:endParaRPr lang="en-GB" altLang="en-US" sz="2400" dirty="0">
              <a:ea typeface="ＭＳ Ｐゴシック" pitchFamily="34" charset="-128"/>
            </a:endParaRPr>
          </a:p>
          <a:p>
            <a:pPr>
              <a:lnSpc>
                <a:spcPct val="90000"/>
              </a:lnSpc>
              <a:defRPr/>
            </a:pPr>
            <a:endParaRPr lang="en-US" altLang="en-US" sz="16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070844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Why Write A Literature Review?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43F78A2D-20B4-4E9D-9CB7-3C17330B8C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2339" y="764704"/>
            <a:ext cx="10987322" cy="510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en-GB" altLang="en-US" sz="240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>
                <a:ea typeface="ＭＳ Ｐゴシック" panose="020B0600070205080204" pitchFamily="34" charset="-128"/>
              </a:rPr>
              <a:t>You need to know what is already known about your research area</a:t>
            </a:r>
            <a:r>
              <a:rPr lang="hu-HU" altLang="en-US" sz="2800">
                <a:ea typeface="ＭＳ Ｐゴシック" panose="020B0600070205080204" pitchFamily="34" charset="-128"/>
              </a:rPr>
              <a:t>;</a:t>
            </a:r>
            <a:endParaRPr lang="en-GB" altLang="en-US" sz="280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>
                <a:ea typeface="ＭＳ Ｐゴシック" panose="020B0600070205080204" pitchFamily="34" charset="-128"/>
              </a:rPr>
              <a:t>You can learn from the mistakes of others</a:t>
            </a:r>
            <a:r>
              <a:rPr lang="hu-HU" altLang="en-US" sz="2800">
                <a:ea typeface="ＭＳ Ｐゴシック" panose="020B0600070205080204" pitchFamily="34" charset="-128"/>
              </a:rPr>
              <a:t>;</a:t>
            </a:r>
            <a:endParaRPr lang="en-GB" altLang="en-US" sz="280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>
                <a:ea typeface="ＭＳ Ｐゴシック" panose="020B0600070205080204" pitchFamily="34" charset="-128"/>
              </a:rPr>
              <a:t>You can learn about different theoretical and methodological approaches to your research area</a:t>
            </a:r>
            <a:r>
              <a:rPr lang="hu-HU" altLang="en-US" sz="2800">
                <a:ea typeface="ＭＳ Ｐゴシック" panose="020B0600070205080204" pitchFamily="34" charset="-128"/>
              </a:rPr>
              <a:t>;</a:t>
            </a:r>
            <a:endParaRPr lang="en-GB" altLang="en-US" sz="280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>
                <a:ea typeface="ＭＳ Ｐゴシック" panose="020B0600070205080204" pitchFamily="34" charset="-128"/>
              </a:rPr>
              <a:t>It may help you to develop an analytic framework</a:t>
            </a:r>
            <a:r>
              <a:rPr lang="hu-HU" altLang="en-US" sz="2800">
                <a:ea typeface="ＭＳ Ｐゴシック" panose="020B0600070205080204" pitchFamily="34" charset="-128"/>
              </a:rPr>
              <a:t>;</a:t>
            </a:r>
            <a:endParaRPr lang="en-GB" altLang="en-US" sz="280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>
                <a:ea typeface="ＭＳ Ｐゴシック" panose="020B0600070205080204" pitchFamily="34" charset="-128"/>
              </a:rPr>
              <a:t>It may lead you to consider including variables in your research of which you might not have thought</a:t>
            </a:r>
            <a:r>
              <a:rPr lang="hu-HU" altLang="en-US" sz="2800">
                <a:ea typeface="ＭＳ Ｐゴシック" panose="020B0600070205080204" pitchFamily="34" charset="-128"/>
              </a:rPr>
              <a:t>;</a:t>
            </a:r>
            <a:endParaRPr lang="en-GB" altLang="en-US" sz="280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>
                <a:ea typeface="ＭＳ Ｐゴシック" panose="020B0600070205080204" pitchFamily="34" charset="-128"/>
              </a:rPr>
              <a:t>It may suggest further research questions</a:t>
            </a:r>
            <a:r>
              <a:rPr lang="hu-HU" altLang="en-US" sz="2800">
                <a:ea typeface="ＭＳ Ｐゴシック" panose="020B0600070205080204" pitchFamily="34" charset="-128"/>
              </a:rPr>
              <a:t>;</a:t>
            </a:r>
            <a:endParaRPr lang="en-GB" altLang="en-US" sz="280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>
                <a:ea typeface="ＭＳ Ｐゴシック" panose="020B0600070205080204" pitchFamily="34" charset="-128"/>
              </a:rPr>
              <a:t>It is </a:t>
            </a:r>
            <a:r>
              <a:rPr lang="hu-HU" altLang="en-US" sz="2800">
                <a:ea typeface="ＭＳ Ｐゴシック" panose="020B0600070205080204" pitchFamily="34" charset="-128"/>
              </a:rPr>
              <a:t>required</a:t>
            </a:r>
            <a:r>
              <a:rPr lang="en-US" altLang="en-US" sz="2800">
                <a:ea typeface="ＭＳ Ｐゴシック" panose="020B0600070205080204" pitchFamily="34" charset="-128"/>
              </a:rPr>
              <a:t>! 	</a:t>
            </a:r>
            <a:r>
              <a:rPr lang="en-US" altLang="en-US" sz="2400">
                <a:ea typeface="ＭＳ Ｐゴシック" panose="020B0600070205080204" pitchFamily="34" charset="-128"/>
              </a:rPr>
              <a:t>					</a:t>
            </a:r>
            <a:endParaRPr lang="en-US" altLang="en-US" sz="24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207992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Getting The Most From Your Reading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E5401D8-2982-4DF5-9324-DF19CCCF66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8557" y="1268760"/>
            <a:ext cx="10434885" cy="449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>
                <a:ea typeface="ＭＳ Ｐゴシック" panose="020B0600070205080204" pitchFamily="34" charset="-128"/>
              </a:rPr>
              <a:t>Take lots of notes (including references)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>
                <a:ea typeface="ＭＳ Ｐゴシック" panose="020B0600070205080204" pitchFamily="34" charset="-128"/>
              </a:rPr>
              <a:t>Ask yourself questions about what you read (its value to your topic, methods used, conclusions) (i.e. Demonstrate critical thinking)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>
                <a:ea typeface="ＭＳ Ｐゴシック" panose="020B0600070205080204" pitchFamily="34" charset="-128"/>
              </a:rPr>
              <a:t>Find research questions (</a:t>
            </a:r>
            <a:r>
              <a:rPr lang="hu-HU" altLang="en-US" sz="2800" dirty="0">
                <a:ea typeface="ＭＳ Ｐゴシック" panose="020B0600070205080204" pitchFamily="34" charset="-128"/>
              </a:rPr>
              <a:t>perhaps </a:t>
            </a:r>
            <a:r>
              <a:rPr lang="en-GB" altLang="en-US" sz="2800" dirty="0">
                <a:ea typeface="ＭＳ Ｐゴシック" panose="020B0600070205080204" pitchFamily="34" charset="-128"/>
              </a:rPr>
              <a:t>because what you read indicates contention)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>
                <a:ea typeface="ＭＳ Ｐゴシック" panose="020B0600070205080204" pitchFamily="34" charset="-128"/>
              </a:rPr>
              <a:t>Identify sources to which you will want to return later on</a:t>
            </a:r>
            <a:r>
              <a:rPr lang="hu-HU" altLang="en-US" sz="2800" dirty="0">
                <a:ea typeface="ＭＳ Ｐゴシック" panose="020B0600070205080204" pitchFamily="34" charset="-128"/>
              </a:rPr>
              <a:t>;</a:t>
            </a:r>
            <a:endParaRPr lang="en-GB" altLang="en-US" sz="2800" dirty="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>
                <a:ea typeface="ＭＳ Ｐゴシック" panose="020B0600070205080204" pitchFamily="34" charset="-128"/>
              </a:rPr>
              <a:t>Be selective (read for relevance)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>
                <a:ea typeface="ＭＳ Ｐゴシック" panose="020B0600070205080204" pitchFamily="34" charset="-128"/>
              </a:rPr>
              <a:t>Don’t stop</a:t>
            </a:r>
            <a:r>
              <a:rPr lang="hu-HU" altLang="en-US" sz="2800" dirty="0">
                <a:ea typeface="ＭＳ Ｐゴシック" panose="020B0600070205080204" pitchFamily="34" charset="-128"/>
              </a:rPr>
              <a:t> reading</a:t>
            </a:r>
            <a:r>
              <a:rPr lang="en-GB" altLang="en-US" sz="2800" dirty="0">
                <a:ea typeface="ＭＳ Ｐゴシック" panose="020B0600070205080204" pitchFamily="34" charset="-128"/>
              </a:rPr>
              <a:t>!</a:t>
            </a:r>
          </a:p>
          <a:p>
            <a:pPr algn="r">
              <a:buFontTx/>
              <a:buNone/>
            </a:pPr>
            <a:endParaRPr lang="en-US" altLang="en-US" sz="24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007465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How To Search The Literature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1D09DCC-36FC-4615-8047-97D96E96B2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4848" y="1196752"/>
            <a:ext cx="10902304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hu-HU" altLang="en-US" sz="2400" dirty="0">
                <a:ea typeface="ＭＳ Ｐゴシック" panose="020B0600070205080204" pitchFamily="34" charset="-128"/>
              </a:rPr>
              <a:t>Read books and articles you know, or are recommended by your supervisor</a:t>
            </a:r>
            <a:r>
              <a:rPr lang="en-GB" altLang="en-US" sz="2400" dirty="0">
                <a:ea typeface="ＭＳ Ｐゴシック" panose="020B0600070205080204" pitchFamily="34" charset="-128"/>
              </a:rPr>
              <a:t>.</a:t>
            </a:r>
            <a:endParaRPr lang="en-GB" altLang="en-US" sz="900" dirty="0">
              <a:ea typeface="ＭＳ Ｐゴシック" panose="020B0600070205080204" pitchFamily="34" charset="-128"/>
            </a:endParaRPr>
          </a:p>
          <a:p>
            <a:r>
              <a:rPr lang="hu-HU" altLang="en-US" sz="2400" dirty="0">
                <a:ea typeface="ＭＳ Ｐゴシック" panose="020B0600070205080204" pitchFamily="34" charset="-128"/>
              </a:rPr>
              <a:t>Keep notes based on your reading</a:t>
            </a:r>
            <a:r>
              <a:rPr lang="en-GB" altLang="en-US" sz="2400" dirty="0">
                <a:ea typeface="ＭＳ Ｐゴシック" panose="020B0600070205080204" pitchFamily="34" charset="-128"/>
              </a:rPr>
              <a:t>.</a:t>
            </a:r>
            <a:endParaRPr lang="en-GB" altLang="en-US" sz="900" dirty="0">
              <a:ea typeface="ＭＳ Ｐゴシック" panose="020B0600070205080204" pitchFamily="34" charset="-128"/>
            </a:endParaRPr>
          </a:p>
          <a:p>
            <a:r>
              <a:rPr lang="hu-HU" altLang="en-US" sz="2400" dirty="0">
                <a:ea typeface="ＭＳ Ｐゴシック" panose="020B0600070205080204" pitchFamily="34" charset="-128"/>
              </a:rPr>
              <a:t>Note the keywords used</a:t>
            </a:r>
            <a:r>
              <a:rPr lang="en-GB" altLang="en-US" sz="2400" dirty="0">
                <a:ea typeface="ＭＳ Ｐゴシック" panose="020B0600070205080204" pitchFamily="34" charset="-128"/>
              </a:rPr>
              <a:t>.</a:t>
            </a:r>
            <a:endParaRPr lang="en-GB" altLang="en-US" sz="900" dirty="0">
              <a:ea typeface="ＭＳ Ｐゴシック" panose="020B0600070205080204" pitchFamily="34" charset="-128"/>
            </a:endParaRPr>
          </a:p>
          <a:p>
            <a:r>
              <a:rPr lang="hu-HU" altLang="en-US" sz="2400" dirty="0">
                <a:ea typeface="ＭＳ Ｐゴシック" panose="020B0600070205080204" pitchFamily="34" charset="-128"/>
              </a:rPr>
              <a:t>Note other literature which might be interesting later</a:t>
            </a:r>
            <a:r>
              <a:rPr lang="en-GB" altLang="en-US" sz="2400" dirty="0">
                <a:ea typeface="ＭＳ Ｐゴシック" panose="020B0600070205080204" pitchFamily="34" charset="-128"/>
              </a:rPr>
              <a:t>.</a:t>
            </a:r>
            <a:endParaRPr lang="en-GB" altLang="en-US" sz="900" dirty="0">
              <a:ea typeface="ＭＳ Ｐゴシック" panose="020B0600070205080204" pitchFamily="34" charset="-128"/>
            </a:endParaRPr>
          </a:p>
          <a:p>
            <a:r>
              <a:rPr lang="hu-HU" altLang="en-US" sz="2400" dirty="0">
                <a:ea typeface="ＭＳ Ｐゴシック" panose="020B0600070205080204" pitchFamily="34" charset="-128"/>
              </a:rPr>
              <a:t>Generate your own keywords. </a:t>
            </a:r>
            <a:endParaRPr lang="en-GB" altLang="en-US" sz="2400" dirty="0">
              <a:ea typeface="ＭＳ Ｐゴシック" panose="020B0600070205080204" pitchFamily="34" charset="-128"/>
            </a:endParaRPr>
          </a:p>
          <a:p>
            <a:r>
              <a:rPr lang="en-GB" altLang="en-US" sz="2400" dirty="0">
                <a:ea typeface="ＭＳ Ｐゴシック" panose="020B0600070205080204" pitchFamily="34" charset="-128"/>
              </a:rPr>
              <a:t>Search your institution’s library.</a:t>
            </a:r>
          </a:p>
          <a:p>
            <a:r>
              <a:rPr lang="en-GB" altLang="en-US" sz="2400" dirty="0">
                <a:ea typeface="ＭＳ Ｐゴシック" panose="020B0600070205080204" pitchFamily="34" charset="-128"/>
              </a:rPr>
              <a:t>Search online (using an appropriate database).</a:t>
            </a:r>
          </a:p>
          <a:p>
            <a:r>
              <a:rPr lang="en-GB" altLang="en-US" sz="2400" dirty="0">
                <a:ea typeface="ＭＳ Ｐゴシック" panose="020B0600070205080204" pitchFamily="34" charset="-128"/>
              </a:rPr>
              <a:t>Examine titles and abstracts for relevance.</a:t>
            </a:r>
          </a:p>
          <a:p>
            <a:r>
              <a:rPr lang="en-GB" altLang="en-US" sz="2400" dirty="0">
                <a:ea typeface="ＭＳ Ｐゴシック" panose="020B0600070205080204" pitchFamily="34" charset="-128"/>
              </a:rPr>
              <a:t>Retrieve selected items, read, take notes.</a:t>
            </a:r>
          </a:p>
          <a:p>
            <a:r>
              <a:rPr lang="en-GB" altLang="en-US" sz="2400" dirty="0">
                <a:ea typeface="ＭＳ Ｐゴシック" panose="020B0600070205080204" pitchFamily="34" charset="-128"/>
              </a:rPr>
              <a:t>Check regularly for new material.</a:t>
            </a:r>
          </a:p>
        </p:txBody>
      </p:sp>
    </p:spTree>
    <p:extLst>
      <p:ext uri="{BB962C8B-B14F-4D97-AF65-F5344CB8AC3E}">
        <p14:creationId xmlns:p14="http://schemas.microsoft.com/office/powerpoint/2010/main" val="3593438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Two Main Approaches To A Literature Review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6DCB825-CE20-4FA1-A292-CA1034E790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24521" y="1484784"/>
            <a:ext cx="9942958" cy="44958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9600" indent="-609600">
              <a:lnSpc>
                <a:spcPct val="90000"/>
              </a:lnSpc>
              <a:buFontTx/>
              <a:buAutoNum type="arabicPeriod"/>
              <a:defRPr/>
            </a:pPr>
            <a:r>
              <a:rPr lang="en-GB" altLang="en-US" sz="2400" b="1" u="sng">
                <a:ea typeface="ＭＳ Ｐゴシック" pitchFamily="34" charset="-128"/>
              </a:rPr>
              <a:t>Systematic review: </a:t>
            </a:r>
          </a:p>
          <a:p>
            <a:pPr>
              <a:lnSpc>
                <a:spcPct val="90000"/>
              </a:lnSpc>
              <a:defRPr/>
            </a:pPr>
            <a:endParaRPr lang="en-US" altLang="en-US" sz="2400">
              <a:ea typeface="ＭＳ Ｐゴシック" pitchFamily="34" charset="-128"/>
            </a:endParaRPr>
          </a:p>
          <a:p>
            <a:pPr>
              <a:lnSpc>
                <a:spcPct val="90000"/>
              </a:lnSpc>
              <a:defRPr/>
            </a:pPr>
            <a:r>
              <a:rPr lang="en-US" altLang="en-US" sz="2400">
                <a:ea typeface="ＭＳ Ｐゴシック" pitchFamily="34" charset="-128"/>
              </a:rPr>
              <a:t>Very extensive search of the specific research field</a:t>
            </a:r>
            <a:r>
              <a:rPr lang="hu-HU" altLang="en-US" sz="2400">
                <a:ea typeface="ＭＳ Ｐゴシック" pitchFamily="34" charset="-128"/>
              </a:rPr>
              <a:t>;</a:t>
            </a:r>
            <a:endParaRPr lang="en-US" altLang="en-US" sz="2400">
              <a:ea typeface="ＭＳ Ｐゴシック" pitchFamily="34" charset="-128"/>
            </a:endParaRPr>
          </a:p>
          <a:p>
            <a:pPr>
              <a:lnSpc>
                <a:spcPct val="90000"/>
              </a:lnSpc>
              <a:defRPr/>
            </a:pPr>
            <a:endParaRPr lang="en-US" altLang="en-US" sz="900">
              <a:ea typeface="ＭＳ Ｐゴシック" pitchFamily="34" charset="-128"/>
            </a:endParaRPr>
          </a:p>
          <a:p>
            <a:pPr>
              <a:lnSpc>
                <a:spcPct val="90000"/>
              </a:lnSpc>
              <a:defRPr/>
            </a:pPr>
            <a:r>
              <a:rPr lang="en-US" altLang="en-US" sz="2400">
                <a:ea typeface="ＭＳ Ｐゴシック" pitchFamily="34" charset="-128"/>
              </a:rPr>
              <a:t> Grouping of sources into categories:</a:t>
            </a:r>
          </a:p>
          <a:p>
            <a:pPr lvl="1">
              <a:lnSpc>
                <a:spcPct val="90000"/>
              </a:lnSpc>
              <a:defRPr/>
            </a:pPr>
            <a:r>
              <a:rPr lang="en-US" altLang="en-US" sz="2000">
                <a:ea typeface="ＭＳ Ｐゴシック" pitchFamily="34" charset="-128"/>
              </a:rPr>
              <a:t>very relevant, based on good research</a:t>
            </a:r>
            <a:r>
              <a:rPr lang="hu-HU" altLang="en-US" sz="2000">
                <a:ea typeface="ＭＳ Ｐゴシック" pitchFamily="34" charset="-128"/>
              </a:rPr>
              <a:t>,</a:t>
            </a:r>
            <a:endParaRPr lang="en-US" altLang="en-US" sz="2000">
              <a:ea typeface="ＭＳ Ｐゴシック" pitchFamily="34" charset="-128"/>
            </a:endParaRPr>
          </a:p>
          <a:p>
            <a:pPr lvl="1">
              <a:lnSpc>
                <a:spcPct val="90000"/>
              </a:lnSpc>
              <a:defRPr/>
            </a:pPr>
            <a:r>
              <a:rPr lang="en-US" altLang="en-US" sz="2000">
                <a:ea typeface="ＭＳ Ｐゴシック" pitchFamily="34" charset="-128"/>
              </a:rPr>
              <a:t>very relevant, weak research</a:t>
            </a:r>
            <a:r>
              <a:rPr lang="hu-HU" altLang="en-US" sz="2000">
                <a:ea typeface="ＭＳ Ｐゴシック" pitchFamily="34" charset="-128"/>
              </a:rPr>
              <a:t>,</a:t>
            </a:r>
            <a:endParaRPr lang="en-US" altLang="en-US" sz="2000">
              <a:ea typeface="ＭＳ Ｐゴシック" pitchFamily="34" charset="-128"/>
            </a:endParaRPr>
          </a:p>
          <a:p>
            <a:pPr lvl="1">
              <a:lnSpc>
                <a:spcPct val="90000"/>
              </a:lnSpc>
              <a:defRPr/>
            </a:pPr>
            <a:r>
              <a:rPr lang="en-US" altLang="en-US" sz="2000">
                <a:ea typeface="ＭＳ Ｐゴシック" pitchFamily="34" charset="-128"/>
              </a:rPr>
              <a:t> low relevance, or too general</a:t>
            </a:r>
            <a:r>
              <a:rPr lang="hu-HU" altLang="en-US" sz="2000">
                <a:ea typeface="ＭＳ Ｐゴシック" pitchFamily="34" charset="-128"/>
              </a:rPr>
              <a:t>;</a:t>
            </a:r>
            <a:endParaRPr lang="en-US" altLang="en-US" sz="2000">
              <a:ea typeface="ＭＳ Ｐゴシック" pitchFamily="34" charset="-128"/>
            </a:endParaRPr>
          </a:p>
          <a:p>
            <a:pPr>
              <a:lnSpc>
                <a:spcPct val="90000"/>
              </a:lnSpc>
              <a:defRPr/>
            </a:pPr>
            <a:endParaRPr lang="en-US" altLang="en-US" sz="900">
              <a:ea typeface="ＭＳ Ｐゴシック" pitchFamily="34" charset="-128"/>
            </a:endParaRPr>
          </a:p>
          <a:p>
            <a:pPr>
              <a:lnSpc>
                <a:spcPct val="90000"/>
              </a:lnSpc>
              <a:defRPr/>
            </a:pPr>
            <a:r>
              <a:rPr lang="en-US" altLang="en-US" sz="2400">
                <a:ea typeface="ＭＳ Ｐゴシック" pitchFamily="34" charset="-128"/>
              </a:rPr>
              <a:t>Giving a step-by-step report on the search method used, decisions taken and derived conclusions</a:t>
            </a:r>
            <a:r>
              <a:rPr lang="hu-HU" altLang="en-US" sz="2400">
                <a:ea typeface="ＭＳ Ｐゴシック" pitchFamily="34" charset="-128"/>
              </a:rPr>
              <a:t>.</a:t>
            </a:r>
            <a:r>
              <a:rPr lang="en-US" altLang="en-US" sz="2400">
                <a:ea typeface="ＭＳ Ｐゴシック" pitchFamily="34" charset="-128"/>
              </a:rPr>
              <a:t> 	</a:t>
            </a:r>
          </a:p>
          <a:p>
            <a:pPr marL="0" indent="0" algn="r">
              <a:lnSpc>
                <a:spcPct val="90000"/>
              </a:lnSpc>
              <a:buFontTx/>
              <a:buNone/>
              <a:defRPr/>
            </a:pPr>
            <a:r>
              <a:rPr lang="hu-HU" altLang="en-US" sz="1600">
                <a:ea typeface="ＭＳ Ｐゴシック" pitchFamily="34" charset="-128"/>
              </a:rPr>
              <a:t>(Tranfield et al, 2003:209)</a:t>
            </a:r>
            <a:r>
              <a:rPr lang="en-US" altLang="en-US" sz="2400">
                <a:ea typeface="ＭＳ Ｐゴシック" pitchFamily="34" charset="-128"/>
              </a:rPr>
              <a:t>	</a:t>
            </a:r>
            <a:endParaRPr lang="en-US" altLang="en-US" sz="24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747911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Two Main Approaches To A Literature Review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C8018739-EAA5-472E-B4A2-E3629D4CCB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99456" y="1556792"/>
            <a:ext cx="10812387" cy="464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en-GB" altLang="en-US" sz="2400" b="1">
                <a:ea typeface="ＭＳ Ｐゴシック" panose="020B0600070205080204" pitchFamily="34" charset="-128"/>
              </a:rPr>
              <a:t>2.</a:t>
            </a:r>
            <a:r>
              <a:rPr lang="en-GB" altLang="en-US" sz="2400">
                <a:ea typeface="ＭＳ Ｐゴシック" panose="020B0600070205080204" pitchFamily="34" charset="-128"/>
              </a:rPr>
              <a:t> </a:t>
            </a:r>
            <a:r>
              <a:rPr lang="en-GB" altLang="en-US" sz="2400" b="1" u="sng">
                <a:ea typeface="ＭＳ Ｐゴシック" panose="020B0600070205080204" pitchFamily="34" charset="-128"/>
              </a:rPr>
              <a:t>Narrative Review</a:t>
            </a:r>
            <a:r>
              <a:rPr lang="en-GB" altLang="en-US" sz="2400">
                <a:ea typeface="ＭＳ Ｐゴシック" panose="020B0600070205080204" pitchFamily="34" charset="-128"/>
              </a:rPr>
              <a:t>:</a:t>
            </a:r>
          </a:p>
          <a:p>
            <a:endParaRPr lang="en-GB" altLang="en-US" sz="2400">
              <a:ea typeface="ＭＳ Ｐゴシック" panose="020B0600070205080204" pitchFamily="34" charset="-128"/>
            </a:endParaRPr>
          </a:p>
          <a:p>
            <a:r>
              <a:rPr lang="en-GB" altLang="en-US" sz="2400">
                <a:ea typeface="ＭＳ Ｐゴシック" panose="020B0600070205080204" pitchFamily="34" charset="-128"/>
              </a:rPr>
              <a:t>Limited search for the most interesting contributions</a:t>
            </a:r>
          </a:p>
          <a:p>
            <a:endParaRPr lang="en-GB" altLang="en-US" sz="2400">
              <a:ea typeface="ＭＳ Ｐゴシック" panose="020B0600070205080204" pitchFamily="34" charset="-128"/>
            </a:endParaRPr>
          </a:p>
          <a:p>
            <a:r>
              <a:rPr lang="en-US" altLang="en-US" sz="2400">
                <a:ea typeface="ＭＳ Ｐゴシック" panose="020B0600070205080204" pitchFamily="34" charset="-128"/>
              </a:rPr>
              <a:t>Concentration on connections between sources located and research questions</a:t>
            </a:r>
          </a:p>
          <a:p>
            <a:endParaRPr lang="en-US" altLang="en-US" sz="2400">
              <a:ea typeface="ＭＳ Ｐゴシック" panose="020B0600070205080204" pitchFamily="34" charset="-128"/>
            </a:endParaRPr>
          </a:p>
          <a:p>
            <a:r>
              <a:rPr lang="en-US" altLang="en-US" sz="2400">
                <a:ea typeface="ＭＳ Ｐゴシック" panose="020B0600070205080204" pitchFamily="34" charset="-128"/>
              </a:rPr>
              <a:t>Revision of research questions in the light of readings</a:t>
            </a:r>
          </a:p>
          <a:p>
            <a:pPr algn="r">
              <a:buFontTx/>
              <a:buNone/>
            </a:pPr>
            <a:endParaRPr lang="en-US" altLang="en-US" sz="24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875809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Systematic Vs. Narrative Review</a:t>
            </a: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458B2336-7E51-4DBF-8237-FCD9BED2D4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98372" y="1447800"/>
            <a:ext cx="4121150" cy="3962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C6D38097-C2E8-4652-98A4-D128CE483D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04025" y="1447800"/>
            <a:ext cx="4013200" cy="3962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E1594A06-88B3-49B5-B5BC-FBCB5D6BA7EE}"/>
              </a:ext>
            </a:extLst>
          </p:cNvPr>
          <p:cNvSpPr txBox="1">
            <a:spLocks noChangeArrowheads="1"/>
          </p:cNvSpPr>
          <p:nvPr/>
        </p:nvSpPr>
        <p:spPr>
          <a:xfrm>
            <a:off x="1703512" y="1676400"/>
            <a:ext cx="3968750" cy="44958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>
                <a:solidFill>
                  <a:srgbClr val="000000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rgbClr val="000000"/>
                </a:solidFill>
                <a:latin typeface="+mn-lt"/>
                <a:ea typeface="ＭＳ Ｐゴシック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rgbClr val="000000"/>
                </a:solidFill>
                <a:latin typeface="+mn-lt"/>
                <a:ea typeface="ＭＳ Ｐゴシック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>
                <a:solidFill>
                  <a:srgbClr val="000000"/>
                </a:solidFill>
                <a:latin typeface="+mn-lt"/>
                <a:ea typeface="ＭＳ Ｐゴシック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en-GB" sz="1400" i="1" baseline="0" smtClean="0">
                <a:solidFill>
                  <a:srgbClr val="000000"/>
                </a:solidFill>
                <a:latin typeface="+mn-lt"/>
                <a:ea typeface="ＭＳ Ｐゴシック" charset="0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rgbClr val="000000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rgbClr val="000000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rgbClr val="000000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rgbClr val="000000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hu-HU" altLang="en-US" sz="2400" b="1" u="sng" kern="0" dirty="0"/>
              <a:t>Systematic:</a:t>
            </a:r>
          </a:p>
          <a:p>
            <a:pPr>
              <a:defRPr/>
            </a:pPr>
            <a:r>
              <a:rPr lang="en-GB" altLang="en-US" sz="2400" kern="0" dirty="0"/>
              <a:t>Positivist</a:t>
            </a:r>
            <a:endParaRPr lang="hu-HU" altLang="en-US" sz="2400" kern="0" dirty="0"/>
          </a:p>
          <a:p>
            <a:pPr>
              <a:defRPr/>
            </a:pPr>
            <a:r>
              <a:rPr lang="en-US" altLang="en-US" sz="2400" kern="0" dirty="0"/>
              <a:t>“Quantity”</a:t>
            </a:r>
            <a:r>
              <a:rPr lang="hu-HU" altLang="en-US" sz="2400" kern="0" dirty="0"/>
              <a:t> focus</a:t>
            </a:r>
          </a:p>
          <a:p>
            <a:pPr>
              <a:defRPr/>
            </a:pPr>
            <a:r>
              <a:rPr lang="en-US" altLang="en-US" sz="2400" kern="0" dirty="0"/>
              <a:t>Theory </a:t>
            </a:r>
            <a:r>
              <a:rPr lang="hu-HU" altLang="en-US" sz="2400" kern="0" dirty="0"/>
              <a:t>informs the search</a:t>
            </a:r>
          </a:p>
          <a:p>
            <a:pPr>
              <a:defRPr/>
            </a:pPr>
            <a:r>
              <a:rPr lang="en-US" altLang="en-US" sz="2400" kern="0" dirty="0"/>
              <a:t>Synthesis</a:t>
            </a:r>
            <a:r>
              <a:rPr lang="hu-HU" altLang="en-US" sz="2400" kern="0" dirty="0"/>
              <a:t> is the research goal</a:t>
            </a:r>
            <a:endParaRPr lang="en-GB" altLang="en-US" sz="2400" kern="0" dirty="0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4E37BEEA-08BE-467F-8CB9-7456871FC59C}"/>
              </a:ext>
            </a:extLst>
          </p:cNvPr>
          <p:cNvSpPr txBox="1">
            <a:spLocks noChangeArrowheads="1"/>
          </p:cNvSpPr>
          <p:nvPr/>
        </p:nvSpPr>
        <p:spPr>
          <a:xfrm>
            <a:off x="7097091" y="1676400"/>
            <a:ext cx="3743325" cy="44958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>
                <a:solidFill>
                  <a:srgbClr val="000000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rgbClr val="000000"/>
                </a:solidFill>
                <a:latin typeface="+mn-lt"/>
                <a:ea typeface="ＭＳ Ｐゴシック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rgbClr val="000000"/>
                </a:solidFill>
                <a:latin typeface="+mn-lt"/>
                <a:ea typeface="ＭＳ Ｐゴシック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>
                <a:solidFill>
                  <a:srgbClr val="000000"/>
                </a:solidFill>
                <a:latin typeface="+mn-lt"/>
                <a:ea typeface="ＭＳ Ｐゴシック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rgbClr val="000000"/>
                </a:solidFill>
                <a:latin typeface="+mn-lt"/>
                <a:ea typeface="ＭＳ Ｐゴシック" charset="0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rgbClr val="000000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rgbClr val="000000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rgbClr val="000000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rgbClr val="000000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en-GB" altLang="en-US" sz="2400" b="1" u="sng" kern="0" dirty="0"/>
              <a:t>Narrative:</a:t>
            </a:r>
          </a:p>
          <a:p>
            <a:pPr>
              <a:defRPr/>
            </a:pPr>
            <a:r>
              <a:rPr lang="en-GB" altLang="en-US" sz="2400" kern="0" dirty="0"/>
              <a:t>Intrepretivist</a:t>
            </a:r>
          </a:p>
          <a:p>
            <a:pPr>
              <a:defRPr/>
            </a:pPr>
            <a:r>
              <a:rPr lang="en-GB" altLang="en-US" sz="2400" kern="0" dirty="0"/>
              <a:t>“Quality” focus</a:t>
            </a:r>
          </a:p>
          <a:p>
            <a:pPr>
              <a:defRPr/>
            </a:pPr>
            <a:r>
              <a:rPr lang="en-GB" altLang="en-US" sz="2400" kern="0" dirty="0"/>
              <a:t>Theory emerges from the search</a:t>
            </a:r>
          </a:p>
          <a:p>
            <a:pPr>
              <a:defRPr/>
            </a:pPr>
            <a:r>
              <a:rPr lang="en-GB" altLang="en-US" sz="2400" kern="0" dirty="0"/>
              <a:t>Identifying the discourse is the research goal</a:t>
            </a:r>
          </a:p>
          <a:p>
            <a:pPr>
              <a:defRPr/>
            </a:pPr>
            <a:endParaRPr lang="en-GB" altLang="en-US" sz="2400" kern="0" dirty="0"/>
          </a:p>
        </p:txBody>
      </p:sp>
    </p:spTree>
    <p:extLst>
      <p:ext uri="{BB962C8B-B14F-4D97-AF65-F5344CB8AC3E}">
        <p14:creationId xmlns:p14="http://schemas.microsoft.com/office/powerpoint/2010/main" val="39824217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Warning: Using Internet Sources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1C55D3B9-866D-42D4-B141-7B745302CE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0670" y="1143000"/>
            <a:ext cx="11190659" cy="4446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ea typeface="ＭＳ Ｐゴシック" panose="020B0600070205080204" pitchFamily="34" charset="-128"/>
              </a:rPr>
              <a:t>Search engines find sites but do not evaluate them.</a:t>
            </a:r>
          </a:p>
          <a:p>
            <a:endParaRPr lang="en-GB" altLang="en-US" sz="900">
              <a:ea typeface="ＭＳ Ｐゴシック" panose="020B0600070205080204" pitchFamily="34" charset="-128"/>
            </a:endParaRPr>
          </a:p>
          <a:p>
            <a:r>
              <a:rPr lang="en-GB" altLang="en-US" sz="2400">
                <a:ea typeface="ＭＳ Ｐゴシック" panose="020B0600070205080204" pitchFamily="34" charset="-128"/>
              </a:rPr>
              <a:t>Dictionaries and encyclopaedias are fine for basic definitions, but little else.</a:t>
            </a:r>
          </a:p>
          <a:p>
            <a:endParaRPr lang="en-GB" altLang="en-US" sz="900">
              <a:ea typeface="ＭＳ Ｐゴシック" panose="020B0600070205080204" pitchFamily="34" charset="-128"/>
            </a:endParaRPr>
          </a:p>
          <a:p>
            <a:r>
              <a:rPr lang="en-GB" altLang="en-US" sz="2400">
                <a:ea typeface="ＭＳ Ｐゴシック" panose="020B0600070205080204" pitchFamily="34" charset="-128"/>
              </a:rPr>
              <a:t>Many Internet sites serve a commercial purpose, so don’t be taken in by </a:t>
            </a:r>
            <a:r>
              <a:rPr lang="hu-HU" altLang="en-US" sz="2400">
                <a:ea typeface="ＭＳ Ｐゴシック" panose="020B0600070205080204" pitchFamily="34" charset="-128"/>
              </a:rPr>
              <a:t>propaganda</a:t>
            </a:r>
            <a:r>
              <a:rPr lang="en-GB" altLang="en-US" sz="2400">
                <a:ea typeface="ＭＳ Ｐゴシック" panose="020B0600070205080204" pitchFamily="34" charset="-128"/>
              </a:rPr>
              <a:t>.</a:t>
            </a:r>
          </a:p>
          <a:p>
            <a:endParaRPr lang="en-GB" altLang="en-US" sz="900">
              <a:ea typeface="ＭＳ Ｐゴシック" panose="020B0600070205080204" pitchFamily="34" charset="-128"/>
            </a:endParaRPr>
          </a:p>
          <a:p>
            <a:r>
              <a:rPr lang="en-GB" altLang="en-US" sz="2400">
                <a:ea typeface="ＭＳ Ｐゴシック" panose="020B0600070205080204" pitchFamily="34" charset="-128"/>
              </a:rPr>
              <a:t>Rely on academic sites (usually.ac or .edu), government sites (.gov), not-for-profit institutions </a:t>
            </a:r>
            <a:r>
              <a:rPr lang="hu-HU" altLang="en-US" sz="2400">
                <a:ea typeface="ＭＳ Ｐゴシック" panose="020B0600070205080204" pitchFamily="34" charset="-128"/>
              </a:rPr>
              <a:t>(</a:t>
            </a:r>
            <a:r>
              <a:rPr lang="en-GB" altLang="en-US" sz="2400">
                <a:ea typeface="ＭＳ Ｐゴシック" panose="020B0600070205080204" pitchFamily="34" charset="-128"/>
              </a:rPr>
              <a:t>.org)</a:t>
            </a:r>
            <a:r>
              <a:rPr lang="hu-HU" altLang="en-US" sz="2400">
                <a:ea typeface="ＭＳ Ｐゴシック" panose="020B0600070205080204" pitchFamily="34" charset="-128"/>
              </a:rPr>
              <a:t>,</a:t>
            </a:r>
            <a:r>
              <a:rPr lang="en-GB" altLang="en-US" sz="2400">
                <a:ea typeface="ＭＳ Ｐゴシック" panose="020B0600070205080204" pitchFamily="34" charset="-128"/>
              </a:rPr>
              <a:t> in that order.</a:t>
            </a:r>
          </a:p>
          <a:p>
            <a:endParaRPr lang="en-US" altLang="en-US" sz="900">
              <a:ea typeface="ＭＳ Ｐゴシック" panose="020B0600070205080204" pitchFamily="34" charset="-128"/>
            </a:endParaRPr>
          </a:p>
          <a:p>
            <a:r>
              <a:rPr lang="en-US" altLang="en-US" sz="2400">
                <a:ea typeface="ＭＳ Ｐゴシック" panose="020B0600070205080204" pitchFamily="34" charset="-128"/>
              </a:rPr>
              <a:t>Download and save all material found on the Internet</a:t>
            </a:r>
            <a:r>
              <a:rPr lang="hu-HU" altLang="en-US" sz="2400">
                <a:ea typeface="ＭＳ Ｐゴシック" panose="020B0600070205080204" pitchFamily="34" charset="-128"/>
              </a:rPr>
              <a:t>. </a:t>
            </a:r>
            <a:r>
              <a:rPr lang="en-GB" altLang="en-US" sz="2400">
                <a:ea typeface="ＭＳ Ｐゴシック" panose="020B0600070205080204" pitchFamily="34" charset="-128"/>
              </a:rPr>
              <a:t>Sites</a:t>
            </a:r>
            <a:r>
              <a:rPr lang="en-US" altLang="en-US" sz="2400">
                <a:ea typeface="ＭＳ Ｐゴシック" panose="020B0600070205080204" pitchFamily="34" charset="-128"/>
              </a:rPr>
              <a:t> are dynamic and you may not find</a:t>
            </a:r>
            <a:r>
              <a:rPr lang="hu-HU" altLang="en-US" sz="2400">
                <a:ea typeface="ＭＳ Ｐゴシック" panose="020B0600070205080204" pitchFamily="34" charset="-128"/>
              </a:rPr>
              <a:t> </a:t>
            </a:r>
            <a:r>
              <a:rPr lang="en-US" altLang="en-US" sz="2400">
                <a:ea typeface="ＭＳ Ｐゴシック" panose="020B0600070205080204" pitchFamily="34" charset="-128"/>
              </a:rPr>
              <a:t>the data a second time. Your institution may also require proof when defending your thesis.</a:t>
            </a:r>
            <a:endParaRPr lang="en-US" altLang="en-US" sz="24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498125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Searching For Books And Articles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971BD6B6-DD2D-44C3-9838-2097E566F8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9990" y="1143000"/>
            <a:ext cx="10932020" cy="4608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8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Start with module reading-lists</a:t>
            </a:r>
            <a:endParaRPr lang="en-US" altLang="en-US" sz="2800" dirty="0">
              <a:ea typeface="ＭＳ Ｐゴシック" panose="020B0600070205080204" pitchFamily="34" charset="-128"/>
            </a:endParaRPr>
          </a:p>
          <a:p>
            <a:pPr algn="just">
              <a:lnSpc>
                <a:spcPct val="80000"/>
              </a:lnSpc>
              <a:buFontTx/>
              <a:buNone/>
            </a:pPr>
            <a:endParaRPr lang="en-GB" altLang="en-US" sz="1000" dirty="0">
              <a:ea typeface="ＭＳ Ｐゴシック" panose="020B0600070205080204" pitchFamily="34" charset="-128"/>
            </a:endParaRPr>
          </a:p>
          <a:p>
            <a:pPr algn="just">
              <a:lnSpc>
                <a:spcPct val="80000"/>
              </a:lnSpc>
              <a:buFontTx/>
              <a:buNone/>
            </a:pPr>
            <a:endParaRPr lang="en-GB" altLang="en-US" sz="600" dirty="0">
              <a:ea typeface="ＭＳ Ｐゴシック" panose="020B0600070205080204" pitchFamily="34" charset="-128"/>
            </a:endParaRPr>
          </a:p>
          <a:p>
            <a:pPr algn="just">
              <a:lnSpc>
                <a:spcPct val="8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Consult the references and bibliographies of recommended textbooks</a:t>
            </a:r>
            <a:endParaRPr lang="en-US" altLang="en-US" sz="2800" dirty="0">
              <a:ea typeface="ＭＳ Ｐゴシック" panose="020B0600070205080204" pitchFamily="34" charset="-128"/>
            </a:endParaRPr>
          </a:p>
          <a:p>
            <a:pPr algn="just">
              <a:lnSpc>
                <a:spcPct val="80000"/>
              </a:lnSpc>
              <a:buFontTx/>
              <a:buNone/>
            </a:pPr>
            <a:endParaRPr lang="en-GB" altLang="en-US" sz="1000" dirty="0">
              <a:ea typeface="ＭＳ Ｐゴシック" panose="020B0600070205080204" pitchFamily="34" charset="-128"/>
            </a:endParaRPr>
          </a:p>
          <a:p>
            <a:pPr algn="just">
              <a:lnSpc>
                <a:spcPct val="80000"/>
              </a:lnSpc>
              <a:buFontTx/>
              <a:buNone/>
            </a:pPr>
            <a:endParaRPr lang="en-GB" altLang="en-US" sz="600" dirty="0">
              <a:ea typeface="ＭＳ Ｐゴシック" panose="020B0600070205080204" pitchFamily="34" charset="-128"/>
            </a:endParaRPr>
          </a:p>
          <a:p>
            <a:pPr algn="just">
              <a:lnSpc>
                <a:spcPct val="8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Use the library of UWTSD</a:t>
            </a:r>
          </a:p>
          <a:p>
            <a:pPr lvl="1" algn="just">
              <a:lnSpc>
                <a:spcPct val="80000"/>
              </a:lnSpc>
            </a:pPr>
            <a:r>
              <a:rPr lang="en-US" altLang="en-US" sz="2400" dirty="0">
                <a:ea typeface="ＭＳ Ｐゴシック" panose="020B0600070205080204" pitchFamily="34" charset="-128"/>
              </a:rPr>
              <a:t>to find out what is available</a:t>
            </a:r>
          </a:p>
          <a:p>
            <a:pPr lvl="1" algn="just">
              <a:lnSpc>
                <a:spcPct val="80000"/>
              </a:lnSpc>
            </a:pPr>
            <a:r>
              <a:rPr lang="en-US" altLang="en-US" sz="2400" dirty="0">
                <a:ea typeface="ＭＳ Ｐゴシック" panose="020B0600070205080204" pitchFamily="34" charset="-128"/>
              </a:rPr>
              <a:t>to find out UWTSD’s subscriptions to on-line databases</a:t>
            </a:r>
          </a:p>
          <a:p>
            <a:pPr lvl="1" algn="just">
              <a:lnSpc>
                <a:spcPct val="80000"/>
              </a:lnSpc>
            </a:pPr>
            <a:endParaRPr lang="en-GB" altLang="en-US" sz="1000" dirty="0">
              <a:ea typeface="ＭＳ Ｐゴシック" panose="020B0600070205080204" pitchFamily="34" charset="-128"/>
            </a:endParaRPr>
          </a:p>
          <a:p>
            <a:pPr algn="just">
              <a:lnSpc>
                <a:spcPct val="80000"/>
              </a:lnSpc>
              <a:buFontTx/>
              <a:buNone/>
            </a:pPr>
            <a:endParaRPr lang="en-US" altLang="en-US" sz="600" dirty="0">
              <a:ea typeface="ＭＳ Ｐゴシック" panose="020B0600070205080204" pitchFamily="34" charset="-128"/>
            </a:endParaRPr>
          </a:p>
          <a:p>
            <a:pPr algn="just">
              <a:lnSpc>
                <a:spcPct val="80000"/>
              </a:lnSpc>
            </a:pPr>
            <a:r>
              <a:rPr lang="hu-HU" altLang="en-US" sz="2800" dirty="0">
                <a:ea typeface="ＭＳ Ｐゴシック" panose="020B0600070205080204" pitchFamily="34" charset="-128"/>
              </a:rPr>
              <a:t>Use </a:t>
            </a:r>
            <a:r>
              <a:rPr lang="en-GB" altLang="en-US" sz="2800" dirty="0">
                <a:ea typeface="ＭＳ Ｐゴシック" panose="020B0600070205080204" pitchFamily="34" charset="-128"/>
              </a:rPr>
              <a:t>electronic databases</a:t>
            </a:r>
          </a:p>
          <a:p>
            <a:pPr lvl="1" algn="just">
              <a:lnSpc>
                <a:spcPct val="80000"/>
              </a:lnSpc>
            </a:pPr>
            <a:r>
              <a:rPr lang="hu-HU" altLang="en-US" sz="2000" dirty="0">
                <a:ea typeface="ＭＳ Ｐゴシック" panose="020B0600070205080204" pitchFamily="34" charset="-128"/>
              </a:rPr>
              <a:t>SSCI (</a:t>
            </a:r>
            <a:r>
              <a:rPr lang="en-US" altLang="en-US" sz="2000" i="1" dirty="0">
                <a:ea typeface="ＭＳ Ｐゴシック" panose="020B0600070205080204" pitchFamily="34" charset="-128"/>
              </a:rPr>
              <a:t>S</a:t>
            </a:r>
            <a:r>
              <a:rPr lang="hu-HU" altLang="en-US" sz="2000" i="1" dirty="0">
                <a:ea typeface="ＭＳ Ｐゴシック" panose="020B0600070205080204" pitchFamily="34" charset="-128"/>
              </a:rPr>
              <a:t>ocial Sciences Citation Index</a:t>
            </a:r>
            <a:r>
              <a:rPr lang="hu-HU" altLang="en-US" sz="2000" dirty="0">
                <a:ea typeface="ＭＳ Ｐゴシック" panose="020B0600070205080204" pitchFamily="34" charset="-128"/>
              </a:rPr>
              <a:t>) </a:t>
            </a:r>
            <a:r>
              <a:rPr lang="en-US" altLang="en-US" sz="2000" dirty="0">
                <a:ea typeface="ＭＳ Ｐゴシック" panose="020B0600070205080204" pitchFamily="34" charset="-128"/>
              </a:rPr>
              <a:t>(wok.mimas.ac.uk)</a:t>
            </a:r>
            <a:r>
              <a:rPr lang="hu-HU" altLang="en-US" sz="2000" dirty="0">
                <a:ea typeface="ＭＳ Ｐゴシック" panose="020B0600070205080204" pitchFamily="34" charset="-128"/>
              </a:rPr>
              <a:t>,</a:t>
            </a:r>
            <a:r>
              <a:rPr lang="en-GB" altLang="en-US" sz="2000" dirty="0">
                <a:ea typeface="ＭＳ Ｐゴシック" panose="020B0600070205080204" pitchFamily="34" charset="-128"/>
              </a:rPr>
              <a:t> ABI</a:t>
            </a:r>
            <a:r>
              <a:rPr lang="hu-HU" altLang="en-US" sz="2000" dirty="0">
                <a:ea typeface="ＭＳ Ｐゴシック" panose="020B0600070205080204" pitchFamily="34" charset="-128"/>
              </a:rPr>
              <a:t>/INFORM (</a:t>
            </a:r>
            <a:r>
              <a:rPr lang="en-GB" altLang="en-US" sz="2000" dirty="0">
                <a:ea typeface="ＭＳ Ｐゴシック" panose="020B0600070205080204" pitchFamily="34" charset="-128"/>
              </a:rPr>
              <a:t>proquest.com</a:t>
            </a:r>
            <a:r>
              <a:rPr lang="hu-HU" altLang="en-US" sz="2000" dirty="0">
                <a:ea typeface="ＭＳ Ｐゴシック" panose="020B0600070205080204" pitchFamily="34" charset="-128"/>
              </a:rPr>
              <a:t>)</a:t>
            </a:r>
            <a:endParaRPr lang="en-US" altLang="en-US" sz="2000" dirty="0">
              <a:ea typeface="ＭＳ Ｐゴシック" panose="020B0600070205080204" pitchFamily="34" charset="-128"/>
            </a:endParaRPr>
          </a:p>
          <a:p>
            <a:pPr lvl="1" algn="just">
              <a:lnSpc>
                <a:spcPct val="80000"/>
              </a:lnSpc>
            </a:pPr>
            <a:r>
              <a:rPr lang="hu-HU" altLang="en-US" sz="2000" dirty="0">
                <a:ea typeface="ＭＳ Ｐゴシック" panose="020B0600070205080204" pitchFamily="34" charset="-128"/>
              </a:rPr>
              <a:t>EBSCO (</a:t>
            </a:r>
            <a:r>
              <a:rPr lang="en-GB" altLang="en-US" sz="2000" dirty="0">
                <a:ea typeface="ＭＳ Ｐゴシック" panose="020B0600070205080204" pitchFamily="34" charset="-128"/>
              </a:rPr>
              <a:t>epnet.com)</a:t>
            </a:r>
            <a:endParaRPr lang="en-US" altLang="en-US" sz="1800" dirty="0">
              <a:ea typeface="ＭＳ Ｐゴシック" panose="020B0600070205080204" pitchFamily="34" charset="-128"/>
            </a:endParaRPr>
          </a:p>
          <a:p>
            <a:pPr lvl="1" algn="just">
              <a:lnSpc>
                <a:spcPct val="80000"/>
              </a:lnSpc>
            </a:pPr>
            <a:r>
              <a:rPr lang="en-US" altLang="en-US" sz="1800" dirty="0">
                <a:ea typeface="ＭＳ Ｐゴシック" panose="020B0600070205080204" pitchFamily="34" charset="-128"/>
              </a:rPr>
              <a:t>U</a:t>
            </a:r>
            <a:r>
              <a:rPr lang="en-US" altLang="en-US" sz="2000" dirty="0">
                <a:ea typeface="ＭＳ Ｐゴシック" panose="020B0600070205080204" pitchFamily="34" charset="-128"/>
              </a:rPr>
              <a:t>se key words and define search parameters</a:t>
            </a:r>
          </a:p>
          <a:p>
            <a:pPr>
              <a:lnSpc>
                <a:spcPct val="80000"/>
              </a:lnSpc>
              <a:buFontTx/>
              <a:buNone/>
            </a:pPr>
            <a:endParaRPr lang="hu-HU" altLang="en-US" sz="2400" i="1" dirty="0">
              <a:ea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  <a:buFontTx/>
              <a:buChar char="o"/>
            </a:pPr>
            <a:endParaRPr lang="hu-HU" altLang="en-US" sz="2400" dirty="0">
              <a:ea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sz="2400" dirty="0">
                <a:ea typeface="ＭＳ Ｐゴシック" panose="020B0600070205080204" pitchFamily="34" charset="-128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5945912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Referencing your work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94ECEE-85D6-4EE9-AC3E-526E0F3E36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508" y="908720"/>
            <a:ext cx="10788984" cy="4608512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hu-HU" altLang="en-US" sz="2400" b="1" dirty="0">
                <a:latin typeface="+mj-lt"/>
                <a:ea typeface="ＭＳ Ｐゴシック" pitchFamily="34" charset="-128"/>
              </a:rPr>
              <a:t>A source is </a:t>
            </a:r>
            <a:r>
              <a:rPr lang="en-GB" altLang="en-US" sz="2400" b="1" dirty="0">
                <a:latin typeface="+mj-lt"/>
                <a:ea typeface="ＭＳ Ｐゴシック" pitchFamily="34" charset="-128"/>
              </a:rPr>
              <a:t>usually </a:t>
            </a:r>
            <a:r>
              <a:rPr lang="hu-HU" altLang="en-US" sz="2400" b="1" dirty="0">
                <a:latin typeface="+mj-lt"/>
                <a:ea typeface="ＭＳ Ｐゴシック" pitchFamily="34" charset="-128"/>
              </a:rPr>
              <a:t>referenced </a:t>
            </a:r>
            <a:r>
              <a:rPr lang="en-GB" altLang="en-US" sz="2400" b="1" dirty="0">
                <a:latin typeface="+mj-lt"/>
                <a:ea typeface="ＭＳ Ｐゴシック" pitchFamily="34" charset="-128"/>
              </a:rPr>
              <a:t>in two parts</a:t>
            </a:r>
            <a:r>
              <a:rPr lang="hu-HU" altLang="en-US" sz="2400" b="1" dirty="0">
                <a:latin typeface="+mj-lt"/>
                <a:ea typeface="ＭＳ Ｐゴシック" pitchFamily="34" charset="-128"/>
              </a:rPr>
              <a:t>:</a:t>
            </a:r>
            <a:endParaRPr lang="en-GB" altLang="en-US" sz="2400" b="1" dirty="0">
              <a:latin typeface="+mj-lt"/>
              <a:ea typeface="ＭＳ Ｐゴシック" pitchFamily="34" charset="-128"/>
            </a:endParaRPr>
          </a:p>
          <a:p>
            <a:pPr algn="just">
              <a:buFontTx/>
              <a:buNone/>
              <a:defRPr/>
            </a:pPr>
            <a:r>
              <a:rPr lang="en-US" altLang="en-US" sz="2400" dirty="0">
                <a:latin typeface="+mj-lt"/>
                <a:ea typeface="ＭＳ Ｐゴシック" pitchFamily="34" charset="-128"/>
              </a:rPr>
              <a:t>  		1)  </a:t>
            </a:r>
            <a:r>
              <a:rPr lang="hu-HU" altLang="en-US" sz="2400" dirty="0">
                <a:latin typeface="+mj-lt"/>
                <a:ea typeface="ＭＳ Ｐゴシック" pitchFamily="34" charset="-128"/>
              </a:rPr>
              <a:t>the </a:t>
            </a:r>
            <a:r>
              <a:rPr lang="en-US" altLang="en-US" sz="2400" b="1" dirty="0">
                <a:latin typeface="+mj-lt"/>
                <a:ea typeface="ＭＳ Ｐゴシック" pitchFamily="34" charset="-128"/>
              </a:rPr>
              <a:t>citation</a:t>
            </a:r>
            <a:r>
              <a:rPr lang="en-US" altLang="en-US" sz="2400" dirty="0">
                <a:latin typeface="+mj-lt"/>
                <a:ea typeface="ＭＳ Ｐゴシック" pitchFamily="34" charset="-128"/>
              </a:rPr>
              <a:t>, in your text at the point of use</a:t>
            </a:r>
            <a:r>
              <a:rPr lang="hu-HU" altLang="en-US" sz="2400" dirty="0">
                <a:latin typeface="+mj-lt"/>
                <a:ea typeface="ＭＳ Ｐゴシック" pitchFamily="34" charset="-128"/>
              </a:rPr>
              <a:t>;</a:t>
            </a:r>
            <a:endParaRPr lang="en-US" altLang="en-US" sz="2400" dirty="0">
              <a:latin typeface="+mj-lt"/>
              <a:ea typeface="ＭＳ Ｐゴシック" pitchFamily="34" charset="-128"/>
            </a:endParaRPr>
          </a:p>
          <a:p>
            <a:pPr algn="just">
              <a:buFontTx/>
              <a:buNone/>
              <a:defRPr/>
            </a:pPr>
            <a:r>
              <a:rPr lang="en-US" altLang="en-US" sz="2400" dirty="0">
                <a:latin typeface="+mj-lt"/>
                <a:ea typeface="ＭＳ Ｐゴシック" pitchFamily="34" charset="-128"/>
              </a:rPr>
              <a:t>   		2) </a:t>
            </a:r>
            <a:r>
              <a:rPr lang="en-US" altLang="en-US" sz="2400" b="1" dirty="0">
                <a:latin typeface="+mj-lt"/>
                <a:ea typeface="ＭＳ Ｐゴシック" pitchFamily="34" charset="-128"/>
              </a:rPr>
              <a:t>full publication details</a:t>
            </a:r>
            <a:r>
              <a:rPr lang="en-US" altLang="en-US" sz="2400" dirty="0">
                <a:latin typeface="+mj-lt"/>
                <a:ea typeface="ＭＳ Ｐゴシック" pitchFamily="34" charset="-128"/>
              </a:rPr>
              <a:t>, in a reference list, or bibliography, at the end of your dissertation or report</a:t>
            </a:r>
            <a:r>
              <a:rPr lang="hu-HU" altLang="en-US" sz="2400" dirty="0">
                <a:latin typeface="+mj-lt"/>
                <a:ea typeface="ＭＳ Ｐゴシック" pitchFamily="34" charset="-128"/>
              </a:rPr>
              <a:t>.</a:t>
            </a:r>
            <a:endParaRPr lang="en-GB" altLang="en-US" sz="2400" dirty="0">
              <a:latin typeface="+mj-lt"/>
              <a:ea typeface="ＭＳ Ｐゴシック" pitchFamily="34" charset="-128"/>
            </a:endParaRPr>
          </a:p>
          <a:p>
            <a:pPr algn="just">
              <a:buFontTx/>
              <a:buNone/>
              <a:defRPr/>
            </a:pPr>
            <a:endParaRPr lang="en-US" altLang="en-US" sz="500" dirty="0">
              <a:latin typeface="+mj-lt"/>
              <a:ea typeface="ＭＳ Ｐゴシック" pitchFamily="34" charset="-128"/>
            </a:endParaRPr>
          </a:p>
          <a:p>
            <a:pPr algn="just">
              <a:defRPr/>
            </a:pPr>
            <a:r>
              <a:rPr lang="hu-HU" altLang="en-US" sz="2400" b="1" dirty="0">
                <a:latin typeface="+mj-lt"/>
                <a:ea typeface="ＭＳ Ｐゴシック" pitchFamily="34" charset="-128"/>
              </a:rPr>
              <a:t>There are </a:t>
            </a:r>
            <a:r>
              <a:rPr lang="en-GB" altLang="en-US" sz="2400" b="1" dirty="0">
                <a:latin typeface="+mj-lt"/>
                <a:ea typeface="ＭＳ Ｐゴシック" pitchFamily="34" charset="-128"/>
              </a:rPr>
              <a:t>two </a:t>
            </a:r>
            <a:r>
              <a:rPr lang="en-US" altLang="en-US" sz="2400" b="1" dirty="0">
                <a:latin typeface="+mj-lt"/>
                <a:ea typeface="ＭＳ Ｐゴシック" pitchFamily="34" charset="-128"/>
              </a:rPr>
              <a:t>main </a:t>
            </a:r>
            <a:r>
              <a:rPr lang="hu-HU" altLang="en-US" sz="2400" b="1" dirty="0">
                <a:latin typeface="+mj-lt"/>
                <a:ea typeface="ＭＳ Ｐゴシック" pitchFamily="34" charset="-128"/>
              </a:rPr>
              <a:t>referencing </a:t>
            </a:r>
            <a:r>
              <a:rPr lang="en-US" altLang="en-US" sz="2400" b="1" dirty="0">
                <a:latin typeface="+mj-lt"/>
                <a:ea typeface="ＭＳ Ｐゴシック" pitchFamily="34" charset="-128"/>
              </a:rPr>
              <a:t>conventions</a:t>
            </a:r>
            <a:r>
              <a:rPr lang="hu-HU" altLang="en-US" sz="2400" b="1" dirty="0">
                <a:latin typeface="+mj-lt"/>
                <a:ea typeface="ＭＳ Ｐゴシック" pitchFamily="34" charset="-128"/>
              </a:rPr>
              <a:t>:</a:t>
            </a:r>
            <a:endParaRPr lang="en-US" altLang="en-US" sz="2400" b="1" dirty="0">
              <a:latin typeface="+mj-lt"/>
              <a:ea typeface="ＭＳ Ｐゴシック" pitchFamily="34" charset="-128"/>
            </a:endParaRPr>
          </a:p>
          <a:p>
            <a:pPr algn="just">
              <a:buFontTx/>
              <a:buNone/>
              <a:defRPr/>
            </a:pPr>
            <a:r>
              <a:rPr lang="en-US" altLang="en-US" sz="2400" dirty="0">
                <a:latin typeface="+mj-lt"/>
                <a:ea typeface="ＭＳ Ｐゴシック" pitchFamily="34" charset="-128"/>
              </a:rPr>
              <a:t>   		1) </a:t>
            </a:r>
            <a:r>
              <a:rPr lang="hu-HU" altLang="en-US" sz="2400" dirty="0">
                <a:latin typeface="+mj-lt"/>
                <a:ea typeface="ＭＳ Ｐゴシック" pitchFamily="34" charset="-128"/>
              </a:rPr>
              <a:t>the</a:t>
            </a:r>
            <a:r>
              <a:rPr lang="en-US" altLang="en-US" sz="2400" dirty="0">
                <a:latin typeface="+mj-lt"/>
                <a:ea typeface="ＭＳ Ｐゴシック" pitchFamily="34" charset="-128"/>
              </a:rPr>
              <a:t> </a:t>
            </a:r>
            <a:r>
              <a:rPr lang="hu-HU" altLang="en-US" sz="2400" b="1" dirty="0">
                <a:latin typeface="+mj-lt"/>
                <a:ea typeface="ＭＳ Ｐゴシック" pitchFamily="34" charset="-128"/>
              </a:rPr>
              <a:t>author-date</a:t>
            </a:r>
            <a:r>
              <a:rPr lang="en-US" altLang="en-US" sz="2400" b="1" dirty="0">
                <a:latin typeface="+mj-lt"/>
                <a:ea typeface="ＭＳ Ｐゴシック" pitchFamily="34" charset="-128"/>
              </a:rPr>
              <a:t> system</a:t>
            </a:r>
            <a:r>
              <a:rPr lang="hu-HU" altLang="en-US" sz="2400" dirty="0">
                <a:latin typeface="+mj-lt"/>
                <a:ea typeface="ＭＳ Ｐゴシック" pitchFamily="34" charset="-128"/>
              </a:rPr>
              <a:t>, of which the Harvard</a:t>
            </a:r>
            <a:r>
              <a:rPr lang="en-GB" altLang="en-US" sz="2400" dirty="0">
                <a:latin typeface="+mj-lt"/>
                <a:ea typeface="ＭＳ Ｐゴシック" pitchFamily="34" charset="-128"/>
              </a:rPr>
              <a:t> </a:t>
            </a:r>
            <a:r>
              <a:rPr lang="hu-HU" altLang="en-US" sz="2400" dirty="0">
                <a:latin typeface="+mj-lt"/>
                <a:ea typeface="ＭＳ Ｐゴシック" pitchFamily="34" charset="-128"/>
              </a:rPr>
              <a:t>system is most used</a:t>
            </a:r>
            <a:r>
              <a:rPr lang="en-GB" altLang="en-US" sz="2400" dirty="0">
                <a:latin typeface="+mj-lt"/>
                <a:ea typeface="ＭＳ Ｐゴシック" pitchFamily="34" charset="-128"/>
              </a:rPr>
              <a:t>;</a:t>
            </a:r>
          </a:p>
          <a:p>
            <a:pPr algn="just">
              <a:buFontTx/>
              <a:buNone/>
              <a:defRPr/>
            </a:pPr>
            <a:r>
              <a:rPr lang="en-GB" altLang="en-US" sz="2400" dirty="0">
                <a:latin typeface="+mj-lt"/>
                <a:ea typeface="ＭＳ Ｐゴシック" pitchFamily="34" charset="-128"/>
              </a:rPr>
              <a:t>		2)</a:t>
            </a:r>
            <a:r>
              <a:rPr lang="en-US" altLang="en-US" sz="2400" dirty="0">
                <a:latin typeface="+mj-lt"/>
                <a:ea typeface="ＭＳ Ｐゴシック" pitchFamily="34" charset="-128"/>
              </a:rPr>
              <a:t> the </a:t>
            </a:r>
            <a:r>
              <a:rPr lang="en-US" altLang="en-US" sz="2400" b="1" dirty="0">
                <a:latin typeface="+mj-lt"/>
                <a:ea typeface="ＭＳ Ｐゴシック" pitchFamily="34" charset="-128"/>
              </a:rPr>
              <a:t>footnote</a:t>
            </a:r>
            <a:r>
              <a:rPr lang="en-US" altLang="en-US" sz="2400" dirty="0">
                <a:latin typeface="+mj-lt"/>
                <a:ea typeface="ＭＳ Ｐゴシック" pitchFamily="34" charset="-128"/>
              </a:rPr>
              <a:t> </a:t>
            </a:r>
            <a:r>
              <a:rPr lang="en-US" altLang="en-US" sz="2400" b="1" dirty="0">
                <a:latin typeface="+mj-lt"/>
                <a:ea typeface="ＭＳ Ｐゴシック" pitchFamily="34" charset="-128"/>
              </a:rPr>
              <a:t>system</a:t>
            </a:r>
            <a:r>
              <a:rPr lang="en-US" altLang="en-US" sz="2400" dirty="0">
                <a:latin typeface="+mj-lt"/>
                <a:ea typeface="ＭＳ Ｐゴシック" pitchFamily="34" charset="-128"/>
              </a:rPr>
              <a:t>.</a:t>
            </a:r>
          </a:p>
          <a:p>
            <a:pPr algn="just">
              <a:buFontTx/>
              <a:buNone/>
              <a:defRPr/>
            </a:pPr>
            <a:r>
              <a:rPr lang="en-US" altLang="en-US" sz="900" dirty="0">
                <a:solidFill>
                  <a:srgbClr val="FF0000"/>
                </a:solidFill>
                <a:latin typeface="+mj-lt"/>
                <a:ea typeface="ＭＳ Ｐゴシック" pitchFamily="34" charset="-128"/>
              </a:rPr>
              <a:t> </a:t>
            </a:r>
          </a:p>
          <a:p>
            <a:pPr algn="just">
              <a:defRPr/>
            </a:pPr>
            <a:r>
              <a:rPr lang="en-US" altLang="en-US" sz="2400" b="1" dirty="0">
                <a:latin typeface="+mj-lt"/>
                <a:ea typeface="ＭＳ Ｐゴシック" pitchFamily="34" charset="-128"/>
              </a:rPr>
              <a:t>Bibliography</a:t>
            </a:r>
          </a:p>
          <a:p>
            <a:pPr lvl="1" algn="just">
              <a:buFont typeface="Wingdings" panose="05000000000000000000" pitchFamily="2" charset="2"/>
              <a:buChar char="§"/>
              <a:defRPr/>
            </a:pPr>
            <a:r>
              <a:rPr lang="en-GB" altLang="en-US" sz="2000" dirty="0">
                <a:latin typeface="+mj-lt"/>
                <a:ea typeface="ＭＳ Ｐゴシック" pitchFamily="34" charset="-128"/>
              </a:rPr>
              <a:t>Always include a list of references (bibliography) at the end of your work.</a:t>
            </a:r>
          </a:p>
          <a:p>
            <a:pPr lvl="1" algn="just">
              <a:buFont typeface="Wingdings" panose="05000000000000000000" pitchFamily="2" charset="2"/>
              <a:buChar char="§"/>
              <a:defRPr/>
            </a:pPr>
            <a:r>
              <a:rPr lang="en-GB" altLang="en-US" sz="2000" dirty="0">
                <a:latin typeface="+mj-lt"/>
                <a:ea typeface="ＭＳ Ｐゴシック" pitchFamily="34" charset="-128"/>
              </a:rPr>
              <a:t>Don’t be tempted to have a longer bibliography - only list those resources actually cited.</a:t>
            </a:r>
          </a:p>
          <a:p>
            <a:pPr>
              <a:defRPr/>
            </a:pPr>
            <a:endParaRPr lang="en-US" altLang="en-US" sz="2400" dirty="0">
              <a:solidFill>
                <a:srgbClr val="FF0000"/>
              </a:solidFill>
              <a:latin typeface="+mj-lt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809310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Plagiarism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88FC90D7-595A-4A2C-ABCE-9D5EABD1638F}"/>
              </a:ext>
            </a:extLst>
          </p:cNvPr>
          <p:cNvSpPr txBox="1">
            <a:spLocks/>
          </p:cNvSpPr>
          <p:nvPr/>
        </p:nvSpPr>
        <p:spPr bwMode="auto">
          <a:xfrm>
            <a:off x="676151" y="1268760"/>
            <a:ext cx="10839697" cy="42797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GB" altLang="en-US" dirty="0">
                <a:ea typeface="ＭＳ Ｐゴシック" pitchFamily="34" charset="-128"/>
              </a:rPr>
              <a:t>Plagiarism means pretending that we, ourselves, wrote what others actually wrote.</a:t>
            </a:r>
          </a:p>
          <a:p>
            <a:pPr algn="just">
              <a:defRPr/>
            </a:pPr>
            <a:r>
              <a:rPr lang="en-GB" altLang="en-US" dirty="0">
                <a:ea typeface="ＭＳ Ｐゴシック" pitchFamily="34" charset="-128"/>
              </a:rPr>
              <a:t>Plagiarism is always a crime, since it destroys the foundations of the research edifice.</a:t>
            </a:r>
          </a:p>
          <a:p>
            <a:pPr algn="just">
              <a:defRPr/>
            </a:pPr>
            <a:r>
              <a:rPr lang="en-GB" altLang="en-US" dirty="0">
                <a:ea typeface="ＭＳ Ｐゴシック" pitchFamily="34" charset="-128"/>
              </a:rPr>
              <a:t>Institutions vary in terms of the seriousness with which they view the offence.</a:t>
            </a:r>
          </a:p>
          <a:p>
            <a:pPr lvl="1" algn="just">
              <a:buFont typeface="Wingdings" panose="05000000000000000000" pitchFamily="2" charset="2"/>
              <a:buChar char="§"/>
              <a:defRPr/>
            </a:pPr>
            <a:r>
              <a:rPr lang="en-GB" altLang="en-US" dirty="0">
                <a:ea typeface="ＭＳ Ｐゴシック" pitchFamily="34" charset="-128"/>
              </a:rPr>
              <a:t>Punishment can range from resubmission to expulsion.</a:t>
            </a:r>
          </a:p>
          <a:p>
            <a:pPr lvl="1" algn="just">
              <a:buFont typeface="Wingdings" panose="05000000000000000000" pitchFamily="2" charset="2"/>
              <a:buChar char="§"/>
              <a:defRPr/>
            </a:pPr>
            <a:r>
              <a:rPr lang="en-GB" altLang="en-US" dirty="0">
                <a:ea typeface="ＭＳ Ｐゴシック" pitchFamily="34" charset="-128"/>
              </a:rPr>
              <a:t>Reputation is always lost.</a:t>
            </a:r>
          </a:p>
          <a:p>
            <a:pPr algn="just">
              <a:defRPr/>
            </a:pPr>
            <a:endParaRPr lang="en-IE" altLang="en-US" sz="2400" dirty="0">
              <a:ea typeface="ＭＳ Ｐゴシック" pitchFamily="34" charset="-128"/>
            </a:endParaRPr>
          </a:p>
          <a:p>
            <a:pPr algn="just">
              <a:defRPr/>
            </a:pPr>
            <a:endParaRPr lang="en-IE" altLang="en-US" sz="24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744963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Key Points </a:t>
            </a:r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D092ECC6-F446-4B2B-80B8-AA620D0126CC}"/>
              </a:ext>
            </a:extLst>
          </p:cNvPr>
          <p:cNvSpPr txBox="1">
            <a:spLocks/>
          </p:cNvSpPr>
          <p:nvPr/>
        </p:nvSpPr>
        <p:spPr bwMode="auto">
          <a:xfrm>
            <a:off x="947428" y="1340768"/>
            <a:ext cx="10297144" cy="432048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GB" altLang="en-US" sz="2800" dirty="0">
                <a:ea typeface="ＭＳ Ｐゴシック" pitchFamily="34" charset="-128"/>
              </a:rPr>
              <a:t>Writing a literature review: review the main ideas and research relating to your chosen area of interest.</a:t>
            </a:r>
          </a:p>
          <a:p>
            <a:pPr algn="just">
              <a:defRPr/>
            </a:pPr>
            <a:r>
              <a:rPr lang="en-GB" altLang="en-US" sz="2800" dirty="0">
                <a:ea typeface="ＭＳ Ｐゴシック" pitchFamily="34" charset="-128"/>
              </a:rPr>
              <a:t>Key skills can be acquired to help you get the most from your reading.</a:t>
            </a:r>
          </a:p>
          <a:p>
            <a:pPr algn="just">
              <a:defRPr/>
            </a:pPr>
            <a:r>
              <a:rPr lang="en-GB" altLang="en-US" sz="2800" dirty="0">
                <a:ea typeface="ＭＳ Ｐゴシック" pitchFamily="34" charset="-128"/>
              </a:rPr>
              <a:t>Systematic reviewing enhances the reliability of literature searching and review.</a:t>
            </a:r>
          </a:p>
          <a:p>
            <a:pPr algn="just">
              <a:defRPr/>
            </a:pPr>
            <a:r>
              <a:rPr lang="en-GB" altLang="en-US" sz="2800" dirty="0">
                <a:ea typeface="ＭＳ Ｐゴシック" pitchFamily="34" charset="-128"/>
              </a:rPr>
              <a:t>Narrative reviewing  is flexible which can make it more appropriate for inductive research and qualitative research designs.</a:t>
            </a:r>
          </a:p>
        </p:txBody>
      </p:sp>
    </p:spTree>
    <p:extLst>
      <p:ext uri="{BB962C8B-B14F-4D97-AF65-F5344CB8AC3E}">
        <p14:creationId xmlns:p14="http://schemas.microsoft.com/office/powerpoint/2010/main" val="12854529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From where to begin? </a:t>
            </a:r>
            <a:r>
              <a:rPr lang="en-GB" altLang="en-US" sz="2800" b="1" i="1" dirty="0">
                <a:solidFill>
                  <a:schemeClr val="tx2">
                    <a:lumMod val="75000"/>
                  </a:schemeClr>
                </a:solidFill>
              </a:rPr>
              <a:t>Map Out A Search Strategy</a:t>
            </a:r>
            <a:endParaRPr lang="en-GB" altLang="en-US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503A5BD5-2B39-4A9B-B94A-5FE6EB90F9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143000"/>
            <a:ext cx="10657183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Wingdings" panose="05000000000000000000" pitchFamily="2" charset="2"/>
              <a:buChar char="ü"/>
            </a:pPr>
            <a:r>
              <a:rPr lang="en-US" altLang="en-US" sz="2800" dirty="0">
                <a:ea typeface="ＭＳ Ｐゴシック" panose="020B0600070205080204" pitchFamily="34" charset="-128"/>
              </a:rPr>
              <a:t>A search strategy is a systematic plan for tracking down sources.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altLang="en-US" sz="2800" dirty="0">
                <a:ea typeface="ＭＳ Ｐゴシック" panose="020B0600070205080204" pitchFamily="34" charset="-128"/>
              </a:rPr>
              <a:t>To create a search strategy appropriate for your research question: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altLang="en-US" sz="2200" dirty="0">
                <a:ea typeface="ＭＳ Ｐゴシック" panose="020B0600070205080204" pitchFamily="34" charset="-128"/>
              </a:rPr>
              <a:t>Consult a reference librarian and take a look at your library’s Web site, which will give you an overview of available resources.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altLang="en-US" sz="2200" dirty="0">
                <a:ea typeface="ＭＳ Ｐゴシック" panose="020B0600070205080204" pitchFamily="34" charset="-128"/>
              </a:rPr>
              <a:t>Use Technology Effectively: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altLang="en-US" sz="2200" dirty="0">
                <a:ea typeface="ＭＳ Ｐゴシック" panose="020B0600070205080204" pitchFamily="34" charset="-128"/>
                <a:hlinkClick r:id="rId3"/>
              </a:rPr>
              <a:t>http://library.iugaza.edu.ps/</a:t>
            </a:r>
            <a:endParaRPr lang="en-GB" altLang="en-US" sz="2200" dirty="0">
              <a:ea typeface="ＭＳ Ｐゴシック" panose="020B0600070205080204" pitchFamily="34" charset="-128"/>
            </a:endParaRPr>
          </a:p>
          <a:p>
            <a:pPr lvl="1">
              <a:buFont typeface="Wingdings" panose="05000000000000000000" pitchFamily="2" charset="2"/>
              <a:buChar char="ü"/>
            </a:pPr>
            <a:r>
              <a:rPr lang="en-GB" altLang="en-US" sz="2200" dirty="0">
                <a:ea typeface="ＭＳ Ｐゴシック" panose="020B0600070205080204" pitchFamily="34" charset="-128"/>
                <a:hlinkClick r:id="rId4"/>
              </a:rPr>
              <a:t>https://scholar.google.com.my/</a:t>
            </a:r>
            <a:endParaRPr lang="en-GB" altLang="en-US" sz="2200" dirty="0">
              <a:ea typeface="ＭＳ Ｐゴシック" panose="020B0600070205080204" pitchFamily="34" charset="-128"/>
            </a:endParaRPr>
          </a:p>
          <a:p>
            <a:pPr lvl="1">
              <a:buFont typeface="Wingdings" panose="05000000000000000000" pitchFamily="2" charset="2"/>
              <a:buChar char="ü"/>
            </a:pPr>
            <a:r>
              <a:rPr lang="en-GB" altLang="en-US" sz="2200" dirty="0">
                <a:ea typeface="ＭＳ Ｐゴシック" panose="020B0600070205080204" pitchFamily="34" charset="-128"/>
                <a:hlinkClick r:id="rId5"/>
              </a:rPr>
              <a:t>https://www.researchgate.net/home</a:t>
            </a:r>
            <a:endParaRPr lang="en-GB" altLang="en-US" sz="2200" dirty="0">
              <a:ea typeface="ＭＳ Ｐゴシック" panose="020B0600070205080204" pitchFamily="34" charset="-128"/>
            </a:endParaRPr>
          </a:p>
          <a:p>
            <a:pPr lvl="1">
              <a:buFont typeface="Wingdings" panose="05000000000000000000" pitchFamily="2" charset="2"/>
              <a:buChar char="ü"/>
            </a:pPr>
            <a:r>
              <a:rPr lang="en-GB" altLang="en-US" sz="2200" dirty="0">
                <a:ea typeface="ＭＳ Ｐゴシック" panose="020B0600070205080204" pitchFamily="34" charset="-128"/>
                <a:hlinkClick r:id="rId6"/>
              </a:rPr>
              <a:t>https://www.academia.edu/</a:t>
            </a:r>
            <a:endParaRPr lang="en-GB" altLang="en-US" sz="22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425732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From where to begin? </a:t>
            </a:r>
            <a:r>
              <a:rPr lang="en-GB" altLang="en-US" sz="2800" b="1" i="1" dirty="0">
                <a:solidFill>
                  <a:schemeClr val="tx2">
                    <a:lumMod val="75000"/>
                  </a:schemeClr>
                </a:solidFill>
              </a:rPr>
              <a:t>Use Technology Effectively</a:t>
            </a:r>
            <a:endParaRPr lang="en-GB" altLang="en-US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44A9ABE-32B9-48E6-9EDB-AB71C77C6C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381" y="1052736"/>
            <a:ext cx="7288582" cy="377754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5853550-6909-4B48-B0E2-8F254447F7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808" y="1700808"/>
            <a:ext cx="7378576" cy="3777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5562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From where to begin? </a:t>
            </a:r>
            <a:r>
              <a:rPr lang="en-GB" altLang="en-US" sz="2800" b="1" i="1" dirty="0">
                <a:solidFill>
                  <a:schemeClr val="tx2">
                    <a:lumMod val="75000"/>
                  </a:schemeClr>
                </a:solidFill>
              </a:rPr>
              <a:t>Locate Other Sources</a:t>
            </a:r>
            <a:endParaRPr lang="en-GB" altLang="en-US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3DA1C39B-8974-44CD-BD09-AFB5E5D745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7319" y="1219200"/>
            <a:ext cx="10797362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altLang="en-US" sz="3000" b="1" dirty="0">
                <a:ea typeface="ＭＳ Ｐゴシック" panose="020B0600070205080204" pitchFamily="34" charset="-128"/>
              </a:rPr>
              <a:t>You can find a variety of reliable sources using online tools. For example: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altLang="en-US" u="sng" dirty="0">
                <a:ea typeface="ＭＳ Ｐゴシック" panose="020B0600070205080204" pitchFamily="34" charset="-128"/>
                <a:hlinkClick r:id="rId3"/>
              </a:rPr>
              <a:t>https://www.oecd.org/competition/publicationsdocuments/reports/</a:t>
            </a:r>
            <a:endParaRPr lang="en-US" altLang="en-US" u="sng" dirty="0">
              <a:ea typeface="ＭＳ Ｐゴシック" panose="020B0600070205080204" pitchFamily="34" charset="-128"/>
            </a:endParaRPr>
          </a:p>
          <a:p>
            <a:pPr lvl="1">
              <a:buFont typeface="Wingdings" panose="05000000000000000000" pitchFamily="2" charset="2"/>
              <a:buChar char="ü"/>
            </a:pPr>
            <a:r>
              <a:rPr lang="en-US" altLang="en-US" u="sng" dirty="0">
                <a:ea typeface="ＭＳ Ｐゴシック" panose="020B0600070205080204" pitchFamily="34" charset="-128"/>
                <a:hlinkClick r:id="rId4"/>
              </a:rPr>
              <a:t>https://www.un.org/en/development/desa/publications/</a:t>
            </a:r>
            <a:endParaRPr lang="en-US" altLang="en-US" u="sng" dirty="0">
              <a:ea typeface="ＭＳ Ｐゴシック" panose="020B0600070205080204" pitchFamily="34" charset="-128"/>
            </a:endParaRPr>
          </a:p>
          <a:p>
            <a:pPr lvl="1">
              <a:buFont typeface="Wingdings" panose="05000000000000000000" pitchFamily="2" charset="2"/>
              <a:buChar char="ü"/>
            </a:pPr>
            <a:r>
              <a:rPr lang="en-US" altLang="en-US" dirty="0">
                <a:ea typeface="ＭＳ Ｐゴシック" panose="020B0600070205080204" pitchFamily="34" charset="-128"/>
                <a:hlinkClick r:id="rId5"/>
              </a:rPr>
              <a:t>https://www.worldbank.org/en/research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lvl="1">
              <a:buFont typeface="Wingdings" panose="05000000000000000000" pitchFamily="2" charset="2"/>
              <a:buChar char="ü"/>
            </a:pPr>
            <a:r>
              <a:rPr lang="en-US" altLang="en-US" dirty="0">
                <a:ea typeface="ＭＳ Ｐゴシック" panose="020B0600070205080204" pitchFamily="34" charset="-128"/>
                <a:hlinkClick r:id="rId6"/>
              </a:rPr>
              <a:t>https://www.gov.uk/government/collections/publications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lvl="1">
              <a:buFont typeface="Wingdings" panose="05000000000000000000" pitchFamily="2" charset="2"/>
              <a:buChar char="ü"/>
            </a:pPr>
            <a:r>
              <a:rPr lang="en-US" altLang="en-US" dirty="0">
                <a:ea typeface="ＭＳ Ｐゴシック" panose="020B0600070205080204" pitchFamily="34" charset="-128"/>
                <a:hlinkClick r:id="rId7"/>
              </a:rPr>
              <a:t>https://www.librariesconnected.org.uk/page/librariesfromhome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725558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Are Wikis (Wikipedia) a Good Source?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130CF7F-6021-4A01-9B78-10DB97F7F3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9081" y="1340768"/>
            <a:ext cx="10713838" cy="4231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Wingdings" panose="05000000000000000000" pitchFamily="2" charset="2"/>
              <a:buChar char="ü"/>
            </a:pPr>
            <a:r>
              <a:rPr lang="en-US" altLang="en-US" sz="2400">
                <a:ea typeface="ＭＳ Ｐゴシック" panose="020B0600070205080204" pitchFamily="34" charset="-128"/>
              </a:rPr>
              <a:t>In general, </a:t>
            </a:r>
            <a:r>
              <a:rPr lang="en-US" altLang="en-US" sz="2400" i="1">
                <a:ea typeface="ＭＳ Ｐゴシック" panose="020B0600070205080204" pitchFamily="34" charset="-128"/>
              </a:rPr>
              <a:t>Wikipedia </a:t>
            </a:r>
            <a:r>
              <a:rPr lang="en-US" altLang="en-US" sz="2400">
                <a:ea typeface="ＭＳ Ｐゴシック" panose="020B0600070205080204" pitchFamily="34" charset="-128"/>
              </a:rPr>
              <a:t>may be helpful if you’re checking for something that is common knowledge (facts available in multiple sources, such as dates and well-known historical events).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altLang="en-US" sz="2400">
                <a:ea typeface="ＭＳ Ｐゴシック" panose="020B0600070205080204" pitchFamily="34" charset="-128"/>
              </a:rPr>
              <a:t>However, many scholars do not consider </a:t>
            </a:r>
            <a:r>
              <a:rPr lang="en-US" altLang="en-US" sz="2400" i="1">
                <a:ea typeface="ＭＳ Ｐゴシック" panose="020B0600070205080204" pitchFamily="34" charset="-128"/>
              </a:rPr>
              <a:t>Wikipedia </a:t>
            </a:r>
            <a:r>
              <a:rPr lang="en-US" altLang="en-US" sz="2400">
                <a:ea typeface="ＭＳ Ｐゴシック" panose="020B0600070205080204" pitchFamily="34" charset="-128"/>
              </a:rPr>
              <a:t>and wikis in general to be appropriate sources for college research. Authorship is not limited to experts; articles may be written by amateurs who are not well informed.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altLang="en-US" sz="2400">
                <a:ea typeface="ＭＳ Ｐゴシック" panose="020B0600070205080204" pitchFamily="34" charset="-128"/>
              </a:rPr>
              <a:t>And because the articles can be changed by anyone, controversial texts are often altered to reflect a particular perspective and are susceptible to bias.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altLang="en-US" sz="2400">
                <a:ea typeface="ＭＳ Ｐゴシック" panose="020B0600070205080204" pitchFamily="34" charset="-128"/>
              </a:rPr>
              <a:t>When possible, locate and cite another, more reliable source for any useful information you find in a wiki.</a:t>
            </a:r>
            <a:endParaRPr lang="en-US" altLang="en-US" sz="24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846489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From where to begin? </a:t>
            </a:r>
            <a:r>
              <a:rPr lang="en-GB" altLang="en-US" sz="2000" b="1" i="1" dirty="0">
                <a:solidFill>
                  <a:schemeClr val="tx2">
                    <a:lumMod val="75000"/>
                  </a:schemeClr>
                </a:solidFill>
              </a:rPr>
              <a:t>Select Sources Worth Your Time &amp; Attention</a:t>
            </a:r>
            <a:endParaRPr lang="en-GB" altLang="en-US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D651A7-53E7-4664-A2AF-BFA7265504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9416" y="1219200"/>
            <a:ext cx="10513168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Wingdings" panose="05000000000000000000" pitchFamily="2" charset="2"/>
              <a:buChar char="ü"/>
            </a:pPr>
            <a:r>
              <a:rPr lang="en-US" altLang="en-US">
                <a:ea typeface="ＭＳ Ｐゴシック" panose="020B0600070205080204" pitchFamily="34" charset="-128"/>
              </a:rPr>
              <a:t>how to scan through the results for the most promising sources and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altLang="en-US">
                <a:ea typeface="ＭＳ Ｐゴシック" panose="020B0600070205080204" pitchFamily="34" charset="-128"/>
              </a:rPr>
              <a:t>how to preview them to see whether they are likely to live up to your expectations and meet your needs.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altLang="en-US">
                <a:ea typeface="ＭＳ Ｐゴシック" panose="020B0600070205080204" pitchFamily="34" charset="-128"/>
              </a:rPr>
              <a:t>As you scan through a list of search results, watch for clues indicating whether a source might be useful for your purposes or is not worth pursuing.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448121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From where to begin? </a:t>
            </a:r>
            <a:r>
              <a:rPr lang="en-GB" altLang="en-US" sz="2000" b="1" i="1" dirty="0">
                <a:solidFill>
                  <a:schemeClr val="tx2">
                    <a:lumMod val="75000"/>
                  </a:schemeClr>
                </a:solidFill>
              </a:rPr>
              <a:t>Select Sources Worth Your Time &amp; Attention</a:t>
            </a:r>
            <a:endParaRPr lang="en-GB" altLang="en-US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B6CEBA72-C3ED-45F6-AF78-F9A130E85F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61306" y="1143000"/>
            <a:ext cx="10137774" cy="4821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ü"/>
            </a:pPr>
            <a:r>
              <a:rPr lang="en-US" altLang="en-US" sz="3600">
                <a:ea typeface="ＭＳ Ｐゴシック" panose="020B0600070205080204" pitchFamily="34" charset="-128"/>
              </a:rPr>
              <a:t>Decide if a source is: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en-US">
                <a:ea typeface="ＭＳ Ｐゴシック" panose="020B0600070205080204" pitchFamily="34" charset="-128"/>
              </a:rPr>
              <a:t>Relevant,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en-US">
                <a:ea typeface="ＭＳ Ｐゴシック" panose="020B0600070205080204" pitchFamily="34" charset="-128"/>
              </a:rPr>
              <a:t>Current,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en-US">
                <a:ea typeface="ＭＳ Ｐゴシック" panose="020B0600070205080204" pitchFamily="34" charset="-128"/>
              </a:rPr>
              <a:t>Scholarly enough,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en-US">
                <a:ea typeface="ＭＳ Ｐゴシック" panose="020B0600070205080204" pitchFamily="34" charset="-128"/>
              </a:rPr>
              <a:t>and a suitable length for your purposes.</a:t>
            </a:r>
          </a:p>
        </p:txBody>
      </p:sp>
      <p:pic>
        <p:nvPicPr>
          <p:cNvPr id="6" name="Picture 1">
            <a:extLst>
              <a:ext uri="{FF2B5EF4-FFF2-40B4-BE49-F238E27FC236}">
                <a16:creationId xmlns:a16="http://schemas.microsoft.com/office/drawing/2014/main" id="{6DFF7A72-0F30-4FF1-B0BB-ABDCAD2F31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856" y="4245342"/>
            <a:ext cx="5537557" cy="1427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417343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From where to begin? </a:t>
            </a:r>
            <a:r>
              <a:rPr lang="en-GB" altLang="en-US" sz="2000" b="1" i="1" dirty="0">
                <a:solidFill>
                  <a:schemeClr val="tx2">
                    <a:lumMod val="75000"/>
                  </a:schemeClr>
                </a:solidFill>
              </a:rPr>
              <a:t>Guidelines for effective use of the scholar</a:t>
            </a:r>
            <a:endParaRPr lang="en-GB" altLang="en-US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D651A7-53E7-4664-A2AF-BFA7265504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9416" y="1340768"/>
            <a:ext cx="10513168" cy="429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dirty="0">
                <a:ea typeface="ＭＳ Ｐゴシック" panose="020B0600070205080204" pitchFamily="34" charset="-128"/>
              </a:rPr>
              <a:t>Start with the dependent variable.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dirty="0">
                <a:ea typeface="ＭＳ Ｐゴシック" panose="020B0600070205080204" pitchFamily="34" charset="-128"/>
              </a:rPr>
              <a:t>Look for papers (most cited).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dirty="0">
                <a:ea typeface="ＭＳ Ｐゴシック" panose="020B0600070205080204" pitchFamily="34" charset="-128"/>
              </a:rPr>
              <a:t>Look for Review papers.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dirty="0">
                <a:ea typeface="ＭＳ Ｐゴシック" panose="020B0600070205080204" pitchFamily="34" charset="-128"/>
              </a:rPr>
              <a:t>Look for meta-analysis.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dirty="0">
                <a:ea typeface="ＭＳ Ｐゴシック" panose="020B0600070205080204" pitchFamily="34" charset="-128"/>
              </a:rPr>
              <a:t>Search within cited papers.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2CE584-CFF1-4570-A488-517336E603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672064" y="2852936"/>
            <a:ext cx="5010105" cy="2036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357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From where to begin? </a:t>
            </a:r>
            <a:r>
              <a:rPr lang="en-GB" altLang="en-US" sz="2000" b="1" i="1" dirty="0">
                <a:solidFill>
                  <a:schemeClr val="tx2">
                    <a:lumMod val="75000"/>
                  </a:schemeClr>
                </a:solidFill>
              </a:rPr>
              <a:t>Read with an open mind and a critical eye</a:t>
            </a:r>
            <a:endParaRPr lang="en-GB" altLang="en-US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D651A7-53E7-4664-A2AF-BFA7265504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279984"/>
            <a:ext cx="10657184" cy="429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sz="2800" dirty="0">
                <a:ea typeface="ＭＳ Ｐゴシック" panose="020B0600070205080204" pitchFamily="34" charset="-128"/>
              </a:rPr>
              <a:t>As you begin reading the sources you have chosen, keep an open mind.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sz="2800" dirty="0">
                <a:ea typeface="ＭＳ Ｐゴシック" panose="020B0600070205080204" pitchFamily="34" charset="-128"/>
              </a:rPr>
              <a:t>Do not let your personal beliefs prevent you from listening to new ideas and opposing viewpoints.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sz="2800" dirty="0">
                <a:ea typeface="ＭＳ Ｐゴシック" panose="020B0600070205080204" pitchFamily="34" charset="-128"/>
              </a:rPr>
              <a:t>Your research question — not a snap judgment about the question — should guide your reading.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sz="2800" dirty="0">
                <a:ea typeface="ＭＳ Ｐゴシック" panose="020B0600070205080204" pitchFamily="34" charset="-128"/>
              </a:rPr>
              <a:t>When you read critically, you are not necessarily judging an author’s work harshly; you are simply examining its assumptions, assessing its evidence, and weighing its conclusions.</a:t>
            </a:r>
          </a:p>
        </p:txBody>
      </p:sp>
    </p:spTree>
    <p:extLst>
      <p:ext uri="{BB962C8B-B14F-4D97-AF65-F5344CB8AC3E}">
        <p14:creationId xmlns:p14="http://schemas.microsoft.com/office/powerpoint/2010/main" val="13226983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From where to begin? </a:t>
            </a:r>
            <a:r>
              <a:rPr lang="en-GB" altLang="en-US" sz="2000" b="1" i="1" dirty="0">
                <a:solidFill>
                  <a:schemeClr val="tx2">
                    <a:lumMod val="75000"/>
                  </a:schemeClr>
                </a:solidFill>
              </a:rPr>
              <a:t>Read with an open mind and a critical eye</a:t>
            </a:r>
            <a:endParaRPr lang="en-GB" altLang="en-US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FD4CC3F-F561-48F8-8CAC-FABA067F5A55}"/>
              </a:ext>
            </a:extLst>
          </p:cNvPr>
          <p:cNvSpPr/>
          <p:nvPr/>
        </p:nvSpPr>
        <p:spPr>
          <a:xfrm>
            <a:off x="479376" y="1196752"/>
            <a:ext cx="11377264" cy="41044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01FDF1FC-CD6C-4022-B3E2-3CF71A8E56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384" y="1556792"/>
            <a:ext cx="5544616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">
            <a:extLst>
              <a:ext uri="{FF2B5EF4-FFF2-40B4-BE49-F238E27FC236}">
                <a16:creationId xmlns:a16="http://schemas.microsoft.com/office/drawing/2014/main" id="{FC0DD20E-D9EE-4C42-8A76-39E2CF32B2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556792"/>
            <a:ext cx="5688632" cy="3283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52977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From where to begin? </a:t>
            </a:r>
            <a:r>
              <a:rPr lang="en-GB" altLang="en-US" sz="2000" b="1" i="1" dirty="0">
                <a:solidFill>
                  <a:schemeClr val="tx2">
                    <a:lumMod val="75000"/>
                  </a:schemeClr>
                </a:solidFill>
              </a:rPr>
              <a:t>How sources contribute to your writing?</a:t>
            </a:r>
            <a:endParaRPr lang="en-GB" altLang="en-US" sz="36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D651A7-53E7-4664-A2AF-BFA7265504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408" y="1052736"/>
            <a:ext cx="10657184" cy="429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sz="2600" dirty="0">
                <a:ea typeface="ＭＳ Ｐゴシック" panose="020B0600070205080204" pitchFamily="34" charset="-128"/>
              </a:rPr>
              <a:t>Do you need old or new papers? Why?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sz="2600" dirty="0">
                <a:ea typeface="ＭＳ Ｐゴシック" panose="020B0600070205080204" pitchFamily="34" charset="-128"/>
              </a:rPr>
              <a:t>Which is more important: books or papers?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sz="2600" dirty="0">
                <a:ea typeface="ＭＳ Ｐゴシック" panose="020B0600070205080204" pitchFamily="34" charset="-128"/>
              </a:rPr>
              <a:t>Where to look in the paper?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altLang="en-US" sz="2600" dirty="0">
                <a:ea typeface="ＭＳ Ｐゴシック" panose="020B0600070205080204" pitchFamily="34" charset="-128"/>
              </a:rPr>
              <a:t>How you plan to use sources will affect how you evaluate them. Not every source must directly support your thesis; sources can have other functions in a paper. They can: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2000" dirty="0">
                <a:ea typeface="ＭＳ Ｐゴシック" panose="020B0600070205080204" pitchFamily="34" charset="-128"/>
              </a:rPr>
              <a:t>provide background information or context for your topic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2000" dirty="0">
                <a:ea typeface="ＭＳ Ｐゴシック" panose="020B0600070205080204" pitchFamily="34" charset="-128"/>
              </a:rPr>
              <a:t>explain terms or concepts that your readers might not understand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2000" dirty="0">
                <a:ea typeface="ＭＳ Ｐゴシック" panose="020B0600070205080204" pitchFamily="34" charset="-128"/>
              </a:rPr>
              <a:t>provide evidence for your argument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2000" dirty="0">
                <a:ea typeface="ＭＳ Ｐゴシック" panose="020B0600070205080204" pitchFamily="34" charset="-128"/>
              </a:rPr>
              <a:t>lend authority to your argument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2000" dirty="0">
                <a:ea typeface="ＭＳ Ｐゴシック" panose="020B0600070205080204" pitchFamily="34" charset="-128"/>
              </a:rPr>
              <a:t>offer alternative interpretations and counterevidence to your argument</a:t>
            </a:r>
          </a:p>
          <a:p>
            <a:pPr algn="just">
              <a:buFont typeface="Wingdings" panose="05000000000000000000" pitchFamily="2" charset="2"/>
              <a:buChar char="ü"/>
            </a:pPr>
            <a:endParaRPr lang="en-GB" altLang="en-US" sz="28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967373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5" y="1628800"/>
            <a:ext cx="10729191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Saunders, M.N.K. (2019) Research methods for business students. 8th ed. Harlow: Pearson.</a:t>
            </a:r>
          </a:p>
          <a:p>
            <a:r>
              <a:rPr lang="en-GB" sz="2000" dirty="0"/>
              <a:t>Adams, J. (2014) Research Methods for Business and Social Science Students. New Delhi: SAGE Publications.</a:t>
            </a:r>
          </a:p>
          <a:p>
            <a:r>
              <a:rPr lang="en-GB" sz="2000" dirty="0"/>
              <a:t>O’Gorman, K. (2015) Research methods for business &amp; management: a guide to writing your dissertation. 2nd ed. Oxford, England: Goodfellow Publishers Ltd.</a:t>
            </a:r>
          </a:p>
          <a:p>
            <a:r>
              <a:rPr lang="en-GB" sz="2000" dirty="0"/>
              <a:t>Zikmund, W. G. (2010) Business research methods. 8Th ed. Mason, OH: South-Western Cengage Learning.</a:t>
            </a:r>
          </a:p>
          <a:p>
            <a:r>
              <a:rPr lang="en-GB" sz="2000" dirty="0" err="1"/>
              <a:t>Clippinger</a:t>
            </a:r>
            <a:r>
              <a:rPr lang="en-GB" sz="2000" dirty="0"/>
              <a:t>, D. (2017) Business research reporting. Business Expert Press.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93805161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1888</Words>
  <Application>Microsoft Office PowerPoint</Application>
  <PresentationFormat>Widescreen</PresentationFormat>
  <Paragraphs>234</Paragraphs>
  <Slides>27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Myriad Pro</vt:lpstr>
      <vt:lpstr>Aharoni</vt:lpstr>
      <vt:lpstr>Arial</vt:lpstr>
      <vt:lpstr>Candara</vt:lpstr>
      <vt:lpstr>Symbol</vt:lpstr>
      <vt:lpstr>Times New Roman</vt:lpstr>
      <vt:lpstr>Verdana</vt:lpstr>
      <vt:lpstr>Wingdings</vt:lpstr>
      <vt:lpstr>20140311PresentationUWTSDTemplate</vt:lpstr>
      <vt:lpstr>LCBB6000 </vt:lpstr>
      <vt:lpstr>Learning Objectives</vt:lpstr>
      <vt:lpstr>The Literature Review </vt:lpstr>
      <vt:lpstr>The Literature Review </vt:lpstr>
      <vt:lpstr>Why Write A Literature Review?</vt:lpstr>
      <vt:lpstr>Getting The Most From Your Reading</vt:lpstr>
      <vt:lpstr>How To Search The Literature </vt:lpstr>
      <vt:lpstr>Two Main Approaches To A Literature Review</vt:lpstr>
      <vt:lpstr>Two Main Approaches To A Literature Review</vt:lpstr>
      <vt:lpstr>Systematic Vs. Narrative Review</vt:lpstr>
      <vt:lpstr>Warning: Using Internet Sources</vt:lpstr>
      <vt:lpstr>Searching For Books And Articles</vt:lpstr>
      <vt:lpstr>Referencing your work </vt:lpstr>
      <vt:lpstr>Plagiarism</vt:lpstr>
      <vt:lpstr>Key Points </vt:lpstr>
      <vt:lpstr>From where to begin? Map Out A Search Strategy</vt:lpstr>
      <vt:lpstr>From where to begin? Use Technology Effectively</vt:lpstr>
      <vt:lpstr>From where to begin? Locate Other Sources</vt:lpstr>
      <vt:lpstr>Are Wikis (Wikipedia) a Good Source?</vt:lpstr>
      <vt:lpstr>From where to begin? Select Sources Worth Your Time &amp; Attention</vt:lpstr>
      <vt:lpstr>From where to begin? Select Sources Worth Your Time &amp; Attention</vt:lpstr>
      <vt:lpstr>From where to begin? Guidelines for effective use of the scholar</vt:lpstr>
      <vt:lpstr>From where to begin? Read with an open mind and a critical eye</vt:lpstr>
      <vt:lpstr>From where to begin? Read with an open mind and a critical eye</vt:lpstr>
      <vt:lpstr>From where to begin? How sources contribute to your writing?</vt:lpstr>
      <vt:lpstr>Any Questions?</vt:lpstr>
      <vt:lpstr>Sources: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Anupam Mazumdar</cp:lastModifiedBy>
  <cp:revision>205</cp:revision>
  <cp:lastPrinted>2018-07-09T15:27:01Z</cp:lastPrinted>
  <dcterms:created xsi:type="dcterms:W3CDTF">2002-10-07T19:43:58Z</dcterms:created>
  <dcterms:modified xsi:type="dcterms:W3CDTF">2023-06-21T20:45:17Z</dcterms:modified>
</cp:coreProperties>
</file>