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handoutMasterIdLst>
    <p:handoutMasterId r:id="rId25"/>
  </p:handoutMasterIdLst>
  <p:sldIdLst>
    <p:sldId id="284" r:id="rId2"/>
    <p:sldId id="268" r:id="rId3"/>
    <p:sldId id="287" r:id="rId4"/>
    <p:sldId id="285" r:id="rId5"/>
    <p:sldId id="286" r:id="rId6"/>
    <p:sldId id="288" r:id="rId7"/>
    <p:sldId id="292" r:id="rId8"/>
    <p:sldId id="289" r:id="rId9"/>
    <p:sldId id="291" r:id="rId10"/>
    <p:sldId id="290" r:id="rId11"/>
    <p:sldId id="297" r:id="rId12"/>
    <p:sldId id="296" r:id="rId13"/>
    <p:sldId id="295" r:id="rId14"/>
    <p:sldId id="294" r:id="rId15"/>
    <p:sldId id="300" r:id="rId16"/>
    <p:sldId id="299" r:id="rId17"/>
    <p:sldId id="298" r:id="rId18"/>
    <p:sldId id="301" r:id="rId19"/>
    <p:sldId id="303" r:id="rId20"/>
    <p:sldId id="302" r:id="rId21"/>
    <p:sldId id="304" r:id="rId22"/>
    <p:sldId id="29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ltVz67nyhgqd0DZTljGroA==" hashData="Cs1xTBZ/2LdVm0hFwwrQnxwHajvFsN7eDFXpMIpNIAu1bl3OWB2eIsAC6ebazb2+T+JzS32yrj/ZE40iU30+N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52093" autoAdjust="0"/>
  </p:normalViewPr>
  <p:slideViewPr>
    <p:cSldViewPr snapToGrid="0">
      <p:cViewPr varScale="1">
        <p:scale>
          <a:sx n="36" d="100"/>
          <a:sy n="36" d="100"/>
        </p:scale>
        <p:origin x="1844" y="32"/>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21/02/2019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21/02/2019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Law_enforcement_in_the_United_Kingdom" TargetMode="External"/><Relationship Id="rId7" Type="http://schemas.openxmlformats.org/officeDocument/2006/relationships/hyperlink" Target="https://en.wikipedia.org/wiki/National_Society_for_the_Prevention_of_Cruelty_to_Children"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s://en.wikipedia.org/wiki/National_Health_Service" TargetMode="External"/><Relationship Id="rId5" Type="http://schemas.openxmlformats.org/officeDocument/2006/relationships/hyperlink" Target="https://en.wikipedia.org/wiki/Local_government_in_the_United_Kingdom" TargetMode="External"/><Relationship Id="rId4" Type="http://schemas.openxmlformats.org/officeDocument/2006/relationships/hyperlink" Target="https://en.wikipedia.org/wiki/Social_work" TargetMode="Externa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en.wikipedia.org/wiki/Herbert_Laming,_Baron_Laming" TargetMode="External"/><Relationship Id="rId3" Type="http://schemas.openxmlformats.org/officeDocument/2006/relationships/hyperlink" Target="https://en.wikipedia.org/wiki/London_Borough_of_Haringey" TargetMode="External"/><Relationship Id="rId7" Type="http://schemas.openxmlformats.org/officeDocument/2006/relationships/hyperlink" Target="https://en.wikipedia.org/wiki/Death_of_Baby_P#cite_note-White-6"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en.wikipedia.org/wiki/Murder_of_Victoria_Climbi%C3%A9" TargetMode="External"/><Relationship Id="rId5" Type="http://schemas.openxmlformats.org/officeDocument/2006/relationships/hyperlink" Target="https://en.wikipedia.org/wiki/Child_welfare" TargetMode="External"/><Relationship Id="rId4" Type="http://schemas.openxmlformats.org/officeDocument/2006/relationships/hyperlink" Target="https://en.wikipedia.org/wiki/North_London"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By the end of this lesson, you will be able to:</a:t>
            </a:r>
          </a:p>
          <a:p>
            <a:endParaRPr lang="en-GB" sz="1100" dirty="0" smtClean="0">
              <a:latin typeface="Arial" panose="020B0604020202020204" pitchFamily="34" charset="0"/>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impact of the Victoria </a:t>
            </a:r>
            <a:r>
              <a:rPr lang="en-GB" sz="1100" kern="1200" dirty="0" err="1" smtClean="0">
                <a:solidFill>
                  <a:schemeClr val="tx1"/>
                </a:solidFill>
                <a:effectLst/>
                <a:latin typeface="Arial" panose="020B0604020202020204" pitchFamily="34" charset="0"/>
                <a:ea typeface="+mn-ea"/>
                <a:cs typeface="Arial" panose="020B0604020202020204" pitchFamily="34" charset="0"/>
              </a:rPr>
              <a:t>Climbie</a:t>
            </a:r>
            <a:r>
              <a:rPr lang="en-GB" sz="1100" kern="1200" dirty="0" smtClean="0">
                <a:solidFill>
                  <a:schemeClr val="tx1"/>
                </a:solidFill>
                <a:effectLst/>
                <a:latin typeface="Arial" panose="020B0604020202020204" pitchFamily="34" charset="0"/>
                <a:ea typeface="+mn-ea"/>
                <a:cs typeface="Arial" panose="020B0604020202020204" pitchFamily="34" charset="0"/>
              </a:rPr>
              <a:t> report recommendations on police procedures in relation to the protection of children.</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4 categories of child abuse and behaviours associated with the abuse.</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Outline</a:t>
            </a:r>
            <a:r>
              <a:rPr lang="en-GB" sz="1100" kern="1200" dirty="0" smtClean="0">
                <a:solidFill>
                  <a:schemeClr val="tx1"/>
                </a:solidFill>
                <a:effectLst/>
                <a:latin typeface="Arial" panose="020B0604020202020204" pitchFamily="34" charset="0"/>
                <a:ea typeface="+mn-ea"/>
                <a:cs typeface="Arial" panose="020B0604020202020204" pitchFamily="34" charset="0"/>
              </a:rPr>
              <a:t> key sections of legislation and relevant powers for investigating child abuse.</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Describe</a:t>
            </a:r>
            <a:r>
              <a:rPr lang="en-GB" sz="1100" kern="1200" dirty="0" smtClean="0">
                <a:solidFill>
                  <a:schemeClr val="tx1"/>
                </a:solidFill>
                <a:effectLst/>
                <a:latin typeface="Arial" panose="020B0604020202020204" pitchFamily="34" charset="0"/>
                <a:ea typeface="+mn-ea"/>
                <a:cs typeface="Arial" panose="020B0604020202020204" pitchFamily="34" charset="0"/>
              </a:rPr>
              <a:t> their role in safeguarding children and when they would need to consider removing a child under a Police Protection Order.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754822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1217"/>
              </a:spcAft>
            </a:pPr>
            <a:r>
              <a:rPr lang="en-GB" sz="1100" dirty="0" smtClean="0">
                <a:effectLst/>
                <a:latin typeface="Arial" panose="020B0604020202020204" pitchFamily="34" charset="0"/>
                <a:cs typeface="Arial" panose="020B0604020202020204" pitchFamily="34" charset="0"/>
              </a:rPr>
              <a:t>In 2000 </a:t>
            </a:r>
            <a:r>
              <a:rPr lang="en-GB" sz="1100" b="1" dirty="0" smtClean="0">
                <a:effectLst/>
                <a:latin typeface="Arial" panose="020B0604020202020204" pitchFamily="34" charset="0"/>
                <a:cs typeface="Arial" panose="020B0604020202020204" pitchFamily="34" charset="0"/>
              </a:rPr>
              <a:t>Victoria </a:t>
            </a:r>
            <a:r>
              <a:rPr lang="en-GB" sz="1100" b="1" dirty="0" err="1" smtClean="0">
                <a:effectLst/>
                <a:latin typeface="Arial" panose="020B0604020202020204" pitchFamily="34" charset="0"/>
                <a:cs typeface="Arial" panose="020B0604020202020204" pitchFamily="34" charset="0"/>
              </a:rPr>
              <a:t>Climbié</a:t>
            </a:r>
            <a:r>
              <a:rPr lang="en-GB" sz="1100" dirty="0" smtClean="0">
                <a:effectLst/>
                <a:latin typeface="Arial" panose="020B0604020202020204" pitchFamily="34" charset="0"/>
                <a:cs typeface="Arial" panose="020B0604020202020204" pitchFamily="34" charset="0"/>
              </a:rPr>
              <a:t> was tortured and murdered by her guardians..  She died on 25</a:t>
            </a:r>
            <a:r>
              <a:rPr lang="en-GB" sz="1100" baseline="30000" dirty="0" smtClean="0">
                <a:effectLst/>
                <a:latin typeface="Arial" panose="020B0604020202020204" pitchFamily="34" charset="0"/>
                <a:cs typeface="Arial" panose="020B0604020202020204" pitchFamily="34" charset="0"/>
              </a:rPr>
              <a:t>th</a:t>
            </a:r>
            <a:r>
              <a:rPr lang="en-GB" sz="1100" dirty="0" smtClean="0">
                <a:effectLst/>
                <a:latin typeface="Arial" panose="020B0604020202020204" pitchFamily="34" charset="0"/>
                <a:cs typeface="Arial" panose="020B0604020202020204" pitchFamily="34" charset="0"/>
              </a:rPr>
              <a:t> February 2000</a:t>
            </a:r>
          </a:p>
          <a:p>
            <a:pPr>
              <a:spcBef>
                <a:spcPts val="0"/>
              </a:spcBef>
              <a:spcAft>
                <a:spcPts val="1217"/>
              </a:spcAft>
            </a:pPr>
            <a:endParaRPr lang="en-GB" sz="1100" dirty="0" smtClean="0">
              <a:effectLst/>
              <a:latin typeface="Arial" panose="020B0604020202020204" pitchFamily="34" charset="0"/>
              <a:cs typeface="Arial" panose="020B0604020202020204" pitchFamily="34" charset="0"/>
            </a:endParaRPr>
          </a:p>
          <a:p>
            <a:pPr>
              <a:spcBef>
                <a:spcPts val="0"/>
              </a:spcBef>
              <a:spcAft>
                <a:spcPts val="1217"/>
              </a:spcAft>
            </a:pPr>
            <a:r>
              <a:rPr lang="en-GB" sz="1100" dirty="0" smtClean="0">
                <a:effectLst/>
                <a:latin typeface="Arial" panose="020B0604020202020204" pitchFamily="34" charset="0"/>
                <a:cs typeface="Arial" panose="020B0604020202020204" pitchFamily="34" charset="0"/>
              </a:rPr>
              <a:t>During the abuse, </a:t>
            </a:r>
            <a:r>
              <a:rPr lang="en-GB" sz="1100" dirty="0" err="1" smtClean="0">
                <a:effectLst/>
                <a:latin typeface="Arial" panose="020B0604020202020204" pitchFamily="34" charset="0"/>
                <a:cs typeface="Arial" panose="020B0604020202020204" pitchFamily="34" charset="0"/>
              </a:rPr>
              <a:t>Climbié</a:t>
            </a:r>
            <a:r>
              <a:rPr lang="en-GB" sz="1100" dirty="0" smtClean="0">
                <a:effectLst/>
                <a:latin typeface="Arial" panose="020B0604020202020204" pitchFamily="34" charset="0"/>
                <a:cs typeface="Arial" panose="020B0604020202020204" pitchFamily="34" charset="0"/>
              </a:rPr>
              <a:t> was burnt with cigarettes, tied up for periods of longer than 24 hours, and hit with bike chains, hammers and wires. Up to her death, the </a:t>
            </a:r>
            <a:r>
              <a:rPr lang="en-GB" sz="1100" dirty="0" smtClean="0">
                <a:effectLst/>
                <a:latin typeface="Arial" panose="020B0604020202020204" pitchFamily="34" charset="0"/>
                <a:cs typeface="Arial" panose="020B0604020202020204" pitchFamily="34" charset="0"/>
                <a:hlinkClick r:id="rId3" tooltip="Law enforcement in the United Kingdom"/>
              </a:rPr>
              <a:t>police</a:t>
            </a:r>
            <a:r>
              <a:rPr lang="en-GB" sz="1100" dirty="0" smtClean="0">
                <a:effectLst/>
                <a:latin typeface="Arial" panose="020B0604020202020204" pitchFamily="34" charset="0"/>
                <a:cs typeface="Arial" panose="020B0604020202020204" pitchFamily="34" charset="0"/>
              </a:rPr>
              <a:t>, the </a:t>
            </a:r>
            <a:r>
              <a:rPr lang="en-GB" sz="1100" dirty="0" smtClean="0">
                <a:effectLst/>
                <a:latin typeface="Arial" panose="020B0604020202020204" pitchFamily="34" charset="0"/>
                <a:cs typeface="Arial" panose="020B0604020202020204" pitchFamily="34" charset="0"/>
                <a:hlinkClick r:id="rId4" tooltip="Social work"/>
              </a:rPr>
              <a:t>social services</a:t>
            </a:r>
            <a:r>
              <a:rPr lang="en-GB" sz="1100" dirty="0" smtClean="0">
                <a:effectLst/>
                <a:latin typeface="Arial" panose="020B0604020202020204" pitchFamily="34" charset="0"/>
                <a:cs typeface="Arial" panose="020B0604020202020204" pitchFamily="34" charset="0"/>
              </a:rPr>
              <a:t> department of four </a:t>
            </a:r>
            <a:r>
              <a:rPr lang="en-GB" sz="1100" dirty="0" smtClean="0">
                <a:effectLst/>
                <a:latin typeface="Arial" panose="020B0604020202020204" pitchFamily="34" charset="0"/>
                <a:cs typeface="Arial" panose="020B0604020202020204" pitchFamily="34" charset="0"/>
                <a:hlinkClick r:id="rId5" tooltip="Local government in the United Kingdom"/>
              </a:rPr>
              <a:t>local authorities</a:t>
            </a:r>
            <a:r>
              <a:rPr lang="en-GB" sz="1100" dirty="0" smtClean="0">
                <a:effectLst/>
                <a:latin typeface="Arial" panose="020B0604020202020204" pitchFamily="34" charset="0"/>
                <a:cs typeface="Arial" panose="020B0604020202020204" pitchFamily="34" charset="0"/>
              </a:rPr>
              <a:t>, the </a:t>
            </a:r>
            <a:r>
              <a:rPr lang="en-GB" sz="1100" dirty="0" smtClean="0">
                <a:effectLst/>
                <a:latin typeface="Arial" panose="020B0604020202020204" pitchFamily="34" charset="0"/>
                <a:cs typeface="Arial" panose="020B0604020202020204" pitchFamily="34" charset="0"/>
                <a:hlinkClick r:id="rId6" tooltip="National Health Service"/>
              </a:rPr>
              <a:t>National Health Service</a:t>
            </a:r>
            <a:r>
              <a:rPr lang="en-GB" sz="1100" dirty="0" smtClean="0">
                <a:effectLst/>
                <a:latin typeface="Arial" panose="020B0604020202020204" pitchFamily="34" charset="0"/>
                <a:cs typeface="Arial" panose="020B0604020202020204" pitchFamily="34" charset="0"/>
              </a:rPr>
              <a:t>, the </a:t>
            </a:r>
            <a:r>
              <a:rPr lang="en-GB" sz="1100" dirty="0" smtClean="0">
                <a:effectLst/>
                <a:latin typeface="Arial" panose="020B0604020202020204" pitchFamily="34" charset="0"/>
                <a:cs typeface="Arial" panose="020B0604020202020204" pitchFamily="34" charset="0"/>
                <a:hlinkClick r:id="rId7" tooltip="National Society for the Prevention of Cruelty to Children"/>
              </a:rPr>
              <a:t>National Society for the Prevention of Cruelty to Children</a:t>
            </a:r>
            <a:r>
              <a:rPr lang="en-GB" sz="1100" dirty="0" smtClean="0">
                <a:effectLst/>
                <a:latin typeface="Arial" panose="020B0604020202020204" pitchFamily="34" charset="0"/>
                <a:cs typeface="Arial" panose="020B0604020202020204" pitchFamily="34" charset="0"/>
              </a:rPr>
              <a:t> (NSPCC), and local churches all had contact with her, and noted the signs of abuse. </a:t>
            </a:r>
          </a:p>
          <a:p>
            <a:pPr>
              <a:spcBef>
                <a:spcPts val="0"/>
              </a:spcBef>
              <a:spcAft>
                <a:spcPts val="1217"/>
              </a:spcAft>
            </a:pPr>
            <a:endParaRPr lang="en-GB" sz="1100" dirty="0" smtClean="0">
              <a:latin typeface="Arial" panose="020B0604020202020204" pitchFamily="34" charset="0"/>
              <a:cs typeface="Arial" panose="020B0604020202020204" pitchFamily="34" charset="0"/>
            </a:endParaRPr>
          </a:p>
          <a:p>
            <a:pPr>
              <a:spcBef>
                <a:spcPts val="0"/>
              </a:spcBef>
              <a:spcAft>
                <a:spcPts val="1217"/>
              </a:spcAft>
            </a:pPr>
            <a:r>
              <a:rPr lang="en-GB" sz="1100" dirty="0" smtClean="0">
                <a:latin typeface="Arial" panose="020B0604020202020204" pitchFamily="34" charset="0"/>
                <a:cs typeface="Arial" panose="020B0604020202020204" pitchFamily="34" charset="0"/>
              </a:rPr>
              <a:t>T</a:t>
            </a:r>
            <a:r>
              <a:rPr lang="en-GB" sz="1100" dirty="0" smtClean="0">
                <a:effectLst/>
                <a:latin typeface="Arial" panose="020B0604020202020204" pitchFamily="34" charset="0"/>
                <a:cs typeface="Arial" panose="020B0604020202020204" pitchFamily="34" charset="0"/>
              </a:rPr>
              <a:t>he judge in the trial following </a:t>
            </a:r>
            <a:r>
              <a:rPr lang="en-GB" sz="1100" dirty="0" err="1" smtClean="0">
                <a:effectLst/>
                <a:latin typeface="Arial" panose="020B0604020202020204" pitchFamily="34" charset="0"/>
                <a:cs typeface="Arial" panose="020B0604020202020204" pitchFamily="34" charset="0"/>
              </a:rPr>
              <a:t>Climbié's</a:t>
            </a:r>
            <a:r>
              <a:rPr lang="en-GB" sz="1100" dirty="0" smtClean="0">
                <a:effectLst/>
                <a:latin typeface="Arial" panose="020B0604020202020204" pitchFamily="34" charset="0"/>
                <a:cs typeface="Arial" panose="020B0604020202020204" pitchFamily="34" charset="0"/>
              </a:rPr>
              <a:t> death described as "blinding incompetence", all involved failed to properly investigate the case and little action was taken. </a:t>
            </a:r>
            <a:r>
              <a:rPr lang="en-GB" sz="1100" dirty="0" err="1" smtClean="0">
                <a:effectLst/>
                <a:latin typeface="Arial" panose="020B0604020202020204" pitchFamily="34" charset="0"/>
                <a:cs typeface="Arial" panose="020B0604020202020204" pitchFamily="34" charset="0"/>
              </a:rPr>
              <a:t>Kouao</a:t>
            </a:r>
            <a:r>
              <a:rPr lang="en-GB" sz="1100" dirty="0" smtClean="0">
                <a:effectLst/>
                <a:latin typeface="Arial" panose="020B0604020202020204" pitchFamily="34" charset="0"/>
                <a:cs typeface="Arial" panose="020B0604020202020204" pitchFamily="34" charset="0"/>
              </a:rPr>
              <a:t> and Manning were convicted of murder and sentenced to life imprisonment.</a:t>
            </a:r>
          </a:p>
          <a:p>
            <a:pPr>
              <a:spcBef>
                <a:spcPts val="0"/>
              </a:spcBef>
              <a:spcAft>
                <a:spcPts val="1217"/>
              </a:spcAft>
            </a:pPr>
            <a:endParaRPr lang="en-GB" altLang="en-US" sz="1100" dirty="0" smtClean="0">
              <a:latin typeface="Arial" panose="020B0604020202020204" pitchFamily="34" charset="0"/>
              <a:cs typeface="Arial" panose="020B0604020202020204" pitchFamily="34" charset="0"/>
            </a:endParaRPr>
          </a:p>
          <a:p>
            <a:pPr>
              <a:spcBef>
                <a:spcPts val="0"/>
              </a:spcBef>
              <a:spcAft>
                <a:spcPts val="1217"/>
              </a:spcAft>
            </a:pPr>
            <a:r>
              <a:rPr lang="en-GB" altLang="en-US" sz="1100" dirty="0" smtClean="0">
                <a:latin typeface="Arial" panose="020B0604020202020204" pitchFamily="34" charset="0"/>
                <a:cs typeface="Arial" panose="020B0604020202020204" pitchFamily="34" charset="0"/>
              </a:rPr>
              <a:t>Victoria’s death at the age of just nine years old highlighted the failings of a number of agencies, including the police, who were responsible for ensuring her care and welfare.</a:t>
            </a:r>
            <a:endParaRPr lang="en-US" altLang="en-US" sz="1100" dirty="0" smtClean="0">
              <a:latin typeface="Arial" panose="020B0604020202020204" pitchFamily="34" charset="0"/>
              <a:cs typeface="Arial" panose="020B0604020202020204" pitchFamily="34" charset="0"/>
            </a:endParaRPr>
          </a:p>
          <a:p>
            <a:pPr>
              <a:spcBef>
                <a:spcPts val="0"/>
              </a:spcBef>
              <a:spcAft>
                <a:spcPts val="1217"/>
              </a:spcAft>
            </a:pPr>
            <a:r>
              <a:rPr lang="en-US" altLang="en-US" sz="1100" dirty="0" smtClean="0">
                <a:latin typeface="Arial" panose="020B0604020202020204" pitchFamily="34" charset="0"/>
                <a:cs typeface="Arial" panose="020B0604020202020204" pitchFamily="34" charset="0"/>
              </a:rPr>
              <a:t>On 20 April 2001 Lord Laming was appointed to conduct an Independent Statutory Inquiry, into the circumstances leading to the death of Victoria and to make recommendations as to how such an event may be avoided in the future. The Report ran to over 400 pages.</a:t>
            </a:r>
            <a:endParaRPr lang="en-US" altLang="en-US" sz="1100" i="1" dirty="0" smtClean="0">
              <a:latin typeface="Arial" panose="020B0604020202020204" pitchFamily="34" charset="0"/>
              <a:cs typeface="Arial" panose="020B0604020202020204" pitchFamily="34" charset="0"/>
            </a:endParaRPr>
          </a:p>
          <a:p>
            <a:pPr>
              <a:spcBef>
                <a:spcPts val="0"/>
              </a:spcBef>
              <a:spcAft>
                <a:spcPts val="1217"/>
              </a:spcAft>
            </a:pPr>
            <a:endParaRPr lang="en-US" altLang="en-US" sz="1100" dirty="0" smtClean="0">
              <a:latin typeface="Arial" panose="020B0604020202020204" pitchFamily="34" charset="0"/>
              <a:cs typeface="Arial" panose="020B0604020202020204" pitchFamily="34" charset="0"/>
            </a:endParaRPr>
          </a:p>
          <a:p>
            <a:pPr>
              <a:spcBef>
                <a:spcPts val="0"/>
              </a:spcBef>
              <a:spcAft>
                <a:spcPts val="1217"/>
              </a:spcAft>
            </a:pPr>
            <a:r>
              <a:rPr lang="en-US" altLang="en-US" sz="1100" dirty="0" smtClean="0">
                <a:latin typeface="Arial" panose="020B0604020202020204" pitchFamily="34" charset="0"/>
                <a:cs typeface="Arial" panose="020B0604020202020204" pitchFamily="34" charset="0"/>
              </a:rPr>
              <a:t>As a result of the inquiry report Lord Laming made a number of recommendations that are directly aimed at the police. </a:t>
            </a:r>
          </a:p>
          <a:p>
            <a:pPr>
              <a:spcBef>
                <a:spcPts val="0"/>
              </a:spcBef>
              <a:spcAft>
                <a:spcPts val="1217"/>
              </a:spcAft>
            </a:pPr>
            <a:r>
              <a:rPr lang="en-US" altLang="en-US" sz="1100" b="1" i="1" dirty="0" smtClean="0">
                <a:latin typeface="Arial" panose="020B0604020202020204" pitchFamily="34" charset="0"/>
                <a:cs typeface="Arial" panose="020B0604020202020204" pitchFamily="34" charset="0"/>
              </a:rPr>
              <a:t>DISTRIBUTE HANDOUT</a:t>
            </a:r>
          </a:p>
          <a:p>
            <a:pPr>
              <a:spcBef>
                <a:spcPts val="0"/>
              </a:spcBef>
              <a:spcAft>
                <a:spcPts val="1217"/>
              </a:spcAft>
            </a:pPr>
            <a:endParaRPr lang="en-GB" sz="1100" dirty="0" smtClean="0">
              <a:latin typeface="Arial" panose="020B0604020202020204" pitchFamily="34" charset="0"/>
              <a:cs typeface="Arial" panose="020B0604020202020204" pitchFamily="34" charset="0"/>
            </a:endParaRPr>
          </a:p>
          <a:p>
            <a:pPr>
              <a:spcBef>
                <a:spcPts val="0"/>
              </a:spcBef>
              <a:spcAft>
                <a:spcPts val="1217"/>
              </a:spcAft>
            </a:pPr>
            <a:r>
              <a:rPr lang="en-GB" sz="1100" dirty="0" smtClean="0">
                <a:latin typeface="Arial" panose="020B0604020202020204" pitchFamily="34" charset="0"/>
                <a:cs typeface="Arial" panose="020B0604020202020204" pitchFamily="34" charset="0"/>
              </a:rPr>
              <a:t>Her death was largely responsible for the introduction of the Children Act 2004, a government database designed to hold information on all children in England (now defunct after closure by the government of 2010); and the creation of the Office of the Children's Commissioner.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886574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1217"/>
              </a:spcAft>
            </a:pPr>
            <a:r>
              <a:rPr lang="en-GB" sz="1100" b="1" dirty="0" smtClean="0">
                <a:latin typeface="Arial" panose="020B0604020202020204" pitchFamily="34" charset="0"/>
                <a:cs typeface="Arial" panose="020B0604020202020204" pitchFamily="34" charset="0"/>
              </a:rPr>
              <a:t>Peter Connelly</a:t>
            </a:r>
            <a:r>
              <a:rPr lang="en-GB" sz="1100" dirty="0" smtClean="0">
                <a:latin typeface="Arial" panose="020B0604020202020204" pitchFamily="34" charset="0"/>
                <a:cs typeface="Arial" panose="020B0604020202020204" pitchFamily="34" charset="0"/>
              </a:rPr>
              <a:t> (also known as </a:t>
            </a:r>
            <a:r>
              <a:rPr lang="en-GB" sz="1100" b="1" dirty="0" smtClean="0">
                <a:latin typeface="Arial" panose="020B0604020202020204" pitchFamily="34" charset="0"/>
                <a:cs typeface="Arial" panose="020B0604020202020204" pitchFamily="34" charset="0"/>
              </a:rPr>
              <a:t>Baby P</a:t>
            </a:r>
            <a:r>
              <a:rPr lang="en-GB" sz="1100" dirty="0" smtClean="0">
                <a:latin typeface="Arial" panose="020B0604020202020204" pitchFamily="34" charset="0"/>
                <a:cs typeface="Arial" panose="020B0604020202020204" pitchFamily="34" charset="0"/>
              </a:rPr>
              <a:t>) was a 17-month-old boy who died in London on 3</a:t>
            </a:r>
            <a:r>
              <a:rPr lang="en-GB" sz="1100" baseline="30000" dirty="0" smtClean="0">
                <a:latin typeface="Arial" panose="020B0604020202020204" pitchFamily="34" charset="0"/>
                <a:cs typeface="Arial" panose="020B0604020202020204" pitchFamily="34" charset="0"/>
              </a:rPr>
              <a:t>rd</a:t>
            </a:r>
            <a:r>
              <a:rPr lang="en-GB" sz="1100" dirty="0" smtClean="0">
                <a:latin typeface="Arial" panose="020B0604020202020204" pitchFamily="34" charset="0"/>
                <a:cs typeface="Arial" panose="020B0604020202020204" pitchFamily="34" charset="0"/>
              </a:rPr>
              <a:t> August 2007 after suffering more than fifty injuries over an eight-month period. </a:t>
            </a:r>
          </a:p>
          <a:p>
            <a:pPr>
              <a:spcBef>
                <a:spcPts val="0"/>
              </a:spcBef>
              <a:spcAft>
                <a:spcPts val="1217"/>
              </a:spcAft>
            </a:pPr>
            <a:endParaRPr lang="en-GB" sz="1100" dirty="0" smtClean="0">
              <a:latin typeface="Arial" panose="020B0604020202020204" pitchFamily="34" charset="0"/>
              <a:cs typeface="Arial" panose="020B0604020202020204" pitchFamily="34" charset="0"/>
            </a:endParaRPr>
          </a:p>
          <a:p>
            <a:pPr>
              <a:spcBef>
                <a:spcPts val="0"/>
              </a:spcBef>
              <a:spcAft>
                <a:spcPts val="1217"/>
              </a:spcAft>
            </a:pPr>
            <a:r>
              <a:rPr lang="en-GB" sz="1100" dirty="0" smtClean="0">
                <a:latin typeface="Arial" panose="020B0604020202020204" pitchFamily="34" charset="0"/>
                <a:cs typeface="Arial" panose="020B0604020202020204" pitchFamily="34" charset="0"/>
              </a:rPr>
              <a:t>The list of his injuries are:</a:t>
            </a:r>
          </a:p>
          <a:p>
            <a:pPr marL="171450" indent="-171450">
              <a:spcBef>
                <a:spcPts val="0"/>
              </a:spcBef>
              <a:spcAft>
                <a:spcPts val="1217"/>
              </a:spcAft>
              <a:buFont typeface="Arial" panose="020B0604020202020204" pitchFamily="34" charset="0"/>
              <a:buChar char="•"/>
            </a:pPr>
            <a:r>
              <a:rPr lang="en-GB" sz="1100" dirty="0" smtClean="0">
                <a:latin typeface="Arial" panose="020B0604020202020204" pitchFamily="34" charset="0"/>
                <a:cs typeface="Arial" panose="020B0604020202020204" pitchFamily="34" charset="0"/>
              </a:rPr>
              <a:t>Eight broken ribs and a broken back, with another area of bleeding around the spine at neck level. </a:t>
            </a:r>
          </a:p>
          <a:p>
            <a:pPr marL="171450" indent="-171450">
              <a:spcBef>
                <a:spcPts val="0"/>
              </a:spcBef>
              <a:spcAft>
                <a:spcPts val="1217"/>
              </a:spcAft>
              <a:buFont typeface="Arial" panose="020B0604020202020204" pitchFamily="34" charset="0"/>
              <a:buChar char="•"/>
            </a:pPr>
            <a:r>
              <a:rPr lang="en-GB" sz="1100" dirty="0" smtClean="0">
                <a:latin typeface="Arial" panose="020B0604020202020204" pitchFamily="34" charset="0"/>
                <a:cs typeface="Arial" panose="020B0604020202020204" pitchFamily="34" charset="0"/>
              </a:rPr>
              <a:t>Numerous bruises, cuts and abrasions, including a deep tear to his left ear lobe, which had been pulled away from his head. </a:t>
            </a:r>
          </a:p>
          <a:p>
            <a:pPr marL="171450" indent="-171450">
              <a:spcBef>
                <a:spcPts val="0"/>
              </a:spcBef>
              <a:spcAft>
                <a:spcPts val="1217"/>
              </a:spcAft>
              <a:buFont typeface="Arial" panose="020B0604020202020204" pitchFamily="34" charset="0"/>
              <a:buChar char="•"/>
            </a:pPr>
            <a:r>
              <a:rPr lang="en-GB" sz="1100" dirty="0" smtClean="0">
                <a:latin typeface="Arial" panose="020B0604020202020204" pitchFamily="34" charset="0"/>
                <a:cs typeface="Arial" panose="020B0604020202020204" pitchFamily="34" charset="0"/>
              </a:rPr>
              <a:t>Severe lacerations to the top of his head, including a large gouge which could have been caused by a dog bite. </a:t>
            </a:r>
          </a:p>
          <a:p>
            <a:pPr marL="171450" indent="-171450">
              <a:spcBef>
                <a:spcPts val="0"/>
              </a:spcBef>
              <a:spcAft>
                <a:spcPts val="1217"/>
              </a:spcAft>
              <a:buFont typeface="Arial" panose="020B0604020202020204" pitchFamily="34" charset="0"/>
              <a:buChar char="•"/>
            </a:pPr>
            <a:r>
              <a:rPr lang="en-GB" sz="1100" dirty="0" smtClean="0">
                <a:latin typeface="Arial" panose="020B0604020202020204" pitchFamily="34" charset="0"/>
                <a:cs typeface="Arial" panose="020B0604020202020204" pitchFamily="34" charset="0"/>
              </a:rPr>
              <a:t>Blackened finger- and toenails, with several nails missing; the middle finger of his right hand was without a nail and its tip was also missing, as if it had been sliced off. </a:t>
            </a:r>
          </a:p>
          <a:p>
            <a:pPr marL="171450" indent="-171450">
              <a:spcBef>
                <a:spcPts val="0"/>
              </a:spcBef>
              <a:spcAft>
                <a:spcPts val="1217"/>
              </a:spcAft>
              <a:buFont typeface="Arial" panose="020B0604020202020204" pitchFamily="34" charset="0"/>
              <a:buChar char="•"/>
            </a:pPr>
            <a:r>
              <a:rPr lang="en-GB" sz="1100" dirty="0" smtClean="0">
                <a:latin typeface="Arial" panose="020B0604020202020204" pitchFamily="34" charset="0"/>
                <a:cs typeface="Arial" panose="020B0604020202020204" pitchFamily="34" charset="0"/>
              </a:rPr>
              <a:t>A tear to his fraenulum, the strip of skin between the middle of the upper lip and the gum, which had partially healed. </a:t>
            </a:r>
          </a:p>
          <a:p>
            <a:pPr marL="171450" indent="-171450">
              <a:spcBef>
                <a:spcPts val="0"/>
              </a:spcBef>
              <a:spcAft>
                <a:spcPts val="1217"/>
              </a:spcAft>
              <a:buFont typeface="Arial" panose="020B0604020202020204" pitchFamily="34" charset="0"/>
              <a:buChar char="•"/>
            </a:pPr>
            <a:r>
              <a:rPr lang="en-GB" sz="1100" dirty="0" smtClean="0">
                <a:latin typeface="Arial" panose="020B0604020202020204" pitchFamily="34" charset="0"/>
                <a:cs typeface="Arial" panose="020B0604020202020204" pitchFamily="34" charset="0"/>
              </a:rPr>
              <a:t>One of his front teeth had also been knocked out and was found in his colon. He had swallowed it. </a:t>
            </a:r>
          </a:p>
          <a:p>
            <a:pPr>
              <a:spcBef>
                <a:spcPts val="0"/>
              </a:spcBef>
              <a:spcAft>
                <a:spcPts val="1217"/>
              </a:spcAft>
            </a:pPr>
            <a:endParaRPr lang="en-GB" sz="1100" dirty="0" smtClean="0">
              <a:latin typeface="Arial" panose="020B0604020202020204" pitchFamily="34" charset="0"/>
              <a:cs typeface="Arial" panose="020B0604020202020204" pitchFamily="34" charset="0"/>
            </a:endParaRPr>
          </a:p>
          <a:p>
            <a:pPr>
              <a:spcBef>
                <a:spcPts val="0"/>
              </a:spcBef>
              <a:spcAft>
                <a:spcPts val="1217"/>
              </a:spcAft>
            </a:pPr>
            <a:r>
              <a:rPr lang="en-GB" sz="1100" dirty="0" smtClean="0">
                <a:latin typeface="Arial" panose="020B0604020202020204" pitchFamily="34" charset="0"/>
                <a:cs typeface="Arial" panose="020B0604020202020204" pitchFamily="34" charset="0"/>
              </a:rPr>
              <a:t>The jury was not shown photographs of the child's actual injuries because it would be too upsetting but was shown computer generated images of his injuries. </a:t>
            </a:r>
          </a:p>
          <a:p>
            <a:pPr>
              <a:spcBef>
                <a:spcPts val="0"/>
              </a:spcBef>
              <a:spcAft>
                <a:spcPts val="1217"/>
              </a:spcAft>
            </a:pPr>
            <a:endParaRPr lang="en-GB" sz="1100" dirty="0" smtClean="0">
              <a:latin typeface="Arial" panose="020B0604020202020204" pitchFamily="34" charset="0"/>
              <a:cs typeface="Arial" panose="020B0604020202020204" pitchFamily="34" charset="0"/>
            </a:endParaRPr>
          </a:p>
          <a:p>
            <a:pPr>
              <a:spcBef>
                <a:spcPts val="0"/>
              </a:spcBef>
              <a:spcAft>
                <a:spcPts val="1217"/>
              </a:spcAft>
            </a:pPr>
            <a:r>
              <a:rPr lang="en-GB" sz="1100" dirty="0" smtClean="0">
                <a:latin typeface="Arial" panose="020B0604020202020204" pitchFamily="34" charset="0"/>
                <a:cs typeface="Arial" panose="020B0604020202020204" pitchFamily="34" charset="0"/>
              </a:rPr>
              <a:t>The case caused shock and concern among the public partly because of the magnitude of Peter's injuries, and partly because Peter had lived in the </a:t>
            </a:r>
            <a:r>
              <a:rPr lang="en-GB" sz="1100" dirty="0" smtClean="0">
                <a:latin typeface="Arial" panose="020B0604020202020204" pitchFamily="34" charset="0"/>
                <a:cs typeface="Arial" panose="020B0604020202020204" pitchFamily="34" charset="0"/>
                <a:hlinkClick r:id="rId3" tooltip="London Borough of Haringey"/>
              </a:rPr>
              <a:t>London Borough of Haringey</a:t>
            </a:r>
            <a:r>
              <a:rPr lang="en-GB" sz="110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hlinkClick r:id="rId4" tooltip="North London"/>
              </a:rPr>
              <a:t>North London</a:t>
            </a:r>
            <a:r>
              <a:rPr lang="en-GB" sz="1100" dirty="0" smtClean="0">
                <a:latin typeface="Arial" panose="020B0604020202020204" pitchFamily="34" charset="0"/>
                <a:cs typeface="Arial" panose="020B0604020202020204" pitchFamily="34" charset="0"/>
              </a:rPr>
              <a:t>, under the same </a:t>
            </a:r>
            <a:r>
              <a:rPr lang="en-GB" sz="1100" dirty="0" smtClean="0">
                <a:latin typeface="Arial" panose="020B0604020202020204" pitchFamily="34" charset="0"/>
                <a:cs typeface="Arial" panose="020B0604020202020204" pitchFamily="34" charset="0"/>
                <a:hlinkClick r:id="rId5" tooltip="Child welfare"/>
              </a:rPr>
              <a:t>child welfare</a:t>
            </a:r>
            <a:r>
              <a:rPr lang="en-GB" sz="1100" dirty="0" smtClean="0">
                <a:latin typeface="Arial" panose="020B0604020202020204" pitchFamily="34" charset="0"/>
                <a:cs typeface="Arial" panose="020B0604020202020204" pitchFamily="34" charset="0"/>
              </a:rPr>
              <a:t> authorities that had already failed seven years earlier in the case of </a:t>
            </a:r>
            <a:r>
              <a:rPr lang="en-GB" sz="1100" dirty="0" smtClean="0">
                <a:latin typeface="Arial" panose="020B0604020202020204" pitchFamily="34" charset="0"/>
                <a:cs typeface="Arial" panose="020B0604020202020204" pitchFamily="34" charset="0"/>
                <a:hlinkClick r:id="rId6" tooltip="Murder of Victoria Climbié"/>
              </a:rPr>
              <a:t>Victoria </a:t>
            </a:r>
            <a:r>
              <a:rPr lang="en-GB" sz="1100" dirty="0" err="1" smtClean="0">
                <a:latin typeface="Arial" panose="020B0604020202020204" pitchFamily="34" charset="0"/>
                <a:cs typeface="Arial" panose="020B0604020202020204" pitchFamily="34" charset="0"/>
                <a:hlinkClick r:id="rId6" tooltip="Murder of Victoria Climbié"/>
              </a:rPr>
              <a:t>Climbié</a:t>
            </a:r>
            <a:r>
              <a:rPr lang="en-GB" sz="1100" dirty="0" smtClean="0">
                <a:latin typeface="Arial" panose="020B0604020202020204" pitchFamily="34" charset="0"/>
                <a:cs typeface="Arial" panose="020B0604020202020204" pitchFamily="34" charset="0"/>
              </a:rPr>
              <a:t>.</a:t>
            </a:r>
            <a:r>
              <a:rPr lang="en-GB" sz="1100" baseline="30000" dirty="0" smtClean="0">
                <a:latin typeface="Arial" panose="020B0604020202020204" pitchFamily="34" charset="0"/>
                <a:cs typeface="Arial" panose="020B0604020202020204" pitchFamily="34" charset="0"/>
                <a:hlinkClick r:id="rId7"/>
              </a:rPr>
              <a:t>[</a:t>
            </a:r>
            <a:endParaRPr lang="en-GB" sz="1100" baseline="30000" dirty="0" smtClean="0">
              <a:latin typeface="Arial" panose="020B0604020202020204" pitchFamily="34" charset="0"/>
              <a:cs typeface="Arial" panose="020B0604020202020204" pitchFamily="34" charset="0"/>
            </a:endParaRPr>
          </a:p>
          <a:p>
            <a:pPr>
              <a:spcBef>
                <a:spcPts val="0"/>
              </a:spcBef>
              <a:spcAft>
                <a:spcPts val="1217"/>
              </a:spcAft>
            </a:pPr>
            <a:endParaRPr lang="en-GB" sz="1100" dirty="0" smtClean="0">
              <a:latin typeface="Arial" panose="020B0604020202020204" pitchFamily="34" charset="0"/>
              <a:cs typeface="Arial" panose="020B0604020202020204" pitchFamily="34" charset="0"/>
            </a:endParaRPr>
          </a:p>
          <a:p>
            <a:pPr>
              <a:spcBef>
                <a:spcPts val="0"/>
              </a:spcBef>
              <a:spcAft>
                <a:spcPts val="1217"/>
              </a:spcAft>
            </a:pPr>
            <a:r>
              <a:rPr lang="en-GB" sz="1100" dirty="0" smtClean="0">
                <a:latin typeface="Arial" panose="020B0604020202020204" pitchFamily="34" charset="0"/>
                <a:cs typeface="Arial" panose="020B0604020202020204" pitchFamily="34" charset="0"/>
              </a:rPr>
              <a:t>Another nationwide review was conducted by </a:t>
            </a:r>
            <a:r>
              <a:rPr lang="en-GB" sz="1100" dirty="0" smtClean="0">
                <a:latin typeface="Arial" panose="020B0604020202020204" pitchFamily="34" charset="0"/>
                <a:cs typeface="Arial" panose="020B0604020202020204" pitchFamily="34" charset="0"/>
                <a:hlinkClick r:id="rId8" tooltip="Herbert Laming, Baron Laming"/>
              </a:rPr>
              <a:t>Lord Laming</a:t>
            </a:r>
            <a:r>
              <a:rPr lang="en-GB" sz="1100" dirty="0" smtClean="0">
                <a:latin typeface="Arial" panose="020B0604020202020204" pitchFamily="34" charset="0"/>
                <a:cs typeface="Arial" panose="020B0604020202020204" pitchFamily="34" charset="0"/>
              </a:rPr>
              <a:t> into his own recommendations concerning Victoria </a:t>
            </a:r>
            <a:r>
              <a:rPr lang="en-GB" sz="1100" dirty="0" err="1" smtClean="0">
                <a:latin typeface="Arial" panose="020B0604020202020204" pitchFamily="34" charset="0"/>
                <a:cs typeface="Arial" panose="020B0604020202020204" pitchFamily="34" charset="0"/>
              </a:rPr>
              <a:t>Climbié's</a:t>
            </a:r>
            <a:r>
              <a:rPr lang="en-GB" sz="1100" dirty="0" smtClean="0">
                <a:latin typeface="Arial" panose="020B0604020202020204" pitchFamily="34" charset="0"/>
                <a:cs typeface="Arial" panose="020B0604020202020204" pitchFamily="34" charset="0"/>
              </a:rPr>
              <a:t> killing in 2000</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522849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rPr>
              <a:t>Whiteboard answers ... Recorded by trainer and placed into the four categories of abuse – summarised on following slides..</a:t>
            </a:r>
            <a:endParaRPr lang="en-US" altLang="en-US" sz="11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515068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rPr>
              <a:t>This definition comes from  - </a:t>
            </a:r>
            <a:r>
              <a:rPr lang="en-GB" altLang="en-US" sz="1100" dirty="0" err="1" smtClean="0">
                <a:latin typeface="Arial" panose="020B0604020202020204" pitchFamily="34" charset="0"/>
              </a:rPr>
              <a:t>Dept</a:t>
            </a:r>
            <a:r>
              <a:rPr lang="en-GB" altLang="en-US" sz="1100" dirty="0" smtClean="0">
                <a:latin typeface="Arial" panose="020B0604020202020204" pitchFamily="34" charset="0"/>
              </a:rPr>
              <a:t> for Education and Skills document ‘Working Together to Safeguard Children. A guide to inter agency working to safeguard and promote the welfare of children’ (2006)</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Once a child is born, neglect may involve a parent or carer failing to provide adequate food, clothing, medical aid, shelter - if having been unable to provide any of these, they have failed to take steps to procure them; </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It may involve seeing or hearing the ill treatment of another, serious bullying, causing children to feel frightened or in danger, or the exploitation or corruption of children</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For criminal neglect – must be evidence of ‘wilful’ (deliberate or reckless) as opposed to the issue of poor parenting or lack of knowledge.</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In all cases of actual or suspected abuse the immediate concern must be for ensuring the immediate safety of the child(</a:t>
            </a:r>
            <a:r>
              <a:rPr lang="en-GB" altLang="en-US" sz="1100" dirty="0" err="1" smtClean="0">
                <a:latin typeface="Arial" panose="020B0604020202020204" pitchFamily="34" charset="0"/>
              </a:rPr>
              <a:t>ren</a:t>
            </a:r>
            <a:r>
              <a:rPr lang="en-GB" altLang="en-US" sz="1100" dirty="0" smtClean="0">
                <a:latin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6773088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rPr>
              <a:t>Above definition is from - </a:t>
            </a:r>
            <a:r>
              <a:rPr lang="en-GB" altLang="en-US" sz="1100" dirty="0" err="1" smtClean="0">
                <a:latin typeface="Arial" panose="020B0604020202020204" pitchFamily="34" charset="0"/>
              </a:rPr>
              <a:t>Dept</a:t>
            </a:r>
            <a:r>
              <a:rPr lang="en-GB" altLang="en-US" sz="1100" dirty="0" smtClean="0">
                <a:latin typeface="Arial" panose="020B0604020202020204" pitchFamily="34" charset="0"/>
              </a:rPr>
              <a:t> for Education and Skills document ‘Working Together to Safeguard Children. A guide to inter agency working to safeguard and promote the welfare of children’ (2006)</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Physical harm may also be caused when a parent or carer fabricates or induces illness or deliberately causes ill health to a child in their care</a:t>
            </a:r>
          </a:p>
          <a:p>
            <a:pPr eaLnBrk="1" hangingPunct="1"/>
            <a:r>
              <a:rPr lang="en-GB" altLang="en-US" sz="1100" dirty="0" smtClean="0">
                <a:latin typeface="Arial" panose="020B0604020202020204" pitchFamily="34" charset="0"/>
              </a:rPr>
              <a:t>E.g. alcohol in a bottle to get child to sleep.</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Usually an urgent response is required to an allegation of physical abuse/non accidental injury (NAI)</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Although it may be easier to detect than other forms of child abuse, it presents similar difficulties to the investigator. There may be some visible mark or scar which makes it obvious that a child has been injured.  Unfortunately, what the mark does not generally prove is whether it was caused by an accident or an assault.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4067395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rPr>
              <a:t>Smacking for example.....person with parental control can raise the defence for common assault on a child. Any higher level of injury and this defence will not be applicable.</a:t>
            </a:r>
            <a:endParaRPr lang="en-US" altLang="en-US" sz="11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032153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rPr>
              <a:t>It may involve conveying to a child that they are worthless or unloved, inadequate or valued only in so far as they meet the needs of another person. It may involve causing children frequently to feel frightened or in danger, or the exploitation or corruption of children.</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Consider domestic abuse – cause children to feel frightened or in danger</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Age or developmentally inappropriate expectations imposed on a child</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All abuse carries a level of emotional abuse.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750716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rPr>
              <a:t>Covered in the sexual offences lesson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7288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rPr>
              <a:t>To prevent cases where both parents could blame each other and it was very difficult to prove offences </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Only applies to members of the victim’s household, who had frequent contact with the victim, and could therefore reasonably be expected to have been aware of a risk of serious physical harm to the victim, and to have protected the victim from such harm. </a:t>
            </a:r>
          </a:p>
          <a:p>
            <a:endParaRPr lang="en-GB" altLang="en-US" sz="1100" dirty="0" smtClean="0">
              <a:latin typeface="Arial" panose="020B0604020202020204" pitchFamily="34" charset="0"/>
            </a:endParaRPr>
          </a:p>
          <a:p>
            <a:r>
              <a:rPr lang="en-GB" altLang="en-US" sz="1100" dirty="0" smtClean="0">
                <a:latin typeface="Arial" panose="020B0604020202020204" pitchFamily="34" charset="0"/>
              </a:rPr>
              <a:t>Applies only to those who are 16 or over (unless they are the mother or father). Members of the household under 16 will not have a duty of care or be expected to take steps to prevent a victim coming to harm. </a:t>
            </a:r>
          </a:p>
          <a:p>
            <a:endParaRPr lang="en-GB" altLang="en-US" sz="1100" dirty="0" smtClean="0">
              <a:latin typeface="Arial" panose="020B0604020202020204" pitchFamily="34" charset="0"/>
            </a:endParaRPr>
          </a:p>
          <a:p>
            <a:r>
              <a:rPr lang="en-GB" altLang="en-US" sz="1100" dirty="0" smtClean="0">
                <a:solidFill>
                  <a:srgbClr val="FF0000"/>
                </a:solidFill>
                <a:latin typeface="Arial" panose="020B0604020202020204" pitchFamily="34" charset="0"/>
              </a:rPr>
              <a:t>Maximum penalty of 10 years for Causing or allowing serious physical harm.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31857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rPr>
              <a:t>It is also committed if a person </a:t>
            </a:r>
            <a:r>
              <a:rPr lang="en-GB" altLang="en-US" sz="1100" b="1" dirty="0" smtClean="0">
                <a:latin typeface="Arial" panose="020B0604020202020204" pitchFamily="34" charset="0"/>
              </a:rPr>
              <a:t>causes or procures</a:t>
            </a:r>
            <a:r>
              <a:rPr lang="en-GB" altLang="en-US" sz="1100" dirty="0" smtClean="0">
                <a:latin typeface="Arial" panose="020B0604020202020204" pitchFamily="34" charset="0"/>
              </a:rPr>
              <a:t> the child to be assaulted, ill-treated, neglected, abandoned or exposed in a manner</a:t>
            </a:r>
            <a:r>
              <a:rPr lang="en-GB" altLang="en-US" sz="1100" b="1" dirty="0" smtClean="0">
                <a:latin typeface="Arial" panose="020B0604020202020204" pitchFamily="34" charset="0"/>
              </a:rPr>
              <a:t> </a:t>
            </a:r>
            <a:r>
              <a:rPr lang="en-GB" altLang="en-US" sz="1100" dirty="0" smtClean="0">
                <a:latin typeface="Arial" panose="020B0604020202020204" pitchFamily="34" charset="0"/>
              </a:rPr>
              <a:t>likely to cause</a:t>
            </a:r>
            <a:r>
              <a:rPr lang="en-GB" altLang="en-US" sz="1100" b="1" dirty="0" smtClean="0">
                <a:latin typeface="Arial" panose="020B0604020202020204" pitchFamily="34" charset="0"/>
              </a:rPr>
              <a:t> </a:t>
            </a:r>
            <a:r>
              <a:rPr lang="en-GB" altLang="en-US" sz="1100" dirty="0" smtClean="0">
                <a:latin typeface="Arial" panose="020B0604020202020204" pitchFamily="34" charset="0"/>
              </a:rPr>
              <a:t>him unnecessary suffering or injury to health (including injury to or loss of sight , or hearing, or limb, or organ of the body, and any mental derangement).</a:t>
            </a:r>
          </a:p>
          <a:p>
            <a:pPr eaLnBrk="1" hangingPunct="1"/>
            <a:endParaRPr lang="en-GB" altLang="en-US" sz="1100" b="1" dirty="0" smtClean="0">
              <a:latin typeface="Arial" panose="020B0604020202020204" pitchFamily="34" charset="0"/>
            </a:endParaRPr>
          </a:p>
          <a:p>
            <a:pPr eaLnBrk="1" hangingPunct="1"/>
            <a:r>
              <a:rPr lang="en-GB" altLang="en-US" sz="1100" b="1" dirty="0" smtClean="0">
                <a:latin typeface="Arial" panose="020B0604020202020204" pitchFamily="34" charset="0"/>
              </a:rPr>
              <a:t>Causes</a:t>
            </a:r>
            <a:r>
              <a:rPr lang="en-GB" altLang="en-US" sz="1100" dirty="0" smtClean="0">
                <a:latin typeface="Arial" panose="020B0604020202020204" pitchFamily="34" charset="0"/>
              </a:rPr>
              <a:t> – to make someone do something – implies influence over a person. </a:t>
            </a:r>
          </a:p>
          <a:p>
            <a:pPr eaLnBrk="1" hangingPunct="1"/>
            <a:endParaRPr lang="en-GB" altLang="en-US" sz="1100" b="1" dirty="0" smtClean="0">
              <a:latin typeface="Arial" panose="020B0604020202020204" pitchFamily="34" charset="0"/>
            </a:endParaRPr>
          </a:p>
          <a:p>
            <a:pPr eaLnBrk="1" hangingPunct="1"/>
            <a:r>
              <a:rPr lang="en-GB" altLang="en-US" sz="1100" b="1" dirty="0" smtClean="0">
                <a:latin typeface="Arial" panose="020B0604020202020204" pitchFamily="34" charset="0"/>
              </a:rPr>
              <a:t>Procures</a:t>
            </a:r>
            <a:r>
              <a:rPr lang="en-GB" altLang="en-US" sz="1100" dirty="0" smtClean="0">
                <a:latin typeface="Arial" panose="020B0604020202020204" pitchFamily="34" charset="0"/>
              </a:rPr>
              <a:t> – to bring about by persuasion</a:t>
            </a:r>
          </a:p>
          <a:p>
            <a:pPr eaLnBrk="1" hangingPunct="1"/>
            <a:endParaRPr lang="en-GB" altLang="en-US" sz="1100" b="1" dirty="0" smtClean="0">
              <a:latin typeface="Arial" panose="020B0604020202020204" pitchFamily="34" charset="0"/>
            </a:endParaRPr>
          </a:p>
          <a:p>
            <a:pPr eaLnBrk="1" hangingPunct="1"/>
            <a:r>
              <a:rPr lang="en-GB" altLang="en-US" sz="1100" b="1" dirty="0" smtClean="0">
                <a:latin typeface="Arial" panose="020B0604020202020204" pitchFamily="34" charset="0"/>
              </a:rPr>
              <a:t>Responsibility</a:t>
            </a:r>
            <a:r>
              <a:rPr lang="en-GB" altLang="en-US" sz="1100" dirty="0" smtClean="0">
                <a:latin typeface="Arial" panose="020B0604020202020204" pitchFamily="34" charset="0"/>
              </a:rPr>
              <a:t> - The following person will be presumed to have responsibility for a child or young person:- </a:t>
            </a:r>
          </a:p>
          <a:p>
            <a:r>
              <a:rPr lang="en-GB" altLang="en-US" sz="1100" dirty="0" smtClean="0">
                <a:latin typeface="Arial" panose="020B0604020202020204" pitchFamily="34" charset="0"/>
              </a:rPr>
              <a:t>any person who has parental responsibility or are legally liable to maintain them (these persons will continue to have responsibility even if they do not have care of them)</a:t>
            </a:r>
            <a:r>
              <a:rPr lang="en-GB" altLang="en-US" sz="1100" b="1" dirty="0" smtClean="0">
                <a:latin typeface="Arial" panose="020B0604020202020204" pitchFamily="34" charset="0"/>
              </a:rPr>
              <a:t> and</a:t>
            </a:r>
            <a:r>
              <a:rPr lang="en-GB" altLang="en-US" sz="1100" dirty="0" smtClean="0">
                <a:latin typeface="Arial" panose="020B0604020202020204" pitchFamily="34" charset="0"/>
              </a:rPr>
              <a:t> any person who has care of the child – such as babysitters</a:t>
            </a:r>
          </a:p>
          <a:p>
            <a:endParaRPr lang="en-GB" altLang="en-US" sz="1100" b="1" dirty="0" smtClean="0">
              <a:latin typeface="Arial" panose="020B0604020202020204" pitchFamily="34" charset="0"/>
            </a:endParaRPr>
          </a:p>
          <a:p>
            <a:r>
              <a:rPr lang="en-GB" altLang="en-US" sz="1100" b="1" dirty="0" smtClean="0">
                <a:latin typeface="Arial" panose="020B0604020202020204" pitchFamily="34" charset="0"/>
              </a:rPr>
              <a:t>Q:  “A</a:t>
            </a:r>
            <a:r>
              <a:rPr lang="en-GB" altLang="en-US" sz="1100" dirty="0" smtClean="0">
                <a:latin typeface="Arial" panose="020B0604020202020204" pitchFamily="34" charset="0"/>
              </a:rPr>
              <a:t> </a:t>
            </a:r>
            <a:r>
              <a:rPr lang="en-GB" altLang="en-US" sz="1100" b="1" dirty="0" smtClean="0">
                <a:latin typeface="Arial" panose="020B0604020202020204" pitchFamily="34" charset="0"/>
              </a:rPr>
              <a:t>child is left with a 14yr old babysitter, if something happens whilst parents are out who is responsible? Who commits the offence?”</a:t>
            </a:r>
          </a:p>
          <a:p>
            <a:r>
              <a:rPr lang="en-GB" altLang="en-US" sz="1100" i="1" u="sng" dirty="0" smtClean="0">
                <a:latin typeface="Arial" panose="020B0604020202020204" pitchFamily="34" charset="0"/>
              </a:rPr>
              <a:t>The Parents - The babysitter is under 16yrs.</a:t>
            </a:r>
            <a:endParaRPr lang="en-US" altLang="en-US" sz="1100" i="1" u="sng" dirty="0" smtClean="0">
              <a:latin typeface="Arial" panose="020B0604020202020204" pitchFamily="34" charset="0"/>
            </a:endParaRPr>
          </a:p>
          <a:p>
            <a:pPr eaLnBrk="1" hangingPunct="1"/>
            <a:endParaRPr lang="en-GB" altLang="en-US" sz="1100" b="1" dirty="0" smtClean="0">
              <a:latin typeface="Arial" panose="020B0604020202020204" pitchFamily="34" charset="0"/>
            </a:endParaRPr>
          </a:p>
          <a:p>
            <a:pPr eaLnBrk="1" hangingPunct="1"/>
            <a:r>
              <a:rPr lang="en-GB" altLang="en-US" sz="1100" b="1" dirty="0" smtClean="0">
                <a:latin typeface="Arial" panose="020B0604020202020204" pitchFamily="34" charset="0"/>
              </a:rPr>
              <a:t>Wilfully</a:t>
            </a:r>
            <a:r>
              <a:rPr lang="en-GB" altLang="en-US" sz="1100" dirty="0" smtClean="0">
                <a:latin typeface="Arial" panose="020B0604020202020204" pitchFamily="34" charset="0"/>
              </a:rPr>
              <a:t> – deliberate, knowingly</a:t>
            </a:r>
          </a:p>
          <a:p>
            <a:pPr eaLnBrk="1" hangingPunct="1"/>
            <a:endParaRPr lang="en-GB" altLang="en-US" sz="1100" b="1" dirty="0" smtClean="0">
              <a:latin typeface="Arial" panose="020B0604020202020204" pitchFamily="34" charset="0"/>
            </a:endParaRPr>
          </a:p>
          <a:p>
            <a:pPr eaLnBrk="1" hangingPunct="1"/>
            <a:r>
              <a:rPr lang="en-GB" altLang="en-US" sz="1100" b="1" dirty="0" smtClean="0">
                <a:latin typeface="Arial" panose="020B0604020202020204" pitchFamily="34" charset="0"/>
              </a:rPr>
              <a:t>Assaults</a:t>
            </a:r>
            <a:r>
              <a:rPr lang="en-GB" altLang="en-US" sz="1100" dirty="0" smtClean="0">
                <a:latin typeface="Arial" panose="020B0604020202020204" pitchFamily="34" charset="0"/>
              </a:rPr>
              <a:t> - From 15 Jan 2005 Sec 58 Children Act 2004 introduced a new provision under which ‘the battery of a child cannot be justified on the ground that it is reasonable punishment’. The same Act removed the provision of section 1(7) which allowed parents and other carers to administer punishment.</a:t>
            </a:r>
          </a:p>
          <a:p>
            <a:pPr eaLnBrk="1" hangingPunct="1"/>
            <a:endParaRPr lang="en-GB" altLang="en-US" sz="1100" b="1" dirty="0" smtClean="0">
              <a:latin typeface="Arial" panose="020B0604020202020204" pitchFamily="34" charset="0"/>
            </a:endParaRPr>
          </a:p>
          <a:p>
            <a:pPr eaLnBrk="1" hangingPunct="1"/>
            <a:r>
              <a:rPr lang="en-GB" altLang="en-US" sz="1100" b="1" dirty="0" smtClean="0">
                <a:latin typeface="Arial" panose="020B0604020202020204" pitchFamily="34" charset="0"/>
              </a:rPr>
              <a:t>Ill – treats</a:t>
            </a:r>
            <a:r>
              <a:rPr lang="en-GB" altLang="en-US" sz="1100" dirty="0" smtClean="0">
                <a:latin typeface="Arial" panose="020B0604020202020204" pitchFamily="34" charset="0"/>
              </a:rPr>
              <a:t> - usually an ongoing situation as opposed to one off includes bullying, frightening </a:t>
            </a:r>
            <a:r>
              <a:rPr lang="en-GB" altLang="en-US" sz="1100" dirty="0" err="1" smtClean="0">
                <a:latin typeface="Arial" panose="020B0604020202020204" pitchFamily="34" charset="0"/>
              </a:rPr>
              <a:t>eg</a:t>
            </a:r>
            <a:r>
              <a:rPr lang="en-GB" altLang="en-US" sz="1100" dirty="0" smtClean="0">
                <a:latin typeface="Arial" panose="020B0604020202020204" pitchFamily="34" charset="0"/>
              </a:rPr>
              <a:t> locked in a dark room </a:t>
            </a:r>
          </a:p>
          <a:p>
            <a:pPr eaLnBrk="1" hangingPunct="1"/>
            <a:endParaRPr lang="en-GB" altLang="en-US" sz="1100" b="1" dirty="0" smtClean="0">
              <a:latin typeface="Arial" panose="020B0604020202020204" pitchFamily="34" charset="0"/>
            </a:endParaRPr>
          </a:p>
          <a:p>
            <a:pPr eaLnBrk="1" hangingPunct="1"/>
            <a:r>
              <a:rPr lang="en-GB" altLang="en-US" sz="1100" b="1" dirty="0" smtClean="0">
                <a:latin typeface="Arial" panose="020B0604020202020204" pitchFamily="34" charset="0"/>
              </a:rPr>
              <a:t>Neglects</a:t>
            </a:r>
            <a:r>
              <a:rPr lang="en-GB" altLang="en-US" sz="1100" dirty="0" smtClean="0">
                <a:latin typeface="Arial" panose="020B0604020202020204" pitchFamily="34" charset="0"/>
              </a:rPr>
              <a:t> – lack of food, lack of medical care, inappropriate clothing, not sent to school </a:t>
            </a:r>
            <a:r>
              <a:rPr lang="en-GB" altLang="en-US" sz="1100" dirty="0" err="1" smtClean="0">
                <a:latin typeface="Arial" panose="020B0604020202020204" pitchFamily="34" charset="0"/>
              </a:rPr>
              <a:t>etc</a:t>
            </a:r>
            <a:endParaRPr lang="en-GB" altLang="en-US" sz="1100" dirty="0" smtClean="0">
              <a:latin typeface="Arial" panose="020B0604020202020204" pitchFamily="34" charset="0"/>
            </a:endParaRPr>
          </a:p>
          <a:p>
            <a:pPr eaLnBrk="1" hangingPunct="1"/>
            <a:endParaRPr lang="en-GB" altLang="en-US" sz="1100" b="1" dirty="0" smtClean="0">
              <a:latin typeface="Arial" panose="020B0604020202020204" pitchFamily="34" charset="0"/>
            </a:endParaRPr>
          </a:p>
          <a:p>
            <a:pPr eaLnBrk="1" hangingPunct="1"/>
            <a:r>
              <a:rPr lang="en-GB" altLang="en-US" sz="1100" b="1" dirty="0" smtClean="0">
                <a:latin typeface="Arial" panose="020B0604020202020204" pitchFamily="34" charset="0"/>
              </a:rPr>
              <a:t>Abandons</a:t>
            </a:r>
            <a:r>
              <a:rPr lang="en-GB" altLang="en-US" sz="1100" dirty="0" smtClean="0">
                <a:latin typeface="Arial" panose="020B0604020202020204" pitchFamily="34" charset="0"/>
              </a:rPr>
              <a:t> – home alone</a:t>
            </a:r>
          </a:p>
          <a:p>
            <a:pPr eaLnBrk="1" hangingPunct="1"/>
            <a:endParaRPr lang="en-GB" altLang="en-US" sz="1100" b="1" dirty="0" smtClean="0">
              <a:latin typeface="Arial" panose="020B0604020202020204" pitchFamily="34" charset="0"/>
            </a:endParaRPr>
          </a:p>
          <a:p>
            <a:pPr eaLnBrk="1" hangingPunct="1"/>
            <a:r>
              <a:rPr lang="en-GB" altLang="en-US" sz="1100" b="1" dirty="0" smtClean="0">
                <a:latin typeface="Arial" panose="020B0604020202020204" pitchFamily="34" charset="0"/>
              </a:rPr>
              <a:t>Exposes</a:t>
            </a:r>
            <a:r>
              <a:rPr lang="en-GB" altLang="en-US" sz="1100" dirty="0" smtClean="0">
                <a:latin typeface="Arial" panose="020B0604020202020204" pitchFamily="34" charset="0"/>
              </a:rPr>
              <a:t> – no fire guard, allowing small child to wander streets, smoking</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6171738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b="1" dirty="0" smtClean="0">
                <a:latin typeface="Arial" panose="020B0604020202020204" pitchFamily="34" charset="0"/>
              </a:rPr>
              <a:t>Activity 2: </a:t>
            </a:r>
            <a:endParaRPr lang="en-GB" altLang="en-US" dirty="0" smtClean="0">
              <a:latin typeface="Arial" panose="020B0604020202020204" pitchFamily="34" charset="0"/>
            </a:endParaRPr>
          </a:p>
          <a:p>
            <a:pPr eaLnBrk="1" hangingPunct="1"/>
            <a:endParaRPr lang="en-GB" altLang="en-US" dirty="0" smtClean="0">
              <a:latin typeface="Arial" panose="020B0604020202020204" pitchFamily="34" charset="0"/>
            </a:endParaRPr>
          </a:p>
          <a:p>
            <a:pPr eaLnBrk="1" hangingPunct="1"/>
            <a:r>
              <a:rPr lang="en-GB" altLang="en-US" dirty="0" smtClean="0">
                <a:latin typeface="Arial" panose="020B0604020202020204" pitchFamily="34" charset="0"/>
              </a:rPr>
              <a:t>Domestic abuse situations - In many cases the offender will be the person removed from the home - this would remove the risk to the child and therefore Police Protection would not be appropriate.</a:t>
            </a:r>
          </a:p>
          <a:p>
            <a:pPr eaLnBrk="1" hangingPunct="1"/>
            <a:r>
              <a:rPr lang="en-GB" altLang="en-US" dirty="0" smtClean="0">
                <a:latin typeface="Arial" panose="020B0604020202020204" pitchFamily="34" charset="0"/>
              </a:rPr>
              <a:t>Missing from home</a:t>
            </a:r>
          </a:p>
          <a:p>
            <a:pPr eaLnBrk="1" hangingPunct="1"/>
            <a:r>
              <a:rPr lang="en-GB" altLang="en-US" dirty="0" smtClean="0">
                <a:latin typeface="Arial" panose="020B0604020202020204" pitchFamily="34" charset="0"/>
              </a:rPr>
              <a:t>Children may also be at risk by being left alone at home</a:t>
            </a:r>
          </a:p>
          <a:p>
            <a:pPr eaLnBrk="1" hangingPunct="1"/>
            <a:r>
              <a:rPr lang="en-GB" altLang="en-US" dirty="0" smtClean="0">
                <a:latin typeface="Arial" panose="020B0604020202020204" pitchFamily="34" charset="0"/>
              </a:rPr>
              <a:t>Routine patrol</a:t>
            </a:r>
          </a:p>
          <a:p>
            <a:pPr eaLnBrk="1" hangingPunct="1"/>
            <a:r>
              <a:rPr lang="en-GB" altLang="en-US" dirty="0" smtClean="0">
                <a:latin typeface="Arial" panose="020B0604020202020204" pitchFamily="34" charset="0"/>
              </a:rPr>
              <a:t>Routine calls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4365278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rPr>
              <a:t>Section 46 provides the power to take children into police protection</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Child is a person under 18yrs </a:t>
            </a:r>
            <a:r>
              <a:rPr lang="en-GB" altLang="en-US" sz="1100" dirty="0" err="1" smtClean="0">
                <a:latin typeface="Arial" panose="020B0604020202020204" pitchFamily="34" charset="0"/>
              </a:rPr>
              <a:t>ie</a:t>
            </a:r>
            <a:r>
              <a:rPr lang="en-GB" altLang="en-US" sz="1100" dirty="0" smtClean="0">
                <a:latin typeface="Arial" panose="020B0604020202020204" pitchFamily="34" charset="0"/>
              </a:rPr>
              <a:t> 17 and under.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28761005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0"/>
              </a:spcBef>
              <a:spcAft>
                <a:spcPts val="1200"/>
              </a:spcAft>
            </a:pPr>
            <a:r>
              <a:rPr lang="en-GB" altLang="en-US" sz="1100" dirty="0" smtClean="0">
                <a:latin typeface="Arial" panose="020B0604020202020204" pitchFamily="34" charset="0"/>
              </a:rPr>
              <a:t>Suitable Accommodation usually means local authority accommodation, registered children s home or foster care but not a police station </a:t>
            </a:r>
          </a:p>
          <a:p>
            <a:pPr eaLnBrk="1" hangingPunct="1">
              <a:spcBef>
                <a:spcPts val="0"/>
              </a:spcBef>
              <a:spcAft>
                <a:spcPts val="1200"/>
              </a:spcAft>
            </a:pPr>
            <a:endParaRPr lang="en-GB" altLang="en-US" sz="1100" dirty="0" smtClean="0">
              <a:latin typeface="Arial" panose="020B0604020202020204" pitchFamily="34" charset="0"/>
            </a:endParaRPr>
          </a:p>
          <a:p>
            <a:pPr eaLnBrk="1" hangingPunct="1">
              <a:spcBef>
                <a:spcPts val="0"/>
              </a:spcBef>
              <a:spcAft>
                <a:spcPts val="1200"/>
              </a:spcAft>
            </a:pPr>
            <a:r>
              <a:rPr lang="en-GB" altLang="en-US" sz="1100" dirty="0" smtClean="0">
                <a:latin typeface="Arial" panose="020B0604020202020204" pitchFamily="34" charset="0"/>
              </a:rPr>
              <a:t>Only use police station in exceptional circumstances (such as lack of immediately avail local </a:t>
            </a:r>
            <a:r>
              <a:rPr lang="en-GB" altLang="en-US" sz="1100" dirty="0" err="1" smtClean="0">
                <a:latin typeface="Arial" panose="020B0604020202020204" pitchFamily="34" charset="0"/>
              </a:rPr>
              <a:t>auth</a:t>
            </a:r>
            <a:r>
              <a:rPr lang="en-GB" altLang="en-US" sz="1100" dirty="0" smtClean="0">
                <a:latin typeface="Arial" panose="020B0604020202020204" pitchFamily="34" charset="0"/>
              </a:rPr>
              <a:t> accommodation) and only for a short time</a:t>
            </a:r>
          </a:p>
          <a:p>
            <a:pPr eaLnBrk="1" hangingPunct="1">
              <a:spcBef>
                <a:spcPts val="0"/>
              </a:spcBef>
              <a:spcAft>
                <a:spcPts val="1200"/>
              </a:spcAft>
            </a:pPr>
            <a:endParaRPr lang="en-GB" altLang="en-US" sz="1100" dirty="0" smtClean="0">
              <a:latin typeface="Arial" panose="020B0604020202020204" pitchFamily="34" charset="0"/>
            </a:endParaRPr>
          </a:p>
          <a:p>
            <a:pPr eaLnBrk="1" hangingPunct="1">
              <a:spcBef>
                <a:spcPts val="0"/>
              </a:spcBef>
              <a:spcAft>
                <a:spcPts val="1200"/>
              </a:spcAft>
            </a:pPr>
            <a:r>
              <a:rPr lang="en-GB" altLang="en-US" sz="1100" dirty="0" smtClean="0">
                <a:latin typeface="Arial" panose="020B0604020202020204" pitchFamily="34" charset="0"/>
              </a:rPr>
              <a:t>Relatives or carers and any residents at their address need to have ID verified. Checks should be made including PNC, sex offenders register, child protection register, </a:t>
            </a:r>
            <a:r>
              <a:rPr lang="en-GB" altLang="en-US" sz="1100" dirty="0" err="1" smtClean="0">
                <a:latin typeface="Arial" panose="020B0604020202020204" pitchFamily="34" charset="0"/>
              </a:rPr>
              <a:t>ViSOR</a:t>
            </a:r>
            <a:r>
              <a:rPr lang="en-GB" altLang="en-US" sz="1100" dirty="0" smtClean="0">
                <a:latin typeface="Arial" panose="020B0604020202020204" pitchFamily="34" charset="0"/>
              </a:rPr>
              <a:t> ( violent and sex offenders register) Social Services should also make checks. </a:t>
            </a:r>
          </a:p>
          <a:p>
            <a:pPr eaLnBrk="1" hangingPunct="1">
              <a:spcBef>
                <a:spcPts val="0"/>
              </a:spcBef>
              <a:spcAft>
                <a:spcPts val="1200"/>
              </a:spcAft>
            </a:pPr>
            <a:endParaRPr lang="en-GB" altLang="en-US" sz="1100" dirty="0" smtClean="0">
              <a:latin typeface="Arial" panose="020B0604020202020204" pitchFamily="34" charset="0"/>
            </a:endParaRPr>
          </a:p>
          <a:p>
            <a:pPr eaLnBrk="1" hangingPunct="1">
              <a:spcBef>
                <a:spcPts val="0"/>
              </a:spcBef>
              <a:spcAft>
                <a:spcPts val="1200"/>
              </a:spcAft>
            </a:pPr>
            <a:r>
              <a:rPr lang="en-GB" altLang="en-US" sz="1100" dirty="0" smtClean="0">
                <a:latin typeface="Arial" panose="020B0604020202020204" pitchFamily="34" charset="0"/>
              </a:rPr>
              <a:t>Police station should have suitable room – safe &amp; comfortable where child could be taken – needs access to suitable play materials, food, drink, toilet, washroom, nappy changing – some forces have ‘on call’ registered child minders</a:t>
            </a:r>
          </a:p>
          <a:p>
            <a:pPr eaLnBrk="1" hangingPunct="1">
              <a:spcBef>
                <a:spcPts val="0"/>
              </a:spcBef>
              <a:spcAft>
                <a:spcPts val="1200"/>
              </a:spcAft>
            </a:pPr>
            <a:endParaRPr lang="en-GB" altLang="en-US" sz="1100" dirty="0" smtClean="0">
              <a:latin typeface="Arial" panose="020B0604020202020204" pitchFamily="34" charset="0"/>
            </a:endParaRPr>
          </a:p>
          <a:p>
            <a:pPr eaLnBrk="1" hangingPunct="1">
              <a:spcBef>
                <a:spcPts val="0"/>
              </a:spcBef>
              <a:spcAft>
                <a:spcPts val="1200"/>
              </a:spcAft>
            </a:pPr>
            <a:r>
              <a:rPr lang="en-GB" altLang="en-US" sz="1100" dirty="0" smtClean="0">
                <a:latin typeface="Arial" panose="020B0604020202020204" pitchFamily="34" charset="0"/>
              </a:rPr>
              <a:t>This is referred to as a Police Protection Order (or PPO) – an emergency power – only used in exceptional circumstances where there is insufficient time to </a:t>
            </a:r>
            <a:r>
              <a:rPr lang="en-GB" altLang="en-US" sz="1100" dirty="0" err="1" smtClean="0">
                <a:latin typeface="Arial" panose="020B0604020202020204" pitchFamily="34" charset="0"/>
              </a:rPr>
              <a:t>liase</a:t>
            </a:r>
            <a:r>
              <a:rPr lang="en-GB" altLang="en-US" sz="1100" dirty="0" smtClean="0">
                <a:latin typeface="Arial" panose="020B0604020202020204" pitchFamily="34" charset="0"/>
              </a:rPr>
              <a:t> with social services and seek a EPO or for reasons relating to the immediate safety of the child. Before a police power of protection seek advice from child protection unit or if this not possible –inform them ASAP.</a:t>
            </a:r>
          </a:p>
          <a:p>
            <a:pPr eaLnBrk="1" hangingPunct="1">
              <a:spcBef>
                <a:spcPts val="0"/>
              </a:spcBef>
              <a:spcAft>
                <a:spcPts val="1200"/>
              </a:spcAft>
            </a:pPr>
            <a:endParaRPr lang="en-GB" altLang="en-US" sz="1100" dirty="0" smtClean="0">
              <a:latin typeface="Arial" panose="020B0604020202020204" pitchFamily="34" charset="0"/>
            </a:endParaRPr>
          </a:p>
          <a:p>
            <a:pPr eaLnBrk="1" hangingPunct="1">
              <a:spcBef>
                <a:spcPts val="0"/>
              </a:spcBef>
              <a:spcAft>
                <a:spcPts val="1200"/>
              </a:spcAft>
            </a:pPr>
            <a:r>
              <a:rPr lang="en-GB" altLang="en-US" sz="1100" dirty="0" smtClean="0">
                <a:latin typeface="Arial" panose="020B0604020202020204" pitchFamily="34" charset="0"/>
              </a:rPr>
              <a:t>Complete form PPD1</a:t>
            </a:r>
          </a:p>
          <a:p>
            <a:pPr eaLnBrk="1" hangingPunct="1">
              <a:spcBef>
                <a:spcPts val="0"/>
              </a:spcBef>
              <a:spcAft>
                <a:spcPts val="1200"/>
              </a:spcAft>
            </a:pPr>
            <a:endParaRPr lang="en-GB" altLang="en-US" sz="1100" dirty="0" smtClean="0">
              <a:latin typeface="Arial" panose="020B0604020202020204" pitchFamily="34" charset="0"/>
            </a:endParaRPr>
          </a:p>
          <a:p>
            <a:pPr eaLnBrk="1" hangingPunct="1">
              <a:spcBef>
                <a:spcPts val="0"/>
              </a:spcBef>
              <a:spcAft>
                <a:spcPts val="1200"/>
              </a:spcAft>
            </a:pPr>
            <a:r>
              <a:rPr lang="en-GB" altLang="en-US" sz="1100" dirty="0" smtClean="0">
                <a:latin typeface="Arial" panose="020B0604020202020204" pitchFamily="34" charset="0"/>
              </a:rPr>
              <a:t>You may need to consider the possibility of bruising/injuries being hidden by clothing.  </a:t>
            </a:r>
            <a:r>
              <a:rPr lang="en-GB" altLang="en-US" sz="1100" b="1" dirty="0" smtClean="0">
                <a:latin typeface="Arial" panose="020B0604020202020204" pitchFamily="34" charset="0"/>
              </a:rPr>
              <a:t>Consent must be given</a:t>
            </a:r>
            <a:r>
              <a:rPr lang="en-GB" altLang="en-US" sz="1100" dirty="0" smtClean="0">
                <a:latin typeface="Arial" panose="020B0604020202020204" pitchFamily="34" charset="0"/>
              </a:rPr>
              <a:t> by the parent/carer (and the child if old enough to understand) before clothing is removed.</a:t>
            </a:r>
          </a:p>
          <a:p>
            <a:pPr eaLnBrk="1" hangingPunct="1">
              <a:spcBef>
                <a:spcPts val="0"/>
              </a:spcBef>
              <a:spcAft>
                <a:spcPts val="1200"/>
              </a:spcAft>
            </a:pPr>
            <a:endParaRPr lang="en-GB" altLang="en-US" sz="1100" dirty="0" smtClean="0">
              <a:latin typeface="Arial" panose="020B0604020202020204" pitchFamily="34" charset="0"/>
            </a:endParaRPr>
          </a:p>
          <a:p>
            <a:pPr eaLnBrk="1" hangingPunct="1">
              <a:spcBef>
                <a:spcPts val="0"/>
              </a:spcBef>
              <a:spcAft>
                <a:spcPts val="1200"/>
              </a:spcAft>
            </a:pPr>
            <a:r>
              <a:rPr lang="en-GB" altLang="en-US" sz="1100" dirty="0" smtClean="0">
                <a:latin typeface="Arial" panose="020B0604020202020204" pitchFamily="34" charset="0"/>
              </a:rPr>
              <a:t>You may need to consider a forensic medical examination</a:t>
            </a:r>
            <a:r>
              <a:rPr lang="en-GB" altLang="en-US" sz="1100" baseline="0" dirty="0" smtClean="0">
                <a:latin typeface="Arial" panose="020B0604020202020204" pitchFamily="34" charset="0"/>
              </a:rPr>
              <a:t> </a:t>
            </a:r>
            <a:r>
              <a:rPr lang="en-GB" altLang="en-US" sz="1100" dirty="0" smtClean="0">
                <a:latin typeface="Arial" panose="020B0604020202020204" pitchFamily="34" charset="0"/>
              </a:rPr>
              <a:t>and visually recording any physical evidence, bearing in mind the age of the child, the time of day and the loss of potential evidence if such an examination is delayed.  </a:t>
            </a:r>
          </a:p>
          <a:p>
            <a:pPr eaLnBrk="1" hangingPunct="1">
              <a:spcBef>
                <a:spcPts val="0"/>
              </a:spcBef>
              <a:spcAft>
                <a:spcPts val="1200"/>
              </a:spcAft>
            </a:pPr>
            <a:r>
              <a:rPr lang="en-GB" altLang="en-US" sz="1100" dirty="0" smtClean="0">
                <a:latin typeface="Arial" panose="020B0604020202020204" pitchFamily="34" charset="0"/>
              </a:rPr>
              <a:t>In serious cases consider police protection powers.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42596780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100" dirty="0" smtClean="0">
                <a:latin typeface="Arial" panose="020B0604020202020204" pitchFamily="34" charset="0"/>
                <a:cs typeface="Arial" panose="020B0604020202020204" pitchFamily="34" charset="0"/>
              </a:rPr>
              <a:t>Concept of significant harm was introduced in order to assess need for compulsory intervention in family life in the best interests of the child.</a:t>
            </a:r>
          </a:p>
          <a:p>
            <a:pPr eaLnBrk="1" hangingPunct="1">
              <a:defRPr/>
            </a:pPr>
            <a:endParaRPr lang="en-GB" sz="1100" dirty="0" smtClean="0">
              <a:latin typeface="Arial" panose="020B0604020202020204" pitchFamily="34" charset="0"/>
              <a:cs typeface="Arial" panose="020B0604020202020204" pitchFamily="34" charset="0"/>
            </a:endParaRPr>
          </a:p>
          <a:p>
            <a:pPr eaLnBrk="1" hangingPunct="1">
              <a:defRPr/>
            </a:pPr>
            <a:r>
              <a:rPr lang="en-GB" sz="1100" dirty="0" smtClean="0">
                <a:latin typeface="Arial" panose="020B0604020202020204" pitchFamily="34" charset="0"/>
                <a:cs typeface="Arial" panose="020B0604020202020204" pitchFamily="34" charset="0"/>
              </a:rPr>
              <a:t>Significant harm is a </a:t>
            </a:r>
            <a:r>
              <a:rPr lang="en-GB" sz="1100" b="1" dirty="0" smtClean="0">
                <a:latin typeface="Arial" panose="020B0604020202020204" pitchFamily="34" charset="0"/>
                <a:cs typeface="Arial" panose="020B0604020202020204" pitchFamily="34" charset="0"/>
              </a:rPr>
              <a:t>subjective judgement</a:t>
            </a:r>
            <a:r>
              <a:rPr lang="en-GB" sz="1100" dirty="0" smtClean="0">
                <a:latin typeface="Arial" panose="020B0604020202020204" pitchFamily="34" charset="0"/>
                <a:cs typeface="Arial" panose="020B0604020202020204" pitchFamily="34" charset="0"/>
              </a:rPr>
              <a:t> made by the officer at the time</a:t>
            </a:r>
          </a:p>
          <a:p>
            <a:pPr eaLnBrk="1" hangingPunct="1">
              <a:defRPr/>
            </a:pPr>
            <a:endParaRPr lang="en-GB" sz="1100" dirty="0" smtClean="0">
              <a:latin typeface="Arial" panose="020B0604020202020204" pitchFamily="34" charset="0"/>
              <a:cs typeface="Arial" panose="020B0604020202020204" pitchFamily="34" charset="0"/>
            </a:endParaRPr>
          </a:p>
          <a:p>
            <a:pPr eaLnBrk="1" hangingPunct="1">
              <a:defRPr/>
            </a:pPr>
            <a:r>
              <a:rPr lang="en-GB" sz="1100" dirty="0" smtClean="0">
                <a:latin typeface="Arial" panose="020B0604020202020204" pitchFamily="34" charset="0"/>
                <a:cs typeface="Arial" panose="020B0604020202020204" pitchFamily="34" charset="0"/>
              </a:rPr>
              <a:t>Adoption and Children Act 2002 amends sec 31 of children act  1989 to include following in definition of harm ‘impairment suffered from seeing or hearing the ill treatment of another’  - witness to domestic abuse.</a:t>
            </a:r>
          </a:p>
          <a:p>
            <a:pPr eaLnBrk="1" hangingPunct="1">
              <a:defRPr/>
            </a:pPr>
            <a:endParaRPr lang="en-GB" sz="1100" dirty="0" smtClean="0">
              <a:latin typeface="Arial" panose="020B0604020202020204" pitchFamily="34" charset="0"/>
              <a:cs typeface="Arial" panose="020B0604020202020204" pitchFamily="34" charset="0"/>
            </a:endParaRPr>
          </a:p>
          <a:p>
            <a:pPr eaLnBrk="1" hangingPunct="1">
              <a:defRPr/>
            </a:pPr>
            <a:r>
              <a:rPr lang="en-GB" sz="1100" dirty="0" smtClean="0">
                <a:latin typeface="Arial" panose="020B0604020202020204" pitchFamily="34" charset="0"/>
                <a:cs typeface="Arial" panose="020B0604020202020204" pitchFamily="34" charset="0"/>
              </a:rPr>
              <a:t>Compilation may for example be:- a child turning up for school each day in unclean clothes would not be sufficient. however if this was coupled with the child not ever having dinner money or sandwiches then the concern would be greater and it may fall into this heading.</a:t>
            </a:r>
          </a:p>
          <a:p>
            <a:pPr eaLnBrk="1" hangingPunct="1">
              <a:defRPr/>
            </a:pPr>
            <a:endParaRPr lang="en-GB" sz="1100" dirty="0" smtClean="0">
              <a:latin typeface="Arial" panose="020B0604020202020204" pitchFamily="34" charset="0"/>
              <a:cs typeface="Arial" panose="020B0604020202020204" pitchFamily="34" charset="0"/>
            </a:endParaRPr>
          </a:p>
          <a:p>
            <a:pPr eaLnBrk="1" hangingPunct="1">
              <a:defRPr/>
            </a:pPr>
            <a:r>
              <a:rPr lang="en-GB" sz="1100" dirty="0" smtClean="0">
                <a:latin typeface="Arial" panose="020B0604020202020204" pitchFamily="34" charset="0"/>
                <a:cs typeface="Arial" panose="020B0604020202020204" pitchFamily="34" charset="0"/>
              </a:rPr>
              <a:t>Some children live in family and social circumstances where their health and development are neglected – for them, it is the corrosiveness of long term emotional, physical or sexual abuse that causes impairment to health and development to the extent of constituting significant harm</a:t>
            </a:r>
            <a:r>
              <a:rPr lang="en-GB" dirty="0" smtClean="0"/>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2509663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rPr>
              <a:t>Danger of subjective or prejudiced judgements here? Discuss and ensure links back to Induction models to ensure we are objective and evidence based.....and positive.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535648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0"/>
              </a:spcBef>
              <a:spcAft>
                <a:spcPts val="1825"/>
              </a:spcAft>
            </a:pPr>
            <a:r>
              <a:rPr lang="en-GB" altLang="en-US" sz="1100" b="1" dirty="0" smtClean="0">
                <a:latin typeface="Arial" panose="020B0604020202020204" pitchFamily="34" charset="0"/>
              </a:rPr>
              <a:t>Confirming the Child’s Safety</a:t>
            </a:r>
          </a:p>
          <a:p>
            <a:pPr eaLnBrk="1" hangingPunct="1">
              <a:spcBef>
                <a:spcPts val="0"/>
              </a:spcBef>
              <a:spcAft>
                <a:spcPts val="1825"/>
              </a:spcAft>
            </a:pPr>
            <a:r>
              <a:rPr lang="en-GB" altLang="en-US" sz="1100" dirty="0" smtClean="0">
                <a:latin typeface="Arial" panose="020B0604020202020204" pitchFamily="34" charset="0"/>
              </a:rPr>
              <a:t>Care should be taken, to ensure that speaking to the child is confined to establishing the child’s safety, ask for the minimum amount of information and use open questions to enable the child to give a brief account of anything that has occurred, </a:t>
            </a:r>
            <a:r>
              <a:rPr lang="en-GB" altLang="en-US" sz="1100" dirty="0" err="1" smtClean="0">
                <a:latin typeface="Arial" panose="020B0604020202020204" pitchFamily="34" charset="0"/>
              </a:rPr>
              <a:t>eg</a:t>
            </a:r>
            <a:r>
              <a:rPr lang="en-GB" altLang="en-US" sz="1100" dirty="0" smtClean="0">
                <a:latin typeface="Arial" panose="020B0604020202020204" pitchFamily="34" charset="0"/>
              </a:rPr>
              <a:t>. identify any offences, suspect(s) and scene and any information to preserve evidence.</a:t>
            </a:r>
          </a:p>
          <a:p>
            <a:pPr eaLnBrk="1" hangingPunct="1">
              <a:spcBef>
                <a:spcPts val="0"/>
              </a:spcBef>
              <a:spcAft>
                <a:spcPts val="1825"/>
              </a:spcAft>
            </a:pPr>
            <a:endParaRPr lang="en-GB" altLang="en-US" sz="1100" dirty="0" smtClean="0">
              <a:latin typeface="Arial" panose="020B0604020202020204" pitchFamily="34" charset="0"/>
            </a:endParaRPr>
          </a:p>
          <a:p>
            <a:pPr eaLnBrk="1" hangingPunct="1">
              <a:spcBef>
                <a:spcPts val="0"/>
              </a:spcBef>
              <a:spcAft>
                <a:spcPts val="1825"/>
              </a:spcAft>
            </a:pPr>
            <a:r>
              <a:rPr lang="en-GB" altLang="en-US" sz="1100" dirty="0" smtClean="0">
                <a:latin typeface="Arial" panose="020B0604020202020204" pitchFamily="34" charset="0"/>
              </a:rPr>
              <a:t>As soon as the welfare of the child has been established or the officer has determined that the child is at risk of harm or has been harmed, the conversation should be brought to a close so that it does not constitute an interview.</a:t>
            </a:r>
          </a:p>
          <a:p>
            <a:pPr eaLnBrk="1" hangingPunct="1">
              <a:spcBef>
                <a:spcPts val="0"/>
              </a:spcBef>
              <a:spcAft>
                <a:spcPts val="1825"/>
              </a:spcAft>
            </a:pPr>
            <a:endParaRPr lang="en-GB" altLang="en-US" sz="1100" b="1" dirty="0" smtClean="0">
              <a:latin typeface="Arial" panose="020B0604020202020204" pitchFamily="34" charset="0"/>
            </a:endParaRPr>
          </a:p>
          <a:p>
            <a:pPr eaLnBrk="1" hangingPunct="1">
              <a:spcBef>
                <a:spcPts val="0"/>
              </a:spcBef>
              <a:spcAft>
                <a:spcPts val="1825"/>
              </a:spcAft>
            </a:pPr>
            <a:r>
              <a:rPr lang="en-GB" altLang="en-US" sz="1100" b="1" dirty="0" smtClean="0">
                <a:latin typeface="Arial" panose="020B0604020202020204" pitchFamily="34" charset="0"/>
              </a:rPr>
              <a:t>Observing and Recording the Child's Condition</a:t>
            </a:r>
          </a:p>
          <a:p>
            <a:pPr eaLnBrk="1" hangingPunct="1">
              <a:spcBef>
                <a:spcPts val="0"/>
              </a:spcBef>
              <a:spcAft>
                <a:spcPts val="1825"/>
              </a:spcAft>
            </a:pPr>
            <a:r>
              <a:rPr lang="en-GB" altLang="en-US" sz="1100" dirty="0" smtClean="0">
                <a:latin typeface="Arial" panose="020B0604020202020204" pitchFamily="34" charset="0"/>
              </a:rPr>
              <a:t>Officers should use observation to determine the physical and emotional condition of the child.  The nature of the observation and child’s condition should be recorded for the purposes of any future investigation, child protection proceedings or other notifications of concern for a child:</a:t>
            </a:r>
          </a:p>
          <a:p>
            <a:pPr marL="171450" indent="-171450" eaLnBrk="1" hangingPunct="1">
              <a:spcBef>
                <a:spcPts val="0"/>
              </a:spcBef>
              <a:spcAft>
                <a:spcPts val="1825"/>
              </a:spcAft>
              <a:buFont typeface="Arial" panose="020B0604020202020204" pitchFamily="34" charset="0"/>
              <a:buChar char="•"/>
            </a:pPr>
            <a:r>
              <a:rPr lang="en-GB" altLang="en-US" sz="1100" dirty="0" smtClean="0">
                <a:latin typeface="Arial" panose="020B0604020202020204" pitchFamily="34" charset="0"/>
              </a:rPr>
              <a:t>the child’s name, sex and date of birth; </a:t>
            </a:r>
          </a:p>
          <a:p>
            <a:pPr marL="171450" indent="-171450" eaLnBrk="1" hangingPunct="1">
              <a:spcBef>
                <a:spcPts val="0"/>
              </a:spcBef>
              <a:spcAft>
                <a:spcPts val="1825"/>
              </a:spcAft>
              <a:buFont typeface="Arial" panose="020B0604020202020204" pitchFamily="34" charset="0"/>
              <a:buChar char="•"/>
            </a:pPr>
            <a:r>
              <a:rPr lang="en-GB" altLang="en-US" sz="1100" dirty="0" smtClean="0">
                <a:latin typeface="Arial" panose="020B0604020202020204" pitchFamily="34" charset="0"/>
              </a:rPr>
              <a:t>the name of the person(s) with parental responsibility and primary carer(s); </a:t>
            </a:r>
          </a:p>
          <a:p>
            <a:pPr marL="171450" indent="-171450" eaLnBrk="1" hangingPunct="1">
              <a:spcBef>
                <a:spcPts val="0"/>
              </a:spcBef>
              <a:spcAft>
                <a:spcPts val="1825"/>
              </a:spcAft>
              <a:buFont typeface="Arial" panose="020B0604020202020204" pitchFamily="34" charset="0"/>
              <a:buChar char="•"/>
            </a:pPr>
            <a:r>
              <a:rPr lang="en-GB" altLang="en-US" sz="1100" dirty="0" smtClean="0">
                <a:latin typeface="Arial" panose="020B0604020202020204" pitchFamily="34" charset="0"/>
              </a:rPr>
              <a:t>who was present when the child was spoken to; the questions asked of the child; the child’s responses; </a:t>
            </a:r>
          </a:p>
          <a:p>
            <a:pPr marL="171450" indent="-171450" eaLnBrk="1" hangingPunct="1">
              <a:spcBef>
                <a:spcPts val="0"/>
              </a:spcBef>
              <a:spcAft>
                <a:spcPts val="1825"/>
              </a:spcAft>
              <a:buFont typeface="Arial" panose="020B0604020202020204" pitchFamily="34" charset="0"/>
              <a:buChar char="•"/>
            </a:pPr>
            <a:r>
              <a:rPr lang="en-GB" altLang="en-US" sz="1100" dirty="0" smtClean="0">
                <a:latin typeface="Arial" panose="020B0604020202020204" pitchFamily="34" charset="0"/>
              </a:rPr>
              <a:t>a description of the child’s physical appearance including injuries, clothing and state of cleanliness; </a:t>
            </a:r>
          </a:p>
          <a:p>
            <a:pPr marL="171450" indent="-171450" eaLnBrk="1" hangingPunct="1">
              <a:spcBef>
                <a:spcPts val="0"/>
              </a:spcBef>
              <a:spcAft>
                <a:spcPts val="1825"/>
              </a:spcAft>
              <a:buFont typeface="Arial" panose="020B0604020202020204" pitchFamily="34" charset="0"/>
              <a:buChar char="•"/>
            </a:pPr>
            <a:r>
              <a:rPr lang="en-GB" altLang="en-US" sz="1100" dirty="0" smtClean="0">
                <a:latin typeface="Arial" panose="020B0604020202020204" pitchFamily="34" charset="0"/>
              </a:rPr>
              <a:t>any action the officer took to observe the child’s physical condition – parental consent must be given if removal of clothing is necessary. </a:t>
            </a:r>
          </a:p>
          <a:p>
            <a:pPr marL="171450" indent="-171450" eaLnBrk="1" hangingPunct="1">
              <a:spcBef>
                <a:spcPts val="0"/>
              </a:spcBef>
              <a:spcAft>
                <a:spcPts val="1825"/>
              </a:spcAft>
              <a:buFont typeface="Arial" panose="020B0604020202020204" pitchFamily="34" charset="0"/>
              <a:buChar char="•"/>
            </a:pPr>
            <a:r>
              <a:rPr lang="en-GB" altLang="en-US" sz="1100" dirty="0" smtClean="0">
                <a:latin typeface="Arial" panose="020B0604020202020204" pitchFamily="34" charset="0"/>
              </a:rPr>
              <a:t>a description of the child’s demeanour; a description of the child’s surroundings, including the condition of the home.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0411238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rPr>
              <a:t>During the 2 hours all relevant statutory agencies – police, social services, health will jointly make a decision as to what further action if any should be taken. - ranges from allowing child to return home to social services </a:t>
            </a:r>
            <a:r>
              <a:rPr lang="en-GB" altLang="en-US" sz="1100" dirty="0" err="1" smtClean="0">
                <a:latin typeface="Arial" panose="020B0604020202020204" pitchFamily="34" charset="0"/>
              </a:rPr>
              <a:t>dept</a:t>
            </a:r>
            <a:r>
              <a:rPr lang="en-GB" altLang="en-US" sz="1100" dirty="0" smtClean="0">
                <a:latin typeface="Arial" panose="020B0604020202020204" pitchFamily="34" charset="0"/>
              </a:rPr>
              <a:t> applying to a court for a care order (Interim Care Order).</a:t>
            </a:r>
          </a:p>
          <a:p>
            <a:pPr eaLnBrk="1" hangingPunct="1"/>
            <a:r>
              <a:rPr lang="en-GB" altLang="en-US" sz="1100" dirty="0" smtClean="0">
                <a:latin typeface="Arial" panose="020B0604020202020204" pitchFamily="34" charset="0"/>
              </a:rPr>
              <a:t>Section 17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10718465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rPr>
              <a:t>Handouts available re roles.....</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The same officer must not carry out these two separate roles</a:t>
            </a:r>
            <a:endParaRPr lang="en-GB" altLang="en-US" sz="1100"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25757369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rPr>
              <a:t>Every local authority (social services </a:t>
            </a:r>
            <a:r>
              <a:rPr lang="en-GB" altLang="en-US" sz="1100" dirty="0" err="1" smtClean="0">
                <a:latin typeface="Arial" panose="020B0604020202020204" pitchFamily="34" charset="0"/>
              </a:rPr>
              <a:t>dept</a:t>
            </a:r>
            <a:r>
              <a:rPr lang="en-GB" altLang="en-US" sz="1100" dirty="0" smtClean="0">
                <a:latin typeface="Arial" panose="020B0604020202020204" pitchFamily="34" charset="0"/>
              </a:rPr>
              <a:t>) in England and Wales keeps a register, or list, of the names of children who need a </a:t>
            </a:r>
            <a:r>
              <a:rPr lang="en-GB" altLang="en-US" sz="1100" b="1" dirty="0" smtClean="0">
                <a:latin typeface="Arial" panose="020B0604020202020204" pitchFamily="34" charset="0"/>
              </a:rPr>
              <a:t>Child Protection Plan</a:t>
            </a:r>
            <a:r>
              <a:rPr lang="en-GB" altLang="en-US" sz="1100" dirty="0" smtClean="0">
                <a:latin typeface="Arial" panose="020B0604020202020204" pitchFamily="34" charset="0"/>
              </a:rPr>
              <a:t> to keep them safe.</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The list is confidential and gives the details of children who are known or believed to have been abused or injured in some way, or who are thought to be at risk of injury, abuse or neglect. This list was referred to as the Child Protection Register – now this register is a list of children that have a protection plan in place.</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Details of this list are held with Social Services who can be contacted directly via telephone or via our control room.</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The registers are constantly changing – they should not be interpreted as a record of all child abuse. </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A Check if there is an intelligence marker on Niche for these children as CPU may have been informed via social services.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33452188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rPr>
              <a:t>Options will often be prevalent...What others could there be?</a:t>
            </a:r>
            <a:endParaRPr lang="en-US" altLang="en-US" sz="11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40581673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3824162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21/02/2019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445782" y="1541046"/>
            <a:ext cx="4551903" cy="3170099"/>
          </a:xfrm>
          <a:prstGeom prst="rect">
            <a:avLst/>
          </a:prstGeom>
          <a:noFill/>
        </p:spPr>
        <p:txBody>
          <a:bodyPr wrap="square" rtlCol="0">
            <a:spAutoFit/>
          </a:bodyPr>
          <a:lstStyle/>
          <a:p>
            <a:pPr algn="ctr"/>
            <a:r>
              <a:rPr lang="en-GB" sz="32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Investigating Child Abuse &amp; Initial Response to Safeguarding Children</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241220" y="222541"/>
            <a:ext cx="639323" cy="772105"/>
          </a:xfrm>
          <a:prstGeom prst="rect">
            <a:avLst/>
          </a:prstGeom>
        </p:spPr>
      </p:pic>
    </p:spTree>
    <p:extLst>
      <p:ext uri="{BB962C8B-B14F-4D97-AF65-F5344CB8AC3E}">
        <p14:creationId xmlns:p14="http://schemas.microsoft.com/office/powerpoint/2010/main" val="37277740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892528" y="669359"/>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Child Abuse</a:t>
            </a:r>
            <a:endParaRPr lang="en-GB" sz="4000" b="1" dirty="0">
              <a:solidFill>
                <a:schemeClr val="bg1"/>
              </a:solidFill>
            </a:endParaRPr>
          </a:p>
        </p:txBody>
      </p:sp>
      <p:pic>
        <p:nvPicPr>
          <p:cNvPr id="3" name="Picture 2"/>
          <p:cNvPicPr>
            <a:picLocks noChangeAspect="1"/>
          </p:cNvPicPr>
          <p:nvPr/>
        </p:nvPicPr>
        <p:blipFill>
          <a:blip r:embed="rId4"/>
          <a:stretch>
            <a:fillRect/>
          </a:stretch>
        </p:blipFill>
        <p:spPr>
          <a:xfrm>
            <a:off x="6266978" y="1962301"/>
            <a:ext cx="3855150" cy="3314036"/>
          </a:xfrm>
          <a:prstGeom prst="rect">
            <a:avLst/>
          </a:prstGeom>
        </p:spPr>
      </p:pic>
      <p:sp>
        <p:nvSpPr>
          <p:cNvPr id="4" name="Subtitle 2"/>
          <p:cNvSpPr txBox="1">
            <a:spLocks/>
          </p:cNvSpPr>
          <p:nvPr/>
        </p:nvSpPr>
        <p:spPr>
          <a:xfrm>
            <a:off x="806999" y="3162062"/>
            <a:ext cx="5200329" cy="65784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altLang="en-US" sz="3900" dirty="0" smtClean="0">
                <a:solidFill>
                  <a:srgbClr val="002060"/>
                </a:solidFill>
              </a:rPr>
              <a:t>Victoria </a:t>
            </a:r>
            <a:r>
              <a:rPr lang="en-GB" altLang="en-US" sz="3900" dirty="0" err="1" smtClean="0">
                <a:solidFill>
                  <a:srgbClr val="002060"/>
                </a:solidFill>
              </a:rPr>
              <a:t>Climbie</a:t>
            </a:r>
            <a:endParaRPr lang="en-GB" altLang="en-US" sz="3900" dirty="0" smtClean="0">
              <a:solidFill>
                <a:srgbClr val="002060"/>
              </a:solidFill>
            </a:endParaRPr>
          </a:p>
          <a:p>
            <a:endParaRPr lang="en-GB" altLang="en-US" sz="3600" dirty="0"/>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892528" y="669359"/>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Child Abuse</a:t>
            </a:r>
            <a:endParaRPr lang="en-GB" sz="4000" b="1" dirty="0">
              <a:solidFill>
                <a:schemeClr val="bg1"/>
              </a:solidFill>
            </a:endParaRPr>
          </a:p>
        </p:txBody>
      </p:sp>
      <p:sp>
        <p:nvSpPr>
          <p:cNvPr id="4" name="Subtitle 2"/>
          <p:cNvSpPr txBox="1">
            <a:spLocks/>
          </p:cNvSpPr>
          <p:nvPr/>
        </p:nvSpPr>
        <p:spPr>
          <a:xfrm>
            <a:off x="806999" y="3162062"/>
            <a:ext cx="5200329" cy="65784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altLang="en-US" sz="3900" dirty="0" smtClean="0">
                <a:solidFill>
                  <a:srgbClr val="002060"/>
                </a:solidFill>
              </a:rPr>
              <a:t>Peter Connelly </a:t>
            </a:r>
          </a:p>
          <a:p>
            <a:endParaRPr lang="en-GB" altLang="en-US" sz="3600" dirty="0"/>
          </a:p>
        </p:txBody>
      </p:sp>
      <p:pic>
        <p:nvPicPr>
          <p:cNvPr id="5" name="Picture 4"/>
          <p:cNvPicPr>
            <a:picLocks noChangeAspect="1"/>
          </p:cNvPicPr>
          <p:nvPr/>
        </p:nvPicPr>
        <p:blipFill>
          <a:blip r:embed="rId4"/>
          <a:stretch>
            <a:fillRect/>
          </a:stretch>
        </p:blipFill>
        <p:spPr>
          <a:xfrm>
            <a:off x="6252543" y="2192308"/>
            <a:ext cx="3869585" cy="3255188"/>
          </a:xfrm>
          <a:prstGeom prst="rect">
            <a:avLst/>
          </a:prstGeom>
        </p:spPr>
      </p:pic>
    </p:spTree>
    <p:extLst>
      <p:ext uri="{BB962C8B-B14F-4D97-AF65-F5344CB8AC3E}">
        <p14:creationId xmlns:p14="http://schemas.microsoft.com/office/powerpoint/2010/main" val="365977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884591" y="646610"/>
            <a:ext cx="8230313" cy="1072989"/>
          </a:xfrm>
          <a:prstGeom prst="rect">
            <a:avLst/>
          </a:prstGeom>
        </p:spPr>
      </p:pic>
      <p:sp>
        <p:nvSpPr>
          <p:cNvPr id="3" name="Subtitle 3"/>
          <p:cNvSpPr txBox="1">
            <a:spLocks/>
          </p:cNvSpPr>
          <p:nvPr/>
        </p:nvSpPr>
        <p:spPr>
          <a:xfrm>
            <a:off x="2943726" y="2054143"/>
            <a:ext cx="6400800" cy="378518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altLang="en-US" dirty="0" smtClean="0"/>
              <a:t>What are the four categories of child abuse?</a:t>
            </a:r>
          </a:p>
          <a:p>
            <a:pPr marL="0" indent="0" algn="ctr">
              <a:buNone/>
            </a:pPr>
            <a:endParaRPr lang="en-GB" altLang="en-US" dirty="0" smtClean="0"/>
          </a:p>
          <a:p>
            <a:pPr marL="0" indent="0" algn="ctr">
              <a:buNone/>
            </a:pPr>
            <a:r>
              <a:rPr lang="en-GB" altLang="en-US" dirty="0" smtClean="0"/>
              <a:t>What  behaviour do you think could constitute child abuse or cruelty within these categories?</a:t>
            </a:r>
          </a:p>
          <a:p>
            <a:pPr marL="0" indent="0" algn="ctr">
              <a:buNone/>
            </a:pPr>
            <a:endParaRPr lang="en-GB" altLang="en-US" dirty="0" smtClean="0"/>
          </a:p>
          <a:p>
            <a:pPr marL="0" indent="0" algn="ctr">
              <a:buNone/>
            </a:pPr>
            <a:r>
              <a:rPr lang="en-GB" altLang="en-US" dirty="0" smtClean="0"/>
              <a:t>Construct a list... </a:t>
            </a:r>
            <a:endParaRPr lang="en-GB" altLang="en-US" dirty="0"/>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892528" y="573107"/>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Neglect</a:t>
            </a:r>
            <a:endParaRPr lang="en-GB" sz="4000" b="1" dirty="0">
              <a:solidFill>
                <a:schemeClr val="bg1"/>
              </a:solidFill>
            </a:endParaRPr>
          </a:p>
        </p:txBody>
      </p:sp>
      <p:sp>
        <p:nvSpPr>
          <p:cNvPr id="3" name="Text Box 3"/>
          <p:cNvSpPr txBox="1">
            <a:spLocks noChangeArrowheads="1"/>
          </p:cNvSpPr>
          <p:nvPr/>
        </p:nvSpPr>
        <p:spPr bwMode="auto">
          <a:xfrm>
            <a:off x="1226781" y="1949702"/>
            <a:ext cx="9561094" cy="4093428"/>
          </a:xfrm>
          <a:prstGeom prst="rect">
            <a:avLst/>
          </a:prstGeom>
          <a:noFill/>
          <a:ln w="9525">
            <a:noFill/>
            <a:miter lim="800000"/>
            <a:headEnd/>
            <a:tailEnd/>
          </a:ln>
          <a:effectLst/>
        </p:spPr>
        <p:txBody>
          <a:bodyPr wrap="square">
            <a:spAutoFit/>
          </a:bodyPr>
          <a:lstStyle/>
          <a:p>
            <a:pPr marL="457200" indent="-457200" algn="ctr">
              <a:defRPr/>
            </a:pPr>
            <a:r>
              <a:rPr lang="en-GB" sz="3200" dirty="0">
                <a:solidFill>
                  <a:srgbClr val="002060"/>
                </a:solidFill>
              </a:rPr>
              <a:t>Persistent failure to meet a child’s basic physical and/or psychological </a:t>
            </a:r>
          </a:p>
          <a:p>
            <a:pPr marL="457200" indent="-457200" algn="ctr">
              <a:defRPr/>
            </a:pPr>
            <a:r>
              <a:rPr lang="en-GB" sz="3200" dirty="0">
                <a:solidFill>
                  <a:srgbClr val="002060"/>
                </a:solidFill>
              </a:rPr>
              <a:t>needs, likely to result in the serious impairment of the child’s health or </a:t>
            </a:r>
          </a:p>
          <a:p>
            <a:pPr marL="457200" indent="-457200" algn="ctr">
              <a:defRPr/>
            </a:pPr>
            <a:r>
              <a:rPr lang="en-GB" sz="3200" dirty="0">
                <a:solidFill>
                  <a:srgbClr val="002060"/>
                </a:solidFill>
              </a:rPr>
              <a:t>development. Neglect may occur during pregnancy as a result of maternal substance abuse. </a:t>
            </a:r>
          </a:p>
          <a:p>
            <a:pPr marL="457200" indent="-457200" algn="ctr">
              <a:defRPr/>
            </a:pPr>
            <a:endParaRPr lang="en-GB" sz="3600" dirty="0">
              <a:effectLst>
                <a:outerShdw blurRad="38100" dist="38100" dir="2700000" algn="tl">
                  <a:srgbClr val="C0C0C0"/>
                </a:outerShdw>
              </a:effectLst>
              <a:latin typeface="Arial" charset="0"/>
            </a:endParaRPr>
          </a:p>
          <a:p>
            <a:pPr marL="457200" indent="-457200" algn="ctr">
              <a:defRPr/>
            </a:pPr>
            <a:endParaRPr lang="en-GB" sz="3200" dirty="0">
              <a:effectLst>
                <a:outerShdw blurRad="38100" dist="38100" dir="2700000" algn="tl">
                  <a:srgbClr val="C0C0C0"/>
                </a:outerShdw>
              </a:effectLst>
              <a:latin typeface="Arial" charset="0"/>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892528" y="492896"/>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Physical Abuse</a:t>
            </a:r>
            <a:endParaRPr lang="en-GB" sz="4000" b="1" dirty="0">
              <a:solidFill>
                <a:schemeClr val="bg1"/>
              </a:solidFill>
            </a:endParaRPr>
          </a:p>
        </p:txBody>
      </p:sp>
      <p:sp>
        <p:nvSpPr>
          <p:cNvPr id="3" name="Text Box 4"/>
          <p:cNvSpPr txBox="1">
            <a:spLocks noChangeArrowheads="1"/>
          </p:cNvSpPr>
          <p:nvPr/>
        </p:nvSpPr>
        <p:spPr bwMode="auto">
          <a:xfrm>
            <a:off x="3465095" y="1393287"/>
            <a:ext cx="5293894" cy="4401205"/>
          </a:xfrm>
          <a:prstGeom prst="rect">
            <a:avLst/>
          </a:prstGeom>
          <a:noFill/>
          <a:ln w="9525">
            <a:noFill/>
            <a:miter lim="800000"/>
            <a:headEnd/>
            <a:tailEnd/>
          </a:ln>
          <a:effectLst/>
        </p:spPr>
        <p:txBody>
          <a:bodyPr wrap="square">
            <a:spAutoFit/>
          </a:bodyPr>
          <a:lstStyle/>
          <a:p>
            <a:pPr eaLnBrk="1" hangingPunct="1">
              <a:defRPr/>
            </a:pPr>
            <a:r>
              <a:rPr lang="en-GB" sz="2800" b="1" dirty="0">
                <a:solidFill>
                  <a:srgbClr val="002060"/>
                </a:solidFill>
              </a:rPr>
              <a:t>May involve</a:t>
            </a:r>
            <a:r>
              <a:rPr lang="en-GB" sz="2800" b="1" dirty="0" smtClean="0">
                <a:solidFill>
                  <a:srgbClr val="002060"/>
                </a:solidFill>
              </a:rPr>
              <a:t>:</a:t>
            </a:r>
            <a:endParaRPr lang="en-GB" sz="2800" b="1" dirty="0">
              <a:solidFill>
                <a:srgbClr val="002060"/>
              </a:solidFill>
            </a:endParaRPr>
          </a:p>
          <a:p>
            <a:pPr marL="571500" indent="-571500" eaLnBrk="1" hangingPunct="1">
              <a:buFont typeface="Arial" panose="020B0604020202020204" pitchFamily="34" charset="0"/>
              <a:buChar char="•"/>
              <a:defRPr/>
            </a:pPr>
            <a:r>
              <a:rPr lang="en-GB" sz="2800" dirty="0" smtClean="0">
                <a:solidFill>
                  <a:srgbClr val="002060"/>
                </a:solidFill>
              </a:rPr>
              <a:t>Hitting</a:t>
            </a:r>
          </a:p>
          <a:p>
            <a:pPr marL="571500" indent="-571500" eaLnBrk="1" hangingPunct="1">
              <a:buFont typeface="Arial" panose="020B0604020202020204" pitchFamily="34" charset="0"/>
              <a:buChar char="•"/>
              <a:defRPr/>
            </a:pPr>
            <a:r>
              <a:rPr lang="en-GB" sz="2800" dirty="0" smtClean="0">
                <a:solidFill>
                  <a:srgbClr val="002060"/>
                </a:solidFill>
              </a:rPr>
              <a:t>Shaking</a:t>
            </a:r>
          </a:p>
          <a:p>
            <a:pPr marL="571500" indent="-571500" eaLnBrk="1" hangingPunct="1">
              <a:buFont typeface="Arial" panose="020B0604020202020204" pitchFamily="34" charset="0"/>
              <a:buChar char="•"/>
              <a:defRPr/>
            </a:pPr>
            <a:r>
              <a:rPr lang="en-GB" sz="2800" dirty="0" smtClean="0">
                <a:solidFill>
                  <a:srgbClr val="002060"/>
                </a:solidFill>
              </a:rPr>
              <a:t>Throwing</a:t>
            </a:r>
          </a:p>
          <a:p>
            <a:pPr marL="571500" indent="-571500" eaLnBrk="1" hangingPunct="1">
              <a:buFont typeface="Arial" panose="020B0604020202020204" pitchFamily="34" charset="0"/>
              <a:buChar char="•"/>
              <a:defRPr/>
            </a:pPr>
            <a:r>
              <a:rPr lang="en-GB" sz="2800" dirty="0" smtClean="0">
                <a:solidFill>
                  <a:srgbClr val="002060"/>
                </a:solidFill>
              </a:rPr>
              <a:t>Poisoning</a:t>
            </a:r>
          </a:p>
          <a:p>
            <a:pPr marL="571500" indent="-571500" eaLnBrk="1" hangingPunct="1">
              <a:buFont typeface="Arial" panose="020B0604020202020204" pitchFamily="34" charset="0"/>
              <a:buChar char="•"/>
              <a:defRPr/>
            </a:pPr>
            <a:r>
              <a:rPr lang="en-GB" sz="2800" dirty="0">
                <a:solidFill>
                  <a:srgbClr val="002060"/>
                </a:solidFill>
              </a:rPr>
              <a:t>B</a:t>
            </a:r>
            <a:r>
              <a:rPr lang="en-GB" sz="2800" dirty="0" smtClean="0">
                <a:solidFill>
                  <a:srgbClr val="002060"/>
                </a:solidFill>
              </a:rPr>
              <a:t>urning </a:t>
            </a:r>
            <a:r>
              <a:rPr lang="en-GB" sz="2800" dirty="0">
                <a:solidFill>
                  <a:srgbClr val="002060"/>
                </a:solidFill>
              </a:rPr>
              <a:t>or </a:t>
            </a:r>
            <a:r>
              <a:rPr lang="en-GB" sz="2800" dirty="0" smtClean="0">
                <a:solidFill>
                  <a:srgbClr val="002060"/>
                </a:solidFill>
              </a:rPr>
              <a:t>scalding</a:t>
            </a:r>
          </a:p>
          <a:p>
            <a:pPr marL="571500" indent="-571500" eaLnBrk="1" hangingPunct="1">
              <a:buFont typeface="Arial" panose="020B0604020202020204" pitchFamily="34" charset="0"/>
              <a:buChar char="•"/>
              <a:defRPr/>
            </a:pPr>
            <a:r>
              <a:rPr lang="en-GB" sz="2800" dirty="0" smtClean="0">
                <a:solidFill>
                  <a:srgbClr val="002060"/>
                </a:solidFill>
              </a:rPr>
              <a:t>Drowning</a:t>
            </a:r>
          </a:p>
          <a:p>
            <a:pPr marL="571500" indent="-571500" eaLnBrk="1" hangingPunct="1">
              <a:buFont typeface="Arial" panose="020B0604020202020204" pitchFamily="34" charset="0"/>
              <a:buChar char="•"/>
              <a:defRPr/>
            </a:pPr>
            <a:r>
              <a:rPr lang="en-GB" sz="2800" dirty="0" smtClean="0">
                <a:solidFill>
                  <a:srgbClr val="002060"/>
                </a:solidFill>
              </a:rPr>
              <a:t>Suffocation</a:t>
            </a:r>
          </a:p>
          <a:p>
            <a:pPr eaLnBrk="1" hangingPunct="1">
              <a:defRPr/>
            </a:pPr>
            <a:endParaRPr lang="en-GB" sz="2800" dirty="0">
              <a:solidFill>
                <a:srgbClr val="002060"/>
              </a:solidFill>
            </a:endParaRPr>
          </a:p>
          <a:p>
            <a:pPr eaLnBrk="1" hangingPunct="1">
              <a:defRPr/>
            </a:pPr>
            <a:r>
              <a:rPr lang="en-GB" sz="2800" dirty="0" smtClean="0">
                <a:solidFill>
                  <a:srgbClr val="002060"/>
                </a:solidFill>
              </a:rPr>
              <a:t>or </a:t>
            </a:r>
            <a:r>
              <a:rPr lang="en-GB" sz="2800" dirty="0">
                <a:solidFill>
                  <a:srgbClr val="002060"/>
                </a:solidFill>
              </a:rPr>
              <a:t>otherwise causing physical harm</a:t>
            </a:r>
            <a:endParaRPr lang="en-GB" sz="2800" b="1" i="1" dirty="0">
              <a:solidFill>
                <a:srgbClr val="002060"/>
              </a:solidFill>
            </a:endParaRPr>
          </a:p>
        </p:txBody>
      </p:sp>
    </p:spTree>
    <p:extLst>
      <p:ext uri="{BB962C8B-B14F-4D97-AF65-F5344CB8AC3E}">
        <p14:creationId xmlns:p14="http://schemas.microsoft.com/office/powerpoint/2010/main" val="1125041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0"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animEffect transition="in" filter="fade">
                                      <p:cBhvr>
                                        <p:cTn id="9" dur="500"/>
                                        <p:tgtEl>
                                          <p:spTgt spid="3">
                                            <p:txEl>
                                              <p:pRg st="1" end="1"/>
                                            </p:txEl>
                                          </p:spTgt>
                                        </p:tgtEl>
                                      </p:cBhvr>
                                    </p:animEffect>
                                  </p:childTnLst>
                                </p:cTn>
                              </p:par>
                              <p:par>
                                <p:cTn id="10" presetID="10"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animEffect transition="in" filter="fade">
                                      <p:cBhvr>
                                        <p:cTn id="30"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876486" y="653317"/>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Defence</a:t>
            </a:r>
            <a:endParaRPr lang="en-GB" sz="4000" b="1" dirty="0">
              <a:solidFill>
                <a:schemeClr val="bg1"/>
              </a:solidFill>
            </a:endParaRPr>
          </a:p>
        </p:txBody>
      </p:sp>
      <p:sp>
        <p:nvSpPr>
          <p:cNvPr id="3" name="Subtitle 2"/>
          <p:cNvSpPr txBox="1">
            <a:spLocks/>
          </p:cNvSpPr>
          <p:nvPr/>
        </p:nvSpPr>
        <p:spPr>
          <a:xfrm>
            <a:off x="1478321" y="1961096"/>
            <a:ext cx="9360976" cy="4416049"/>
          </a:xfrm>
          <a:prstGeom prst="rect">
            <a:avLst/>
          </a:prstGeom>
        </p:spPr>
        <p:txBody>
          <a:bodyP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ltLang="en-US" sz="3600" dirty="0" smtClean="0">
              <a:solidFill>
                <a:srgbClr val="002060"/>
              </a:solidFill>
            </a:endParaRPr>
          </a:p>
          <a:p>
            <a:pPr marL="0" indent="0" algn="ctr">
              <a:lnSpc>
                <a:spcPct val="170000"/>
              </a:lnSpc>
              <a:buNone/>
            </a:pPr>
            <a:r>
              <a:rPr lang="en-GB" altLang="en-US" sz="11200" b="1" dirty="0" smtClean="0">
                <a:solidFill>
                  <a:srgbClr val="002060"/>
                </a:solidFill>
              </a:rPr>
              <a:t>Section 58 </a:t>
            </a:r>
            <a:r>
              <a:rPr lang="en-GB" altLang="en-US" sz="11200" dirty="0" smtClean="0">
                <a:solidFill>
                  <a:srgbClr val="002060"/>
                </a:solidFill>
              </a:rPr>
              <a:t>of the </a:t>
            </a:r>
            <a:r>
              <a:rPr lang="en-GB" altLang="en-US" sz="11200" b="1" dirty="0" smtClean="0">
                <a:solidFill>
                  <a:srgbClr val="002060"/>
                </a:solidFill>
              </a:rPr>
              <a:t>Children Act 2004 </a:t>
            </a:r>
            <a:r>
              <a:rPr lang="en-GB" altLang="en-US" sz="11200" dirty="0" smtClean="0">
                <a:solidFill>
                  <a:srgbClr val="002060"/>
                </a:solidFill>
              </a:rPr>
              <a:t>outlines the defence of reasonable punishment or lawful chastisement or reasonable punishment for those who have parental responsibility                       for a child.</a:t>
            </a:r>
          </a:p>
          <a:p>
            <a:endParaRPr lang="en-GB" altLang="en-US" dirty="0"/>
          </a:p>
        </p:txBody>
      </p:sp>
    </p:spTree>
    <p:extLst>
      <p:ext uri="{BB962C8B-B14F-4D97-AF65-F5344CB8AC3E}">
        <p14:creationId xmlns:p14="http://schemas.microsoft.com/office/powerpoint/2010/main" val="4450222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860443" y="1150622"/>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Emotional Abuse</a:t>
            </a:r>
            <a:endParaRPr lang="en-GB" sz="4000" b="1" dirty="0">
              <a:solidFill>
                <a:schemeClr val="bg1"/>
              </a:solidFill>
            </a:endParaRPr>
          </a:p>
        </p:txBody>
      </p:sp>
      <p:sp>
        <p:nvSpPr>
          <p:cNvPr id="3" name="Text Box 3"/>
          <p:cNvSpPr txBox="1">
            <a:spLocks noChangeArrowheads="1"/>
          </p:cNvSpPr>
          <p:nvPr/>
        </p:nvSpPr>
        <p:spPr bwMode="auto">
          <a:xfrm>
            <a:off x="2164275" y="2803238"/>
            <a:ext cx="7621937" cy="1815882"/>
          </a:xfrm>
          <a:prstGeom prst="rect">
            <a:avLst/>
          </a:prstGeom>
          <a:noFill/>
          <a:ln w="9525">
            <a:noFill/>
            <a:miter lim="800000"/>
            <a:headEnd/>
            <a:tailEnd/>
          </a:ln>
          <a:effectLst/>
        </p:spPr>
        <p:txBody>
          <a:bodyPr wrap="square">
            <a:spAutoFit/>
          </a:bodyPr>
          <a:lstStyle/>
          <a:p>
            <a:pPr marL="190500" indent="-190500" algn="ctr">
              <a:spcBef>
                <a:spcPct val="20000"/>
              </a:spcBef>
              <a:buClr>
                <a:schemeClr val="hlink"/>
              </a:buClr>
              <a:buSzPct val="90000"/>
              <a:defRPr/>
            </a:pPr>
            <a:r>
              <a:rPr lang="en-GB" sz="2800" dirty="0">
                <a:solidFill>
                  <a:srgbClr val="002060"/>
                </a:solidFill>
              </a:rPr>
              <a:t>Persistent or severe emotional ill treatment or rejection of a child which causes actual or adverse effect on the child’s emotional and behavioural development.</a:t>
            </a:r>
          </a:p>
        </p:txBody>
      </p:sp>
    </p:spTree>
    <p:extLst>
      <p:ext uri="{BB962C8B-B14F-4D97-AF65-F5344CB8AC3E}">
        <p14:creationId xmlns:p14="http://schemas.microsoft.com/office/powerpoint/2010/main" val="684581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956697" y="829780"/>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Sexual Abuse</a:t>
            </a:r>
            <a:endParaRPr lang="en-GB" sz="4000" b="1" dirty="0">
              <a:solidFill>
                <a:schemeClr val="bg1"/>
              </a:solidFill>
            </a:endParaRPr>
          </a:p>
        </p:txBody>
      </p:sp>
      <p:sp>
        <p:nvSpPr>
          <p:cNvPr id="3" name="Text Box 2"/>
          <p:cNvSpPr txBox="1">
            <a:spLocks noChangeArrowheads="1"/>
          </p:cNvSpPr>
          <p:nvPr/>
        </p:nvSpPr>
        <p:spPr bwMode="auto">
          <a:xfrm>
            <a:off x="1956697" y="2552951"/>
            <a:ext cx="8442727" cy="2246769"/>
          </a:xfrm>
          <a:prstGeom prst="rect">
            <a:avLst/>
          </a:prstGeom>
          <a:noFill/>
          <a:ln w="9525">
            <a:noFill/>
            <a:miter lim="800000"/>
            <a:headEnd/>
            <a:tailEnd/>
          </a:ln>
          <a:effectLst/>
        </p:spPr>
        <p:txBody>
          <a:bodyPr wrap="square">
            <a:spAutoFit/>
          </a:bodyPr>
          <a:lstStyle/>
          <a:p>
            <a:pPr algn="ctr" eaLnBrk="1" hangingPunct="1">
              <a:defRPr/>
            </a:pPr>
            <a:r>
              <a:rPr lang="en-GB" sz="2800" dirty="0">
                <a:solidFill>
                  <a:srgbClr val="002060"/>
                </a:solidFill>
              </a:rPr>
              <a:t>The involvement of children in sexual activity of any kind.</a:t>
            </a:r>
          </a:p>
          <a:p>
            <a:pPr algn="ctr" eaLnBrk="1" hangingPunct="1">
              <a:defRPr/>
            </a:pPr>
            <a:endParaRPr lang="en-GB" sz="2800" dirty="0">
              <a:solidFill>
                <a:srgbClr val="002060"/>
              </a:solidFill>
            </a:endParaRPr>
          </a:p>
          <a:p>
            <a:pPr algn="ctr" eaLnBrk="1" hangingPunct="1">
              <a:defRPr/>
            </a:pPr>
            <a:r>
              <a:rPr lang="en-GB" sz="2800" dirty="0">
                <a:solidFill>
                  <a:srgbClr val="002060"/>
                </a:solidFill>
              </a:rPr>
              <a:t>It may involve physical contact  such as penetrative or non penetrative acts or non contact activities such as showing them pornographic images </a:t>
            </a:r>
            <a:r>
              <a:rPr lang="en-GB" sz="2800" dirty="0" smtClean="0">
                <a:solidFill>
                  <a:srgbClr val="002060"/>
                </a:solidFill>
              </a:rPr>
              <a:t>etc. </a:t>
            </a:r>
            <a:endParaRPr lang="en-GB" sz="2800" dirty="0">
              <a:solidFill>
                <a:srgbClr val="002060"/>
              </a:solidFill>
            </a:endParaRPr>
          </a:p>
        </p:txBody>
      </p:sp>
    </p:spTree>
    <p:extLst>
      <p:ext uri="{BB962C8B-B14F-4D97-AF65-F5344CB8AC3E}">
        <p14:creationId xmlns:p14="http://schemas.microsoft.com/office/powerpoint/2010/main" val="2783385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860444" y="204138"/>
            <a:ext cx="8229600" cy="1323439"/>
          </a:xfrm>
          <a:prstGeom prst="rect">
            <a:avLst/>
          </a:prstGeom>
          <a:solidFill>
            <a:srgbClr val="002060"/>
          </a:solidFill>
        </p:spPr>
        <p:txBody>
          <a:bodyPr wrap="square" rtlCol="0">
            <a:spAutoFit/>
          </a:bodyPr>
          <a:lstStyle/>
          <a:p>
            <a:pPr algn="ctr"/>
            <a:r>
              <a:rPr lang="en-GB" sz="4000" b="1" dirty="0" smtClean="0">
                <a:solidFill>
                  <a:schemeClr val="bg1"/>
                </a:solidFill>
              </a:rPr>
              <a:t>Section 5 Domestic Violence, Crime and Victims (Amendment) Act 2012</a:t>
            </a:r>
            <a:endParaRPr lang="en-GB" sz="4000" b="1" dirty="0">
              <a:solidFill>
                <a:schemeClr val="bg1"/>
              </a:solidFill>
            </a:endParaRPr>
          </a:p>
        </p:txBody>
      </p:sp>
      <p:sp>
        <p:nvSpPr>
          <p:cNvPr id="3" name="Subtitle 2"/>
          <p:cNvSpPr txBox="1">
            <a:spLocks/>
          </p:cNvSpPr>
          <p:nvPr/>
        </p:nvSpPr>
        <p:spPr>
          <a:xfrm>
            <a:off x="1952625" y="2357438"/>
            <a:ext cx="8286750" cy="328136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altLang="en-US" sz="3600" b="1" dirty="0" smtClean="0">
                <a:solidFill>
                  <a:srgbClr val="002060"/>
                </a:solidFill>
              </a:rPr>
              <a:t>Causing or Allowing a Child or Vulnerable Adult to Suffer Serious Physical Harm</a:t>
            </a:r>
          </a:p>
          <a:p>
            <a:pPr marL="0" indent="0" algn="ctr">
              <a:buNone/>
            </a:pPr>
            <a:endParaRPr lang="en-GB" altLang="en-US" sz="3600" dirty="0" smtClean="0">
              <a:solidFill>
                <a:srgbClr val="002060"/>
              </a:solidFill>
            </a:endParaRPr>
          </a:p>
          <a:p>
            <a:pPr marL="0" indent="0" algn="ctr">
              <a:buNone/>
            </a:pPr>
            <a:r>
              <a:rPr lang="en-GB" altLang="en-US" sz="3600" dirty="0" smtClean="0">
                <a:solidFill>
                  <a:srgbClr val="002060"/>
                </a:solidFill>
              </a:rPr>
              <a:t>Why do you think this was introduced?</a:t>
            </a:r>
            <a:endParaRPr lang="en-GB" altLang="en-US" sz="3600" dirty="0">
              <a:solidFill>
                <a:srgbClr val="002060"/>
              </a:solidFill>
            </a:endParaRPr>
          </a:p>
        </p:txBody>
      </p:sp>
    </p:spTree>
    <p:extLst>
      <p:ext uri="{BB962C8B-B14F-4D97-AF65-F5344CB8AC3E}">
        <p14:creationId xmlns:p14="http://schemas.microsoft.com/office/powerpoint/2010/main" val="831115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835439" y="669359"/>
            <a:ext cx="10633850" cy="1323439"/>
          </a:xfrm>
          <a:prstGeom prst="rect">
            <a:avLst/>
          </a:prstGeom>
          <a:solidFill>
            <a:srgbClr val="002060"/>
          </a:solidFill>
        </p:spPr>
        <p:txBody>
          <a:bodyPr wrap="square" rtlCol="0">
            <a:spAutoFit/>
          </a:bodyPr>
          <a:lstStyle/>
          <a:p>
            <a:pPr algn="ctr"/>
            <a:r>
              <a:rPr lang="en-GB" sz="4000" b="1" dirty="0" smtClean="0">
                <a:solidFill>
                  <a:schemeClr val="bg1"/>
                </a:solidFill>
              </a:rPr>
              <a:t>Child Cruelty                                                                                  S1 Children &amp; Young Persons Act 1933</a:t>
            </a:r>
            <a:endParaRPr lang="en-GB" sz="4000" b="1" dirty="0">
              <a:solidFill>
                <a:schemeClr val="bg1"/>
              </a:solidFill>
            </a:endParaRPr>
          </a:p>
        </p:txBody>
      </p:sp>
      <p:sp>
        <p:nvSpPr>
          <p:cNvPr id="3" name="Rectangle 8"/>
          <p:cNvSpPr>
            <a:spLocks noChangeArrowheads="1"/>
          </p:cNvSpPr>
          <p:nvPr/>
        </p:nvSpPr>
        <p:spPr bwMode="auto">
          <a:xfrm>
            <a:off x="1731405" y="2914225"/>
            <a:ext cx="9066508" cy="1815882"/>
          </a:xfrm>
          <a:prstGeom prst="rect">
            <a:avLst/>
          </a:prstGeom>
          <a:noFill/>
          <a:ln w="9525">
            <a:noFill/>
            <a:miter lim="800000"/>
            <a:headEnd/>
            <a:tailEnd/>
          </a:ln>
          <a:effectLst/>
        </p:spPr>
        <p:txBody>
          <a:bodyPr wrap="square">
            <a:spAutoFit/>
          </a:bodyPr>
          <a:lstStyle/>
          <a:p>
            <a:pPr algn="ctr" eaLnBrk="1" hangingPunct="1">
              <a:defRPr/>
            </a:pPr>
            <a:r>
              <a:rPr lang="en-GB" sz="2800" dirty="0">
                <a:solidFill>
                  <a:srgbClr val="002060"/>
                </a:solidFill>
              </a:rPr>
              <a:t>It is an offence for a person 16 years or over </a:t>
            </a:r>
            <a:r>
              <a:rPr lang="en-GB" sz="2800" dirty="0" smtClean="0">
                <a:solidFill>
                  <a:srgbClr val="002060"/>
                </a:solidFill>
              </a:rPr>
              <a:t>who, </a:t>
            </a:r>
            <a:r>
              <a:rPr lang="en-GB" sz="2800" dirty="0">
                <a:solidFill>
                  <a:srgbClr val="002060"/>
                </a:solidFill>
              </a:rPr>
              <a:t>having </a:t>
            </a:r>
            <a:r>
              <a:rPr lang="en-GB" sz="2800" b="1" dirty="0">
                <a:solidFill>
                  <a:srgbClr val="002060"/>
                </a:solidFill>
              </a:rPr>
              <a:t>responsibility</a:t>
            </a:r>
            <a:r>
              <a:rPr lang="en-GB" sz="2800" dirty="0">
                <a:solidFill>
                  <a:srgbClr val="002060"/>
                </a:solidFill>
              </a:rPr>
              <a:t> for a child under 16, </a:t>
            </a:r>
            <a:r>
              <a:rPr lang="en-GB" sz="2800" b="1" dirty="0" smtClean="0">
                <a:solidFill>
                  <a:srgbClr val="002060"/>
                </a:solidFill>
              </a:rPr>
              <a:t>wilfully</a:t>
            </a:r>
            <a:r>
              <a:rPr lang="en-GB" sz="2800" b="1" dirty="0">
                <a:solidFill>
                  <a:srgbClr val="002060"/>
                </a:solidFill>
              </a:rPr>
              <a:t> </a:t>
            </a:r>
            <a:r>
              <a:rPr lang="en-GB" sz="2800" dirty="0" smtClean="0">
                <a:solidFill>
                  <a:srgbClr val="002060"/>
                </a:solidFill>
              </a:rPr>
              <a:t>assaults</a:t>
            </a:r>
            <a:r>
              <a:rPr lang="en-GB" sz="2800" dirty="0">
                <a:solidFill>
                  <a:srgbClr val="002060"/>
                </a:solidFill>
              </a:rPr>
              <a:t>, </a:t>
            </a:r>
            <a:r>
              <a:rPr lang="en-GB" sz="2800" dirty="0" smtClean="0">
                <a:solidFill>
                  <a:srgbClr val="002060"/>
                </a:solidFill>
              </a:rPr>
              <a:t>ill treats, neglects, abandons</a:t>
            </a:r>
            <a:r>
              <a:rPr lang="en-GB" sz="2800" dirty="0">
                <a:solidFill>
                  <a:srgbClr val="002060"/>
                </a:solidFill>
              </a:rPr>
              <a:t>, </a:t>
            </a:r>
            <a:r>
              <a:rPr lang="en-GB" sz="2800" dirty="0" smtClean="0">
                <a:solidFill>
                  <a:srgbClr val="002060"/>
                </a:solidFill>
              </a:rPr>
              <a:t>or </a:t>
            </a:r>
            <a:r>
              <a:rPr lang="en-GB" sz="2800" dirty="0">
                <a:solidFill>
                  <a:srgbClr val="002060"/>
                </a:solidFill>
              </a:rPr>
              <a:t>exposes </a:t>
            </a:r>
            <a:r>
              <a:rPr lang="en-GB" sz="2800" dirty="0" smtClean="0">
                <a:solidFill>
                  <a:srgbClr val="002060"/>
                </a:solidFill>
              </a:rPr>
              <a:t>the </a:t>
            </a:r>
            <a:r>
              <a:rPr lang="en-GB" sz="2800" dirty="0">
                <a:solidFill>
                  <a:srgbClr val="002060"/>
                </a:solidFill>
              </a:rPr>
              <a:t>child </a:t>
            </a:r>
            <a:r>
              <a:rPr lang="en-GB" sz="2800" b="1" dirty="0">
                <a:solidFill>
                  <a:srgbClr val="002060"/>
                </a:solidFill>
              </a:rPr>
              <a:t>in a manner that is likely to cause </a:t>
            </a:r>
            <a:r>
              <a:rPr lang="en-GB" sz="2800" dirty="0">
                <a:solidFill>
                  <a:srgbClr val="002060"/>
                </a:solidFill>
              </a:rPr>
              <a:t>unnecessary suffering or injury to </a:t>
            </a:r>
            <a:r>
              <a:rPr lang="en-GB" sz="2800" dirty="0" smtClean="0">
                <a:solidFill>
                  <a:srgbClr val="002060"/>
                </a:solidFill>
              </a:rPr>
              <a:t>health. </a:t>
            </a:r>
            <a:endParaRPr lang="en-GB" sz="2800" dirty="0">
              <a:solidFill>
                <a:srgbClr val="002060"/>
              </a:solidFill>
            </a:endParaRPr>
          </a:p>
        </p:txBody>
      </p:sp>
    </p:spTree>
    <p:extLst>
      <p:ext uri="{BB962C8B-B14F-4D97-AF65-F5344CB8AC3E}">
        <p14:creationId xmlns:p14="http://schemas.microsoft.com/office/powerpoint/2010/main" val="3929344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908571" y="861865"/>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Children Act 1989</a:t>
            </a:r>
            <a:endParaRPr lang="en-GB" sz="4000" b="1" dirty="0">
              <a:solidFill>
                <a:schemeClr val="bg1"/>
              </a:solidFill>
            </a:endParaRPr>
          </a:p>
        </p:txBody>
      </p:sp>
      <p:sp>
        <p:nvSpPr>
          <p:cNvPr id="3" name="Rectangle 6"/>
          <p:cNvSpPr>
            <a:spLocks noChangeArrowheads="1"/>
          </p:cNvSpPr>
          <p:nvPr/>
        </p:nvSpPr>
        <p:spPr bwMode="auto">
          <a:xfrm>
            <a:off x="1908571" y="2310337"/>
            <a:ext cx="8229600" cy="2903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buFontTx/>
              <a:buNone/>
            </a:pPr>
            <a:r>
              <a:rPr lang="en-GB" altLang="en-US" sz="3600" dirty="0">
                <a:solidFill>
                  <a:srgbClr val="002060"/>
                </a:solidFill>
                <a:latin typeface="+mn-lt"/>
              </a:rPr>
              <a:t>In what situations are</a:t>
            </a:r>
          </a:p>
          <a:p>
            <a:pPr algn="ctr" eaLnBrk="1" hangingPunct="1">
              <a:buFontTx/>
              <a:buNone/>
            </a:pPr>
            <a:r>
              <a:rPr lang="en-GB" altLang="en-US" sz="3600" dirty="0">
                <a:solidFill>
                  <a:srgbClr val="002060"/>
                </a:solidFill>
                <a:latin typeface="+mn-lt"/>
              </a:rPr>
              <a:t> you likely to </a:t>
            </a:r>
          </a:p>
          <a:p>
            <a:pPr algn="ctr" eaLnBrk="1" hangingPunct="1">
              <a:buFontTx/>
              <a:buNone/>
            </a:pPr>
            <a:r>
              <a:rPr lang="en-GB" altLang="en-US" sz="3600" dirty="0">
                <a:solidFill>
                  <a:srgbClr val="002060"/>
                </a:solidFill>
                <a:latin typeface="+mn-lt"/>
              </a:rPr>
              <a:t>encounter children who are in </a:t>
            </a:r>
          </a:p>
          <a:p>
            <a:pPr algn="ctr" eaLnBrk="1" hangingPunct="1">
              <a:buFontTx/>
              <a:buNone/>
            </a:pPr>
            <a:r>
              <a:rPr lang="en-GB" altLang="en-US" sz="3600" dirty="0">
                <a:solidFill>
                  <a:srgbClr val="002060"/>
                </a:solidFill>
                <a:latin typeface="+mn-lt"/>
              </a:rPr>
              <a:t>urgent need of protection?</a:t>
            </a:r>
          </a:p>
          <a:p>
            <a:pPr algn="ctr" eaLnBrk="1" hangingPunct="1">
              <a:buFontTx/>
              <a:buNone/>
            </a:pPr>
            <a:endParaRPr lang="en-GB" altLang="en-US" sz="4000" dirty="0"/>
          </a:p>
          <a:p>
            <a:pPr algn="ctr" eaLnBrk="1" hangingPunct="1">
              <a:buFontTx/>
              <a:buNone/>
            </a:pPr>
            <a:endParaRPr lang="en-GB" altLang="en-US" sz="4000" dirty="0"/>
          </a:p>
          <a:p>
            <a:pPr algn="ctr" eaLnBrk="1" hangingPunct="1">
              <a:buFontTx/>
              <a:buNone/>
            </a:pPr>
            <a:endParaRPr lang="en-GB" altLang="en-US" sz="5400" dirty="0"/>
          </a:p>
        </p:txBody>
      </p:sp>
    </p:spTree>
    <p:extLst>
      <p:ext uri="{BB962C8B-B14F-4D97-AF65-F5344CB8AC3E}">
        <p14:creationId xmlns:p14="http://schemas.microsoft.com/office/powerpoint/2010/main" val="25249769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860444" y="877907"/>
            <a:ext cx="8229600" cy="1323439"/>
          </a:xfrm>
          <a:prstGeom prst="rect">
            <a:avLst/>
          </a:prstGeom>
          <a:solidFill>
            <a:srgbClr val="002060"/>
          </a:solidFill>
        </p:spPr>
        <p:txBody>
          <a:bodyPr wrap="square" rtlCol="0">
            <a:spAutoFit/>
          </a:bodyPr>
          <a:lstStyle/>
          <a:p>
            <a:pPr algn="ctr"/>
            <a:r>
              <a:rPr lang="en-GB" sz="4000" b="1" dirty="0" smtClean="0">
                <a:solidFill>
                  <a:schemeClr val="bg1"/>
                </a:solidFill>
              </a:rPr>
              <a:t>Children Act 1989                                          Section 46</a:t>
            </a:r>
            <a:endParaRPr lang="en-GB" sz="4000" b="1" dirty="0">
              <a:solidFill>
                <a:schemeClr val="bg1"/>
              </a:solidFill>
            </a:endParaRPr>
          </a:p>
        </p:txBody>
      </p:sp>
      <p:sp>
        <p:nvSpPr>
          <p:cNvPr id="3" name="Text Box 3"/>
          <p:cNvSpPr txBox="1">
            <a:spLocks noChangeArrowheads="1"/>
          </p:cNvSpPr>
          <p:nvPr/>
        </p:nvSpPr>
        <p:spPr bwMode="auto">
          <a:xfrm>
            <a:off x="1860445" y="3258587"/>
            <a:ext cx="8229599" cy="2308324"/>
          </a:xfrm>
          <a:prstGeom prst="rect">
            <a:avLst/>
          </a:prstGeom>
          <a:noFill/>
          <a:ln w="9525">
            <a:noFill/>
            <a:miter lim="800000"/>
            <a:headEnd/>
            <a:tailEnd/>
          </a:ln>
          <a:effectLst/>
        </p:spPr>
        <p:txBody>
          <a:bodyPr wrap="square">
            <a:spAutoFit/>
          </a:bodyPr>
          <a:lstStyle/>
          <a:p>
            <a:pPr algn="ctr" eaLnBrk="1" hangingPunct="1">
              <a:defRPr/>
            </a:pPr>
            <a:r>
              <a:rPr lang="en-GB" sz="3200" dirty="0">
                <a:solidFill>
                  <a:srgbClr val="002060"/>
                </a:solidFill>
              </a:rPr>
              <a:t>Where a constable </a:t>
            </a:r>
            <a:r>
              <a:rPr lang="en-GB" sz="3200" dirty="0" smtClean="0">
                <a:solidFill>
                  <a:srgbClr val="002060"/>
                </a:solidFill>
              </a:rPr>
              <a:t>has reasonable </a:t>
            </a:r>
            <a:r>
              <a:rPr lang="en-GB" sz="3200" dirty="0">
                <a:solidFill>
                  <a:srgbClr val="002060"/>
                </a:solidFill>
              </a:rPr>
              <a:t>cause to </a:t>
            </a:r>
            <a:r>
              <a:rPr lang="en-GB" sz="3200" dirty="0" smtClean="0">
                <a:solidFill>
                  <a:srgbClr val="002060"/>
                </a:solidFill>
              </a:rPr>
              <a:t>believe that </a:t>
            </a:r>
            <a:r>
              <a:rPr lang="en-GB" sz="3200" dirty="0">
                <a:solidFill>
                  <a:srgbClr val="002060"/>
                </a:solidFill>
              </a:rPr>
              <a:t>a child </a:t>
            </a:r>
            <a:r>
              <a:rPr lang="en-GB" sz="3200" dirty="0" smtClean="0">
                <a:solidFill>
                  <a:srgbClr val="002060"/>
                </a:solidFill>
              </a:rPr>
              <a:t>would </a:t>
            </a:r>
            <a:r>
              <a:rPr lang="en-GB" sz="3200" dirty="0">
                <a:solidFill>
                  <a:srgbClr val="002060"/>
                </a:solidFill>
              </a:rPr>
              <a:t>otherwise </a:t>
            </a:r>
            <a:r>
              <a:rPr lang="en-GB" sz="3200" dirty="0" smtClean="0">
                <a:solidFill>
                  <a:srgbClr val="002060"/>
                </a:solidFill>
              </a:rPr>
              <a:t>be </a:t>
            </a:r>
            <a:r>
              <a:rPr lang="en-GB" sz="3200" b="1" dirty="0" smtClean="0">
                <a:solidFill>
                  <a:srgbClr val="002060"/>
                </a:solidFill>
              </a:rPr>
              <a:t>likely </a:t>
            </a:r>
            <a:r>
              <a:rPr lang="en-GB" sz="3200" b="1" dirty="0">
                <a:solidFill>
                  <a:srgbClr val="002060"/>
                </a:solidFill>
              </a:rPr>
              <a:t>to suffer </a:t>
            </a:r>
            <a:r>
              <a:rPr lang="en-GB" sz="3200" b="1" u="sng" dirty="0">
                <a:solidFill>
                  <a:srgbClr val="002060"/>
                </a:solidFill>
              </a:rPr>
              <a:t>significant </a:t>
            </a:r>
            <a:r>
              <a:rPr lang="en-GB" sz="3200" b="1" u="sng" dirty="0" smtClean="0">
                <a:solidFill>
                  <a:srgbClr val="002060"/>
                </a:solidFill>
              </a:rPr>
              <a:t>harm </a:t>
            </a:r>
            <a:r>
              <a:rPr lang="en-GB" sz="3200" dirty="0" smtClean="0">
                <a:solidFill>
                  <a:srgbClr val="002060"/>
                </a:solidFill>
              </a:rPr>
              <a:t>they </a:t>
            </a:r>
            <a:r>
              <a:rPr lang="en-GB" sz="3200" dirty="0">
                <a:solidFill>
                  <a:srgbClr val="002060"/>
                </a:solidFill>
              </a:rPr>
              <a:t>may:</a:t>
            </a:r>
          </a:p>
          <a:p>
            <a:pPr algn="ctr">
              <a:spcBef>
                <a:spcPct val="50000"/>
              </a:spcBef>
              <a:defRPr/>
            </a:pPr>
            <a:endParaRPr lang="en-GB" sz="3200" dirty="0">
              <a:solidFill>
                <a:schemeClr val="accent2"/>
              </a:solidFill>
              <a:latin typeface="Arial" charset="0"/>
            </a:endParaRPr>
          </a:p>
        </p:txBody>
      </p:sp>
    </p:spTree>
    <p:extLst>
      <p:ext uri="{BB962C8B-B14F-4D97-AF65-F5344CB8AC3E}">
        <p14:creationId xmlns:p14="http://schemas.microsoft.com/office/powerpoint/2010/main" val="2175308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385010" y="428727"/>
            <a:ext cx="11261557" cy="707886"/>
          </a:xfrm>
          <a:prstGeom prst="rect">
            <a:avLst/>
          </a:prstGeom>
          <a:solidFill>
            <a:srgbClr val="002060"/>
          </a:solidFill>
        </p:spPr>
        <p:txBody>
          <a:bodyPr wrap="square" rtlCol="0">
            <a:spAutoFit/>
          </a:bodyPr>
          <a:lstStyle/>
          <a:p>
            <a:pPr algn="ctr"/>
            <a:r>
              <a:rPr lang="en-GB" sz="4000" b="1" dirty="0" smtClean="0">
                <a:solidFill>
                  <a:schemeClr val="bg1"/>
                </a:solidFill>
              </a:rPr>
              <a:t>Children Act 1989  Section 46</a:t>
            </a:r>
            <a:endParaRPr lang="en-GB" sz="4000" b="1" dirty="0">
              <a:solidFill>
                <a:schemeClr val="bg1"/>
              </a:solidFill>
            </a:endParaRPr>
          </a:p>
        </p:txBody>
      </p:sp>
      <p:sp>
        <p:nvSpPr>
          <p:cNvPr id="3" name="Text Box 3"/>
          <p:cNvSpPr txBox="1">
            <a:spLocks noChangeArrowheads="1"/>
          </p:cNvSpPr>
          <p:nvPr/>
        </p:nvSpPr>
        <p:spPr bwMode="auto">
          <a:xfrm>
            <a:off x="1900989" y="1439013"/>
            <a:ext cx="8229600" cy="4462760"/>
          </a:xfrm>
          <a:prstGeom prst="rect">
            <a:avLst/>
          </a:prstGeom>
          <a:noFill/>
          <a:ln w="9525">
            <a:noFill/>
            <a:miter lim="800000"/>
            <a:headEnd/>
            <a:tailEnd/>
          </a:ln>
          <a:effectLst/>
        </p:spPr>
        <p:txBody>
          <a:bodyPr wrap="square">
            <a:spAutoFit/>
          </a:bodyPr>
          <a:lstStyle/>
          <a:p>
            <a:pPr algn="ctr" eaLnBrk="1" hangingPunct="1">
              <a:spcBef>
                <a:spcPct val="20000"/>
              </a:spcBef>
              <a:buClr>
                <a:schemeClr val="hlink"/>
              </a:buClr>
              <a:buSzPct val="90000"/>
              <a:defRPr/>
            </a:pPr>
            <a:r>
              <a:rPr lang="en-GB" sz="2800" dirty="0" smtClean="0">
                <a:solidFill>
                  <a:srgbClr val="002060"/>
                </a:solidFill>
              </a:rPr>
              <a:t>Remove </a:t>
            </a:r>
            <a:r>
              <a:rPr lang="en-GB" sz="2800" dirty="0">
                <a:solidFill>
                  <a:srgbClr val="002060"/>
                </a:solidFill>
              </a:rPr>
              <a:t>the child to </a:t>
            </a:r>
            <a:r>
              <a:rPr lang="en-GB" sz="2800" b="1" dirty="0">
                <a:solidFill>
                  <a:srgbClr val="002060"/>
                </a:solidFill>
              </a:rPr>
              <a:t>suitable </a:t>
            </a:r>
            <a:r>
              <a:rPr lang="en-GB" sz="2800" b="1" dirty="0" smtClean="0">
                <a:solidFill>
                  <a:srgbClr val="002060"/>
                </a:solidFill>
              </a:rPr>
              <a:t>accommodation</a:t>
            </a:r>
            <a:r>
              <a:rPr lang="en-GB" sz="2800" dirty="0" smtClean="0">
                <a:solidFill>
                  <a:srgbClr val="002060"/>
                </a:solidFill>
              </a:rPr>
              <a:t> </a:t>
            </a:r>
            <a:r>
              <a:rPr lang="en-GB" sz="2800" dirty="0">
                <a:solidFill>
                  <a:srgbClr val="002060"/>
                </a:solidFill>
              </a:rPr>
              <a:t>and keep them </a:t>
            </a:r>
            <a:r>
              <a:rPr lang="en-GB" sz="2800" dirty="0" smtClean="0">
                <a:solidFill>
                  <a:srgbClr val="002060"/>
                </a:solidFill>
              </a:rPr>
              <a:t>there</a:t>
            </a:r>
          </a:p>
          <a:p>
            <a:pPr algn="ctr" eaLnBrk="1" hangingPunct="1">
              <a:spcBef>
                <a:spcPct val="20000"/>
              </a:spcBef>
              <a:buClr>
                <a:schemeClr val="hlink"/>
              </a:buClr>
              <a:buSzPct val="90000"/>
              <a:defRPr/>
            </a:pPr>
            <a:r>
              <a:rPr lang="en-GB" sz="2800" dirty="0" smtClean="0">
                <a:solidFill>
                  <a:srgbClr val="002060"/>
                </a:solidFill>
              </a:rPr>
              <a:t> </a:t>
            </a:r>
          </a:p>
          <a:p>
            <a:pPr algn="ctr" eaLnBrk="1" hangingPunct="1">
              <a:spcBef>
                <a:spcPct val="20000"/>
              </a:spcBef>
              <a:buClr>
                <a:schemeClr val="hlink"/>
              </a:buClr>
              <a:buSzPct val="90000"/>
              <a:defRPr/>
            </a:pPr>
            <a:r>
              <a:rPr lang="en-GB" sz="3600" b="1" dirty="0">
                <a:solidFill>
                  <a:srgbClr val="002060"/>
                </a:solidFill>
              </a:rPr>
              <a:t>o</a:t>
            </a:r>
            <a:r>
              <a:rPr lang="en-GB" sz="3600" b="1" dirty="0" smtClean="0">
                <a:solidFill>
                  <a:srgbClr val="002060"/>
                </a:solidFill>
              </a:rPr>
              <a:t>r</a:t>
            </a:r>
            <a:r>
              <a:rPr lang="en-GB" sz="3600" dirty="0" smtClean="0">
                <a:solidFill>
                  <a:srgbClr val="002060"/>
                </a:solidFill>
              </a:rPr>
              <a:t> </a:t>
            </a:r>
          </a:p>
          <a:p>
            <a:pPr algn="ctr" eaLnBrk="1" hangingPunct="1">
              <a:spcBef>
                <a:spcPct val="20000"/>
              </a:spcBef>
              <a:buClr>
                <a:schemeClr val="hlink"/>
              </a:buClr>
              <a:buSzPct val="90000"/>
              <a:defRPr/>
            </a:pPr>
            <a:endParaRPr lang="en-GB" sz="2800" dirty="0" smtClean="0">
              <a:solidFill>
                <a:srgbClr val="002060"/>
              </a:solidFill>
            </a:endParaRPr>
          </a:p>
          <a:p>
            <a:pPr algn="ctr" eaLnBrk="1" hangingPunct="1">
              <a:spcBef>
                <a:spcPct val="20000"/>
              </a:spcBef>
              <a:buClr>
                <a:schemeClr val="hlink"/>
              </a:buClr>
              <a:buSzPct val="90000"/>
              <a:defRPr/>
            </a:pPr>
            <a:r>
              <a:rPr lang="en-GB" sz="2800" dirty="0" smtClean="0">
                <a:solidFill>
                  <a:srgbClr val="002060"/>
                </a:solidFill>
              </a:rPr>
              <a:t>Take </a:t>
            </a:r>
            <a:r>
              <a:rPr lang="en-GB" sz="2800" dirty="0">
                <a:solidFill>
                  <a:srgbClr val="002060"/>
                </a:solidFill>
              </a:rPr>
              <a:t>such steps as are reasonable to </a:t>
            </a:r>
            <a:r>
              <a:rPr lang="en-GB" sz="2800" dirty="0" smtClean="0">
                <a:solidFill>
                  <a:srgbClr val="002060"/>
                </a:solidFill>
              </a:rPr>
              <a:t>ensure </a:t>
            </a:r>
            <a:r>
              <a:rPr lang="en-GB" sz="2800" dirty="0">
                <a:solidFill>
                  <a:srgbClr val="002060"/>
                </a:solidFill>
              </a:rPr>
              <a:t>that the child’s removal from any </a:t>
            </a:r>
            <a:r>
              <a:rPr lang="en-GB" sz="2800" dirty="0" smtClean="0">
                <a:solidFill>
                  <a:srgbClr val="002060"/>
                </a:solidFill>
              </a:rPr>
              <a:t>hospital </a:t>
            </a:r>
            <a:r>
              <a:rPr lang="en-GB" sz="2800" dirty="0">
                <a:solidFill>
                  <a:srgbClr val="002060"/>
                </a:solidFill>
              </a:rPr>
              <a:t>or other place, in which they </a:t>
            </a:r>
            <a:r>
              <a:rPr lang="en-GB" sz="2800" dirty="0" smtClean="0">
                <a:solidFill>
                  <a:srgbClr val="002060"/>
                </a:solidFill>
              </a:rPr>
              <a:t>are then being accommodated</a:t>
            </a:r>
            <a:r>
              <a:rPr lang="en-GB" sz="2800" dirty="0">
                <a:solidFill>
                  <a:srgbClr val="002060"/>
                </a:solidFill>
              </a:rPr>
              <a:t>, is </a:t>
            </a:r>
            <a:r>
              <a:rPr lang="en-GB" sz="2800" dirty="0" smtClean="0">
                <a:solidFill>
                  <a:srgbClr val="002060"/>
                </a:solidFill>
              </a:rPr>
              <a:t>prevented</a:t>
            </a:r>
            <a:r>
              <a:rPr lang="en-GB" sz="2800" dirty="0">
                <a:solidFill>
                  <a:srgbClr val="002060"/>
                </a:solidFill>
              </a:rPr>
              <a:t>.</a:t>
            </a:r>
          </a:p>
        </p:txBody>
      </p:sp>
    </p:spTree>
    <p:extLst>
      <p:ext uri="{BB962C8B-B14F-4D97-AF65-F5344CB8AC3E}">
        <p14:creationId xmlns:p14="http://schemas.microsoft.com/office/powerpoint/2010/main" val="87995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860444" y="605190"/>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Significant Harm</a:t>
            </a:r>
            <a:endParaRPr lang="en-GB" sz="4000" b="1" dirty="0">
              <a:solidFill>
                <a:schemeClr val="bg1"/>
              </a:solidFill>
            </a:endParaRPr>
          </a:p>
        </p:txBody>
      </p:sp>
      <p:sp>
        <p:nvSpPr>
          <p:cNvPr id="3" name="Text Box 2"/>
          <p:cNvSpPr txBox="1">
            <a:spLocks noChangeArrowheads="1"/>
          </p:cNvSpPr>
          <p:nvPr/>
        </p:nvSpPr>
        <p:spPr bwMode="auto">
          <a:xfrm>
            <a:off x="978567" y="1184739"/>
            <a:ext cx="9865895" cy="4462760"/>
          </a:xfrm>
          <a:prstGeom prst="rect">
            <a:avLst/>
          </a:prstGeom>
          <a:noFill/>
          <a:ln w="9525">
            <a:noFill/>
            <a:miter lim="800000"/>
            <a:headEnd/>
            <a:tailEnd/>
          </a:ln>
          <a:effectLst/>
        </p:spPr>
        <p:txBody>
          <a:bodyPr wrap="square">
            <a:spAutoFit/>
          </a:bodyPr>
          <a:lstStyle/>
          <a:p>
            <a:pPr algn="ctr" eaLnBrk="1" hangingPunct="1">
              <a:defRPr/>
            </a:pPr>
            <a:endParaRPr lang="en-GB" sz="3200" b="1" dirty="0">
              <a:solidFill>
                <a:srgbClr val="002060"/>
              </a:solidFill>
            </a:endParaRPr>
          </a:p>
          <a:p>
            <a:pPr algn="ctr" eaLnBrk="1" hangingPunct="1">
              <a:defRPr/>
            </a:pPr>
            <a:r>
              <a:rPr lang="en-GB" sz="2800" dirty="0">
                <a:solidFill>
                  <a:srgbClr val="002060"/>
                </a:solidFill>
              </a:rPr>
              <a:t>The term ‘significant harm’ refers to harm which is affecting or would affect the child’s physical or psychological </a:t>
            </a:r>
            <a:r>
              <a:rPr lang="en-GB" sz="2800" dirty="0" smtClean="0">
                <a:solidFill>
                  <a:srgbClr val="002060"/>
                </a:solidFill>
              </a:rPr>
              <a:t>development. </a:t>
            </a:r>
            <a:endParaRPr lang="en-GB" sz="2800" dirty="0">
              <a:solidFill>
                <a:srgbClr val="002060"/>
              </a:solidFill>
            </a:endParaRPr>
          </a:p>
          <a:p>
            <a:pPr algn="ctr" eaLnBrk="1" hangingPunct="1">
              <a:defRPr/>
            </a:pPr>
            <a:endParaRPr lang="en-GB" sz="2800" dirty="0">
              <a:solidFill>
                <a:srgbClr val="002060"/>
              </a:solidFill>
            </a:endParaRPr>
          </a:p>
          <a:p>
            <a:pPr algn="ctr" eaLnBrk="1" hangingPunct="1">
              <a:defRPr/>
            </a:pPr>
            <a:r>
              <a:rPr lang="en-GB" sz="2800" dirty="0">
                <a:solidFill>
                  <a:srgbClr val="002060"/>
                </a:solidFill>
              </a:rPr>
              <a:t>It includes impairment suffered from seeing or hearing the ill treatment of another.</a:t>
            </a:r>
          </a:p>
          <a:p>
            <a:pPr algn="ctr" eaLnBrk="1" hangingPunct="1">
              <a:defRPr/>
            </a:pPr>
            <a:r>
              <a:rPr lang="en-GB" sz="2800" dirty="0">
                <a:solidFill>
                  <a:srgbClr val="002060"/>
                </a:solidFill>
              </a:rPr>
              <a:t>  </a:t>
            </a:r>
          </a:p>
          <a:p>
            <a:pPr algn="ctr" eaLnBrk="1" hangingPunct="1">
              <a:defRPr/>
            </a:pPr>
            <a:r>
              <a:rPr lang="en-GB" sz="2800" dirty="0">
                <a:solidFill>
                  <a:srgbClr val="002060"/>
                </a:solidFill>
              </a:rPr>
              <a:t>Sometimes a single traumatic event may constitute </a:t>
            </a:r>
            <a:r>
              <a:rPr lang="en-GB" sz="2800" b="1" dirty="0">
                <a:solidFill>
                  <a:srgbClr val="002060"/>
                </a:solidFill>
              </a:rPr>
              <a:t>significant harm</a:t>
            </a:r>
            <a:r>
              <a:rPr lang="en-GB" sz="2800" dirty="0">
                <a:solidFill>
                  <a:srgbClr val="002060"/>
                </a:solidFill>
              </a:rPr>
              <a:t>, however it is more often a compilation of events which interrupt, change or damage the child’s development</a:t>
            </a:r>
          </a:p>
        </p:txBody>
      </p:sp>
    </p:spTree>
    <p:extLst>
      <p:ext uri="{BB962C8B-B14F-4D97-AF65-F5344CB8AC3E}">
        <p14:creationId xmlns:p14="http://schemas.microsoft.com/office/powerpoint/2010/main" val="1303949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860444" y="204138"/>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Significant harm</a:t>
            </a:r>
            <a:endParaRPr lang="en-GB" sz="4000" b="1" dirty="0">
              <a:solidFill>
                <a:schemeClr val="bg1"/>
              </a:solidFill>
            </a:endParaRPr>
          </a:p>
        </p:txBody>
      </p:sp>
      <p:sp>
        <p:nvSpPr>
          <p:cNvPr id="3" name="Rectangle 3"/>
          <p:cNvSpPr txBox="1">
            <a:spLocks noChangeArrowheads="1"/>
          </p:cNvSpPr>
          <p:nvPr/>
        </p:nvSpPr>
        <p:spPr>
          <a:xfrm>
            <a:off x="1270861" y="1268413"/>
            <a:ext cx="9934414" cy="485775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GB" altLang="en-US" sz="2400" b="1" dirty="0" smtClean="0">
                <a:solidFill>
                  <a:srgbClr val="002060"/>
                </a:solidFill>
              </a:rPr>
              <a:t>To understand and establish significant harm, consider:</a:t>
            </a:r>
          </a:p>
          <a:p>
            <a:r>
              <a:rPr lang="en-GB" altLang="en-US" sz="2400" dirty="0" smtClean="0">
                <a:solidFill>
                  <a:srgbClr val="002060"/>
                </a:solidFill>
              </a:rPr>
              <a:t>The family context;</a:t>
            </a:r>
          </a:p>
          <a:p>
            <a:r>
              <a:rPr lang="en-GB" altLang="en-US" sz="2400" dirty="0" smtClean="0">
                <a:solidFill>
                  <a:srgbClr val="002060"/>
                </a:solidFill>
              </a:rPr>
              <a:t>The child’s development within the context of their family and wider social and cultural environment;</a:t>
            </a:r>
          </a:p>
          <a:p>
            <a:r>
              <a:rPr lang="en-GB" altLang="en-US" sz="2400" dirty="0" smtClean="0">
                <a:solidFill>
                  <a:srgbClr val="002060"/>
                </a:solidFill>
              </a:rPr>
              <a:t>Any special needs, such as medical condition, communication difficulty or disability that may affect the child’s development and care within the family;</a:t>
            </a:r>
          </a:p>
          <a:p>
            <a:r>
              <a:rPr lang="en-GB" altLang="en-US" sz="2400" dirty="0" smtClean="0">
                <a:solidFill>
                  <a:srgbClr val="002060"/>
                </a:solidFill>
              </a:rPr>
              <a:t>The nature of harm, in terms of ill treatment or the failure to provide adequate care;</a:t>
            </a:r>
          </a:p>
          <a:p>
            <a:r>
              <a:rPr lang="en-GB" altLang="en-US" sz="2400" dirty="0" smtClean="0">
                <a:solidFill>
                  <a:srgbClr val="002060"/>
                </a:solidFill>
              </a:rPr>
              <a:t>The impact on the child’s health and development; and</a:t>
            </a:r>
          </a:p>
          <a:p>
            <a:r>
              <a:rPr lang="en-GB" altLang="en-US" sz="2400" dirty="0" smtClean="0">
                <a:solidFill>
                  <a:srgbClr val="002060"/>
                </a:solidFill>
              </a:rPr>
              <a:t>The adequacy of parental care.</a:t>
            </a:r>
          </a:p>
          <a:p>
            <a:pPr algn="ctr">
              <a:buFontTx/>
              <a:buNone/>
            </a:pPr>
            <a:r>
              <a:rPr lang="en-GB" altLang="en-US" sz="2400" b="1" dirty="0" smtClean="0">
                <a:solidFill>
                  <a:srgbClr val="002060"/>
                </a:solidFill>
              </a:rPr>
              <a:t>Local Authority also has a duty to make enquiries </a:t>
            </a:r>
          </a:p>
          <a:p>
            <a:endParaRPr lang="en-GB" altLang="en-US" sz="2400" dirty="0"/>
          </a:p>
        </p:txBody>
      </p:sp>
    </p:spTree>
    <p:extLst>
      <p:ext uri="{BB962C8B-B14F-4D97-AF65-F5344CB8AC3E}">
        <p14:creationId xmlns:p14="http://schemas.microsoft.com/office/powerpoint/2010/main" val="879881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a:xfrm>
            <a:off x="958313" y="898303"/>
            <a:ext cx="8229600" cy="43293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Aft>
                <a:spcPts val="1200"/>
              </a:spcAft>
              <a:buFont typeface="Arial" panose="020B0604020202020204" pitchFamily="34" charset="0"/>
              <a:buNone/>
            </a:pPr>
            <a:r>
              <a:rPr lang="en-GB" altLang="en-US" dirty="0" smtClean="0">
                <a:solidFill>
                  <a:srgbClr val="002060"/>
                </a:solidFill>
              </a:rPr>
              <a:t>Whenever concern has been expressed about a child, officers should consider:</a:t>
            </a:r>
          </a:p>
          <a:p>
            <a:pPr algn="ctr">
              <a:spcAft>
                <a:spcPts val="1200"/>
              </a:spcAft>
              <a:buFont typeface="Arial" panose="020B0604020202020204" pitchFamily="34" charset="0"/>
              <a:buNone/>
            </a:pPr>
            <a:endParaRPr lang="en-GB" altLang="en-US" dirty="0" smtClean="0">
              <a:solidFill>
                <a:srgbClr val="002060"/>
              </a:solidFill>
            </a:endParaRPr>
          </a:p>
          <a:p>
            <a:r>
              <a:rPr lang="en-GB" altLang="en-US" dirty="0" smtClean="0">
                <a:solidFill>
                  <a:srgbClr val="002060"/>
                </a:solidFill>
              </a:rPr>
              <a:t>The child’s safety</a:t>
            </a:r>
          </a:p>
          <a:p>
            <a:r>
              <a:rPr lang="en-GB" altLang="en-US" dirty="0" smtClean="0">
                <a:solidFill>
                  <a:srgbClr val="002060"/>
                </a:solidFill>
              </a:rPr>
              <a:t>Observation and recording of the child’s condition</a:t>
            </a:r>
          </a:p>
          <a:p>
            <a:r>
              <a:rPr lang="en-GB" altLang="en-US" dirty="0" smtClean="0">
                <a:solidFill>
                  <a:srgbClr val="002060"/>
                </a:solidFill>
              </a:rPr>
              <a:t>Immediate safeguarding the child’s welfare</a:t>
            </a:r>
          </a:p>
          <a:p>
            <a:r>
              <a:rPr lang="en-GB" altLang="en-US" dirty="0" smtClean="0">
                <a:solidFill>
                  <a:srgbClr val="002060"/>
                </a:solidFill>
              </a:rPr>
              <a:t>Having to ask questions</a:t>
            </a:r>
          </a:p>
          <a:p>
            <a:r>
              <a:rPr lang="en-GB" altLang="en-US" dirty="0" smtClean="0">
                <a:solidFill>
                  <a:srgbClr val="002060"/>
                </a:solidFill>
              </a:rPr>
              <a:t>What other children could be at risk?</a:t>
            </a:r>
          </a:p>
          <a:p>
            <a:endParaRPr lang="en-GB" altLang="en-US" dirty="0"/>
          </a:p>
        </p:txBody>
      </p:sp>
      <p:pic>
        <p:nvPicPr>
          <p:cNvPr id="3" name="Picture 2"/>
          <p:cNvPicPr>
            <a:picLocks noChangeAspect="1"/>
          </p:cNvPicPr>
          <p:nvPr/>
        </p:nvPicPr>
        <p:blipFill>
          <a:blip r:embed="rId4"/>
          <a:stretch>
            <a:fillRect/>
          </a:stretch>
        </p:blipFill>
        <p:spPr>
          <a:xfrm rot="818724">
            <a:off x="8511824" y="1228549"/>
            <a:ext cx="3094304" cy="2461916"/>
          </a:xfrm>
          <a:prstGeom prst="rect">
            <a:avLst/>
          </a:prstGeom>
        </p:spPr>
      </p:pic>
    </p:spTree>
    <p:extLst>
      <p:ext uri="{BB962C8B-B14F-4D97-AF65-F5344CB8AC3E}">
        <p14:creationId xmlns:p14="http://schemas.microsoft.com/office/powerpoint/2010/main" val="108307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fade">
                                      <p:cBhvr>
                                        <p:cTn id="22" dur="500"/>
                                        <p:tgtEl>
                                          <p:spTgt spid="2">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fade">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867868" y="765612"/>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PPO: Police Protection Order</a:t>
            </a:r>
            <a:endParaRPr lang="en-GB" sz="4000" b="1" dirty="0">
              <a:solidFill>
                <a:schemeClr val="bg1"/>
              </a:solidFill>
            </a:endParaRPr>
          </a:p>
        </p:txBody>
      </p:sp>
      <p:sp>
        <p:nvSpPr>
          <p:cNvPr id="3" name="Rectangle 3"/>
          <p:cNvSpPr txBox="1">
            <a:spLocks noChangeArrowheads="1"/>
          </p:cNvSpPr>
          <p:nvPr/>
        </p:nvSpPr>
        <p:spPr>
          <a:xfrm>
            <a:off x="1867868" y="2301706"/>
            <a:ext cx="8493718" cy="2916057"/>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0"/>
              </a:spcBef>
              <a:spcAft>
                <a:spcPts val="1800"/>
              </a:spcAft>
              <a:buFont typeface="Arial" panose="020B0604020202020204" pitchFamily="34" charset="0"/>
              <a:buNone/>
            </a:pPr>
            <a:r>
              <a:rPr lang="en-GB" altLang="en-US" b="1" dirty="0" smtClean="0">
                <a:solidFill>
                  <a:srgbClr val="002060"/>
                </a:solidFill>
              </a:rPr>
              <a:t>Section 46 </a:t>
            </a:r>
            <a:r>
              <a:rPr lang="en-GB" altLang="en-US" dirty="0" smtClean="0">
                <a:solidFill>
                  <a:srgbClr val="002060"/>
                </a:solidFill>
              </a:rPr>
              <a:t>states that under no circumstances may a child be kept in police protection for more than 72 hours.</a:t>
            </a:r>
          </a:p>
          <a:p>
            <a:pPr marL="0" indent="0" algn="ctr">
              <a:spcBef>
                <a:spcPts val="0"/>
              </a:spcBef>
              <a:spcAft>
                <a:spcPts val="1800"/>
              </a:spcAft>
              <a:buFont typeface="Arial" panose="020B0604020202020204" pitchFamily="34" charset="0"/>
              <a:buNone/>
            </a:pPr>
            <a:r>
              <a:rPr lang="en-GB" altLang="en-US" dirty="0" smtClean="0">
                <a:solidFill>
                  <a:srgbClr val="002060"/>
                </a:solidFill>
              </a:rPr>
              <a:t>Police station not suitable medium to long term</a:t>
            </a:r>
          </a:p>
          <a:p>
            <a:pPr marL="0" indent="0" algn="ctr">
              <a:spcBef>
                <a:spcPts val="0"/>
              </a:spcBef>
              <a:spcAft>
                <a:spcPts val="1800"/>
              </a:spcAft>
              <a:buFont typeface="Arial" panose="020B0604020202020204" pitchFamily="34" charset="0"/>
              <a:buNone/>
            </a:pPr>
            <a:r>
              <a:rPr lang="en-GB" altLang="en-US" b="1" dirty="0" smtClean="0">
                <a:solidFill>
                  <a:srgbClr val="002060"/>
                </a:solidFill>
              </a:rPr>
              <a:t>The Children Act </a:t>
            </a:r>
            <a:r>
              <a:rPr lang="en-GB" altLang="en-US" dirty="0" smtClean="0">
                <a:solidFill>
                  <a:srgbClr val="002060"/>
                </a:solidFill>
              </a:rPr>
              <a:t>does not give a power of entry – </a:t>
            </a:r>
            <a:r>
              <a:rPr lang="en-GB" altLang="en-US" b="1" dirty="0" smtClean="0">
                <a:solidFill>
                  <a:srgbClr val="002060"/>
                </a:solidFill>
              </a:rPr>
              <a:t>Consider Section 17 PACE </a:t>
            </a:r>
            <a:r>
              <a:rPr lang="en-GB" altLang="en-US" dirty="0" smtClean="0">
                <a:solidFill>
                  <a:srgbClr val="002060"/>
                </a:solidFill>
              </a:rPr>
              <a:t>to enter &amp; search if necessary to save life and limb.</a:t>
            </a:r>
            <a:endParaRPr lang="en-GB" altLang="en-US" dirty="0">
              <a:solidFill>
                <a:srgbClr val="002060"/>
              </a:solidFill>
            </a:endParaRPr>
          </a:p>
        </p:txBody>
      </p:sp>
    </p:spTree>
    <p:extLst>
      <p:ext uri="{BB962C8B-B14F-4D97-AF65-F5344CB8AC3E}">
        <p14:creationId xmlns:p14="http://schemas.microsoft.com/office/powerpoint/2010/main" val="1053414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2117117" y="305808"/>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Role &amp; Responsibilities</a:t>
            </a:r>
            <a:endParaRPr lang="en-GB" sz="4000" b="1" dirty="0">
              <a:solidFill>
                <a:schemeClr val="bg1"/>
              </a:solidFill>
            </a:endParaRPr>
          </a:p>
        </p:txBody>
      </p:sp>
      <p:sp>
        <p:nvSpPr>
          <p:cNvPr id="3" name="Rectangle 3"/>
          <p:cNvSpPr txBox="1">
            <a:spLocks noChangeArrowheads="1"/>
          </p:cNvSpPr>
          <p:nvPr/>
        </p:nvSpPr>
        <p:spPr>
          <a:xfrm>
            <a:off x="574085" y="1176431"/>
            <a:ext cx="7423040" cy="449738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buFontTx/>
              <a:buNone/>
            </a:pPr>
            <a:endParaRPr lang="en-GB" altLang="en-US" dirty="0" smtClean="0">
              <a:solidFill>
                <a:srgbClr val="002060"/>
              </a:solidFill>
            </a:endParaRPr>
          </a:p>
          <a:p>
            <a:pPr marL="0" indent="0" algn="ctr">
              <a:lnSpc>
                <a:spcPct val="80000"/>
              </a:lnSpc>
              <a:buNone/>
            </a:pPr>
            <a:r>
              <a:rPr lang="en-GB" altLang="en-US" b="1" dirty="0" smtClean="0">
                <a:solidFill>
                  <a:srgbClr val="002060"/>
                </a:solidFill>
              </a:rPr>
              <a:t>Investigating/Initiating Officer</a:t>
            </a:r>
          </a:p>
          <a:p>
            <a:pPr marL="0" indent="0" algn="ctr">
              <a:lnSpc>
                <a:spcPct val="80000"/>
              </a:lnSpc>
              <a:buNone/>
            </a:pPr>
            <a:r>
              <a:rPr lang="en-GB" altLang="en-US" dirty="0" smtClean="0">
                <a:solidFill>
                  <a:srgbClr val="002060"/>
                </a:solidFill>
              </a:rPr>
              <a:t>Takes child into police protection and </a:t>
            </a:r>
          </a:p>
          <a:p>
            <a:pPr marL="0" indent="0" algn="ctr">
              <a:lnSpc>
                <a:spcPct val="80000"/>
              </a:lnSpc>
              <a:buNone/>
            </a:pPr>
            <a:r>
              <a:rPr lang="en-GB" altLang="en-US" dirty="0" smtClean="0">
                <a:solidFill>
                  <a:srgbClr val="002060"/>
                </a:solidFill>
              </a:rPr>
              <a:t>    undertakes initial enquiries</a:t>
            </a:r>
          </a:p>
          <a:p>
            <a:pPr marL="0" indent="0" algn="ctr">
              <a:lnSpc>
                <a:spcPct val="80000"/>
              </a:lnSpc>
              <a:buNone/>
            </a:pPr>
            <a:endParaRPr lang="en-GB" altLang="en-US" dirty="0" smtClean="0">
              <a:solidFill>
                <a:srgbClr val="002060"/>
              </a:solidFill>
            </a:endParaRPr>
          </a:p>
          <a:p>
            <a:pPr marL="0" indent="0" algn="ctr">
              <a:lnSpc>
                <a:spcPct val="80000"/>
              </a:lnSpc>
              <a:buNone/>
            </a:pPr>
            <a:r>
              <a:rPr lang="en-GB" altLang="en-US" b="1" dirty="0" smtClean="0">
                <a:solidFill>
                  <a:srgbClr val="002060"/>
                </a:solidFill>
              </a:rPr>
              <a:t>Designated Officer</a:t>
            </a:r>
            <a:r>
              <a:rPr lang="en-GB" altLang="en-US" dirty="0" smtClean="0">
                <a:solidFill>
                  <a:srgbClr val="002060"/>
                </a:solidFill>
              </a:rPr>
              <a:t> – Inspector rank or above </a:t>
            </a:r>
          </a:p>
          <a:p>
            <a:pPr marL="0" indent="0" algn="ctr">
              <a:lnSpc>
                <a:spcPct val="80000"/>
              </a:lnSpc>
              <a:buNone/>
            </a:pPr>
            <a:r>
              <a:rPr lang="en-GB" altLang="en-US" dirty="0" smtClean="0">
                <a:solidFill>
                  <a:srgbClr val="002060"/>
                </a:solidFill>
              </a:rPr>
              <a:t>Takes an independent oversight of the </a:t>
            </a:r>
          </a:p>
          <a:p>
            <a:pPr marL="0" indent="0" algn="ctr">
              <a:lnSpc>
                <a:spcPct val="80000"/>
              </a:lnSpc>
              <a:buNone/>
            </a:pPr>
            <a:r>
              <a:rPr lang="en-GB" altLang="en-US" dirty="0" smtClean="0">
                <a:solidFill>
                  <a:srgbClr val="002060"/>
                </a:solidFill>
              </a:rPr>
              <a:t> circumstances in which the child has been taken into police protection</a:t>
            </a:r>
          </a:p>
          <a:p>
            <a:pPr>
              <a:lnSpc>
                <a:spcPct val="80000"/>
              </a:lnSpc>
            </a:pPr>
            <a:endParaRPr lang="en-GB" altLang="en-US" dirty="0" smtClean="0"/>
          </a:p>
          <a:p>
            <a:pPr>
              <a:lnSpc>
                <a:spcPct val="80000"/>
              </a:lnSpc>
            </a:pPr>
            <a:endParaRPr lang="en-GB" altLang="en-US" dirty="0" smtClean="0"/>
          </a:p>
          <a:p>
            <a:pPr>
              <a:lnSpc>
                <a:spcPct val="80000"/>
              </a:lnSpc>
            </a:pPr>
            <a:endParaRPr lang="en-GB" altLang="en-US" dirty="0"/>
          </a:p>
        </p:txBody>
      </p:sp>
      <p:pic>
        <p:nvPicPr>
          <p:cNvPr id="4" name="Picture 3"/>
          <p:cNvPicPr>
            <a:picLocks noChangeAspect="1"/>
          </p:cNvPicPr>
          <p:nvPr/>
        </p:nvPicPr>
        <p:blipFill rotWithShape="1">
          <a:blip r:embed="rId4"/>
          <a:srcRect t="16210" r="1822"/>
          <a:stretch/>
        </p:blipFill>
        <p:spPr>
          <a:xfrm>
            <a:off x="8454190" y="1962494"/>
            <a:ext cx="2900357" cy="2862730"/>
          </a:xfrm>
          <a:prstGeom prst="rect">
            <a:avLst/>
          </a:prstGeom>
        </p:spPr>
      </p:pic>
    </p:spTree>
    <p:extLst>
      <p:ext uri="{BB962C8B-B14F-4D97-AF65-F5344CB8AC3E}">
        <p14:creationId xmlns:p14="http://schemas.microsoft.com/office/powerpoint/2010/main" val="4277520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fade">
                                      <p:cBhvr>
                                        <p:cTn id="18" dur="500"/>
                                        <p:tgtEl>
                                          <p:spTgt spid="3">
                                            <p:txEl>
                                              <p:pRg st="5" end="5"/>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500"/>
                                        <p:tgtEl>
                                          <p:spTgt spid="3">
                                            <p:txEl>
                                              <p:pRg st="6" end="6"/>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844402" y="589148"/>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Child Protection Plan</a:t>
            </a:r>
            <a:endParaRPr lang="en-GB" sz="4000" b="1" dirty="0">
              <a:solidFill>
                <a:schemeClr val="bg1"/>
              </a:solidFill>
            </a:endParaRPr>
          </a:p>
        </p:txBody>
      </p:sp>
      <p:sp>
        <p:nvSpPr>
          <p:cNvPr id="3" name="Text Box 3"/>
          <p:cNvSpPr txBox="1">
            <a:spLocks noChangeArrowheads="1"/>
          </p:cNvSpPr>
          <p:nvPr/>
        </p:nvSpPr>
        <p:spPr bwMode="auto">
          <a:xfrm>
            <a:off x="2327860" y="1989565"/>
            <a:ext cx="7543800" cy="3323987"/>
          </a:xfrm>
          <a:prstGeom prst="rect">
            <a:avLst/>
          </a:prstGeom>
          <a:noFill/>
          <a:ln w="9525">
            <a:noFill/>
            <a:miter lim="800000"/>
            <a:headEnd/>
            <a:tailEnd/>
          </a:ln>
          <a:effectLst/>
        </p:spPr>
        <p:txBody>
          <a:bodyPr>
            <a:spAutoFit/>
          </a:bodyPr>
          <a:lstStyle/>
          <a:p>
            <a:pPr algn="ctr" eaLnBrk="1" hangingPunct="1">
              <a:defRPr/>
            </a:pPr>
            <a:r>
              <a:rPr lang="en-GB" sz="3000" dirty="0">
                <a:solidFill>
                  <a:schemeClr val="accent2"/>
                </a:solidFill>
                <a:latin typeface="Arial" charset="0"/>
              </a:rPr>
              <a:t>  </a:t>
            </a:r>
            <a:r>
              <a:rPr lang="en-GB" sz="3000" dirty="0">
                <a:solidFill>
                  <a:srgbClr val="002060"/>
                </a:solidFill>
              </a:rPr>
              <a:t>Every local authority keeps a register of the names of</a:t>
            </a:r>
          </a:p>
          <a:p>
            <a:pPr algn="ctr" eaLnBrk="1" hangingPunct="1">
              <a:defRPr/>
            </a:pPr>
            <a:r>
              <a:rPr lang="en-GB" sz="3000" dirty="0">
                <a:solidFill>
                  <a:srgbClr val="002060"/>
                </a:solidFill>
              </a:rPr>
              <a:t>children who are deemed to be at risk of abuse and who need a Child Protection Plan to keep them safe.</a:t>
            </a:r>
          </a:p>
          <a:p>
            <a:pPr algn="ctr" eaLnBrk="1" hangingPunct="1">
              <a:defRPr/>
            </a:pPr>
            <a:endParaRPr lang="en-GB" sz="3000" dirty="0">
              <a:solidFill>
                <a:srgbClr val="002060"/>
              </a:solidFill>
            </a:endParaRPr>
          </a:p>
          <a:p>
            <a:pPr algn="ctr" eaLnBrk="1" hangingPunct="1">
              <a:defRPr/>
            </a:pPr>
            <a:r>
              <a:rPr lang="en-GB" sz="3000" dirty="0">
                <a:solidFill>
                  <a:srgbClr val="002060"/>
                </a:solidFill>
              </a:rPr>
              <a:t>How do </a:t>
            </a:r>
            <a:r>
              <a:rPr lang="en-GB" sz="3000" b="1" dirty="0">
                <a:solidFill>
                  <a:srgbClr val="002060"/>
                </a:solidFill>
              </a:rPr>
              <a:t>you</a:t>
            </a:r>
            <a:r>
              <a:rPr lang="en-GB" sz="3000" dirty="0">
                <a:solidFill>
                  <a:srgbClr val="002060"/>
                </a:solidFill>
              </a:rPr>
              <a:t> access it?</a:t>
            </a:r>
          </a:p>
        </p:txBody>
      </p:sp>
    </p:spTree>
    <p:extLst>
      <p:ext uri="{BB962C8B-B14F-4D97-AF65-F5344CB8AC3E}">
        <p14:creationId xmlns:p14="http://schemas.microsoft.com/office/powerpoint/2010/main" val="200712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860444" y="524980"/>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Necessity Test</a:t>
            </a:r>
            <a:endParaRPr lang="en-GB" sz="4000" b="1" dirty="0">
              <a:solidFill>
                <a:schemeClr val="bg1"/>
              </a:solidFill>
            </a:endParaRPr>
          </a:p>
        </p:txBody>
      </p:sp>
      <p:sp>
        <p:nvSpPr>
          <p:cNvPr id="3" name="Subtitle 2"/>
          <p:cNvSpPr txBox="1">
            <a:spLocks/>
          </p:cNvSpPr>
          <p:nvPr/>
        </p:nvSpPr>
        <p:spPr>
          <a:xfrm>
            <a:off x="4212528" y="1928857"/>
            <a:ext cx="7489236" cy="310813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ltLang="en-US" dirty="0" smtClean="0">
              <a:solidFill>
                <a:srgbClr val="002060"/>
              </a:solidFill>
            </a:endParaRPr>
          </a:p>
          <a:p>
            <a:pPr marL="0" indent="0" algn="ctr">
              <a:spcAft>
                <a:spcPts val="1200"/>
              </a:spcAft>
              <a:buNone/>
            </a:pPr>
            <a:r>
              <a:rPr lang="en-GB" altLang="en-US" dirty="0" smtClean="0">
                <a:solidFill>
                  <a:srgbClr val="002060"/>
                </a:solidFill>
              </a:rPr>
              <a:t>Protect a child or vulnerable person</a:t>
            </a:r>
          </a:p>
          <a:p>
            <a:pPr marL="0" indent="0" algn="ctr">
              <a:spcAft>
                <a:spcPts val="1200"/>
              </a:spcAft>
              <a:buNone/>
            </a:pPr>
            <a:r>
              <a:rPr lang="en-GB" altLang="en-US" dirty="0" smtClean="0">
                <a:solidFill>
                  <a:srgbClr val="002060"/>
                </a:solidFill>
              </a:rPr>
              <a:t>Prompt and effective investigation</a:t>
            </a:r>
          </a:p>
          <a:p>
            <a:pPr marL="0" indent="0" algn="ctr">
              <a:spcAft>
                <a:spcPts val="1200"/>
              </a:spcAft>
              <a:buNone/>
            </a:pPr>
            <a:r>
              <a:rPr lang="en-GB" altLang="en-US" dirty="0" smtClean="0">
                <a:solidFill>
                  <a:srgbClr val="002060"/>
                </a:solidFill>
              </a:rPr>
              <a:t>Causing physical injury to themselves or another</a:t>
            </a:r>
          </a:p>
          <a:p>
            <a:pPr marL="0" indent="0" algn="ctr">
              <a:spcAft>
                <a:spcPts val="1200"/>
              </a:spcAft>
              <a:buNone/>
            </a:pPr>
            <a:r>
              <a:rPr lang="en-GB" altLang="en-US" dirty="0" smtClean="0">
                <a:solidFill>
                  <a:srgbClr val="002060"/>
                </a:solidFill>
              </a:rPr>
              <a:t>Causing loss or damage to property</a:t>
            </a:r>
            <a:endParaRPr lang="en-GB" altLang="en-US" dirty="0">
              <a:solidFill>
                <a:srgbClr val="002060"/>
              </a:solidFill>
            </a:endParaRPr>
          </a:p>
        </p:txBody>
      </p:sp>
      <p:pic>
        <p:nvPicPr>
          <p:cNvPr id="4" name="Picture 3"/>
          <p:cNvPicPr>
            <a:picLocks noChangeAspect="1"/>
          </p:cNvPicPr>
          <p:nvPr/>
        </p:nvPicPr>
        <p:blipFill rotWithShape="1">
          <a:blip r:embed="rId4"/>
          <a:srcRect t="8665" b="19841"/>
          <a:stretch/>
        </p:blipFill>
        <p:spPr>
          <a:xfrm rot="20067339">
            <a:off x="1069481" y="2547730"/>
            <a:ext cx="3338213" cy="1860454"/>
          </a:xfrm>
          <a:prstGeom prst="rect">
            <a:avLst/>
          </a:prstGeom>
        </p:spPr>
      </p:pic>
    </p:spTree>
    <p:extLst>
      <p:ext uri="{BB962C8B-B14F-4D97-AF65-F5344CB8AC3E}">
        <p14:creationId xmlns:p14="http://schemas.microsoft.com/office/powerpoint/2010/main" val="43048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3031957" y="1425138"/>
            <a:ext cx="6382855" cy="3244366"/>
          </a:xfrm>
          <a:prstGeom prst="rect">
            <a:avLst/>
          </a:prstGeom>
        </p:spPr>
      </p:pic>
    </p:spTree>
    <p:extLst>
      <p:ext uri="{BB962C8B-B14F-4D97-AF65-F5344CB8AC3E}">
        <p14:creationId xmlns:p14="http://schemas.microsoft.com/office/powerpoint/2010/main" val="316217032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TotalTime>
  <Words>3220</Words>
  <Application>Microsoft Office PowerPoint</Application>
  <PresentationFormat>Widescreen</PresentationFormat>
  <Paragraphs>279</Paragraphs>
  <Slides>22</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Microsoft Sans Serif</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41</cp:revision>
  <dcterms:created xsi:type="dcterms:W3CDTF">2018-01-30T11:09:50Z</dcterms:created>
  <dcterms:modified xsi:type="dcterms:W3CDTF">2019-02-21T08:32:05Z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