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9" d="100"/>
          <a:sy n="69" d="100"/>
        </p:scale>
        <p:origin x="78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C51E57-78D5-4E7F-8664-345BB8FC4DA4}" type="datetimeFigureOut">
              <a:rPr lang="en-IN" smtClean="0"/>
              <a:t>08-11-2023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3A7193-50A2-4D31-9E9C-C228B96A5226}" type="slidenum">
              <a:rPr lang="en-IN" smtClean="0"/>
              <a:t>‹#›</a:t>
            </a:fld>
            <a:endParaRPr lang="en-IN"/>
          </a:p>
        </p:txBody>
      </p:sp>
    </p:spTree>
    <p:extLst>
      <p:ext uri="{BB962C8B-B14F-4D97-AF65-F5344CB8AC3E}">
        <p14:creationId xmlns:p14="http://schemas.microsoft.com/office/powerpoint/2010/main" val="15804153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143A7193-50A2-4D31-9E9C-C228B96A5226}" type="slidenum">
              <a:rPr lang="en-IN" smtClean="0"/>
              <a:t>1</a:t>
            </a:fld>
            <a:endParaRPr lang="en-IN"/>
          </a:p>
        </p:txBody>
      </p:sp>
    </p:spTree>
    <p:extLst>
      <p:ext uri="{BB962C8B-B14F-4D97-AF65-F5344CB8AC3E}">
        <p14:creationId xmlns:p14="http://schemas.microsoft.com/office/powerpoint/2010/main" val="2156180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E101A"/>
                </a:solidFill>
                <a:effectLst/>
                <a:latin typeface="Times New Roman" panose="02020603050405020304" pitchFamily="18" charset="0"/>
              </a:rPr>
              <a:t>The purpose of this presentation is to prepare a training </a:t>
            </a:r>
            <a:r>
              <a:rPr lang="en-US" sz="1800" b="0" i="0" u="none" strike="noStrike" dirty="0" err="1">
                <a:solidFill>
                  <a:srgbClr val="0E101A"/>
                </a:solidFill>
                <a:effectLst/>
                <a:latin typeface="Times New Roman" panose="02020603050405020304" pitchFamily="18" charset="0"/>
              </a:rPr>
              <a:t>programme</a:t>
            </a:r>
            <a:r>
              <a:rPr lang="en-US" sz="1800" b="0" i="0" u="none" strike="noStrike" dirty="0">
                <a:solidFill>
                  <a:srgbClr val="0E101A"/>
                </a:solidFill>
                <a:effectLst/>
                <a:latin typeface="Times New Roman" panose="02020603050405020304" pitchFamily="18" charset="0"/>
              </a:rPr>
              <a:t> for the housekeeping staff of a hotel business along with showing different aspects of cleaning </a:t>
            </a:r>
            <a:r>
              <a:rPr lang="en-US" sz="1800" b="0" i="0" u="none" strike="noStrike" dirty="0" err="1">
                <a:solidFill>
                  <a:srgbClr val="0E101A"/>
                </a:solidFill>
                <a:effectLst/>
                <a:latin typeface="Times New Roman" panose="02020603050405020304" pitchFamily="18" charset="0"/>
              </a:rPr>
              <a:t>programmes</a:t>
            </a:r>
            <a:r>
              <a:rPr lang="en-US" sz="1800" b="0" i="0" u="none" strike="noStrike" dirty="0">
                <a:solidFill>
                  <a:srgbClr val="0E101A"/>
                </a:solidFill>
                <a:effectLst/>
                <a:latin typeface="Times New Roman" panose="02020603050405020304" pitchFamily="18" charset="0"/>
              </a:rPr>
              <a:t> like cleaning and hygiene maintenance within the hotel industry and their importance. This training </a:t>
            </a:r>
            <a:r>
              <a:rPr lang="en-US" sz="1800" b="0" i="0" u="none" strike="noStrike" dirty="0" err="1">
                <a:solidFill>
                  <a:srgbClr val="0E101A"/>
                </a:solidFill>
                <a:effectLst/>
                <a:latin typeface="Times New Roman" panose="02020603050405020304" pitchFamily="18" charset="0"/>
              </a:rPr>
              <a:t>programme</a:t>
            </a:r>
            <a:r>
              <a:rPr lang="en-US" sz="1800" b="0" i="0" u="none" strike="noStrike" dirty="0">
                <a:solidFill>
                  <a:srgbClr val="0E101A"/>
                </a:solidFill>
                <a:effectLst/>
                <a:latin typeface="Times New Roman" panose="02020603050405020304" pitchFamily="18" charset="0"/>
              </a:rPr>
              <a:t> will be developed through implementing the Zinger model which helps to enhance the entertainment of the employees.</a:t>
            </a:r>
            <a:endParaRPr lang="en-IN" dirty="0"/>
          </a:p>
        </p:txBody>
      </p:sp>
      <p:sp>
        <p:nvSpPr>
          <p:cNvPr id="4" name="Slide Number Placeholder 3"/>
          <p:cNvSpPr>
            <a:spLocks noGrp="1"/>
          </p:cNvSpPr>
          <p:nvPr>
            <p:ph type="sldNum" sz="quarter" idx="5"/>
          </p:nvPr>
        </p:nvSpPr>
        <p:spPr/>
        <p:txBody>
          <a:bodyPr/>
          <a:lstStyle/>
          <a:p>
            <a:fld id="{143A7193-50A2-4D31-9E9C-C228B96A5226}" type="slidenum">
              <a:rPr lang="en-IN" smtClean="0"/>
              <a:t>2</a:t>
            </a:fld>
            <a:endParaRPr lang="en-IN"/>
          </a:p>
        </p:txBody>
      </p:sp>
    </p:spTree>
    <p:extLst>
      <p:ext uri="{BB962C8B-B14F-4D97-AF65-F5344CB8AC3E}">
        <p14:creationId xmlns:p14="http://schemas.microsoft.com/office/powerpoint/2010/main" val="2347562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E101A"/>
                </a:solidFill>
                <a:effectLst/>
                <a:latin typeface="Times New Roman" panose="02020603050405020304" pitchFamily="18" charset="0"/>
                <a:ea typeface="Times New Roman" panose="02020603050405020304" pitchFamily="18" charset="0"/>
              </a:rPr>
              <a:t>The Ginger Model is one of the most popular models which has been widely used by different organisations all around the world to enhance the engagement of the employees. David Zinger who is a popular psychologist and educator has created this model. According to this model, care is the core factor in building strong relations within the workplace. Showing and providing care to the employees integrates four different stages organised as a pyramid where the base is the necessity, the middle row is a meaningful workplace relationship, the top row is the boosting of performance and the top is the achievement of results (</a:t>
            </a:r>
            <a:r>
              <a:rPr lang="en-GB" sz="1800" dirty="0" err="1">
                <a:solidFill>
                  <a:srgbClr val="0E101A"/>
                </a:solidFill>
                <a:effectLst/>
                <a:latin typeface="Times New Roman" panose="02020603050405020304" pitchFamily="18" charset="0"/>
                <a:ea typeface="Times New Roman" panose="02020603050405020304" pitchFamily="18" charset="0"/>
              </a:rPr>
              <a:t>Samantaray</a:t>
            </a:r>
            <a:r>
              <a:rPr lang="en-GB" sz="1800" dirty="0">
                <a:solidFill>
                  <a:srgbClr val="0E101A"/>
                </a:solidFill>
                <a:effectLst/>
                <a:latin typeface="Times New Roman" panose="02020603050405020304" pitchFamily="18" charset="0"/>
                <a:ea typeface="Times New Roman" panose="02020603050405020304" pitchFamily="18" charset="0"/>
              </a:rPr>
              <a:t>. and Sahu, 2018). </a:t>
            </a:r>
            <a:r>
              <a:rPr lang="en-GB" sz="1800" dirty="0">
                <a:solidFill>
                  <a:srgbClr val="FF0000"/>
                </a:solidFill>
                <a:effectLst/>
                <a:latin typeface="Times New Roman" panose="02020603050405020304" pitchFamily="18" charset="0"/>
                <a:ea typeface="Times New Roman" panose="02020603050405020304" pitchFamily="18" charset="0"/>
              </a:rPr>
              <a:t>Developing the training programme for housekeeping I have implemented the Ginger model to bring effectiveness in cleaning work within my team where I have provided the necessary tools for cleaning to the team members first and make a discussion about the process of cleaning the hotel rooms to build an effective collaboration with them. Enhancing their performance, I have set some standards which are provided in the checklist and rewarded them with incentives for their hard work. </a:t>
            </a:r>
            <a:r>
              <a:rPr lang="en-GB" sz="1800" dirty="0">
                <a:solidFill>
                  <a:srgbClr val="0E101A"/>
                </a:solidFill>
                <a:effectLst/>
                <a:latin typeface="Times New Roman" panose="02020603050405020304" pitchFamily="18" charset="0"/>
                <a:ea typeface="Times New Roman" panose="02020603050405020304" pitchFamily="18" charset="0"/>
              </a:rPr>
              <a:t>Popular hotel chain businesses like Travelodge provide incentives in different ways to support the hard work of their housekeeping and other working staff (Travelodge, 2023).</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143A7193-50A2-4D31-9E9C-C228B96A5226}" type="slidenum">
              <a:rPr lang="en-IN" smtClean="0"/>
              <a:t>3</a:t>
            </a:fld>
            <a:endParaRPr lang="en-IN"/>
          </a:p>
        </p:txBody>
      </p:sp>
    </p:spTree>
    <p:extLst>
      <p:ext uri="{BB962C8B-B14F-4D97-AF65-F5344CB8AC3E}">
        <p14:creationId xmlns:p14="http://schemas.microsoft.com/office/powerpoint/2010/main" val="3554350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solidFill>
                  <a:srgbClr val="0E101A"/>
                </a:solidFill>
                <a:effectLst/>
                <a:latin typeface="Times New Roman" panose="02020603050405020304" pitchFamily="18" charset="0"/>
                <a:ea typeface="Times New Roman" panose="02020603050405020304" pitchFamily="18" charset="0"/>
              </a:rPr>
              <a:t>Housekeeping is the most important aspect of any hotel business to make it successful as well as for establishing value within the consumers as well. Because of this reason, it is very important to provide proper training to the housekeeping staff about the cleaning process of rooms so that they can ensure that the guests are comfortable as well as feel taken care of (Leiter. and Bakker, 2010).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solidFill>
                  <a:srgbClr val="0E101A"/>
                </a:solidFill>
                <a:effectLst/>
                <a:latin typeface="Times New Roman" panose="02020603050405020304" pitchFamily="18" charset="0"/>
                <a:ea typeface="Times New Roman" panose="02020603050405020304" pitchFamily="18" charset="0"/>
              </a:rPr>
              <a:t>There are several factors in housekeeping, and one of them is ensuring the living rooms are well-cleaned. </a:t>
            </a:r>
            <a:r>
              <a:rPr lang="en-GB" sz="1800" dirty="0">
                <a:solidFill>
                  <a:srgbClr val="FF0000"/>
                </a:solidFill>
                <a:effectLst/>
                <a:latin typeface="Times New Roman" panose="02020603050405020304" pitchFamily="18" charset="0"/>
                <a:ea typeface="Times New Roman" panose="02020603050405020304" pitchFamily="18" charset="0"/>
              </a:rPr>
              <a:t>Ensuring the cleanliness of living rooms, I have provided training and guided the team members about checking the cleanliness of walls and ceilings, checking the electronics along maintaining the bed clean as well. Cleaning a hotel room it is very important to look after the every corner of the room along with checking the above mentioned areas like walls, ceiling, floor, furniture as well as the electronic that are given in the room </a:t>
            </a:r>
            <a:r>
              <a:rPr lang="en-GB" sz="1800" dirty="0">
                <a:solidFill>
                  <a:srgbClr val="0E101A"/>
                </a:solidFill>
                <a:effectLst/>
                <a:latin typeface="Times New Roman" panose="02020603050405020304" pitchFamily="18" charset="0"/>
                <a:ea typeface="Times New Roman" panose="02020603050405020304" pitchFamily="18" charset="0"/>
              </a:rPr>
              <a:t>(</a:t>
            </a:r>
            <a:r>
              <a:rPr lang="en-GB" sz="1800" dirty="0" err="1">
                <a:solidFill>
                  <a:srgbClr val="0E101A"/>
                </a:solidFill>
                <a:effectLst/>
                <a:latin typeface="Times New Roman" panose="02020603050405020304" pitchFamily="18" charset="0"/>
                <a:ea typeface="Times New Roman" panose="02020603050405020304" pitchFamily="18" charset="0"/>
              </a:rPr>
              <a:t>Linkedin</a:t>
            </a:r>
            <a:r>
              <a:rPr lang="en-GB" sz="1800" dirty="0">
                <a:solidFill>
                  <a:srgbClr val="0E101A"/>
                </a:solidFill>
                <a:effectLst/>
                <a:latin typeface="Times New Roman" panose="02020603050405020304" pitchFamily="18" charset="0"/>
                <a:ea typeface="Times New Roman" panose="02020603050405020304" pitchFamily="18" charset="0"/>
              </a:rPr>
              <a:t>, 2023).</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143A7193-50A2-4D31-9E9C-C228B96A5226}" type="slidenum">
              <a:rPr lang="en-IN" smtClean="0"/>
              <a:t>4</a:t>
            </a:fld>
            <a:endParaRPr lang="en-IN"/>
          </a:p>
        </p:txBody>
      </p:sp>
    </p:spTree>
    <p:extLst>
      <p:ext uri="{BB962C8B-B14F-4D97-AF65-F5344CB8AC3E}">
        <p14:creationId xmlns:p14="http://schemas.microsoft.com/office/powerpoint/2010/main" val="4202929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solidFill>
                  <a:srgbClr val="FF0000"/>
                </a:solidFill>
                <a:effectLst/>
                <a:latin typeface="Times New Roman" panose="02020603050405020304" pitchFamily="18" charset="0"/>
                <a:ea typeface="Times New Roman" panose="02020603050405020304" pitchFamily="18" charset="0"/>
              </a:rPr>
              <a:t>Apart from ensuring the cleanliness of the walls and ceiling, I had also demonstrated to my team members about how the electronics like coffee machines, refrigerators as well as microwaves and lights will be placed and cared for. </a:t>
            </a:r>
            <a:r>
              <a:rPr lang="en-GB" sz="1800" dirty="0">
                <a:solidFill>
                  <a:srgbClr val="0E101A"/>
                </a:solidFill>
                <a:effectLst/>
                <a:latin typeface="Times New Roman" panose="02020603050405020304" pitchFamily="18" charset="0"/>
                <a:ea typeface="Times New Roman" panose="02020603050405020304" pitchFamily="18" charset="0"/>
              </a:rPr>
              <a:t>Furthermore, the cleanliness of beds is also very important in terms of making a guest feel cared for. Whereas giving training about the cleaning process of beds along with providing learnings </a:t>
            </a:r>
            <a:r>
              <a:rPr lang="en-GB" sz="1800" dirty="0">
                <a:solidFill>
                  <a:srgbClr val="FF0000"/>
                </a:solidFill>
                <a:effectLst/>
                <a:latin typeface="Times New Roman" panose="02020603050405020304" pitchFamily="18" charset="0"/>
                <a:ea typeface="Times New Roman" panose="02020603050405020304" pitchFamily="18" charset="0"/>
              </a:rPr>
              <a:t>about how to use cleaning products effectively on furniture, carpet and other appliances has helped my team members perform effectively</a:t>
            </a:r>
            <a:r>
              <a:rPr lang="en-GB" sz="1800" dirty="0">
                <a:solidFill>
                  <a:srgbClr val="0E101A"/>
                </a:solidFill>
                <a:effectLst/>
                <a:latin typeface="Times New Roman" panose="02020603050405020304" pitchFamily="18" charset="0"/>
                <a:ea typeface="Times New Roman" panose="02020603050405020304" pitchFamily="18" charset="0"/>
              </a:rPr>
              <a:t>. </a:t>
            </a:r>
            <a:r>
              <a:rPr lang="en-GB" sz="1800" dirty="0">
                <a:solidFill>
                  <a:srgbClr val="FF0000"/>
                </a:solidFill>
                <a:effectLst/>
                <a:latin typeface="Times New Roman" panose="02020603050405020304" pitchFamily="18" charset="0"/>
                <a:ea typeface="Times New Roman" panose="02020603050405020304" pitchFamily="18" charset="0"/>
              </a:rPr>
              <a:t>This training programme that I have conducted by establishing the Zinder Model, the efforts and hard work of each housekeeping team member has been recognised by myself and I have incentivised them accordingly. It is very important to recognise the effort of the employees and to incentivise them to boost their performance (Bridger, 2018).</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solidFill>
                  <a:srgbClr val="0E101A"/>
                </a:solidFill>
                <a:effectLst/>
                <a:latin typeface="Times New Roman" panose="02020603050405020304" pitchFamily="18" charset="0"/>
                <a:ea typeface="Times New Roman" panose="02020603050405020304" pitchFamily="18" charset="0"/>
              </a:rPr>
              <a:t>Premier Inn, which is one of the most popular hotel chains in the UK provides a training programme to their housekeeping staff to establish high safety standards for their customers (</a:t>
            </a:r>
            <a:r>
              <a:rPr lang="en-GB" sz="1800" dirty="0" err="1">
                <a:solidFill>
                  <a:srgbClr val="0E101A"/>
                </a:solidFill>
                <a:effectLst/>
                <a:latin typeface="Times New Roman" panose="02020603050405020304" pitchFamily="18" charset="0"/>
                <a:ea typeface="Times New Roman" panose="02020603050405020304" pitchFamily="18" charset="0"/>
              </a:rPr>
              <a:t>Travelodgeire</a:t>
            </a:r>
            <a:r>
              <a:rPr lang="en-GB" sz="1800" dirty="0">
                <a:solidFill>
                  <a:srgbClr val="0E101A"/>
                </a:solidFill>
                <a:effectLst/>
                <a:latin typeface="Times New Roman" panose="02020603050405020304" pitchFamily="18" charset="0"/>
                <a:ea typeface="Times New Roman" panose="02020603050405020304" pitchFamily="18" charset="0"/>
              </a:rPr>
              <a:t>, 2023).</a:t>
            </a:r>
            <a:endParaRPr lang="en-IN" sz="1800" dirty="0">
              <a:effectLst/>
              <a:latin typeface="Arial" panose="020B0604020202020204" pitchFamily="34" charset="0"/>
              <a:ea typeface="Arial" panose="020B0604020202020204" pitchFamily="34" charset="0"/>
            </a:endParaRPr>
          </a:p>
          <a:p>
            <a:pPr rtl="0">
              <a:spcBef>
                <a:spcPts val="0"/>
              </a:spcBef>
              <a:spcAft>
                <a:spcPts val="0"/>
              </a:spcAft>
            </a:pPr>
            <a:endParaRPr lang="en-IN" dirty="0"/>
          </a:p>
        </p:txBody>
      </p:sp>
      <p:sp>
        <p:nvSpPr>
          <p:cNvPr id="4" name="Slide Number Placeholder 3"/>
          <p:cNvSpPr>
            <a:spLocks noGrp="1"/>
          </p:cNvSpPr>
          <p:nvPr>
            <p:ph type="sldNum" sz="quarter" idx="5"/>
          </p:nvPr>
        </p:nvSpPr>
        <p:spPr/>
        <p:txBody>
          <a:bodyPr/>
          <a:lstStyle/>
          <a:p>
            <a:fld id="{143A7193-50A2-4D31-9E9C-C228B96A5226}" type="slidenum">
              <a:rPr lang="en-IN" smtClean="0"/>
              <a:t>5</a:t>
            </a:fld>
            <a:endParaRPr lang="en-IN"/>
          </a:p>
        </p:txBody>
      </p:sp>
    </p:spTree>
    <p:extLst>
      <p:ext uri="{BB962C8B-B14F-4D97-AF65-F5344CB8AC3E}">
        <p14:creationId xmlns:p14="http://schemas.microsoft.com/office/powerpoint/2010/main" val="37810431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E101A"/>
                </a:solidFill>
                <a:effectLst/>
                <a:latin typeface="Times New Roman" panose="02020603050405020304" pitchFamily="18" charset="0"/>
                <a:ea typeface="Times New Roman" panose="02020603050405020304" pitchFamily="18" charset="0"/>
              </a:rPr>
              <a:t>Hygiene is the primary factor in maintaining cleanliness within a hotel business. </a:t>
            </a:r>
            <a:r>
              <a:rPr lang="en-GB" sz="1800" dirty="0">
                <a:solidFill>
                  <a:srgbClr val="FF0000"/>
                </a:solidFill>
                <a:effectLst/>
                <a:latin typeface="Times New Roman" panose="02020603050405020304" pitchFamily="18" charset="0"/>
                <a:ea typeface="Times New Roman" panose="02020603050405020304" pitchFamily="18" charset="0"/>
              </a:rPr>
              <a:t>As a hotel manager I have provided training to the housekeeping team members about the safety guidelines in cleaning any room as well as bathrooms to establish a good hygiene factor. Providing training about maintaining hygiene to the housekeeping staff I have told them to sanitise every corner of a room along with cleaning the trash cans and sanitising them on a regular basis. Maintaining hygiene, it is very important to sanitise the rooms very carefully along with doing it on a regular basis to maintain the standards of hygiene </a:t>
            </a:r>
            <a:r>
              <a:rPr lang="en-GB" sz="1800" dirty="0">
                <a:solidFill>
                  <a:srgbClr val="0E101A"/>
                </a:solidFill>
                <a:effectLst/>
                <a:latin typeface="Times New Roman" panose="02020603050405020304" pitchFamily="18" charset="0"/>
                <a:ea typeface="Times New Roman" panose="02020603050405020304" pitchFamily="18" charset="0"/>
              </a:rPr>
              <a:t>(Quick, 2020).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143A7193-50A2-4D31-9E9C-C228B96A5226}" type="slidenum">
              <a:rPr lang="en-IN" smtClean="0"/>
              <a:t>6</a:t>
            </a:fld>
            <a:endParaRPr lang="en-IN"/>
          </a:p>
        </p:txBody>
      </p:sp>
    </p:spTree>
    <p:extLst>
      <p:ext uri="{BB962C8B-B14F-4D97-AF65-F5344CB8AC3E}">
        <p14:creationId xmlns:p14="http://schemas.microsoft.com/office/powerpoint/2010/main" val="34897532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E101A"/>
                </a:solidFill>
                <a:effectLst/>
                <a:latin typeface="Times New Roman" panose="02020603050405020304" pitchFamily="18" charset="0"/>
                <a:ea typeface="Times New Roman" panose="02020603050405020304" pitchFamily="18" charset="0"/>
              </a:rPr>
              <a:t>Apart from sanitising the rooms and trash cans, throughout the training programme, </a:t>
            </a:r>
            <a:r>
              <a:rPr lang="en-GB" sz="1800" dirty="0">
                <a:solidFill>
                  <a:srgbClr val="FF0000"/>
                </a:solidFill>
                <a:effectLst/>
                <a:latin typeface="Times New Roman" panose="02020603050405020304" pitchFamily="18" charset="0"/>
                <a:ea typeface="Times New Roman" panose="02020603050405020304" pitchFamily="18" charset="0"/>
              </a:rPr>
              <a:t>I have also guided the housekeeping team members about the bathroom hygiene maintenance process as well. The learnings of cleanliness of toilet seats, lids and handles has allowed them to clean the bathroom with maintaining the hygiene and safety standards. Whereas I have also told them to check for hair traces of previous guests on the water passing channels in bathroom for maintaining the cleaning standards. It is very important for housekeeping staff to clean every corner of the bathroom of an hotel for setting a good standard for hygiene and safety of the guests </a:t>
            </a:r>
            <a:r>
              <a:rPr lang="en-GB" sz="1800" dirty="0">
                <a:solidFill>
                  <a:srgbClr val="0E101A"/>
                </a:solidFill>
                <a:effectLst/>
                <a:latin typeface="Times New Roman" panose="02020603050405020304" pitchFamily="18" charset="0"/>
                <a:ea typeface="Times New Roman" panose="02020603050405020304" pitchFamily="18" charset="0"/>
              </a:rPr>
              <a:t>(Raghubalan and Raghubalan, 2016).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143A7193-50A2-4D31-9E9C-C228B96A5226}" type="slidenum">
              <a:rPr lang="en-IN" smtClean="0"/>
              <a:t>7</a:t>
            </a:fld>
            <a:endParaRPr lang="en-IN"/>
          </a:p>
        </p:txBody>
      </p:sp>
    </p:spTree>
    <p:extLst>
      <p:ext uri="{BB962C8B-B14F-4D97-AF65-F5344CB8AC3E}">
        <p14:creationId xmlns:p14="http://schemas.microsoft.com/office/powerpoint/2010/main" val="33477661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E101A"/>
                </a:solidFill>
                <a:effectLst/>
                <a:latin typeface="Times New Roman" panose="02020603050405020304" pitchFamily="18" charset="0"/>
                <a:ea typeface="Times New Roman" panose="02020603050405020304" pitchFamily="18" charset="0"/>
              </a:rPr>
              <a:t>Checklists are really important when it comes to housekeeping in hotels. They help to set a certain standard of cleaning for your housekeepers, and they also help to establish a working manual for housekeeping staff as well (Mullins and </a:t>
            </a:r>
            <a:r>
              <a:rPr lang="en-GB" sz="1800" dirty="0" err="1">
                <a:solidFill>
                  <a:srgbClr val="0E101A"/>
                </a:solidFill>
                <a:effectLst/>
                <a:latin typeface="Times New Roman" panose="02020603050405020304" pitchFamily="18" charset="0"/>
                <a:ea typeface="Times New Roman" panose="02020603050405020304" pitchFamily="18" charset="0"/>
              </a:rPr>
              <a:t>Dossor</a:t>
            </a:r>
            <a:r>
              <a:rPr lang="en-GB" sz="1800" dirty="0">
                <a:solidFill>
                  <a:srgbClr val="0E101A"/>
                </a:solidFill>
                <a:effectLst/>
                <a:latin typeface="Times New Roman" panose="02020603050405020304" pitchFamily="18" charset="0"/>
                <a:ea typeface="Times New Roman" panose="02020603050405020304" pitchFamily="18" charset="0"/>
              </a:rPr>
              <a:t>, 2013). </a:t>
            </a:r>
            <a:r>
              <a:rPr lang="en-GB" sz="1800" dirty="0">
                <a:solidFill>
                  <a:srgbClr val="FF0000"/>
                </a:solidFill>
                <a:effectLst/>
                <a:latin typeface="Times New Roman" panose="02020603050405020304" pitchFamily="18" charset="0"/>
                <a:ea typeface="Times New Roman" panose="02020603050405020304" pitchFamily="18" charset="0"/>
              </a:rPr>
              <a:t>Developing this training programme for the housekeeping team, the first thing I have done is preparing a checklist for cleaning the rooms where each task in cleaning different areas of the room and bathroom has been mentioned in it. Providing that checklist to the team members has allowed them follow the pattern of work along with marinating the hygiene factor and the cleanliness of the rooms in an effective and efficient way. </a:t>
            </a:r>
            <a:r>
              <a:rPr lang="en-GB" sz="1800" dirty="0">
                <a:solidFill>
                  <a:srgbClr val="0E101A"/>
                </a:solidFill>
                <a:effectLst/>
                <a:latin typeface="Times New Roman" panose="02020603050405020304" pitchFamily="18" charset="0"/>
                <a:ea typeface="Times New Roman" panose="02020603050405020304" pitchFamily="18" charset="0"/>
              </a:rPr>
              <a:t>Making a right and detailed list for cleaning a room helps the housekeeper do it in an organised and efficient way.</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143A7193-50A2-4D31-9E9C-C228B96A5226}" type="slidenum">
              <a:rPr lang="en-IN" smtClean="0"/>
              <a:t>8</a:t>
            </a:fld>
            <a:endParaRPr lang="en-IN"/>
          </a:p>
        </p:txBody>
      </p:sp>
    </p:spTree>
    <p:extLst>
      <p:ext uri="{BB962C8B-B14F-4D97-AF65-F5344CB8AC3E}">
        <p14:creationId xmlns:p14="http://schemas.microsoft.com/office/powerpoint/2010/main" val="35017125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E101A"/>
                </a:solidFill>
                <a:effectLst/>
                <a:latin typeface="Times New Roman" panose="02020603050405020304" pitchFamily="18" charset="0"/>
                <a:ea typeface="Times New Roman" panose="02020603050405020304" pitchFamily="18" charset="0"/>
              </a:rPr>
              <a:t>According to this study, a housekeeper should follow certain guidelines when cleaning a room in a hotel to make sure they're following a certain standard which needs to be provided by training in cleaning and hygiene maintenance process. Recognising the hard work of the employees allows them to engage with organisations effectively. Popular hotel brands like Travelodge provide different types of incentives to their employees for their hard work to motivate them to work actively. </a:t>
            </a:r>
            <a:r>
              <a:rPr lang="en-GB" sz="1800" dirty="0">
                <a:solidFill>
                  <a:srgbClr val="FF0000"/>
                </a:solidFill>
                <a:effectLst/>
                <a:latin typeface="Times New Roman" panose="02020603050405020304" pitchFamily="18" charset="0"/>
                <a:ea typeface="Times New Roman" panose="02020603050405020304" pitchFamily="18" charset="0"/>
              </a:rPr>
              <a:t>As a manager of the hotel, I have created a detail checklist for developing a training programme for the housekeeping staff which has allowed them to work in an organised way along with maintaining the safety and cleaning standards to the top level.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143A7193-50A2-4D31-9E9C-C228B96A5226}" type="slidenum">
              <a:rPr lang="en-IN" smtClean="0"/>
              <a:t>9</a:t>
            </a:fld>
            <a:endParaRPr lang="en-IN"/>
          </a:p>
        </p:txBody>
      </p:sp>
    </p:spTree>
    <p:extLst>
      <p:ext uri="{BB962C8B-B14F-4D97-AF65-F5344CB8AC3E}">
        <p14:creationId xmlns:p14="http://schemas.microsoft.com/office/powerpoint/2010/main" val="13569957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143A7193-50A2-4D31-9E9C-C228B96A5226}" type="slidenum">
              <a:rPr lang="en-IN" smtClean="0"/>
              <a:t>10</a:t>
            </a:fld>
            <a:endParaRPr lang="en-IN"/>
          </a:p>
        </p:txBody>
      </p:sp>
    </p:spTree>
    <p:extLst>
      <p:ext uri="{BB962C8B-B14F-4D97-AF65-F5344CB8AC3E}">
        <p14:creationId xmlns:p14="http://schemas.microsoft.com/office/powerpoint/2010/main" val="23262036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187D808-25BB-4C52-95B8-0FE0E15BB4C3}" type="datetimeFigureOut">
              <a:rPr lang="en-IN" smtClean="0"/>
              <a:t>08-11-2023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4003527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87D808-25BB-4C52-95B8-0FE0E15BB4C3}" type="datetimeFigureOut">
              <a:rPr lang="en-IN" smtClean="0"/>
              <a:t>08-11-2023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2929064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87D808-25BB-4C52-95B8-0FE0E15BB4C3}" type="datetimeFigureOut">
              <a:rPr lang="en-IN" smtClean="0"/>
              <a:t>08-11-2023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1906603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87D808-25BB-4C52-95B8-0FE0E15BB4C3}" type="datetimeFigureOut">
              <a:rPr lang="en-IN" smtClean="0"/>
              <a:t>08-11-2023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4214887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187D808-25BB-4C52-95B8-0FE0E15BB4C3}" type="datetimeFigureOut">
              <a:rPr lang="en-IN" smtClean="0"/>
              <a:t>08-11-2023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2808121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87D808-25BB-4C52-95B8-0FE0E15BB4C3}" type="datetimeFigureOut">
              <a:rPr lang="en-IN" smtClean="0"/>
              <a:t>08-11-2023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1496988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87D808-25BB-4C52-95B8-0FE0E15BB4C3}" type="datetimeFigureOut">
              <a:rPr lang="en-IN" smtClean="0"/>
              <a:t>08-11-2023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4213626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187D808-25BB-4C52-95B8-0FE0E15BB4C3}" type="datetimeFigureOut">
              <a:rPr lang="en-IN" smtClean="0"/>
              <a:t>08-11-2023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3309122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87D808-25BB-4C52-95B8-0FE0E15BB4C3}" type="datetimeFigureOut">
              <a:rPr lang="en-IN" smtClean="0"/>
              <a:t>08-11-2023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22649851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87D808-25BB-4C52-95B8-0FE0E15BB4C3}" type="datetimeFigureOut">
              <a:rPr lang="en-IN" smtClean="0"/>
              <a:t>08-11-2023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3802903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87D808-25BB-4C52-95B8-0FE0E15BB4C3}" type="datetimeFigureOut">
              <a:rPr lang="en-IN" smtClean="0"/>
              <a:t>08-11-2023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BD9A0E-8B66-4368-8D71-7F8B9F73B7D7}"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225204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87D808-25BB-4C52-95B8-0FE0E15BB4C3}" type="datetimeFigureOut">
              <a:rPr lang="en-IN" smtClean="0"/>
              <a:t>08-11-2023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11448464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87D808-25BB-4C52-95B8-0FE0E15BB4C3}" type="datetimeFigureOut">
              <a:rPr lang="en-IN" smtClean="0"/>
              <a:t>08-11-2023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BD9A0E-8B66-4368-8D71-7F8B9F73B7D7}"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770417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87D808-25BB-4C52-95B8-0FE0E15BB4C3}" type="datetimeFigureOut">
              <a:rPr lang="en-IN" smtClean="0"/>
              <a:t>08-11-2023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32032218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87D808-25BB-4C52-95B8-0FE0E15BB4C3}" type="datetimeFigureOut">
              <a:rPr lang="en-IN" smtClean="0"/>
              <a:t>08-11-2023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3594471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87D808-25BB-4C52-95B8-0FE0E15BB4C3}" type="datetimeFigureOut">
              <a:rPr lang="en-IN" smtClean="0"/>
              <a:t>08-11-2023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3656063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187D808-25BB-4C52-95B8-0FE0E15BB4C3}" type="datetimeFigureOut">
              <a:rPr lang="en-IN" smtClean="0"/>
              <a:t>08-11-2023</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6BD9A0E-8B66-4368-8D71-7F8B9F73B7D7}" type="slidenum">
              <a:rPr lang="en-IN" smtClean="0"/>
              <a:t>‹#›</a:t>
            </a:fld>
            <a:endParaRPr lang="en-IN"/>
          </a:p>
        </p:txBody>
      </p:sp>
    </p:spTree>
    <p:extLst>
      <p:ext uri="{BB962C8B-B14F-4D97-AF65-F5344CB8AC3E}">
        <p14:creationId xmlns:p14="http://schemas.microsoft.com/office/powerpoint/2010/main" val="2072532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indianjournals.com/ijor.aspx?target=ijor:sjdm&amp;volume=18&amp;issue=2&amp;article=00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9FFFD5-2380-880C-21FA-89F55EEB49C0}"/>
              </a:ext>
            </a:extLst>
          </p:cNvPr>
          <p:cNvPicPr>
            <a:picLocks noChangeAspect="1"/>
          </p:cNvPicPr>
          <p:nvPr/>
        </p:nvPicPr>
        <p:blipFill rotWithShape="1">
          <a:blip r:embed="rId3">
            <a:duotone>
              <a:prstClr val="black"/>
              <a:prstClr val="white"/>
            </a:duotone>
          </a:blip>
          <a:srcRect l="33386" r="8664"/>
          <a:stretch/>
        </p:blipFill>
        <p:spPr>
          <a:xfrm>
            <a:off x="5123543" y="-1"/>
            <a:ext cx="706528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99C2519-92B0-F55E-AD6E-6969681BF0FD}"/>
              </a:ext>
            </a:extLst>
          </p:cNvPr>
          <p:cNvSpPr>
            <a:spLocks noGrp="1"/>
          </p:cNvSpPr>
          <p:nvPr>
            <p:ph type="ctrTitle"/>
          </p:nvPr>
        </p:nvSpPr>
        <p:spPr>
          <a:xfrm>
            <a:off x="668866" y="1678666"/>
            <a:ext cx="5123515" cy="2369093"/>
          </a:xfrm>
        </p:spPr>
        <p:txBody>
          <a:bodyPr>
            <a:normAutofit/>
          </a:bodyPr>
          <a:lstStyle/>
          <a:p>
            <a:r>
              <a:rPr lang="en-IN" sz="4800" b="0" i="0" u="none" strike="noStrike">
                <a:effectLst/>
                <a:latin typeface="Times New Roman" panose="02020603050405020304" pitchFamily="18" charset="0"/>
              </a:rPr>
              <a:t>BA International Hotel Management</a:t>
            </a:r>
            <a:endParaRPr lang="en-IN" sz="4800"/>
          </a:p>
        </p:txBody>
      </p:sp>
      <p:sp>
        <p:nvSpPr>
          <p:cNvPr id="3" name="Subtitle 2">
            <a:extLst>
              <a:ext uri="{FF2B5EF4-FFF2-40B4-BE49-F238E27FC236}">
                <a16:creationId xmlns:a16="http://schemas.microsoft.com/office/drawing/2014/main" id="{5C210EE7-B16D-3B7F-80CF-0CA46CED4683}"/>
              </a:ext>
            </a:extLst>
          </p:cNvPr>
          <p:cNvSpPr>
            <a:spLocks noGrp="1"/>
          </p:cNvSpPr>
          <p:nvPr>
            <p:ph type="subTitle" idx="1"/>
          </p:nvPr>
        </p:nvSpPr>
        <p:spPr>
          <a:xfrm>
            <a:off x="677335" y="4050831"/>
            <a:ext cx="5113217" cy="1096901"/>
          </a:xfrm>
        </p:spPr>
        <p:txBody>
          <a:bodyPr>
            <a:normAutofit/>
          </a:bodyPr>
          <a:lstStyle/>
          <a:p>
            <a:r>
              <a:rPr lang="ro-RO" sz="1600" dirty="0">
                <a:latin typeface="Times New Roman" panose="02020603050405020304" pitchFamily="18" charset="0"/>
              </a:rPr>
              <a:t>Module Title: </a:t>
            </a:r>
            <a:r>
              <a:rPr lang="en-IN" sz="1600" dirty="0">
                <a:latin typeface="Times New Roman" panose="02020603050405020304" pitchFamily="18" charset="0"/>
              </a:rPr>
              <a:t>Operating Hotel Facilities BMIH4006</a:t>
            </a:r>
            <a:endParaRPr lang="ro-RO" sz="1600" dirty="0">
              <a:latin typeface="Times New Roman" panose="02020603050405020304" pitchFamily="18" charset="0"/>
            </a:endParaRPr>
          </a:p>
          <a:p>
            <a:r>
              <a:rPr lang="ro-RO" sz="1600" dirty="0">
                <a:latin typeface="Times New Roman" panose="02020603050405020304" pitchFamily="18" charset="0"/>
              </a:rPr>
              <a:t>Student name: Mironov Mariana</a:t>
            </a:r>
          </a:p>
          <a:p>
            <a:r>
              <a:rPr lang="ro-RO" sz="1600">
                <a:latin typeface="Times New Roman" panose="02020603050405020304" pitchFamily="18" charset="0"/>
              </a:rPr>
              <a:t>Student ID Number:22322725</a:t>
            </a:r>
            <a:endParaRPr lang="ro-RO" sz="1600" dirty="0">
              <a:latin typeface="Times New Roman" panose="02020603050405020304" pitchFamily="18" charset="0"/>
            </a:endParaRPr>
          </a:p>
        </p:txBody>
      </p:sp>
      <p:cxnSp>
        <p:nvCxnSpPr>
          <p:cNvPr id="9" name="Straight Connector 8">
            <a:extLst>
              <a:ext uri="{FF2B5EF4-FFF2-40B4-BE49-F238E27FC236}">
                <a16:creationId xmlns:a16="http://schemas.microsoft.com/office/drawing/2014/main" id="{A57C1A16-B8AB-4D99-A195-A38F556A6486}"/>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8A9B20B-D1DD-4573-B5EC-558029519236}"/>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6D61E08-70C3-48D8-BEA0-787111DC30D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5" name="Rectangle 25">
            <a:extLst>
              <a:ext uri="{FF2B5EF4-FFF2-40B4-BE49-F238E27FC236}">
                <a16:creationId xmlns:a16="http://schemas.microsoft.com/office/drawing/2014/main" id="{FC55298F-0AE5-478E-AD2B-03C2614C583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7" name="Isosceles Triangle 24">
            <a:extLst>
              <a:ext uri="{FF2B5EF4-FFF2-40B4-BE49-F238E27FC236}">
                <a16:creationId xmlns:a16="http://schemas.microsoft.com/office/drawing/2014/main" id="{C180E4EA-0B63-4779-A895-7E90E71088F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Rectangle 27">
            <a:extLst>
              <a:ext uri="{FF2B5EF4-FFF2-40B4-BE49-F238E27FC236}">
                <a16:creationId xmlns:a16="http://schemas.microsoft.com/office/drawing/2014/main" id="{CEE01D9D-3DE8-4EED-B0D3-8F3C79CC767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1" name="Rectangle 28">
            <a:extLst>
              <a:ext uri="{FF2B5EF4-FFF2-40B4-BE49-F238E27FC236}">
                <a16:creationId xmlns:a16="http://schemas.microsoft.com/office/drawing/2014/main" id="{89AF5CE9-607F-43F4-8983-DCD6DA4051F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3" name="Rectangle 29">
            <a:extLst>
              <a:ext uri="{FF2B5EF4-FFF2-40B4-BE49-F238E27FC236}">
                <a16:creationId xmlns:a16="http://schemas.microsoft.com/office/drawing/2014/main" id="{6EEA2DBD-9E1E-4521-8C01-F32AD18A89E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5" name="Isosceles Triangle 29">
            <a:extLst>
              <a:ext uri="{FF2B5EF4-FFF2-40B4-BE49-F238E27FC236}">
                <a16:creationId xmlns:a16="http://schemas.microsoft.com/office/drawing/2014/main" id="{15BBD2C1-BA9B-46A9-A27A-33498B16927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321637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700"/>
                                        <p:tgtEl>
                                          <p:spTgt spid="3">
                                            <p:txEl>
                                              <p:pRg st="1" end="1"/>
                                            </p:txEl>
                                          </p:spTgt>
                                        </p:tgtEl>
                                      </p:cBhvr>
                                    </p:animEffect>
                                  </p:childTnLst>
                                </p:cTn>
                              </p:par>
                              <p:par>
                                <p:cTn id="14" presetID="10" presetClass="entr" presetSubtype="0" fill="hold" grpId="0" nodeType="withEffect">
                                  <p:stCondLst>
                                    <p:cond delay="1500"/>
                                  </p:stCondLst>
                                  <p:iterate>
                                    <p:tmPct val="10000"/>
                                  </p:iterate>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514DB-398D-10F0-EB0B-BB50DF632C04}"/>
              </a:ext>
            </a:extLst>
          </p:cNvPr>
          <p:cNvSpPr>
            <a:spLocks noGrp="1"/>
          </p:cNvSpPr>
          <p:nvPr>
            <p:ph type="title"/>
          </p:nvPr>
        </p:nvSpPr>
        <p:spPr>
          <a:xfrm>
            <a:off x="5536734" y="609600"/>
            <a:ext cx="3737268" cy="1320800"/>
          </a:xfrm>
        </p:spPr>
        <p:txBody>
          <a:bodyPr>
            <a:normAutofit/>
          </a:bodyPr>
          <a:lstStyle/>
          <a:p>
            <a:r>
              <a:rPr lang="en-IN" b="1" i="0" u="none" strike="noStrike">
                <a:effectLst/>
                <a:latin typeface="Times New Roman" panose="02020603050405020304" pitchFamily="18" charset="0"/>
              </a:rPr>
              <a:t>Introduction</a:t>
            </a:r>
            <a:endParaRPr lang="en-IN"/>
          </a:p>
        </p:txBody>
      </p:sp>
      <p:sp>
        <p:nvSpPr>
          <p:cNvPr id="3" name="Content Placeholder 2">
            <a:extLst>
              <a:ext uri="{FF2B5EF4-FFF2-40B4-BE49-F238E27FC236}">
                <a16:creationId xmlns:a16="http://schemas.microsoft.com/office/drawing/2014/main" id="{EA70D43C-2C7D-E80E-19FD-769C4375A5CF}"/>
              </a:ext>
            </a:extLst>
          </p:cNvPr>
          <p:cNvSpPr>
            <a:spLocks noGrp="1"/>
          </p:cNvSpPr>
          <p:nvPr>
            <p:ph idx="1"/>
          </p:nvPr>
        </p:nvSpPr>
        <p:spPr>
          <a:xfrm>
            <a:off x="5209563" y="2160589"/>
            <a:ext cx="4064439" cy="3880773"/>
          </a:xfrm>
        </p:spPr>
        <p:txBody>
          <a:bodyPr>
            <a:normAutofit/>
          </a:bodyPr>
          <a:lstStyle/>
          <a:p>
            <a:pPr rtl="0" fontAlgn="base">
              <a:spcBef>
                <a:spcPts val="0"/>
              </a:spcBef>
              <a:spcAft>
                <a:spcPts val="0"/>
              </a:spcAft>
              <a:buFont typeface="Arial" panose="020B0604020202020204" pitchFamily="34" charset="0"/>
              <a:buChar char="•"/>
            </a:pPr>
            <a:r>
              <a:rPr lang="en-US" b="0" i="0" u="none" strike="noStrike">
                <a:effectLst/>
                <a:latin typeface="Times New Roman" panose="02020603050405020304" pitchFamily="18" charset="0"/>
              </a:rPr>
              <a:t>This presentation is aiming to prepare a training programme for the housekeeping employees of a hotel business.</a:t>
            </a:r>
          </a:p>
          <a:p>
            <a:pPr rtl="0" fontAlgn="base">
              <a:spcBef>
                <a:spcPts val="0"/>
              </a:spcBef>
              <a:spcAft>
                <a:spcPts val="0"/>
              </a:spcAft>
              <a:buFont typeface="Arial" panose="020B0604020202020204" pitchFamily="34" charset="0"/>
              <a:buChar char="•"/>
            </a:pPr>
            <a:r>
              <a:rPr lang="en-US" b="0" i="0" u="none" strike="noStrike">
                <a:effectLst/>
                <a:latin typeface="Times New Roman" panose="02020603050405020304" pitchFamily="18" charset="0"/>
              </a:rPr>
              <a:t>This training program will be developed by applying the Zinger Model to increase employee engagement during training and work.</a:t>
            </a:r>
            <a:r>
              <a:rPr lang="en-US" b="1" i="0" u="none" strike="noStrike">
                <a:effectLst/>
                <a:latin typeface="Times New Roman" panose="02020603050405020304" pitchFamily="18" charset="0"/>
              </a:rPr>
              <a:t> </a:t>
            </a:r>
            <a:endParaRPr lang="en-US" b="0" i="0" u="none" strike="noStrike">
              <a:effectLst/>
              <a:latin typeface="Times New Roman" panose="02020603050405020304" pitchFamily="18" charset="0"/>
            </a:endParaRPr>
          </a:p>
          <a:p>
            <a:pPr rtl="0" fontAlgn="base">
              <a:spcBef>
                <a:spcPts val="0"/>
              </a:spcBef>
              <a:spcAft>
                <a:spcPts val="0"/>
              </a:spcAft>
              <a:buFont typeface="Arial" panose="020B0604020202020204" pitchFamily="34" charset="0"/>
              <a:buChar char="•"/>
            </a:pPr>
            <a:r>
              <a:rPr lang="en-US" b="0" i="0" u="none" strike="noStrike">
                <a:effectLst/>
                <a:latin typeface="Times New Roman" panose="02020603050405020304" pitchFamily="18" charset="0"/>
              </a:rPr>
              <a:t>This presentation also will showcase different practices of cleaning and hygiene maintenance within the hotel industry. </a:t>
            </a:r>
          </a:p>
          <a:p>
            <a:endParaRPr lang="en-IN"/>
          </a:p>
        </p:txBody>
      </p:sp>
      <p:pic>
        <p:nvPicPr>
          <p:cNvPr id="1026" name="Picture 2" descr="The challenges of pandemic housekeeping requirements | Hotel Management">
            <a:extLst>
              <a:ext uri="{FF2B5EF4-FFF2-40B4-BE49-F238E27FC236}">
                <a16:creationId xmlns:a16="http://schemas.microsoft.com/office/drawing/2014/main" id="{AE822A55-C186-F454-A277-33AF634642B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431" r="34058" b="-2"/>
          <a:stretch/>
        </p:blipFill>
        <p:spPr bwMode="auto">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1028" name="Isosceles Triangle 1027">
            <a:extLst>
              <a:ext uri="{FF2B5EF4-FFF2-40B4-BE49-F238E27FC236}">
                <a16:creationId xmlns:a16="http://schemas.microsoft.com/office/drawing/2014/main" id="{3BCB5F6A-9EB0-40B0-9D13-3023E9A205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377791015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9 Best Practices To Optimise Hotel Housekeeping Operations">
            <a:extLst>
              <a:ext uri="{FF2B5EF4-FFF2-40B4-BE49-F238E27FC236}">
                <a16:creationId xmlns:a16="http://schemas.microsoft.com/office/drawing/2014/main" id="{B18852CB-8EDD-AC2C-3FAF-53DFE96B37B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168" r="7723" b="-2"/>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8EAC78C-84BE-B8B4-1175-571B4D45E447}"/>
              </a:ext>
            </a:extLst>
          </p:cNvPr>
          <p:cNvSpPr>
            <a:spLocks noGrp="1"/>
          </p:cNvSpPr>
          <p:nvPr>
            <p:ph type="title"/>
          </p:nvPr>
        </p:nvSpPr>
        <p:spPr>
          <a:xfrm>
            <a:off x="677333" y="609600"/>
            <a:ext cx="3851123" cy="1320800"/>
          </a:xfrm>
        </p:spPr>
        <p:txBody>
          <a:bodyPr>
            <a:normAutofit/>
          </a:bodyPr>
          <a:lstStyle/>
          <a:p>
            <a:r>
              <a:rPr lang="en-IN" b="1" i="0" u="none" strike="noStrike">
                <a:effectLst/>
                <a:latin typeface="Times New Roman" panose="02020603050405020304" pitchFamily="18" charset="0"/>
              </a:rPr>
              <a:t>The Zinger Model for Training</a:t>
            </a:r>
            <a:endParaRPr lang="en-IN"/>
          </a:p>
        </p:txBody>
      </p:sp>
      <p:sp>
        <p:nvSpPr>
          <p:cNvPr id="3" name="Content Placeholder 2">
            <a:extLst>
              <a:ext uri="{FF2B5EF4-FFF2-40B4-BE49-F238E27FC236}">
                <a16:creationId xmlns:a16="http://schemas.microsoft.com/office/drawing/2014/main" id="{B6E979E8-EB73-84C6-1AE0-56B91BBD43A3}"/>
              </a:ext>
            </a:extLst>
          </p:cNvPr>
          <p:cNvSpPr>
            <a:spLocks noGrp="1"/>
          </p:cNvSpPr>
          <p:nvPr>
            <p:ph idx="1"/>
          </p:nvPr>
        </p:nvSpPr>
        <p:spPr>
          <a:xfrm>
            <a:off x="677334" y="2160589"/>
            <a:ext cx="3851122" cy="3880773"/>
          </a:xfrm>
        </p:spPr>
        <p:txBody>
          <a:bodyPr>
            <a:normAutofit fontScale="85000" lnSpcReduction="10000"/>
          </a:bodyPr>
          <a:lstStyle/>
          <a:p>
            <a:pPr rtl="0" fontAlgn="base">
              <a:lnSpc>
                <a:spcPct val="90000"/>
              </a:lnSpc>
              <a:spcBef>
                <a:spcPts val="0"/>
              </a:spcBef>
              <a:spcAft>
                <a:spcPts val="0"/>
              </a:spcAft>
              <a:buFont typeface="Arial" panose="020B0604020202020204" pitchFamily="34" charset="0"/>
              <a:buChar char="•"/>
            </a:pPr>
            <a:r>
              <a:rPr lang="en-US" b="0" i="0" u="none" strike="noStrike" dirty="0">
                <a:effectLst/>
                <a:latin typeface="Times New Roman" panose="02020603050405020304" pitchFamily="18" charset="0"/>
              </a:rPr>
              <a:t>The Ginger Model was created by David Zinger who is a popular psychologist and educator (</a:t>
            </a:r>
            <a:r>
              <a:rPr lang="en-US" b="0" i="0" u="none" strike="noStrike" dirty="0" err="1">
                <a:effectLst/>
                <a:latin typeface="Times New Roman" panose="02020603050405020304" pitchFamily="18" charset="0"/>
              </a:rPr>
              <a:t>Samantaray</a:t>
            </a:r>
            <a:r>
              <a:rPr lang="en-US" b="0" i="0" u="none" strike="noStrike" dirty="0">
                <a:effectLst/>
                <a:latin typeface="Times New Roman" panose="02020603050405020304" pitchFamily="18" charset="0"/>
              </a:rPr>
              <a:t>. and Sahu, 2018).</a:t>
            </a:r>
          </a:p>
          <a:p>
            <a:pPr rtl="0" fontAlgn="base">
              <a:lnSpc>
                <a:spcPct val="90000"/>
              </a:lnSpc>
              <a:spcBef>
                <a:spcPts val="0"/>
              </a:spcBef>
              <a:spcAft>
                <a:spcPts val="0"/>
              </a:spcAft>
              <a:buFont typeface="Arial" panose="020B0604020202020204" pitchFamily="34" charset="0"/>
              <a:buChar char="•"/>
            </a:pPr>
            <a:r>
              <a:rPr lang="en-US" b="0" i="0" u="none" strike="noStrike" dirty="0">
                <a:effectLst/>
                <a:latin typeface="Times New Roman" panose="02020603050405020304" pitchFamily="18" charset="0"/>
              </a:rPr>
              <a:t>Ginger's Model proposes four stages of the pyramid to provide care to the workers which are necessity, meaningful workplace relationships, boosting of performance and achievement of goals.</a:t>
            </a:r>
          </a:p>
          <a:p>
            <a:pPr rtl="0" fontAlgn="base">
              <a:lnSpc>
                <a:spcPct val="90000"/>
              </a:lnSpc>
              <a:spcBef>
                <a:spcPts val="0"/>
              </a:spcBef>
              <a:spcAft>
                <a:spcPts val="0"/>
              </a:spcAft>
              <a:buFont typeface="Arial" panose="020B0604020202020204" pitchFamily="34" charset="0"/>
              <a:buChar char="•"/>
            </a:pPr>
            <a:r>
              <a:rPr lang="en-US" b="0" i="0" u="none" strike="noStrike" dirty="0">
                <a:effectLst/>
                <a:latin typeface="Times New Roman" panose="02020603050405020304" pitchFamily="18" charset="0"/>
              </a:rPr>
              <a:t>Companies Travelodge uses this model to effectively run their workforce (Travelodge, 2023). </a:t>
            </a:r>
          </a:p>
          <a:p>
            <a:pPr fontAlgn="base">
              <a:lnSpc>
                <a:spcPct val="90000"/>
              </a:lnSpc>
              <a:spcBef>
                <a:spcPts val="0"/>
              </a:spcBef>
              <a:buFont typeface="Arial" panose="020B0604020202020204" pitchFamily="34" charset="0"/>
              <a:buChar char="•"/>
            </a:pPr>
            <a:r>
              <a:rPr lang="en-GB" sz="1800" dirty="0">
                <a:solidFill>
                  <a:schemeClr val="tx2"/>
                </a:solidFill>
                <a:effectLst/>
                <a:latin typeface="Times New Roman" panose="02020603050405020304" pitchFamily="18" charset="0"/>
                <a:ea typeface="Times New Roman" panose="02020603050405020304" pitchFamily="18" charset="0"/>
              </a:rPr>
              <a:t>Building the housekeeping training programme I have used the Ginger model to increase efficiency in cleaning work in my team where I first give the cleaning tools to the team members and have a conversation about how to clean the hotel rooms to create an effective partnership with them.</a:t>
            </a:r>
            <a:endParaRPr lang="en-IN" sz="1800" dirty="0">
              <a:solidFill>
                <a:schemeClr val="tx2"/>
              </a:solidFill>
              <a:effectLst/>
              <a:latin typeface="Arial" panose="020B0604020202020204" pitchFamily="34" charset="0"/>
              <a:ea typeface="Arial" panose="020B0604020202020204" pitchFamily="34" charset="0"/>
            </a:endParaRPr>
          </a:p>
          <a:p>
            <a:pPr rtl="0" fontAlgn="base">
              <a:lnSpc>
                <a:spcPct val="90000"/>
              </a:lnSpc>
              <a:spcBef>
                <a:spcPts val="0"/>
              </a:spcBef>
              <a:spcAft>
                <a:spcPts val="0"/>
              </a:spcAft>
              <a:buFont typeface="Arial" panose="020B0604020202020204" pitchFamily="34" charset="0"/>
              <a:buChar char="•"/>
            </a:pPr>
            <a:endParaRPr lang="en-US" b="0" i="0" u="none" strike="noStrike" dirty="0">
              <a:effectLst/>
              <a:latin typeface="Times New Roman" panose="02020603050405020304" pitchFamily="18" charset="0"/>
            </a:endParaRPr>
          </a:p>
          <a:p>
            <a:pPr>
              <a:lnSpc>
                <a:spcPct val="90000"/>
              </a:lnSpc>
            </a:pPr>
            <a:endParaRPr lang="en-IN" dirty="0"/>
          </a:p>
        </p:txBody>
      </p:sp>
      <p:cxnSp>
        <p:nvCxnSpPr>
          <p:cNvPr id="2052" name="Straight Connector 2051">
            <a:extLst>
              <a:ext uri="{FF2B5EF4-FFF2-40B4-BE49-F238E27FC236}">
                <a16:creationId xmlns:a16="http://schemas.microsoft.com/office/drawing/2014/main" id="{64FA5DFF-7FE6-4855-84E6-DFA78EE978BD}"/>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53" name="Straight Connector 2052">
            <a:extLst>
              <a:ext uri="{FF2B5EF4-FFF2-40B4-BE49-F238E27FC236}">
                <a16:creationId xmlns:a16="http://schemas.microsoft.com/office/drawing/2014/main" id="{2AFD8CBA-54A3-4363-991B-B9C631BBFA74}"/>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054" name="Rectangle 23">
            <a:extLst>
              <a:ext uri="{FF2B5EF4-FFF2-40B4-BE49-F238E27FC236}">
                <a16:creationId xmlns:a16="http://schemas.microsoft.com/office/drawing/2014/main" id="{3F088236-D655-4F88-B238-E1676235802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56" name="Rectangle 25">
            <a:extLst>
              <a:ext uri="{FF2B5EF4-FFF2-40B4-BE49-F238E27FC236}">
                <a16:creationId xmlns:a16="http://schemas.microsoft.com/office/drawing/2014/main" id="{3DAC0C92-199E-475C-9390-119A9B02727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63" name="Isosceles Triangle 24">
            <a:extLst>
              <a:ext uri="{FF2B5EF4-FFF2-40B4-BE49-F238E27FC236}">
                <a16:creationId xmlns:a16="http://schemas.microsoft.com/office/drawing/2014/main" id="{C4CFB339-0ED8-4FE2-9EF1-6D1375B8499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65" name="Rectangle 27">
            <a:extLst>
              <a:ext uri="{FF2B5EF4-FFF2-40B4-BE49-F238E27FC236}">
                <a16:creationId xmlns:a16="http://schemas.microsoft.com/office/drawing/2014/main" id="{31896C80-2069-4431-9C19-83B91373449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67" name="Rectangle 28">
            <a:extLst>
              <a:ext uri="{FF2B5EF4-FFF2-40B4-BE49-F238E27FC236}">
                <a16:creationId xmlns:a16="http://schemas.microsoft.com/office/drawing/2014/main" id="{BF120A21-0841-4823-B0C4-28AEBCEF9B7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69" name="Rectangle 29">
            <a:extLst>
              <a:ext uri="{FF2B5EF4-FFF2-40B4-BE49-F238E27FC236}">
                <a16:creationId xmlns:a16="http://schemas.microsoft.com/office/drawing/2014/main" id="{DBB05BAE-BBD3-4289-899F-A6851503C6B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71" name="Isosceles Triangle 29">
            <a:extLst>
              <a:ext uri="{FF2B5EF4-FFF2-40B4-BE49-F238E27FC236}">
                <a16:creationId xmlns:a16="http://schemas.microsoft.com/office/drawing/2014/main" id="{9874D11C-36F5-4BBE-A490-019A54E953B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5876510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D440F-5A84-C546-AA4B-FEF313679691}"/>
              </a:ext>
            </a:extLst>
          </p:cNvPr>
          <p:cNvSpPr>
            <a:spLocks noGrp="1"/>
          </p:cNvSpPr>
          <p:nvPr>
            <p:ph type="title"/>
          </p:nvPr>
        </p:nvSpPr>
        <p:spPr>
          <a:xfrm>
            <a:off x="677334" y="609600"/>
            <a:ext cx="8596668" cy="1320800"/>
          </a:xfrm>
        </p:spPr>
        <p:txBody>
          <a:bodyPr anchor="t">
            <a:normAutofit/>
          </a:bodyPr>
          <a:lstStyle/>
          <a:p>
            <a:r>
              <a:rPr lang="en-US" b="1" i="0" u="none" strike="noStrike">
                <a:effectLst/>
                <a:latin typeface="Times New Roman" panose="02020603050405020304" pitchFamily="18" charset="0"/>
              </a:rPr>
              <a:t>Training </a:t>
            </a:r>
            <a:r>
              <a:rPr lang="en-US" b="1" i="0" u="none" strike="noStrike" err="1">
                <a:effectLst/>
                <a:latin typeface="Times New Roman" panose="02020603050405020304" pitchFamily="18" charset="0"/>
              </a:rPr>
              <a:t>programme</a:t>
            </a:r>
            <a:r>
              <a:rPr lang="en-US" b="1" i="0" u="none" strike="noStrike">
                <a:effectLst/>
                <a:latin typeface="Times New Roman" panose="02020603050405020304" pitchFamily="18" charset="0"/>
              </a:rPr>
              <a:t> for cleaning hotel rooms</a:t>
            </a:r>
            <a:endParaRPr lang="en-IN"/>
          </a:p>
        </p:txBody>
      </p:sp>
      <p:sp>
        <p:nvSpPr>
          <p:cNvPr id="3" name="Content Placeholder 2">
            <a:extLst>
              <a:ext uri="{FF2B5EF4-FFF2-40B4-BE49-F238E27FC236}">
                <a16:creationId xmlns:a16="http://schemas.microsoft.com/office/drawing/2014/main" id="{32F7295C-DAD9-3263-15FA-47925615D8C3}"/>
              </a:ext>
            </a:extLst>
          </p:cNvPr>
          <p:cNvSpPr>
            <a:spLocks noGrp="1"/>
          </p:cNvSpPr>
          <p:nvPr>
            <p:ph idx="1"/>
          </p:nvPr>
        </p:nvSpPr>
        <p:spPr>
          <a:xfrm>
            <a:off x="6336287" y="2160589"/>
            <a:ext cx="2934714" cy="3880773"/>
          </a:xfrm>
        </p:spPr>
        <p:txBody>
          <a:bodyPr>
            <a:normAutofit fontScale="85000" lnSpcReduction="10000"/>
          </a:bodyPr>
          <a:lstStyle/>
          <a:p>
            <a:pPr rtl="0" fontAlgn="base">
              <a:lnSpc>
                <a:spcPct val="90000"/>
              </a:lnSpc>
              <a:spcBef>
                <a:spcPts val="0"/>
              </a:spcBef>
              <a:spcAft>
                <a:spcPts val="0"/>
              </a:spcAft>
              <a:buFont typeface="Arial" panose="020B0604020202020204" pitchFamily="34" charset="0"/>
              <a:buChar char="•"/>
            </a:pPr>
            <a:r>
              <a:rPr lang="en-US" sz="1700" b="0" i="0" u="none" strike="noStrike" dirty="0">
                <a:effectLst/>
                <a:latin typeface="Times New Roman" panose="02020603050405020304" pitchFamily="18" charset="0"/>
              </a:rPr>
              <a:t>Housekeeping is not only the most important part of any hotel business, but it is also the most important part of creating value for the consumer (Leiter. and Bakker, 2010).</a:t>
            </a:r>
          </a:p>
          <a:p>
            <a:pPr rtl="0" fontAlgn="base">
              <a:lnSpc>
                <a:spcPct val="90000"/>
              </a:lnSpc>
              <a:spcBef>
                <a:spcPts val="0"/>
              </a:spcBef>
              <a:spcAft>
                <a:spcPts val="0"/>
              </a:spcAft>
              <a:buFont typeface="Arial" panose="020B0604020202020204" pitchFamily="34" charset="0"/>
              <a:buChar char="•"/>
            </a:pPr>
            <a:r>
              <a:rPr lang="en-US" sz="1700" b="0" i="0" u="none" strike="noStrike" dirty="0">
                <a:effectLst/>
                <a:latin typeface="Times New Roman" panose="02020603050405020304" pitchFamily="18" charset="0"/>
              </a:rPr>
              <a:t>The managers should provide training to the housekeeping staff about the cleanliness of rooms by ensuring the walls and ceiling are clean along with beds and the electronics are </a:t>
            </a:r>
            <a:r>
              <a:rPr lang="en-US" sz="1700" b="0" i="0" u="none" strike="noStrike" dirty="0" err="1">
                <a:effectLst/>
                <a:latin typeface="Times New Roman" panose="02020603050405020304" pitchFamily="18" charset="0"/>
              </a:rPr>
              <a:t>organised</a:t>
            </a:r>
            <a:r>
              <a:rPr lang="en-US" sz="1700" b="0" i="0" u="none" strike="noStrike" dirty="0">
                <a:effectLst/>
                <a:latin typeface="Times New Roman" panose="02020603050405020304" pitchFamily="18" charset="0"/>
              </a:rPr>
              <a:t> in a proper way (</a:t>
            </a:r>
            <a:r>
              <a:rPr lang="en-US" sz="1700" b="0" i="0" u="none" strike="noStrike" dirty="0" err="1">
                <a:effectLst/>
                <a:latin typeface="Times New Roman" panose="02020603050405020304" pitchFamily="18" charset="0"/>
              </a:rPr>
              <a:t>Linkedin</a:t>
            </a:r>
            <a:r>
              <a:rPr lang="en-US" sz="1700" b="0" i="0" u="none" strike="noStrike" dirty="0">
                <a:effectLst/>
                <a:latin typeface="Times New Roman" panose="02020603050405020304" pitchFamily="18" charset="0"/>
              </a:rPr>
              <a:t>, 2023).</a:t>
            </a:r>
          </a:p>
          <a:p>
            <a:pPr fontAlgn="base">
              <a:lnSpc>
                <a:spcPct val="90000"/>
              </a:lnSpc>
              <a:spcBef>
                <a:spcPts val="0"/>
              </a:spcBef>
              <a:buFont typeface="Arial" panose="020B0604020202020204" pitchFamily="34" charset="0"/>
              <a:buChar char="•"/>
            </a:pPr>
            <a:r>
              <a:rPr lang="en-GB" sz="1800" dirty="0">
                <a:solidFill>
                  <a:schemeClr val="tx2"/>
                </a:solidFill>
                <a:effectLst/>
                <a:latin typeface="Times New Roman" panose="02020603050405020304" pitchFamily="18" charset="0"/>
                <a:ea typeface="Times New Roman" panose="02020603050405020304" pitchFamily="18" charset="0"/>
              </a:rPr>
              <a:t>To keep the living rooms clean, I have trained and instructed the team members on how to clean the walls and ceiling, check the electronics, and keep the bed clean.</a:t>
            </a:r>
            <a:endParaRPr lang="en-IN" sz="1800" dirty="0">
              <a:solidFill>
                <a:schemeClr val="tx2"/>
              </a:solidFill>
              <a:effectLst/>
              <a:latin typeface="Arial" panose="020B0604020202020204" pitchFamily="34" charset="0"/>
              <a:ea typeface="Arial" panose="020B0604020202020204" pitchFamily="34" charset="0"/>
            </a:endParaRPr>
          </a:p>
          <a:p>
            <a:pPr rtl="0" fontAlgn="base">
              <a:lnSpc>
                <a:spcPct val="90000"/>
              </a:lnSpc>
              <a:spcBef>
                <a:spcPts val="0"/>
              </a:spcBef>
              <a:spcAft>
                <a:spcPts val="0"/>
              </a:spcAft>
              <a:buFont typeface="Arial" panose="020B0604020202020204" pitchFamily="34" charset="0"/>
              <a:buChar char="•"/>
            </a:pPr>
            <a:endParaRPr lang="en-US" sz="1700" b="0" i="0" u="none" strike="noStrike" dirty="0">
              <a:effectLst/>
              <a:latin typeface="Times New Roman" panose="02020603050405020304" pitchFamily="18" charset="0"/>
            </a:endParaRPr>
          </a:p>
          <a:p>
            <a:pPr>
              <a:lnSpc>
                <a:spcPct val="90000"/>
              </a:lnSpc>
            </a:pPr>
            <a:endParaRPr lang="en-IN" sz="1700" dirty="0"/>
          </a:p>
        </p:txBody>
      </p:sp>
      <p:pic>
        <p:nvPicPr>
          <p:cNvPr id="3074" name="Picture 2" descr="Green Key — Talking Point: Why is it important for housekeeping to clean  green?">
            <a:extLst>
              <a:ext uri="{FF2B5EF4-FFF2-40B4-BE49-F238E27FC236}">
                <a16:creationId xmlns:a16="http://schemas.microsoft.com/office/drawing/2014/main" id="{1F25E754-9C75-8475-AEB3-118345E8099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4237"/>
          <a:stretch/>
        </p:blipFill>
        <p:spPr bwMode="auto">
          <a:xfrm>
            <a:off x="677334" y="2159331"/>
            <a:ext cx="5423429" cy="388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662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Housekeeping Job Description: Templates for Hiring at Your Business">
            <a:extLst>
              <a:ext uri="{FF2B5EF4-FFF2-40B4-BE49-F238E27FC236}">
                <a16:creationId xmlns:a16="http://schemas.microsoft.com/office/drawing/2014/main" id="{06265968-5249-C6CF-6A9C-CADC41E1B25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825" r="23483" b="-4"/>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C71BCD3-109C-04BD-6751-D25B77198126}"/>
              </a:ext>
            </a:extLst>
          </p:cNvPr>
          <p:cNvSpPr>
            <a:spLocks noGrp="1"/>
          </p:cNvSpPr>
          <p:nvPr>
            <p:ph type="title"/>
          </p:nvPr>
        </p:nvSpPr>
        <p:spPr>
          <a:xfrm>
            <a:off x="677333" y="609600"/>
            <a:ext cx="3851123" cy="1320800"/>
          </a:xfrm>
        </p:spPr>
        <p:txBody>
          <a:bodyPr>
            <a:normAutofit/>
          </a:bodyPr>
          <a:lstStyle/>
          <a:p>
            <a:pPr>
              <a:lnSpc>
                <a:spcPct val="90000"/>
              </a:lnSpc>
            </a:pPr>
            <a:r>
              <a:rPr lang="en-US" sz="2800" b="1" i="0" u="none" strike="noStrike">
                <a:effectLst/>
                <a:latin typeface="Times New Roman" panose="02020603050405020304" pitchFamily="18" charset="0"/>
              </a:rPr>
              <a:t>Training programme for cleaning hotel rooms</a:t>
            </a:r>
            <a:endParaRPr lang="en-IN" sz="2800"/>
          </a:p>
        </p:txBody>
      </p:sp>
      <p:sp>
        <p:nvSpPr>
          <p:cNvPr id="3" name="Content Placeholder 2">
            <a:extLst>
              <a:ext uri="{FF2B5EF4-FFF2-40B4-BE49-F238E27FC236}">
                <a16:creationId xmlns:a16="http://schemas.microsoft.com/office/drawing/2014/main" id="{A1ADD04A-B9C2-15E4-FD46-87247ACB5FF7}"/>
              </a:ext>
            </a:extLst>
          </p:cNvPr>
          <p:cNvSpPr>
            <a:spLocks noGrp="1"/>
          </p:cNvSpPr>
          <p:nvPr>
            <p:ph idx="1"/>
          </p:nvPr>
        </p:nvSpPr>
        <p:spPr>
          <a:xfrm>
            <a:off x="677334" y="2160589"/>
            <a:ext cx="3851122" cy="3880773"/>
          </a:xfrm>
        </p:spPr>
        <p:txBody>
          <a:bodyPr>
            <a:normAutofit fontScale="85000" lnSpcReduction="10000"/>
          </a:bodyPr>
          <a:lstStyle/>
          <a:p>
            <a:pPr rtl="0" fontAlgn="base">
              <a:spcBef>
                <a:spcPts val="0"/>
              </a:spcBef>
              <a:spcAft>
                <a:spcPts val="0"/>
              </a:spcAft>
              <a:buFont typeface="Arial" panose="020B0604020202020204" pitchFamily="34" charset="0"/>
              <a:buChar char="•"/>
            </a:pPr>
            <a:r>
              <a:rPr lang="en-US" sz="1700" b="0" i="0" u="none" strike="noStrike" dirty="0">
                <a:effectLst/>
                <a:latin typeface="Times New Roman" panose="02020603050405020304" pitchFamily="18" charset="0"/>
              </a:rPr>
              <a:t>The managers also should demonstrate how electronics like coffee machines, refrigerators as well as microwaves and lights will be placed and cared for.</a:t>
            </a:r>
          </a:p>
          <a:p>
            <a:pPr rtl="0" fontAlgn="base">
              <a:spcBef>
                <a:spcPts val="0"/>
              </a:spcBef>
              <a:spcAft>
                <a:spcPts val="0"/>
              </a:spcAft>
              <a:buFont typeface="Arial" panose="020B0604020202020204" pitchFamily="34" charset="0"/>
              <a:buChar char="•"/>
            </a:pPr>
            <a:r>
              <a:rPr lang="en-US" sz="1700" b="0" i="0" u="none" strike="noStrike" dirty="0">
                <a:effectLst/>
                <a:latin typeface="Times New Roman" panose="02020603050405020304" pitchFamily="18" charset="0"/>
              </a:rPr>
              <a:t>In operating a hotel business it is very important to make the customers care which can be possible by implementing high clean and safety standards (Bridger, 2018). </a:t>
            </a:r>
          </a:p>
          <a:p>
            <a:pPr rtl="0" fontAlgn="base">
              <a:spcBef>
                <a:spcPts val="0"/>
              </a:spcBef>
              <a:spcAft>
                <a:spcPts val="0"/>
              </a:spcAft>
              <a:buFont typeface="Arial" panose="020B0604020202020204" pitchFamily="34" charset="0"/>
              <a:buChar char="•"/>
            </a:pPr>
            <a:r>
              <a:rPr lang="en-US" sz="1700" b="0" i="0" u="none" strike="noStrike" dirty="0">
                <a:effectLst/>
                <a:latin typeface="Times New Roman" panose="02020603050405020304" pitchFamily="18" charset="0"/>
              </a:rPr>
              <a:t>Providing training to housekeeping workers has allowed Premier Inn to establish high safety standards for their customers (</a:t>
            </a:r>
            <a:r>
              <a:rPr lang="en-US" sz="1700" b="0" i="0" u="none" strike="noStrike" dirty="0" err="1">
                <a:effectLst/>
                <a:latin typeface="Times New Roman" panose="02020603050405020304" pitchFamily="18" charset="0"/>
              </a:rPr>
              <a:t>Travelodgeire</a:t>
            </a:r>
            <a:r>
              <a:rPr lang="en-US" sz="1700" b="0" i="0" u="none" strike="noStrike" dirty="0">
                <a:effectLst/>
                <a:latin typeface="Times New Roman" panose="02020603050405020304" pitchFamily="18" charset="0"/>
              </a:rPr>
              <a:t>, 2023).</a:t>
            </a:r>
          </a:p>
          <a:p>
            <a:pPr fontAlgn="base">
              <a:spcBef>
                <a:spcPts val="0"/>
              </a:spcBef>
              <a:buFont typeface="Arial" panose="020B0604020202020204" pitchFamily="34" charset="0"/>
              <a:buChar char="•"/>
            </a:pPr>
            <a:r>
              <a:rPr lang="en-GB" sz="1800" dirty="0">
                <a:solidFill>
                  <a:schemeClr val="tx2"/>
                </a:solidFill>
                <a:effectLst/>
                <a:latin typeface="Times New Roman" panose="02020603050405020304" pitchFamily="18" charset="0"/>
                <a:ea typeface="Times New Roman" panose="02020603050405020304" pitchFamily="18" charset="0"/>
              </a:rPr>
              <a:t>I have also guided my team members about the process of cleaning for the beds and the electronics of the room apart from the wall and ceiling to follow the safety and cleaning standards as well as to make the guests feel cared as well. </a:t>
            </a:r>
            <a:endParaRPr lang="en-IN" sz="1800" dirty="0">
              <a:solidFill>
                <a:schemeClr val="tx2"/>
              </a:solidFill>
              <a:effectLst/>
              <a:latin typeface="Arial" panose="020B0604020202020204" pitchFamily="34" charset="0"/>
              <a:ea typeface="Arial" panose="020B0604020202020204" pitchFamily="34" charset="0"/>
            </a:endParaRPr>
          </a:p>
          <a:p>
            <a:pPr rtl="0" fontAlgn="base">
              <a:spcBef>
                <a:spcPts val="0"/>
              </a:spcBef>
              <a:spcAft>
                <a:spcPts val="0"/>
              </a:spcAft>
              <a:buFont typeface="Arial" panose="020B0604020202020204" pitchFamily="34" charset="0"/>
              <a:buChar char="•"/>
            </a:pPr>
            <a:endParaRPr lang="en-US" sz="1700" b="0" i="0" u="none" strike="noStrike" dirty="0">
              <a:effectLst/>
              <a:latin typeface="Times New Roman" panose="02020603050405020304" pitchFamily="18" charset="0"/>
            </a:endParaRPr>
          </a:p>
          <a:p>
            <a:endParaRPr lang="en-IN" sz="1700" dirty="0"/>
          </a:p>
        </p:txBody>
      </p:sp>
      <p:cxnSp>
        <p:nvCxnSpPr>
          <p:cNvPr id="4106" name="Straight Connector 4105">
            <a:extLst>
              <a:ext uri="{FF2B5EF4-FFF2-40B4-BE49-F238E27FC236}">
                <a16:creationId xmlns:a16="http://schemas.microsoft.com/office/drawing/2014/main" id="{64FA5DFF-7FE6-4855-84E6-DFA78EE978BD}"/>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105" name="Straight Connector 4104">
            <a:extLst>
              <a:ext uri="{FF2B5EF4-FFF2-40B4-BE49-F238E27FC236}">
                <a16:creationId xmlns:a16="http://schemas.microsoft.com/office/drawing/2014/main" id="{2AFD8CBA-54A3-4363-991B-B9C631BBFA74}"/>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107" name="Rectangle 23">
            <a:extLst>
              <a:ext uri="{FF2B5EF4-FFF2-40B4-BE49-F238E27FC236}">
                <a16:creationId xmlns:a16="http://schemas.microsoft.com/office/drawing/2014/main" id="{3F088236-D655-4F88-B238-E1676235802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4109" name="Rectangle 25">
            <a:extLst>
              <a:ext uri="{FF2B5EF4-FFF2-40B4-BE49-F238E27FC236}">
                <a16:creationId xmlns:a16="http://schemas.microsoft.com/office/drawing/2014/main" id="{3DAC0C92-199E-475C-9390-119A9B02727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4111" name="Isosceles Triangle 24">
            <a:extLst>
              <a:ext uri="{FF2B5EF4-FFF2-40B4-BE49-F238E27FC236}">
                <a16:creationId xmlns:a16="http://schemas.microsoft.com/office/drawing/2014/main" id="{C4CFB339-0ED8-4FE2-9EF1-6D1375B8499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4113" name="Rectangle 27">
            <a:extLst>
              <a:ext uri="{FF2B5EF4-FFF2-40B4-BE49-F238E27FC236}">
                <a16:creationId xmlns:a16="http://schemas.microsoft.com/office/drawing/2014/main" id="{31896C80-2069-4431-9C19-83B91373449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4115" name="Rectangle 28">
            <a:extLst>
              <a:ext uri="{FF2B5EF4-FFF2-40B4-BE49-F238E27FC236}">
                <a16:creationId xmlns:a16="http://schemas.microsoft.com/office/drawing/2014/main" id="{BF120A21-0841-4823-B0C4-28AEBCEF9B7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4117" name="Rectangle 29">
            <a:extLst>
              <a:ext uri="{FF2B5EF4-FFF2-40B4-BE49-F238E27FC236}">
                <a16:creationId xmlns:a16="http://schemas.microsoft.com/office/drawing/2014/main" id="{DBB05BAE-BBD3-4289-899F-A6851503C6B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4119" name="Isosceles Triangle 29">
            <a:extLst>
              <a:ext uri="{FF2B5EF4-FFF2-40B4-BE49-F238E27FC236}">
                <a16:creationId xmlns:a16="http://schemas.microsoft.com/office/drawing/2014/main" id="{9874D11C-36F5-4BBE-A490-019A54E953B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240184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DB7A2-60DC-0416-8A89-31ED91B895CB}"/>
              </a:ext>
            </a:extLst>
          </p:cNvPr>
          <p:cNvSpPr>
            <a:spLocks noGrp="1"/>
          </p:cNvSpPr>
          <p:nvPr>
            <p:ph type="title"/>
          </p:nvPr>
        </p:nvSpPr>
        <p:spPr>
          <a:xfrm>
            <a:off x="5536734" y="609600"/>
            <a:ext cx="3737268" cy="1320800"/>
          </a:xfrm>
        </p:spPr>
        <p:txBody>
          <a:bodyPr>
            <a:normAutofit/>
          </a:bodyPr>
          <a:lstStyle/>
          <a:p>
            <a:pPr>
              <a:lnSpc>
                <a:spcPct val="90000"/>
              </a:lnSpc>
            </a:pPr>
            <a:r>
              <a:rPr lang="en-IN" sz="2800" b="1" i="0" u="none" strike="noStrike">
                <a:effectLst/>
                <a:latin typeface="Times New Roman" panose="02020603050405020304" pitchFamily="18" charset="0"/>
              </a:rPr>
              <a:t>Training programme for Hygiene practises</a:t>
            </a:r>
            <a:endParaRPr lang="en-IN" sz="2800"/>
          </a:p>
        </p:txBody>
      </p:sp>
      <p:sp>
        <p:nvSpPr>
          <p:cNvPr id="3" name="Content Placeholder 2">
            <a:extLst>
              <a:ext uri="{FF2B5EF4-FFF2-40B4-BE49-F238E27FC236}">
                <a16:creationId xmlns:a16="http://schemas.microsoft.com/office/drawing/2014/main" id="{9FDC76E2-2289-785F-708D-6E693F060409}"/>
              </a:ext>
            </a:extLst>
          </p:cNvPr>
          <p:cNvSpPr>
            <a:spLocks noGrp="1"/>
          </p:cNvSpPr>
          <p:nvPr>
            <p:ph idx="1"/>
          </p:nvPr>
        </p:nvSpPr>
        <p:spPr>
          <a:xfrm>
            <a:off x="5209563" y="2160589"/>
            <a:ext cx="4064439" cy="3880773"/>
          </a:xfrm>
        </p:spPr>
        <p:txBody>
          <a:bodyPr>
            <a:normAutofit/>
          </a:bodyPr>
          <a:lstStyle/>
          <a:p>
            <a:pPr rtl="0" fontAlgn="base">
              <a:spcBef>
                <a:spcPts val="0"/>
              </a:spcBef>
              <a:spcAft>
                <a:spcPts val="0"/>
              </a:spcAft>
              <a:buFont typeface="Arial" panose="020B0604020202020204" pitchFamily="34" charset="0"/>
              <a:buChar char="•"/>
            </a:pPr>
            <a:r>
              <a:rPr lang="en-US" b="0" i="0" u="none" strike="noStrike" dirty="0">
                <a:effectLst/>
                <a:latin typeface="Times New Roman" panose="02020603050405020304" pitchFamily="18" charset="0"/>
              </a:rPr>
              <a:t>Training for </a:t>
            </a:r>
            <a:r>
              <a:rPr lang="ro-RO" b="0" i="0" u="none" strike="noStrike" dirty="0" smtClean="0">
                <a:effectLst/>
                <a:latin typeface="Times New Roman" panose="02020603050405020304" pitchFamily="18" charset="0"/>
              </a:rPr>
              <a:t>sanitization</a:t>
            </a:r>
            <a:r>
              <a:rPr lang="en-US" b="0" i="0" u="none" strike="noStrike" dirty="0" smtClean="0">
                <a:effectLst/>
                <a:latin typeface="Times New Roman" panose="02020603050405020304" pitchFamily="18" charset="0"/>
              </a:rPr>
              <a:t> </a:t>
            </a:r>
            <a:r>
              <a:rPr lang="en-US" b="0" i="0" u="none" strike="noStrike" dirty="0">
                <a:effectLst/>
                <a:latin typeface="Times New Roman" panose="02020603050405020304" pitchFamily="18" charset="0"/>
              </a:rPr>
              <a:t>of rooms and cleaning the trash cans will need to be conducted for effective training of housekeeping staff.</a:t>
            </a:r>
          </a:p>
          <a:p>
            <a:pPr rtl="0" fontAlgn="base">
              <a:spcBef>
                <a:spcPts val="0"/>
              </a:spcBef>
              <a:spcAft>
                <a:spcPts val="0"/>
              </a:spcAft>
              <a:buFont typeface="Arial" panose="020B0604020202020204" pitchFamily="34" charset="0"/>
              <a:buChar char="•"/>
            </a:pPr>
            <a:r>
              <a:rPr lang="en-US" b="0" i="0" u="none" strike="noStrike" dirty="0">
                <a:effectLst/>
                <a:latin typeface="Times New Roman" panose="02020603050405020304" pitchFamily="18" charset="0"/>
              </a:rPr>
              <a:t>It is very important to maintain good hygiene to provide safety to the guests of the hotel (Quick, 2020).</a:t>
            </a:r>
          </a:p>
          <a:p>
            <a:pPr fontAlgn="base">
              <a:spcBef>
                <a:spcPts val="0"/>
              </a:spcBef>
              <a:buFont typeface="Arial" panose="020B0604020202020204" pitchFamily="34" charset="0"/>
              <a:buChar char="•"/>
            </a:pPr>
            <a:r>
              <a:rPr lang="en-GB" sz="1800" dirty="0">
                <a:solidFill>
                  <a:schemeClr val="tx2"/>
                </a:solidFill>
                <a:effectLst/>
                <a:latin typeface="Times New Roman" panose="02020603050405020304" pitchFamily="18" charset="0"/>
                <a:ea typeface="Times New Roman" panose="02020603050405020304" pitchFamily="18" charset="0"/>
              </a:rPr>
              <a:t>As a hotel manager, I have trained the housekeeping team on the safety protocols for cleaning any room and </a:t>
            </a:r>
            <a:r>
              <a:rPr lang="ro-RO" sz="1800" dirty="0" smtClean="0">
                <a:solidFill>
                  <a:schemeClr val="tx2"/>
                </a:solidFill>
                <a:effectLst/>
                <a:latin typeface="Times New Roman" panose="02020603050405020304" pitchFamily="18" charset="0"/>
                <a:ea typeface="Times New Roman" panose="02020603050405020304" pitchFamily="18" charset="0"/>
              </a:rPr>
              <a:t>bathroom</a:t>
            </a:r>
            <a:r>
              <a:rPr lang="en-GB" sz="1800" dirty="0" smtClean="0">
                <a:solidFill>
                  <a:schemeClr val="tx2"/>
                </a:solidFill>
                <a:effectLst/>
                <a:latin typeface="Times New Roman" panose="02020603050405020304" pitchFamily="18" charset="0"/>
                <a:ea typeface="Times New Roman" panose="02020603050405020304" pitchFamily="18" charset="0"/>
              </a:rPr>
              <a:t> </a:t>
            </a:r>
            <a:r>
              <a:rPr lang="en-GB" sz="1800" dirty="0">
                <a:solidFill>
                  <a:schemeClr val="tx2"/>
                </a:solidFill>
                <a:effectLst/>
                <a:latin typeface="Times New Roman" panose="02020603050405020304" pitchFamily="18" charset="0"/>
                <a:ea typeface="Times New Roman" panose="02020603050405020304" pitchFamily="18" charset="0"/>
              </a:rPr>
              <a:t>to create a good hygiene level.</a:t>
            </a:r>
            <a:endParaRPr lang="en-IN" sz="1800" dirty="0">
              <a:solidFill>
                <a:schemeClr val="tx2"/>
              </a:solidFill>
              <a:effectLst/>
              <a:latin typeface="Arial" panose="020B0604020202020204" pitchFamily="34" charset="0"/>
              <a:ea typeface="Arial" panose="020B0604020202020204" pitchFamily="34" charset="0"/>
            </a:endParaRPr>
          </a:p>
          <a:p>
            <a:pPr marL="0" indent="0" rtl="0" fontAlgn="base">
              <a:spcBef>
                <a:spcPts val="0"/>
              </a:spcBef>
              <a:spcAft>
                <a:spcPts val="0"/>
              </a:spcAft>
              <a:buNone/>
            </a:pPr>
            <a:r>
              <a:rPr lang="en-US" b="0" i="0" u="none" strike="noStrike" dirty="0">
                <a:solidFill>
                  <a:schemeClr val="tx2"/>
                </a:solidFill>
                <a:effectLst/>
                <a:latin typeface="Times New Roman" panose="02020603050405020304" pitchFamily="18" charset="0"/>
              </a:rPr>
              <a:t>    </a:t>
            </a:r>
          </a:p>
          <a:p>
            <a:endParaRPr lang="en-IN" dirty="0"/>
          </a:p>
        </p:txBody>
      </p:sp>
      <p:pic>
        <p:nvPicPr>
          <p:cNvPr id="5122" name="Picture 2" descr="Skill Training in Housekeeping Operations – SAATHIYA">
            <a:extLst>
              <a:ext uri="{FF2B5EF4-FFF2-40B4-BE49-F238E27FC236}">
                <a16:creationId xmlns:a16="http://schemas.microsoft.com/office/drawing/2014/main" id="{24842494-67C7-D288-ABCA-6ECCAD2A51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804" r="26685" b="-2"/>
          <a:stretch/>
        </p:blipFill>
        <p:spPr bwMode="auto">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5124" name="Isosceles Triangle 5123">
            <a:extLst>
              <a:ext uri="{FF2B5EF4-FFF2-40B4-BE49-F238E27FC236}">
                <a16:creationId xmlns:a16="http://schemas.microsoft.com/office/drawing/2014/main" id="{3BCB5F6A-9EB0-40B0-9D13-3023E9A205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9516150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6" name="Picture 2" descr="514,700+ Housekeeping Stock Photos, Pictures &amp; Royalty-Free Images - iStock  | Hotel housekeeping, Maid, Housekeeping icon">
            <a:extLst>
              <a:ext uri="{FF2B5EF4-FFF2-40B4-BE49-F238E27FC236}">
                <a16:creationId xmlns:a16="http://schemas.microsoft.com/office/drawing/2014/main" id="{A2FE09D5-B068-BECC-538E-095A34B17C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96" r="21695" b="-2"/>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08E7F35-929B-E5A4-811F-D53DCB8A34E2}"/>
              </a:ext>
            </a:extLst>
          </p:cNvPr>
          <p:cNvSpPr>
            <a:spLocks noGrp="1"/>
          </p:cNvSpPr>
          <p:nvPr>
            <p:ph type="title"/>
          </p:nvPr>
        </p:nvSpPr>
        <p:spPr>
          <a:xfrm>
            <a:off x="677333" y="609600"/>
            <a:ext cx="3851123" cy="1320800"/>
          </a:xfrm>
        </p:spPr>
        <p:txBody>
          <a:bodyPr>
            <a:normAutofit/>
          </a:bodyPr>
          <a:lstStyle/>
          <a:p>
            <a:pPr>
              <a:lnSpc>
                <a:spcPct val="90000"/>
              </a:lnSpc>
            </a:pPr>
            <a:r>
              <a:rPr lang="en-IN" sz="3100" b="1" i="0" u="none" strike="noStrike">
                <a:effectLst/>
                <a:latin typeface="Times New Roman" panose="02020603050405020304" pitchFamily="18" charset="0"/>
              </a:rPr>
              <a:t>Training programme for Hygiene practises</a:t>
            </a:r>
            <a:endParaRPr lang="en-IN" sz="3100"/>
          </a:p>
        </p:txBody>
      </p:sp>
      <p:sp>
        <p:nvSpPr>
          <p:cNvPr id="3" name="Content Placeholder 2">
            <a:extLst>
              <a:ext uri="{FF2B5EF4-FFF2-40B4-BE49-F238E27FC236}">
                <a16:creationId xmlns:a16="http://schemas.microsoft.com/office/drawing/2014/main" id="{C29C9F02-5740-9772-24A0-EB03697B2EF3}"/>
              </a:ext>
            </a:extLst>
          </p:cNvPr>
          <p:cNvSpPr>
            <a:spLocks noGrp="1"/>
          </p:cNvSpPr>
          <p:nvPr>
            <p:ph idx="1"/>
          </p:nvPr>
        </p:nvSpPr>
        <p:spPr>
          <a:xfrm>
            <a:off x="677334" y="2160589"/>
            <a:ext cx="3851122" cy="3880773"/>
          </a:xfrm>
        </p:spPr>
        <p:txBody>
          <a:bodyPr>
            <a:normAutofit fontScale="92500" lnSpcReduction="10000"/>
          </a:bodyPr>
          <a:lstStyle/>
          <a:p>
            <a:pPr rtl="0" fontAlgn="base">
              <a:spcBef>
                <a:spcPts val="0"/>
              </a:spcBef>
              <a:spcAft>
                <a:spcPts val="0"/>
              </a:spcAft>
              <a:buFont typeface="Arial" panose="020B0604020202020204" pitchFamily="34" charset="0"/>
              <a:buChar char="•"/>
            </a:pPr>
            <a:r>
              <a:rPr lang="en-US" b="0" i="0" u="none" strike="noStrike" dirty="0">
                <a:effectLst/>
                <a:latin typeface="Times New Roman" panose="02020603050405020304" pitchFamily="18" charset="0"/>
              </a:rPr>
              <a:t>The process of </a:t>
            </a:r>
            <a:r>
              <a:rPr lang="en-US" b="0" i="0" u="none" strike="noStrike" dirty="0" err="1">
                <a:effectLst/>
                <a:latin typeface="Times New Roman" panose="02020603050405020304" pitchFamily="18" charset="0"/>
              </a:rPr>
              <a:t>sanitisation</a:t>
            </a:r>
            <a:r>
              <a:rPr lang="en-US" b="0" i="0" u="none" strike="noStrike" dirty="0">
                <a:effectLst/>
                <a:latin typeface="Times New Roman" panose="02020603050405020304" pitchFamily="18" charset="0"/>
              </a:rPr>
              <a:t> of toilet seats, lids as well and handles is very important and will be learned by the managers during hygiene training.</a:t>
            </a:r>
          </a:p>
          <a:p>
            <a:pPr rtl="0" fontAlgn="base">
              <a:spcBef>
                <a:spcPts val="0"/>
              </a:spcBef>
              <a:spcAft>
                <a:spcPts val="0"/>
              </a:spcAft>
              <a:buFont typeface="Arial" panose="020B0604020202020204" pitchFamily="34" charset="0"/>
              <a:buChar char="•"/>
            </a:pPr>
            <a:r>
              <a:rPr lang="en-US" b="0" i="0" u="none" strike="noStrike" dirty="0">
                <a:effectLst/>
                <a:latin typeface="Times New Roman" panose="02020603050405020304" pitchFamily="18" charset="0"/>
              </a:rPr>
              <a:t>Therefore providing this hygiene training will allow to establishment of good safety standards in the work of housekeeping staff (Raghubalan and Raghubalan, 2016).</a:t>
            </a:r>
          </a:p>
          <a:p>
            <a:pPr fontAlgn="base">
              <a:spcBef>
                <a:spcPts val="0"/>
              </a:spcBef>
              <a:buFont typeface="Arial" panose="020B0604020202020204" pitchFamily="34" charset="0"/>
              <a:buChar char="•"/>
            </a:pPr>
            <a:r>
              <a:rPr lang="en-GB" sz="1800" dirty="0">
                <a:solidFill>
                  <a:schemeClr val="tx2"/>
                </a:solidFill>
                <a:effectLst/>
                <a:latin typeface="Times New Roman" panose="02020603050405020304" pitchFamily="18" charset="0"/>
                <a:ea typeface="Times New Roman" panose="02020603050405020304" pitchFamily="18" charset="0"/>
              </a:rPr>
              <a:t>I have also guided the housekeeping team members about the bathroom hygiene maintenance process as well where cleanliness of toilet seats, lids and handles has allowed them to clean the bathroom with maintaining the hygiene and safety standards</a:t>
            </a:r>
            <a:r>
              <a:rPr lang="en-GB" sz="1800" dirty="0">
                <a:solidFill>
                  <a:srgbClr val="FF0000"/>
                </a:solidFill>
                <a:effectLst/>
                <a:latin typeface="Times New Roman" panose="02020603050405020304" pitchFamily="18" charset="0"/>
                <a:ea typeface="Times New Roman" panose="02020603050405020304" pitchFamily="18" charset="0"/>
              </a:rPr>
              <a:t>.</a:t>
            </a:r>
            <a:endParaRPr lang="en-IN" sz="1800" dirty="0">
              <a:effectLst/>
              <a:latin typeface="Arial" panose="020B0604020202020204" pitchFamily="34" charset="0"/>
              <a:ea typeface="Arial" panose="020B0604020202020204" pitchFamily="34" charset="0"/>
            </a:endParaRPr>
          </a:p>
          <a:p>
            <a:pPr rtl="0" fontAlgn="base">
              <a:spcBef>
                <a:spcPts val="0"/>
              </a:spcBef>
              <a:spcAft>
                <a:spcPts val="0"/>
              </a:spcAft>
              <a:buFont typeface="Arial" panose="020B0604020202020204" pitchFamily="34" charset="0"/>
              <a:buChar char="•"/>
            </a:pPr>
            <a:endParaRPr lang="en-US" b="0" i="0" u="none" strike="noStrike" dirty="0">
              <a:effectLst/>
              <a:latin typeface="Times New Roman" panose="02020603050405020304" pitchFamily="18" charset="0"/>
            </a:endParaRPr>
          </a:p>
          <a:p>
            <a:endParaRPr lang="en-IN" dirty="0"/>
          </a:p>
        </p:txBody>
      </p:sp>
      <p:cxnSp>
        <p:nvCxnSpPr>
          <p:cNvPr id="6148" name="Straight Connector 6147">
            <a:extLst>
              <a:ext uri="{FF2B5EF4-FFF2-40B4-BE49-F238E27FC236}">
                <a16:creationId xmlns:a16="http://schemas.microsoft.com/office/drawing/2014/main" id="{64FA5DFF-7FE6-4855-84E6-DFA78EE978BD}"/>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149" name="Straight Connector 6148">
            <a:extLst>
              <a:ext uri="{FF2B5EF4-FFF2-40B4-BE49-F238E27FC236}">
                <a16:creationId xmlns:a16="http://schemas.microsoft.com/office/drawing/2014/main" id="{2AFD8CBA-54A3-4363-991B-B9C631BBFA74}"/>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150" name="Rectangle 23">
            <a:extLst>
              <a:ext uri="{FF2B5EF4-FFF2-40B4-BE49-F238E27FC236}">
                <a16:creationId xmlns:a16="http://schemas.microsoft.com/office/drawing/2014/main" id="{3F088236-D655-4F88-B238-E1676235802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152" name="Rectangle 25">
            <a:extLst>
              <a:ext uri="{FF2B5EF4-FFF2-40B4-BE49-F238E27FC236}">
                <a16:creationId xmlns:a16="http://schemas.microsoft.com/office/drawing/2014/main" id="{3DAC0C92-199E-475C-9390-119A9B02727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159" name="Isosceles Triangle 24">
            <a:extLst>
              <a:ext uri="{FF2B5EF4-FFF2-40B4-BE49-F238E27FC236}">
                <a16:creationId xmlns:a16="http://schemas.microsoft.com/office/drawing/2014/main" id="{C4CFB339-0ED8-4FE2-9EF1-6D1375B8499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161" name="Rectangle 27">
            <a:extLst>
              <a:ext uri="{FF2B5EF4-FFF2-40B4-BE49-F238E27FC236}">
                <a16:creationId xmlns:a16="http://schemas.microsoft.com/office/drawing/2014/main" id="{31896C80-2069-4431-9C19-83B91373449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163" name="Rectangle 28">
            <a:extLst>
              <a:ext uri="{FF2B5EF4-FFF2-40B4-BE49-F238E27FC236}">
                <a16:creationId xmlns:a16="http://schemas.microsoft.com/office/drawing/2014/main" id="{BF120A21-0841-4823-B0C4-28AEBCEF9B7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165" name="Rectangle 29">
            <a:extLst>
              <a:ext uri="{FF2B5EF4-FFF2-40B4-BE49-F238E27FC236}">
                <a16:creationId xmlns:a16="http://schemas.microsoft.com/office/drawing/2014/main" id="{DBB05BAE-BBD3-4289-899F-A6851503C6B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167" name="Isosceles Triangle 29">
            <a:extLst>
              <a:ext uri="{FF2B5EF4-FFF2-40B4-BE49-F238E27FC236}">
                <a16:creationId xmlns:a16="http://schemas.microsoft.com/office/drawing/2014/main" id="{9874D11C-36F5-4BBE-A490-019A54E953B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870918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88FD0-55D8-6C70-96AB-6D467EE2F57E}"/>
              </a:ext>
            </a:extLst>
          </p:cNvPr>
          <p:cNvSpPr>
            <a:spLocks noGrp="1"/>
          </p:cNvSpPr>
          <p:nvPr>
            <p:ph type="title"/>
          </p:nvPr>
        </p:nvSpPr>
        <p:spPr>
          <a:xfrm>
            <a:off x="677334" y="609600"/>
            <a:ext cx="8596668" cy="1320800"/>
          </a:xfrm>
        </p:spPr>
        <p:txBody>
          <a:bodyPr anchor="t">
            <a:normAutofit/>
          </a:bodyPr>
          <a:lstStyle/>
          <a:p>
            <a:r>
              <a:rPr lang="en-IN" b="1" i="0" u="none" strike="noStrike" dirty="0">
                <a:effectLst/>
                <a:latin typeface="Times New Roman" panose="02020603050405020304" pitchFamily="18" charset="0"/>
              </a:rPr>
              <a:t>Making a checklist</a:t>
            </a:r>
            <a:endParaRPr lang="en-IN" dirty="0"/>
          </a:p>
        </p:txBody>
      </p:sp>
      <p:sp>
        <p:nvSpPr>
          <p:cNvPr id="3" name="Content Placeholder 2">
            <a:extLst>
              <a:ext uri="{FF2B5EF4-FFF2-40B4-BE49-F238E27FC236}">
                <a16:creationId xmlns:a16="http://schemas.microsoft.com/office/drawing/2014/main" id="{5572E686-372C-0604-1F6F-8339A8388770}"/>
              </a:ext>
            </a:extLst>
          </p:cNvPr>
          <p:cNvSpPr>
            <a:spLocks noGrp="1"/>
          </p:cNvSpPr>
          <p:nvPr>
            <p:ph idx="1"/>
          </p:nvPr>
        </p:nvSpPr>
        <p:spPr>
          <a:xfrm>
            <a:off x="6336287" y="2160589"/>
            <a:ext cx="2934714" cy="3880773"/>
          </a:xfrm>
        </p:spPr>
        <p:txBody>
          <a:bodyPr>
            <a:normAutofit fontScale="62500" lnSpcReduction="20000"/>
          </a:bodyPr>
          <a:lstStyle/>
          <a:p>
            <a:pPr rtl="0" fontAlgn="base">
              <a:spcBef>
                <a:spcPts val="0"/>
              </a:spcBef>
              <a:spcAft>
                <a:spcPts val="0"/>
              </a:spcAft>
              <a:buFont typeface="Arial" panose="020B0604020202020204" pitchFamily="34" charset="0"/>
              <a:buChar char="•"/>
            </a:pPr>
            <a:r>
              <a:rPr lang="en-US" b="0" i="0" u="none" strike="noStrike" dirty="0">
                <a:effectLst/>
                <a:latin typeface="Times New Roman" panose="02020603050405020304" pitchFamily="18" charset="0"/>
              </a:rPr>
              <a:t>Building a checklist helps the housekeeper do it in an </a:t>
            </a:r>
            <a:r>
              <a:rPr lang="en-US" b="0" i="0" u="none" strike="noStrike" dirty="0" err="1">
                <a:effectLst/>
                <a:latin typeface="Times New Roman" panose="02020603050405020304" pitchFamily="18" charset="0"/>
              </a:rPr>
              <a:t>organised</a:t>
            </a:r>
            <a:r>
              <a:rPr lang="en-US" b="0" i="0" u="none" strike="noStrike" dirty="0">
                <a:effectLst/>
                <a:latin typeface="Times New Roman" panose="02020603050405020304" pitchFamily="18" charset="0"/>
              </a:rPr>
              <a:t> and efficient way (Mullins and </a:t>
            </a:r>
            <a:r>
              <a:rPr lang="en-US" b="0" i="0" u="none" strike="noStrike" dirty="0" err="1">
                <a:effectLst/>
                <a:latin typeface="Times New Roman" panose="02020603050405020304" pitchFamily="18" charset="0"/>
              </a:rPr>
              <a:t>Dossor</a:t>
            </a:r>
            <a:r>
              <a:rPr lang="en-US" b="0" i="0" u="none" strike="noStrike" dirty="0">
                <a:effectLst/>
                <a:latin typeface="Times New Roman" panose="02020603050405020304" pitchFamily="18" charset="0"/>
              </a:rPr>
              <a:t>, 2013). </a:t>
            </a:r>
          </a:p>
          <a:p>
            <a:pPr rtl="0" fontAlgn="base">
              <a:spcBef>
                <a:spcPts val="0"/>
              </a:spcBef>
              <a:spcAft>
                <a:spcPts val="0"/>
              </a:spcAft>
              <a:buFont typeface="Arial" panose="020B0604020202020204" pitchFamily="34" charset="0"/>
              <a:buChar char="•"/>
            </a:pPr>
            <a:r>
              <a:rPr lang="en-US" b="0" i="0" u="none" strike="noStrike" dirty="0">
                <a:effectLst/>
                <a:latin typeface="Times New Roman" panose="02020603050405020304" pitchFamily="18" charset="0"/>
              </a:rPr>
              <a:t>Along with that, checklists also allow for the maintenance of hygiene and safety standards within the hotels in an effective manner also. </a:t>
            </a:r>
          </a:p>
          <a:p>
            <a:pPr marL="342900" lvl="0" indent="-342900" algn="just">
              <a:lnSpc>
                <a:spcPct val="150000"/>
              </a:lnSpc>
              <a:buFont typeface="Symbol" panose="05050102010706020507" pitchFamily="18" charset="2"/>
              <a:buChar char=""/>
            </a:pPr>
            <a:r>
              <a:rPr lang="en-GB" sz="1800" dirty="0">
                <a:solidFill>
                  <a:schemeClr val="tx2"/>
                </a:solidFill>
                <a:effectLst/>
                <a:latin typeface="Times New Roman" panose="02020603050405020304" pitchFamily="18" charset="0"/>
                <a:ea typeface="Times New Roman" panose="02020603050405020304" pitchFamily="18" charset="0"/>
              </a:rPr>
              <a:t>Developing this training programme, the first thing I have done is preparing a checklist for cleaning the rooms where each task in cleaning different areas of the room and bathroom has been mentioned in it.</a:t>
            </a:r>
            <a:endParaRPr lang="en-IN" sz="1800" dirty="0">
              <a:solidFill>
                <a:schemeClr val="tx2"/>
              </a:solidFill>
              <a:effectLst/>
              <a:latin typeface="Arial" panose="020B0604020202020204" pitchFamily="34" charset="0"/>
              <a:ea typeface="Arial" panose="020B0604020202020204" pitchFamily="34" charset="0"/>
            </a:endParaRPr>
          </a:p>
          <a:p>
            <a:pPr marL="342900" lvl="0" indent="-342900" algn="just">
              <a:lnSpc>
                <a:spcPct val="150000"/>
              </a:lnSpc>
              <a:buFont typeface="Symbol" panose="05050102010706020507" pitchFamily="18" charset="2"/>
              <a:buChar char=""/>
            </a:pPr>
            <a:r>
              <a:rPr lang="en-GB" sz="1800" dirty="0">
                <a:solidFill>
                  <a:schemeClr val="tx2"/>
                </a:solidFill>
                <a:effectLst/>
                <a:latin typeface="Times New Roman" panose="02020603050405020304" pitchFamily="18" charset="0"/>
                <a:ea typeface="Times New Roman" panose="02020603050405020304" pitchFamily="18" charset="0"/>
              </a:rPr>
              <a:t>Providing that checklist to the team members has allowed them to work in a organised as well as in an effective way as well.</a:t>
            </a:r>
            <a:r>
              <a:rPr lang="en-US" b="0" i="0" u="none" strike="noStrike" dirty="0">
                <a:solidFill>
                  <a:schemeClr val="tx2"/>
                </a:solidFill>
                <a:effectLst/>
                <a:latin typeface="Times New Roman" panose="02020603050405020304" pitchFamily="18" charset="0"/>
              </a:rPr>
              <a:t> </a:t>
            </a:r>
          </a:p>
          <a:p>
            <a:endParaRPr lang="en-IN" dirty="0"/>
          </a:p>
        </p:txBody>
      </p:sp>
      <p:pic>
        <p:nvPicPr>
          <p:cNvPr id="7170" name="Picture 2" descr="The Most Hard-Working Department In The Hospitality Industry | by Upkeeply  | Medium">
            <a:extLst>
              <a:ext uri="{FF2B5EF4-FFF2-40B4-BE49-F238E27FC236}">
                <a16:creationId xmlns:a16="http://schemas.microsoft.com/office/drawing/2014/main" id="{D9AD2249-D075-3C1F-5A11-5F8A02AED6D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4556"/>
          <a:stretch/>
        </p:blipFill>
        <p:spPr bwMode="auto">
          <a:xfrm>
            <a:off x="677334" y="2159331"/>
            <a:ext cx="5423429" cy="388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3361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194" name="Picture 2" descr="Housekeeper Cleaning A Hotel Room Stock Photo - Download Image Now -  Domestic Staff, Hotel, Employee - iStock">
            <a:extLst>
              <a:ext uri="{FF2B5EF4-FFF2-40B4-BE49-F238E27FC236}">
                <a16:creationId xmlns:a16="http://schemas.microsoft.com/office/drawing/2014/main" id="{87904075-8070-C175-7644-BD52E153C30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363" b="11367"/>
          <a:stretch/>
        </p:blipFill>
        <p:spPr bwMode="auto">
          <a:xfrm>
            <a:off x="1"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8196" name="Isosceles Triangle 8195">
            <a:extLst>
              <a:ext uri="{FF2B5EF4-FFF2-40B4-BE49-F238E27FC236}">
                <a16:creationId xmlns:a16="http://schemas.microsoft.com/office/drawing/2014/main" id="{DD6B6433-CCD9-42F6-83C5-76BCAA8FEE6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8197" name="Parallelogram 8196">
            <a:extLst>
              <a:ext uri="{FF2B5EF4-FFF2-40B4-BE49-F238E27FC236}">
                <a16:creationId xmlns:a16="http://schemas.microsoft.com/office/drawing/2014/main" id="{442B55CB-F27D-4C06-89E5-4EC99A519CB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94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8198" name="Straight Connector 8197">
            <a:extLst>
              <a:ext uri="{FF2B5EF4-FFF2-40B4-BE49-F238E27FC236}">
                <a16:creationId xmlns:a16="http://schemas.microsoft.com/office/drawing/2014/main" id="{48527540-7F01-4C2E-9641-738882048E3D}"/>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200" name="Straight Connector 8199">
            <a:extLst>
              <a:ext uri="{FF2B5EF4-FFF2-40B4-BE49-F238E27FC236}">
                <a16:creationId xmlns:a16="http://schemas.microsoft.com/office/drawing/2014/main" id="{D6F60FB6-F855-43F0-A752-3719156C1E04}"/>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202" name="Rectangle 23">
            <a:extLst>
              <a:ext uri="{FF2B5EF4-FFF2-40B4-BE49-F238E27FC236}">
                <a16:creationId xmlns:a16="http://schemas.microsoft.com/office/drawing/2014/main" id="{70669A81-0E9B-4B42-AFEA-8F672C6CFBA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163150B4-C867-A01E-6EA9-9DAD60CD26D1}"/>
              </a:ext>
            </a:extLst>
          </p:cNvPr>
          <p:cNvSpPr>
            <a:spLocks noGrp="1"/>
          </p:cNvSpPr>
          <p:nvPr>
            <p:ph type="title"/>
          </p:nvPr>
        </p:nvSpPr>
        <p:spPr>
          <a:xfrm>
            <a:off x="2786047" y="609600"/>
            <a:ext cx="6487955" cy="1320800"/>
          </a:xfrm>
        </p:spPr>
        <p:txBody>
          <a:bodyPr anchor="t">
            <a:normAutofit/>
          </a:bodyPr>
          <a:lstStyle/>
          <a:p>
            <a:r>
              <a:rPr lang="en-IN" b="1" i="0" u="none" strike="noStrike">
                <a:effectLst/>
                <a:latin typeface="Times New Roman" panose="02020603050405020304" pitchFamily="18" charset="0"/>
              </a:rPr>
              <a:t>Conclusion</a:t>
            </a:r>
            <a:endParaRPr lang="en-IN"/>
          </a:p>
        </p:txBody>
      </p:sp>
      <p:sp>
        <p:nvSpPr>
          <p:cNvPr id="8209" name="Rectangle 25">
            <a:extLst>
              <a:ext uri="{FF2B5EF4-FFF2-40B4-BE49-F238E27FC236}">
                <a16:creationId xmlns:a16="http://schemas.microsoft.com/office/drawing/2014/main" id="{8C93E0C6-CF08-4771-B5A9-6018CB3AED5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8211" name="Isosceles Triangle 8210">
            <a:extLst>
              <a:ext uri="{FF2B5EF4-FFF2-40B4-BE49-F238E27FC236}">
                <a16:creationId xmlns:a16="http://schemas.microsoft.com/office/drawing/2014/main" id="{A011F1B8-62C5-4D08-A621-EAD05C7D690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 name="Content Placeholder 2">
            <a:extLst>
              <a:ext uri="{FF2B5EF4-FFF2-40B4-BE49-F238E27FC236}">
                <a16:creationId xmlns:a16="http://schemas.microsoft.com/office/drawing/2014/main" id="{F52D0D40-A397-A1D0-062F-218ACC1703FE}"/>
              </a:ext>
            </a:extLst>
          </p:cNvPr>
          <p:cNvSpPr>
            <a:spLocks noGrp="1"/>
          </p:cNvSpPr>
          <p:nvPr>
            <p:ph idx="1"/>
          </p:nvPr>
        </p:nvSpPr>
        <p:spPr>
          <a:xfrm>
            <a:off x="2786047" y="2159000"/>
            <a:ext cx="6487955" cy="3882362"/>
          </a:xfrm>
        </p:spPr>
        <p:txBody>
          <a:bodyPr>
            <a:normAutofit/>
          </a:bodyPr>
          <a:lstStyle/>
          <a:p>
            <a:pPr rtl="0" fontAlgn="base">
              <a:spcBef>
                <a:spcPts val="0"/>
              </a:spcBef>
              <a:spcAft>
                <a:spcPts val="0"/>
              </a:spcAft>
              <a:buFont typeface="Arial" panose="020B0604020202020204" pitchFamily="34" charset="0"/>
              <a:buChar char="•"/>
            </a:pPr>
            <a:r>
              <a:rPr lang="en-US" b="0" i="0" u="none" strike="noStrike" dirty="0">
                <a:effectLst/>
                <a:latin typeface="Times New Roman" panose="02020603050405020304" pitchFamily="18" charset="0"/>
              </a:rPr>
              <a:t>It concludes that hygiene and cleanliness are the most important factors for establishing value in the hotel industry.</a:t>
            </a:r>
          </a:p>
          <a:p>
            <a:pPr rtl="0" fontAlgn="base">
              <a:spcBef>
                <a:spcPts val="0"/>
              </a:spcBef>
              <a:spcAft>
                <a:spcPts val="0"/>
              </a:spcAft>
              <a:buFont typeface="Arial" panose="020B0604020202020204" pitchFamily="34" charset="0"/>
              <a:buChar char="•"/>
            </a:pPr>
            <a:r>
              <a:rPr lang="en-US" b="0" i="0" u="none" strike="noStrike" dirty="0">
                <a:effectLst/>
                <a:latin typeface="Times New Roman" panose="02020603050405020304" pitchFamily="18" charset="0"/>
              </a:rPr>
              <a:t>Providing training to </a:t>
            </a:r>
            <a:r>
              <a:rPr lang="en-US" b="0" i="0" u="none" strike="noStrike" dirty="0" smtClean="0">
                <a:effectLst/>
                <a:latin typeface="Times New Roman" panose="02020603050405020304" pitchFamily="18" charset="0"/>
              </a:rPr>
              <a:t>housekeeping </a:t>
            </a:r>
            <a:r>
              <a:rPr lang="en-US" b="0" i="0" u="none" strike="noStrike" dirty="0">
                <a:effectLst/>
                <a:latin typeface="Times New Roman" panose="02020603050405020304" pitchFamily="18" charset="0"/>
              </a:rPr>
              <a:t>employees and </a:t>
            </a:r>
            <a:r>
              <a:rPr lang="ro-RO" b="0" i="0" u="none" strike="noStrike" dirty="0" smtClean="0">
                <a:effectLst/>
                <a:latin typeface="Times New Roman" panose="02020603050405020304" pitchFamily="18" charset="0"/>
              </a:rPr>
              <a:t>incentivizing</a:t>
            </a:r>
            <a:r>
              <a:rPr lang="en-US" b="0" i="0" u="none" strike="noStrike" dirty="0" smtClean="0">
                <a:effectLst/>
                <a:latin typeface="Times New Roman" panose="02020603050405020304" pitchFamily="18" charset="0"/>
              </a:rPr>
              <a:t> </a:t>
            </a:r>
            <a:r>
              <a:rPr lang="en-US" b="0" i="0" u="none" strike="noStrike" dirty="0">
                <a:effectLst/>
                <a:latin typeface="Times New Roman" panose="02020603050405020304" pitchFamily="18" charset="0"/>
              </a:rPr>
              <a:t>them for their hard work will improve the effectiveness of the cleaning process of a hotel. </a:t>
            </a:r>
          </a:p>
          <a:p>
            <a:pPr fontAlgn="base">
              <a:spcBef>
                <a:spcPts val="0"/>
              </a:spcBef>
              <a:buFont typeface="Arial" panose="020B0604020202020204" pitchFamily="34" charset="0"/>
              <a:buChar char="•"/>
            </a:pPr>
            <a:r>
              <a:rPr lang="en-GB" sz="1800" dirty="0">
                <a:solidFill>
                  <a:schemeClr val="tx2"/>
                </a:solidFill>
                <a:effectLst/>
                <a:latin typeface="Times New Roman" panose="02020603050405020304" pitchFamily="18" charset="0"/>
                <a:ea typeface="Times New Roman" panose="02020603050405020304" pitchFamily="18" charset="0"/>
              </a:rPr>
              <a:t>As a manager of the hotel, I have created a </a:t>
            </a:r>
            <a:r>
              <a:rPr lang="ro-RO" sz="1800" dirty="0" smtClean="0">
                <a:solidFill>
                  <a:schemeClr val="tx2"/>
                </a:solidFill>
                <a:effectLst/>
                <a:latin typeface="Times New Roman" panose="02020603050405020304" pitchFamily="18" charset="0"/>
                <a:ea typeface="Times New Roman" panose="02020603050405020304" pitchFamily="18" charset="0"/>
              </a:rPr>
              <a:t>detailed</a:t>
            </a:r>
            <a:r>
              <a:rPr lang="en-GB" sz="1800" dirty="0" smtClean="0">
                <a:solidFill>
                  <a:schemeClr val="tx2"/>
                </a:solidFill>
                <a:effectLst/>
                <a:latin typeface="Times New Roman" panose="02020603050405020304" pitchFamily="18" charset="0"/>
                <a:ea typeface="Times New Roman" panose="02020603050405020304" pitchFamily="18" charset="0"/>
              </a:rPr>
              <a:t> </a:t>
            </a:r>
            <a:r>
              <a:rPr lang="en-GB" sz="1800" dirty="0">
                <a:solidFill>
                  <a:schemeClr val="tx2"/>
                </a:solidFill>
                <a:effectLst/>
                <a:latin typeface="Times New Roman" panose="02020603050405020304" pitchFamily="18" charset="0"/>
                <a:ea typeface="Times New Roman" panose="02020603050405020304" pitchFamily="18" charset="0"/>
              </a:rPr>
              <a:t>checklist for developing this training </a:t>
            </a:r>
            <a:r>
              <a:rPr lang="ro-RO" sz="1800" dirty="0" smtClean="0">
                <a:solidFill>
                  <a:schemeClr val="tx2"/>
                </a:solidFill>
                <a:effectLst/>
                <a:latin typeface="Times New Roman" panose="02020603050405020304" pitchFamily="18" charset="0"/>
                <a:ea typeface="Times New Roman" panose="02020603050405020304" pitchFamily="18" charset="0"/>
              </a:rPr>
              <a:t>program</a:t>
            </a:r>
            <a:r>
              <a:rPr lang="en-GB" sz="1800" dirty="0" smtClean="0">
                <a:solidFill>
                  <a:schemeClr val="tx2"/>
                </a:solidFill>
                <a:effectLst/>
                <a:latin typeface="Times New Roman" panose="02020603050405020304" pitchFamily="18" charset="0"/>
                <a:ea typeface="Times New Roman" panose="02020603050405020304" pitchFamily="18" charset="0"/>
              </a:rPr>
              <a:t> </a:t>
            </a:r>
            <a:r>
              <a:rPr lang="en-GB" sz="1800" dirty="0">
                <a:solidFill>
                  <a:schemeClr val="tx2"/>
                </a:solidFill>
                <a:effectLst/>
                <a:latin typeface="Times New Roman" panose="02020603050405020304" pitchFamily="18" charset="0"/>
                <a:ea typeface="Times New Roman" panose="02020603050405020304" pitchFamily="18" charset="0"/>
              </a:rPr>
              <a:t>to facilitate </a:t>
            </a:r>
            <a:r>
              <a:rPr lang="ro-RO" sz="1800" dirty="0" smtClean="0">
                <a:solidFill>
                  <a:schemeClr val="tx2"/>
                </a:solidFill>
                <a:effectLst/>
                <a:latin typeface="Times New Roman" panose="02020603050405020304" pitchFamily="18" charset="0"/>
                <a:ea typeface="Times New Roman" panose="02020603050405020304" pitchFamily="18" charset="0"/>
              </a:rPr>
              <a:t>an organized task</a:t>
            </a:r>
            <a:r>
              <a:rPr lang="en-GB" sz="1800" dirty="0" smtClean="0">
                <a:solidFill>
                  <a:schemeClr val="tx2"/>
                </a:solidFill>
                <a:effectLst/>
                <a:latin typeface="Times New Roman" panose="02020603050405020304" pitchFamily="18" charset="0"/>
                <a:ea typeface="Times New Roman" panose="02020603050405020304" pitchFamily="18" charset="0"/>
              </a:rPr>
              <a:t> </a:t>
            </a:r>
            <a:r>
              <a:rPr lang="en-GB" sz="1800" dirty="0">
                <a:solidFill>
                  <a:schemeClr val="tx2"/>
                </a:solidFill>
                <a:effectLst/>
                <a:latin typeface="Times New Roman" panose="02020603050405020304" pitchFamily="18" charset="0"/>
                <a:ea typeface="Times New Roman" panose="02020603050405020304" pitchFamily="18" charset="0"/>
              </a:rPr>
              <a:t>in </a:t>
            </a:r>
            <a:r>
              <a:rPr lang="ro-RO" sz="1800" dirty="0" smtClean="0">
                <a:solidFill>
                  <a:schemeClr val="tx2"/>
                </a:solidFill>
                <a:effectLst/>
                <a:latin typeface="Times New Roman" panose="02020603050405020304" pitchFamily="18" charset="0"/>
                <a:ea typeface="Times New Roman" panose="02020603050405020304" pitchFamily="18" charset="0"/>
              </a:rPr>
              <a:t>maintaining</a:t>
            </a:r>
            <a:r>
              <a:rPr lang="en-GB" sz="1800" dirty="0" smtClean="0">
                <a:solidFill>
                  <a:schemeClr val="tx2"/>
                </a:solidFill>
                <a:effectLst/>
                <a:latin typeface="Times New Roman" panose="02020603050405020304" pitchFamily="18" charset="0"/>
                <a:ea typeface="Times New Roman" panose="02020603050405020304" pitchFamily="18" charset="0"/>
              </a:rPr>
              <a:t> hygiene </a:t>
            </a:r>
            <a:r>
              <a:rPr lang="en-GB" sz="1800" dirty="0">
                <a:solidFill>
                  <a:schemeClr val="tx2"/>
                </a:solidFill>
                <a:effectLst/>
                <a:latin typeface="Times New Roman" panose="02020603050405020304" pitchFamily="18" charset="0"/>
                <a:ea typeface="Times New Roman" panose="02020603050405020304" pitchFamily="18" charset="0"/>
              </a:rPr>
              <a:t>and safety standards.</a:t>
            </a:r>
            <a:endParaRPr lang="en-IN" sz="1800" dirty="0">
              <a:solidFill>
                <a:schemeClr val="tx2"/>
              </a:solidFill>
              <a:effectLst/>
              <a:latin typeface="Arial" panose="020B0604020202020204" pitchFamily="34" charset="0"/>
              <a:ea typeface="Arial" panose="020B0604020202020204" pitchFamily="34" charset="0"/>
            </a:endParaRPr>
          </a:p>
          <a:p>
            <a:pPr marL="0" indent="0" rtl="0" fontAlgn="base">
              <a:spcBef>
                <a:spcPts val="0"/>
              </a:spcBef>
              <a:spcAft>
                <a:spcPts val="0"/>
              </a:spcAft>
              <a:buNone/>
            </a:pPr>
            <a:endParaRPr lang="en-US" b="0" i="0" u="none" strike="noStrike" dirty="0">
              <a:effectLst/>
              <a:latin typeface="Times New Roman" panose="02020603050405020304" pitchFamily="18" charset="0"/>
            </a:endParaRPr>
          </a:p>
          <a:p>
            <a:endParaRPr lang="en-IN" dirty="0"/>
          </a:p>
        </p:txBody>
      </p:sp>
      <p:sp>
        <p:nvSpPr>
          <p:cNvPr id="8213" name="Rectangle 27">
            <a:extLst>
              <a:ext uri="{FF2B5EF4-FFF2-40B4-BE49-F238E27FC236}">
                <a16:creationId xmlns:a16="http://schemas.microsoft.com/office/drawing/2014/main" id="{C6A6AECB-428C-4CB4-B65A-359F08B6D8F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8215" name="Rectangle 28">
            <a:extLst>
              <a:ext uri="{FF2B5EF4-FFF2-40B4-BE49-F238E27FC236}">
                <a16:creationId xmlns:a16="http://schemas.microsoft.com/office/drawing/2014/main" id="{28D1A6ED-2AB6-46A3-A315-485B8BF936D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8217" name="Rectangle 29">
            <a:extLst>
              <a:ext uri="{FF2B5EF4-FFF2-40B4-BE49-F238E27FC236}">
                <a16:creationId xmlns:a16="http://schemas.microsoft.com/office/drawing/2014/main" id="{B61CE46B-8525-46A8-AB7B-DCBCC1B65F9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8219" name="Isosceles Triangle 8218">
            <a:extLst>
              <a:ext uri="{FF2B5EF4-FFF2-40B4-BE49-F238E27FC236}">
                <a16:creationId xmlns:a16="http://schemas.microsoft.com/office/drawing/2014/main" id="{4412B991-9935-45FB-A17E-8F30DD83256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39232463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78213-18B4-6EE3-7646-50E29728625E}"/>
              </a:ext>
            </a:extLst>
          </p:cNvPr>
          <p:cNvSpPr>
            <a:spLocks noGrp="1"/>
          </p:cNvSpPr>
          <p:nvPr>
            <p:ph type="title"/>
          </p:nvPr>
        </p:nvSpPr>
        <p:spPr>
          <a:xfrm>
            <a:off x="2786047" y="609600"/>
            <a:ext cx="6487955" cy="1320800"/>
          </a:xfrm>
        </p:spPr>
        <p:txBody>
          <a:bodyPr>
            <a:normAutofit/>
          </a:bodyPr>
          <a:lstStyle/>
          <a:p>
            <a:r>
              <a:rPr lang="en-IN" b="1" i="0" u="none" strike="noStrike">
                <a:effectLst/>
                <a:latin typeface="Times New Roman" panose="02020603050405020304" pitchFamily="18" charset="0"/>
              </a:rPr>
              <a:t>References</a:t>
            </a:r>
            <a:endParaRPr lang="en-IN"/>
          </a:p>
        </p:txBody>
      </p:sp>
      <p:pic>
        <p:nvPicPr>
          <p:cNvPr id="5" name="Picture 4" descr="Antique cash register keys">
            <a:extLst>
              <a:ext uri="{FF2B5EF4-FFF2-40B4-BE49-F238E27FC236}">
                <a16:creationId xmlns:a16="http://schemas.microsoft.com/office/drawing/2014/main" id="{ECAB6A7C-3714-8259-BF74-2028FAD5EB42}"/>
              </a:ext>
            </a:extLst>
          </p:cNvPr>
          <p:cNvPicPr>
            <a:picLocks noChangeAspect="1"/>
          </p:cNvPicPr>
          <p:nvPr/>
        </p:nvPicPr>
        <p:blipFill rotWithShape="1">
          <a:blip r:embed="rId3">
            <a:duotone>
              <a:prstClr val="black"/>
              <a:schemeClr val="tx2">
                <a:tint val="45000"/>
                <a:satMod val="400000"/>
              </a:schemeClr>
            </a:duotone>
          </a:blip>
          <a:srcRect l="35098" r="38461" b="1"/>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9" name="Isosceles Triangle 8">
            <a:extLst>
              <a:ext uri="{FF2B5EF4-FFF2-40B4-BE49-F238E27FC236}">
                <a16:creationId xmlns:a16="http://schemas.microsoft.com/office/drawing/2014/main" id="{518E5A25-92C5-4F27-8E26-0AAAB0CDC8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 name="Content Placeholder 2">
            <a:extLst>
              <a:ext uri="{FF2B5EF4-FFF2-40B4-BE49-F238E27FC236}">
                <a16:creationId xmlns:a16="http://schemas.microsoft.com/office/drawing/2014/main" id="{58AB2097-1385-FD16-B2A6-C13659BCB59C}"/>
              </a:ext>
            </a:extLst>
          </p:cNvPr>
          <p:cNvSpPr>
            <a:spLocks noGrp="1"/>
          </p:cNvSpPr>
          <p:nvPr>
            <p:ph idx="1"/>
          </p:nvPr>
        </p:nvSpPr>
        <p:spPr>
          <a:xfrm>
            <a:off x="2786047" y="2160589"/>
            <a:ext cx="6487955" cy="3880773"/>
          </a:xfrm>
        </p:spPr>
        <p:txBody>
          <a:bodyPr>
            <a:normAutofit/>
          </a:bodyPr>
          <a:lstStyle/>
          <a:p>
            <a:pPr>
              <a:lnSpc>
                <a:spcPct val="90000"/>
              </a:lnSpc>
              <a:spcBef>
                <a:spcPts val="500"/>
              </a:spcBef>
              <a:spcAft>
                <a:spcPts val="0"/>
              </a:spcAft>
            </a:pPr>
            <a:r>
              <a:rPr lang="en-GB" sz="900">
                <a:effectLst/>
                <a:latin typeface="Times New Roman" panose="02020603050405020304" pitchFamily="18" charset="0"/>
                <a:ea typeface="Times New Roman" panose="02020603050405020304" pitchFamily="18" charset="0"/>
              </a:rPr>
              <a:t>Bridger, E. (2018). </a:t>
            </a:r>
            <a:r>
              <a:rPr lang="en-GB" sz="900" i="1">
                <a:effectLst/>
                <a:latin typeface="Times New Roman" panose="02020603050405020304" pitchFamily="18" charset="0"/>
                <a:ea typeface="Times New Roman" panose="02020603050405020304" pitchFamily="18" charset="0"/>
              </a:rPr>
              <a:t>Employee engagement: a practical introduction</a:t>
            </a:r>
            <a:r>
              <a:rPr lang="en-GB" sz="900">
                <a:effectLst/>
                <a:latin typeface="Times New Roman" panose="02020603050405020304" pitchFamily="18" charset="0"/>
                <a:ea typeface="Times New Roman" panose="02020603050405020304" pitchFamily="18" charset="0"/>
              </a:rPr>
              <a:t>. 2nd ed. HR Fundamentals. London: CIPD and  Kogan Page.</a:t>
            </a:r>
            <a:endParaRPr lang="en-IN" sz="900">
              <a:effectLst/>
              <a:latin typeface="Arial" panose="020B0604020202020204" pitchFamily="34" charset="0"/>
              <a:ea typeface="Arial" panose="020B0604020202020204" pitchFamily="34" charset="0"/>
            </a:endParaRPr>
          </a:p>
          <a:p>
            <a:pPr marR="168910">
              <a:lnSpc>
                <a:spcPct val="90000"/>
              </a:lnSpc>
            </a:pPr>
            <a:r>
              <a:rPr lang="en-GB" sz="900">
                <a:effectLst/>
                <a:latin typeface="Times New Roman" panose="02020603050405020304" pitchFamily="18" charset="0"/>
                <a:ea typeface="Times New Roman" panose="02020603050405020304" pitchFamily="18" charset="0"/>
              </a:rPr>
              <a:t>Cottrell, S. (2019) </a:t>
            </a:r>
            <a:r>
              <a:rPr lang="en-GB" sz="900" i="1">
                <a:effectLst/>
                <a:latin typeface="Times New Roman" panose="02020603050405020304" pitchFamily="18" charset="0"/>
                <a:ea typeface="Times New Roman" panose="02020603050405020304" pitchFamily="18" charset="0"/>
              </a:rPr>
              <a:t>The Study Skills Handbook</a:t>
            </a:r>
            <a:r>
              <a:rPr lang="en-GB" sz="900">
                <a:effectLst/>
                <a:latin typeface="Times New Roman" panose="02020603050405020304" pitchFamily="18" charset="0"/>
                <a:ea typeface="Times New Roman" panose="02020603050405020304" pitchFamily="18" charset="0"/>
              </a:rPr>
              <a:t>. 5th ed. London: Red  Globe Press.</a:t>
            </a:r>
            <a:endParaRPr lang="en-IN" sz="900">
              <a:effectLst/>
              <a:latin typeface="Arial" panose="020B0604020202020204" pitchFamily="34" charset="0"/>
              <a:ea typeface="Arial" panose="020B0604020202020204" pitchFamily="34" charset="0"/>
            </a:endParaRPr>
          </a:p>
          <a:p>
            <a:pPr marR="568325">
              <a:lnSpc>
                <a:spcPct val="90000"/>
              </a:lnSpc>
            </a:pPr>
            <a:r>
              <a:rPr lang="en-GB" sz="900">
                <a:effectLst/>
                <a:latin typeface="Times New Roman" panose="02020603050405020304" pitchFamily="18" charset="0"/>
                <a:ea typeface="Times New Roman" panose="02020603050405020304" pitchFamily="18" charset="0"/>
              </a:rPr>
              <a:t>Leiter, M. P. and Bakker, A. B. (2010). </a:t>
            </a:r>
            <a:r>
              <a:rPr lang="en-GB" sz="900" i="1">
                <a:effectLst/>
                <a:latin typeface="Times New Roman" panose="02020603050405020304" pitchFamily="18" charset="0"/>
                <a:ea typeface="Times New Roman" panose="02020603050405020304" pitchFamily="18" charset="0"/>
              </a:rPr>
              <a:t>Work Engagement : A  Handbook of Essential Theory and Research</a:t>
            </a:r>
            <a:r>
              <a:rPr lang="en-GB" sz="900">
                <a:effectLst/>
                <a:latin typeface="Times New Roman" panose="02020603050405020304" pitchFamily="18" charset="0"/>
                <a:ea typeface="Times New Roman" panose="02020603050405020304" pitchFamily="18" charset="0"/>
              </a:rPr>
              <a:t>. Hove [England]: Psychology Press.</a:t>
            </a:r>
            <a:endParaRPr lang="en-IN" sz="900">
              <a:effectLst/>
              <a:latin typeface="Arial" panose="020B0604020202020204" pitchFamily="34" charset="0"/>
              <a:ea typeface="Arial" panose="020B0604020202020204" pitchFamily="34" charset="0"/>
            </a:endParaRPr>
          </a:p>
          <a:p>
            <a:pPr>
              <a:lnSpc>
                <a:spcPct val="90000"/>
              </a:lnSpc>
              <a:spcBef>
                <a:spcPts val="1200"/>
              </a:spcBef>
              <a:spcAft>
                <a:spcPts val="1200"/>
              </a:spcAft>
            </a:pPr>
            <a:r>
              <a:rPr lang="en-GB" sz="900" err="1">
                <a:effectLst/>
                <a:latin typeface="Times New Roman" panose="02020603050405020304" pitchFamily="18" charset="0"/>
                <a:ea typeface="Times New Roman" panose="02020603050405020304" pitchFamily="18" charset="0"/>
              </a:rPr>
              <a:t>Linkedin</a:t>
            </a:r>
            <a:r>
              <a:rPr lang="en-GB" sz="900">
                <a:effectLst/>
                <a:latin typeface="Times New Roman" panose="02020603050405020304" pitchFamily="18" charset="0"/>
                <a:ea typeface="Times New Roman" panose="02020603050405020304" pitchFamily="18" charset="0"/>
              </a:rPr>
              <a:t>, (2023). </a:t>
            </a:r>
            <a:r>
              <a:rPr lang="en-GB" sz="900" i="1">
                <a:effectLst/>
                <a:latin typeface="Times New Roman" panose="02020603050405020304" pitchFamily="18" charset="0"/>
                <a:ea typeface="Times New Roman" panose="02020603050405020304" pitchFamily="18" charset="0"/>
              </a:rPr>
              <a:t>Importance of housekeeping in the hotel industry</a:t>
            </a:r>
            <a:r>
              <a:rPr lang="en-GB" sz="900">
                <a:effectLst/>
                <a:latin typeface="Times New Roman" panose="02020603050405020304" pitchFamily="18" charset="0"/>
                <a:ea typeface="Times New Roman" panose="02020603050405020304" pitchFamily="18" charset="0"/>
              </a:rPr>
              <a:t>, </a:t>
            </a:r>
            <a:r>
              <a:rPr lang="en-GB" sz="900" i="1">
                <a:effectLst/>
                <a:latin typeface="Times New Roman" panose="02020603050405020304" pitchFamily="18" charset="0"/>
                <a:ea typeface="Times New Roman" panose="02020603050405020304" pitchFamily="18" charset="0"/>
              </a:rPr>
              <a:t>LinkedIn</a:t>
            </a:r>
            <a:r>
              <a:rPr lang="en-GB" sz="900">
                <a:effectLst/>
                <a:latin typeface="Times New Roman" panose="02020603050405020304" pitchFamily="18" charset="0"/>
                <a:ea typeface="Times New Roman" panose="02020603050405020304" pitchFamily="18" charset="0"/>
              </a:rPr>
              <a:t>. Available at: https://www.linkedin.com/pulse/importance-housekeeping-hotel-industry-synturalchemicals (Accessed: 30 October 2023).</a:t>
            </a:r>
            <a:endParaRPr lang="en-IN" sz="900">
              <a:effectLst/>
              <a:latin typeface="Arial" panose="020B0604020202020204" pitchFamily="34" charset="0"/>
              <a:ea typeface="Arial" panose="020B0604020202020204" pitchFamily="34" charset="0"/>
            </a:endParaRPr>
          </a:p>
          <a:p>
            <a:pPr marR="661670">
              <a:lnSpc>
                <a:spcPct val="90000"/>
              </a:lnSpc>
            </a:pPr>
            <a:r>
              <a:rPr lang="en-GB" sz="900">
                <a:effectLst/>
                <a:latin typeface="Times New Roman" panose="02020603050405020304" pitchFamily="18" charset="0"/>
                <a:ea typeface="Times New Roman" panose="02020603050405020304" pitchFamily="18" charset="0"/>
              </a:rPr>
              <a:t>Mullins, L. and </a:t>
            </a:r>
            <a:r>
              <a:rPr lang="en-GB" sz="900" err="1">
                <a:effectLst/>
                <a:latin typeface="Times New Roman" panose="02020603050405020304" pitchFamily="18" charset="0"/>
                <a:ea typeface="Times New Roman" panose="02020603050405020304" pitchFamily="18" charset="0"/>
              </a:rPr>
              <a:t>Dossor</a:t>
            </a:r>
            <a:r>
              <a:rPr lang="en-GB" sz="900">
                <a:effectLst/>
                <a:latin typeface="Times New Roman" panose="02020603050405020304" pitchFamily="18" charset="0"/>
                <a:ea typeface="Times New Roman" panose="02020603050405020304" pitchFamily="18" charset="0"/>
              </a:rPr>
              <a:t>, P. (2013). </a:t>
            </a:r>
            <a:r>
              <a:rPr lang="en-GB" sz="900" i="1">
                <a:effectLst/>
                <a:latin typeface="Times New Roman" panose="02020603050405020304" pitchFamily="18" charset="0"/>
                <a:ea typeface="Times New Roman" panose="02020603050405020304" pitchFamily="18" charset="0"/>
              </a:rPr>
              <a:t>Hospitality Management  and Organisational Behaviour</a:t>
            </a:r>
            <a:r>
              <a:rPr lang="en-GB" sz="900">
                <a:effectLst/>
                <a:latin typeface="Times New Roman" panose="02020603050405020304" pitchFamily="18" charset="0"/>
                <a:ea typeface="Times New Roman" panose="02020603050405020304" pitchFamily="18" charset="0"/>
              </a:rPr>
              <a:t>. 5th ed. Harlow: Pearson.</a:t>
            </a:r>
            <a:endParaRPr lang="en-IN" sz="900">
              <a:effectLst/>
              <a:latin typeface="Arial" panose="020B0604020202020204" pitchFamily="34" charset="0"/>
              <a:ea typeface="Arial" panose="020B0604020202020204" pitchFamily="34" charset="0"/>
            </a:endParaRPr>
          </a:p>
          <a:p>
            <a:pPr marR="66675">
              <a:lnSpc>
                <a:spcPct val="90000"/>
              </a:lnSpc>
            </a:pPr>
            <a:r>
              <a:rPr lang="en-GB" sz="900">
                <a:effectLst/>
                <a:latin typeface="Times New Roman" panose="02020603050405020304" pitchFamily="18" charset="0"/>
                <a:ea typeface="Times New Roman" panose="02020603050405020304" pitchFamily="18" charset="0"/>
              </a:rPr>
              <a:t>Quick, L. (2020). </a:t>
            </a:r>
            <a:r>
              <a:rPr lang="en-GB" sz="900" i="1">
                <a:effectLst/>
                <a:latin typeface="Times New Roman" panose="02020603050405020304" pitchFamily="18" charset="0"/>
                <a:ea typeface="Times New Roman" panose="02020603050405020304" pitchFamily="18" charset="0"/>
              </a:rPr>
              <a:t>Managing Events. Real Challenges, Real Outcomes.  </a:t>
            </a:r>
            <a:r>
              <a:rPr lang="en-GB" sz="900">
                <a:effectLst/>
                <a:latin typeface="Times New Roman" panose="02020603050405020304" pitchFamily="18" charset="0"/>
                <a:ea typeface="Times New Roman" panose="02020603050405020304" pitchFamily="18" charset="0"/>
              </a:rPr>
              <a:t>London: SAGE Publications Ltd.</a:t>
            </a:r>
            <a:endParaRPr lang="en-IN" sz="900">
              <a:effectLst/>
              <a:latin typeface="Arial" panose="020B0604020202020204" pitchFamily="34" charset="0"/>
              <a:ea typeface="Arial" panose="020B0604020202020204" pitchFamily="34" charset="0"/>
            </a:endParaRPr>
          </a:p>
          <a:p>
            <a:pPr>
              <a:lnSpc>
                <a:spcPct val="90000"/>
              </a:lnSpc>
            </a:pPr>
            <a:r>
              <a:rPr lang="en-GB" sz="900">
                <a:effectLst/>
                <a:latin typeface="Times New Roman" panose="02020603050405020304" pitchFamily="18" charset="0"/>
                <a:ea typeface="Times New Roman" panose="02020603050405020304" pitchFamily="18" charset="0"/>
              </a:rPr>
              <a:t>Raghubalan, G. and Raghubalan, S. (2016). </a:t>
            </a:r>
            <a:r>
              <a:rPr lang="en-GB" sz="900" i="1">
                <a:effectLst/>
                <a:latin typeface="Times New Roman" panose="02020603050405020304" pitchFamily="18" charset="0"/>
                <a:ea typeface="Times New Roman" panose="02020603050405020304" pitchFamily="18" charset="0"/>
              </a:rPr>
              <a:t>Hotel Housekeeping - Operations And Management</a:t>
            </a:r>
            <a:r>
              <a:rPr lang="en-GB" sz="900">
                <a:effectLst/>
                <a:latin typeface="Times New Roman" panose="02020603050405020304" pitchFamily="18" charset="0"/>
                <a:ea typeface="Times New Roman" panose="02020603050405020304" pitchFamily="18" charset="0"/>
              </a:rPr>
              <a:t>. 3rd ed. India: Oxford University Press.</a:t>
            </a:r>
            <a:endParaRPr lang="en-IN" sz="900">
              <a:effectLst/>
              <a:latin typeface="Arial" panose="020B0604020202020204" pitchFamily="34" charset="0"/>
              <a:ea typeface="Arial" panose="020B0604020202020204" pitchFamily="34" charset="0"/>
            </a:endParaRPr>
          </a:p>
          <a:p>
            <a:pPr>
              <a:lnSpc>
                <a:spcPct val="90000"/>
              </a:lnSpc>
              <a:spcBef>
                <a:spcPts val="500"/>
              </a:spcBef>
              <a:spcAft>
                <a:spcPts val="0"/>
              </a:spcAft>
            </a:pPr>
            <a:r>
              <a:rPr lang="en-GB" sz="900" err="1">
                <a:effectLst/>
                <a:highlight>
                  <a:srgbClr val="FFFFFF"/>
                </a:highlight>
                <a:latin typeface="Times New Roman" panose="02020603050405020304" pitchFamily="18" charset="0"/>
                <a:ea typeface="Times New Roman" panose="02020603050405020304" pitchFamily="18" charset="0"/>
              </a:rPr>
              <a:t>Samantaray</a:t>
            </a:r>
            <a:r>
              <a:rPr lang="en-GB" sz="900">
                <a:effectLst/>
                <a:highlight>
                  <a:srgbClr val="FFFFFF"/>
                </a:highlight>
                <a:latin typeface="Times New Roman" panose="02020603050405020304" pitchFamily="18" charset="0"/>
                <a:ea typeface="Times New Roman" panose="02020603050405020304" pitchFamily="18" charset="0"/>
              </a:rPr>
              <a:t>, M.R. and Sahu, P.K., (2018). Corporate practices in employee </a:t>
            </a:r>
            <a:r>
              <a:rPr lang="en-GB" sz="900" err="1">
                <a:effectLst/>
                <a:highlight>
                  <a:srgbClr val="FFFFFF"/>
                </a:highlight>
                <a:latin typeface="Times New Roman" panose="02020603050405020304" pitchFamily="18" charset="0"/>
                <a:ea typeface="Times New Roman" panose="02020603050405020304" pitchFamily="18" charset="0"/>
              </a:rPr>
              <a:t>engagement.</a:t>
            </a:r>
            <a:r>
              <a:rPr lang="en-GB" sz="900" u="sng" err="1">
                <a:effectLst/>
                <a:highlight>
                  <a:srgbClr val="FFFFFF"/>
                </a:highlight>
                <a:latin typeface="Times New Roman" panose="02020603050405020304" pitchFamily="18" charset="0"/>
                <a:ea typeface="Times New Roman" panose="02020603050405020304" pitchFamily="18" charset="0"/>
                <a:hlinkClick r:id="rId4"/>
              </a:rPr>
              <a:t>https</a:t>
            </a:r>
            <a:r>
              <a:rPr lang="en-GB" sz="900" u="sng">
                <a:effectLst/>
                <a:highlight>
                  <a:srgbClr val="FFFFFF"/>
                </a:highlight>
                <a:latin typeface="Times New Roman" panose="02020603050405020304" pitchFamily="18" charset="0"/>
                <a:ea typeface="Times New Roman" panose="02020603050405020304" pitchFamily="18" charset="0"/>
                <a:hlinkClick r:id="rId4"/>
              </a:rPr>
              <a:t>://www.indianjournals.com/ijor.aspx?target=ijor:sjdm&amp;volume=18&amp;issue=2&amp;article=009</a:t>
            </a:r>
            <a:endParaRPr lang="en-IN" sz="900">
              <a:effectLst/>
              <a:latin typeface="Arial" panose="020B0604020202020204" pitchFamily="34" charset="0"/>
              <a:ea typeface="Arial" panose="020B0604020202020204" pitchFamily="34" charset="0"/>
            </a:endParaRPr>
          </a:p>
          <a:p>
            <a:pPr marR="66675">
              <a:lnSpc>
                <a:spcPct val="90000"/>
              </a:lnSpc>
            </a:pPr>
            <a:r>
              <a:rPr lang="en-GB" sz="900">
                <a:effectLst/>
                <a:latin typeface="Times New Roman" panose="02020603050405020304" pitchFamily="18" charset="0"/>
                <a:ea typeface="Times New Roman" panose="02020603050405020304" pitchFamily="18" charset="0"/>
              </a:rPr>
              <a:t>Travelodge, (2023). </a:t>
            </a:r>
            <a:r>
              <a:rPr lang="en-GB" sz="900" i="1">
                <a:effectLst/>
                <a:latin typeface="Times New Roman" panose="02020603050405020304" pitchFamily="18" charset="0"/>
                <a:ea typeface="Times New Roman" panose="02020603050405020304" pitchFamily="18" charset="0"/>
              </a:rPr>
              <a:t>Dudley employee an example to her profession</a:t>
            </a:r>
            <a:r>
              <a:rPr lang="en-GB" sz="900">
                <a:effectLst/>
                <a:latin typeface="Times New Roman" panose="02020603050405020304" pitchFamily="18" charset="0"/>
                <a:ea typeface="Times New Roman" panose="02020603050405020304" pitchFamily="18" charset="0"/>
              </a:rPr>
              <a:t>| </a:t>
            </a:r>
            <a:r>
              <a:rPr lang="en-GB" sz="900" i="1">
                <a:effectLst/>
                <a:latin typeface="Times New Roman" panose="02020603050405020304" pitchFamily="18" charset="0"/>
                <a:ea typeface="Times New Roman" panose="02020603050405020304" pitchFamily="18" charset="0"/>
              </a:rPr>
              <a:t>Travelodge</a:t>
            </a:r>
            <a:r>
              <a:rPr lang="en-GB" sz="900">
                <a:effectLst/>
                <a:latin typeface="Times New Roman" panose="02020603050405020304" pitchFamily="18" charset="0"/>
                <a:ea typeface="Times New Roman" panose="02020603050405020304" pitchFamily="18" charset="0"/>
              </a:rPr>
              <a:t>. Available at: https://www.travelodge.co.uk/press-centre/press-releases/DUDLEY-EMPLOYEE-EXAMPLE-HER-PROFESSION (Accessed: 30 October 2023). </a:t>
            </a:r>
            <a:endParaRPr lang="en-IN" sz="900">
              <a:effectLst/>
              <a:latin typeface="Arial" panose="020B0604020202020204" pitchFamily="34" charset="0"/>
              <a:ea typeface="Arial" panose="020B0604020202020204" pitchFamily="34" charset="0"/>
            </a:endParaRPr>
          </a:p>
          <a:p>
            <a:pPr>
              <a:lnSpc>
                <a:spcPct val="90000"/>
              </a:lnSpc>
              <a:spcBef>
                <a:spcPts val="1200"/>
              </a:spcBef>
              <a:spcAft>
                <a:spcPts val="1200"/>
              </a:spcAft>
            </a:pPr>
            <a:r>
              <a:rPr lang="en-GB" sz="900" err="1">
                <a:effectLst/>
                <a:latin typeface="Times New Roman" panose="02020603050405020304" pitchFamily="18" charset="0"/>
                <a:ea typeface="Times New Roman" panose="02020603050405020304" pitchFamily="18" charset="0"/>
              </a:rPr>
              <a:t>Travelodgeire</a:t>
            </a:r>
            <a:r>
              <a:rPr lang="en-GB" sz="900">
                <a:effectLst/>
                <a:latin typeface="Times New Roman" panose="02020603050405020304" pitchFamily="18" charset="0"/>
                <a:ea typeface="Times New Roman" panose="02020603050405020304" pitchFamily="18" charset="0"/>
              </a:rPr>
              <a:t>, (2023). </a:t>
            </a:r>
            <a:r>
              <a:rPr lang="en-GB" sz="900" i="1">
                <a:effectLst/>
                <a:latin typeface="Times New Roman" panose="02020603050405020304" pitchFamily="18" charset="0"/>
                <a:ea typeface="Times New Roman" panose="02020603050405020304" pitchFamily="18" charset="0"/>
              </a:rPr>
              <a:t>Travelodge protect</a:t>
            </a:r>
            <a:r>
              <a:rPr lang="en-GB" sz="900">
                <a:effectLst/>
                <a:latin typeface="Times New Roman" panose="02020603050405020304" pitchFamily="18" charset="0"/>
                <a:ea typeface="Times New Roman" panose="02020603050405020304" pitchFamily="18" charset="0"/>
              </a:rPr>
              <a:t>, </a:t>
            </a:r>
            <a:r>
              <a:rPr lang="en-GB" sz="900" i="1">
                <a:effectLst/>
                <a:latin typeface="Times New Roman" panose="02020603050405020304" pitchFamily="18" charset="0"/>
                <a:ea typeface="Times New Roman" panose="02020603050405020304" pitchFamily="18" charset="0"/>
              </a:rPr>
              <a:t>Travelodge Hotels Ireland | Great value hotels throughout Ireland</a:t>
            </a:r>
            <a:r>
              <a:rPr lang="en-GB" sz="900">
                <a:effectLst/>
                <a:latin typeface="Times New Roman" panose="02020603050405020304" pitchFamily="18" charset="0"/>
                <a:ea typeface="Times New Roman" panose="02020603050405020304" pitchFamily="18" charset="0"/>
              </a:rPr>
              <a:t>. Available at: https://travelodgeire.squarespace.com/responsibilities/protect (Accessed: 30 October 2023). </a:t>
            </a:r>
            <a:endParaRPr lang="en-IN" sz="900">
              <a:effectLst/>
              <a:latin typeface="Arial" panose="020B0604020202020204" pitchFamily="34" charset="0"/>
              <a:ea typeface="Arial" panose="020B0604020202020204" pitchFamily="34" charset="0"/>
            </a:endParaRPr>
          </a:p>
          <a:p>
            <a:pPr>
              <a:lnSpc>
                <a:spcPct val="90000"/>
              </a:lnSpc>
            </a:pPr>
            <a:endParaRPr lang="en-IN" sz="900"/>
          </a:p>
        </p:txBody>
      </p:sp>
    </p:spTree>
    <p:extLst>
      <p:ext uri="{BB962C8B-B14F-4D97-AF65-F5344CB8AC3E}">
        <p14:creationId xmlns:p14="http://schemas.microsoft.com/office/powerpoint/2010/main" val="211607088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61</TotalTime>
  <Words>2055</Words>
  <Application>Microsoft Office PowerPoint</Application>
  <PresentationFormat>Widescreen</PresentationFormat>
  <Paragraphs>71</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Symbol</vt:lpstr>
      <vt:lpstr>Times New Roman</vt:lpstr>
      <vt:lpstr>Trebuchet MS</vt:lpstr>
      <vt:lpstr>Wingdings 3</vt:lpstr>
      <vt:lpstr>Facet</vt:lpstr>
      <vt:lpstr>BA International Hotel Management</vt:lpstr>
      <vt:lpstr>Introduction</vt:lpstr>
      <vt:lpstr>The Zinger Model for Training</vt:lpstr>
      <vt:lpstr>Training programme for cleaning hotel rooms</vt:lpstr>
      <vt:lpstr>Training programme for cleaning hotel rooms</vt:lpstr>
      <vt:lpstr>Training programme for Hygiene practises</vt:lpstr>
      <vt:lpstr>Training programme for Hygiene practises</vt:lpstr>
      <vt:lpstr>Making a checklist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International Hotel Management</dc:title>
  <dc:creator>11367</dc:creator>
  <cp:lastModifiedBy>mikkael89@gmail.com</cp:lastModifiedBy>
  <cp:revision>4</cp:revision>
  <dcterms:created xsi:type="dcterms:W3CDTF">2023-10-30T11:16:55Z</dcterms:created>
  <dcterms:modified xsi:type="dcterms:W3CDTF">2023-11-08T18:42:56Z</dcterms:modified>
</cp:coreProperties>
</file>